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5" r:id="rId2"/>
    <p:sldId id="274" r:id="rId3"/>
    <p:sldId id="269" r:id="rId4"/>
    <p:sldId id="276" r:id="rId5"/>
    <p:sldId id="277" r:id="rId6"/>
    <p:sldId id="278" r:id="rId7"/>
    <p:sldId id="272" r:id="rId8"/>
    <p:sldId id="280" r:id="rId9"/>
    <p:sldId id="279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718"/>
  </p:normalViewPr>
  <p:slideViewPr>
    <p:cSldViewPr snapToGrid="0" snapToObjects="1">
      <p:cViewPr varScale="1">
        <p:scale>
          <a:sx n="117" d="100"/>
          <a:sy n="117" d="100"/>
        </p:scale>
        <p:origin x="920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6602979-3F31-FC4F-B039-04221ADC62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sz="800" dirty="0">
              <a:latin typeface="Century Gothic" panose="020B0502020202020204" pitchFamily="34" charset="0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D84667-D19B-234F-B981-8092D89AABD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63258-6022-2C43-9896-DA43B23DC57D}" type="datetimeFigureOut">
              <a:rPr lang="fr-FR" sz="800" smtClean="0">
                <a:latin typeface="Century Gothic" panose="020B0502020202020204" pitchFamily="34" charset="0"/>
              </a:rPr>
              <a:t>08/06/2023</a:t>
            </a:fld>
            <a:endParaRPr lang="fr-FR" sz="800">
              <a:latin typeface="Century Gothic" panose="020B0502020202020204" pitchFamily="34" charset="0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39F466E-AC57-BE49-96AB-FDDCE8ED57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sz="800">
              <a:latin typeface="Century Gothic" panose="020B0502020202020204" pitchFamily="34" charset="0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EACE26A-1126-824D-9D3C-C964B73D679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522C3-BD6D-EA46-B81B-139A483D06C0}" type="slidenum">
              <a:rPr lang="fr-FR" sz="800" smtClean="0">
                <a:latin typeface="Century Gothic" panose="020B0502020202020204" pitchFamily="34" charset="0"/>
              </a:rPr>
              <a:t>‹Nr.›</a:t>
            </a:fld>
            <a:endParaRPr lang="fr-FR" sz="80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7062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ABCB8-9099-CF40-A2E6-D4C85A12B3F0}" type="datetimeFigureOut">
              <a:rPr lang="fr-FR" smtClean="0"/>
              <a:t>08/06/2023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5A2D6-57E9-3C4E-ACDE-E4590D40045B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18834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8AB2FE48-ABCB-244A-BFF7-B2A681E0A3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56000" y="2169000"/>
            <a:ext cx="3248222" cy="3068395"/>
          </a:xfrm>
          <a:prstGeom prst="rect">
            <a:avLst/>
          </a:prstGeom>
        </p:spPr>
      </p:pic>
      <p:sp>
        <p:nvSpPr>
          <p:cNvPr id="12" name="Espace réservé du contenu 11">
            <a:extLst>
              <a:ext uri="{FF2B5EF4-FFF2-40B4-BE49-F238E27FC236}">
                <a16:creationId xmlns:a16="http://schemas.microsoft.com/office/drawing/2014/main" id="{DA061399-340D-BB48-92D5-5135544AFD0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497062" y="6341718"/>
            <a:ext cx="2160000" cy="323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Version: 1.0</a:t>
            </a:r>
          </a:p>
        </p:txBody>
      </p:sp>
      <p:sp>
        <p:nvSpPr>
          <p:cNvPr id="13" name="Espace réservé du contenu 11">
            <a:extLst>
              <a:ext uri="{FF2B5EF4-FFF2-40B4-BE49-F238E27FC236}">
                <a16:creationId xmlns:a16="http://schemas.microsoft.com/office/drawing/2014/main" id="{67263F1D-F391-184F-B157-AF81F141E77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3474315" y="6341718"/>
            <a:ext cx="2160000" cy="323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Date: 01/01/2022 </a:t>
            </a:r>
          </a:p>
        </p:txBody>
      </p:sp>
      <p:sp>
        <p:nvSpPr>
          <p:cNvPr id="14" name="Espace réservé du contenu 11">
            <a:extLst>
              <a:ext uri="{FF2B5EF4-FFF2-40B4-BE49-F238E27FC236}">
                <a16:creationId xmlns:a16="http://schemas.microsoft.com/office/drawing/2014/main" id="{8A3752C6-4C06-CA40-B120-00C6A1AC8EC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733723" y="6341718"/>
            <a:ext cx="2160000" cy="323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Classification: </a:t>
            </a:r>
            <a:r>
              <a:rPr lang="fr-FR" dirty="0" err="1"/>
              <a:t>Internal</a:t>
            </a:r>
            <a:endParaRPr lang="fr-FR" dirty="0"/>
          </a:p>
        </p:txBody>
      </p:sp>
      <p:sp>
        <p:nvSpPr>
          <p:cNvPr id="6" name="Espace réservé du contenu 11">
            <a:extLst>
              <a:ext uri="{FF2B5EF4-FFF2-40B4-BE49-F238E27FC236}">
                <a16:creationId xmlns:a16="http://schemas.microsoft.com/office/drawing/2014/main" id="{25075B34-E455-D74B-864B-3FEA5879DD6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756470" y="6342271"/>
            <a:ext cx="2160000" cy="323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err="1"/>
              <a:t>Owner</a:t>
            </a:r>
            <a:r>
              <a:rPr lang="fr-FR" dirty="0"/>
              <a:t>: </a:t>
            </a:r>
            <a:r>
              <a:rPr lang="fr-FR" dirty="0" err="1"/>
              <a:t>Surname</a:t>
            </a:r>
            <a:r>
              <a:rPr lang="fr-FR" dirty="0"/>
              <a:t> Name</a:t>
            </a:r>
          </a:p>
        </p:txBody>
      </p:sp>
    </p:spTree>
    <p:extLst>
      <p:ext uri="{BB962C8B-B14F-4D97-AF65-F5344CB8AC3E}">
        <p14:creationId xmlns:p14="http://schemas.microsoft.com/office/powerpoint/2010/main" val="1464508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743E7-5332-D945-A009-750677EF32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829175"/>
            <a:ext cx="10515600" cy="1260475"/>
          </a:xfrm>
          <a:prstGeom prst="rect">
            <a:avLst/>
          </a:prstGeom>
        </p:spPr>
        <p:txBody>
          <a:bodyPr vert="horz" anchor="t" anchorCtr="1"/>
          <a:lstStyle>
            <a:lvl1pPr marL="0" indent="0" algn="ctr">
              <a:buNone/>
              <a:defRPr sz="24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5" name="Grafik 4" descr="Ein Bild, das Uhr enthält.&#10;&#10;Automatisch generierte Beschreibung">
            <a:extLst>
              <a:ext uri="{FF2B5EF4-FFF2-40B4-BE49-F238E27FC236}">
                <a16:creationId xmlns:a16="http://schemas.microsoft.com/office/drawing/2014/main" id="{AF7FA32F-7C7B-6E40-B742-3EEE48AE8A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54121" y="3041335"/>
            <a:ext cx="2591708" cy="1536700"/>
          </a:xfrm>
          <a:prstGeom prst="rect">
            <a:avLst/>
          </a:prstGeom>
        </p:spPr>
      </p:pic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D4351E79-78E9-3342-96D1-E02DBBC8187D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0" y="1404755"/>
            <a:ext cx="10515600" cy="2101770"/>
          </a:xfrm>
          <a:prstGeom prst="rect">
            <a:avLst/>
          </a:prstGeom>
        </p:spPr>
        <p:txBody>
          <a:bodyPr vert="horz" anchor="t" anchorCtr="1"/>
          <a:lstStyle>
            <a:lvl1pPr marL="0" indent="0" algn="ctr">
              <a:buNone/>
              <a:defRPr sz="180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455922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BB43D-EBE0-364E-96DE-BF981661A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7" y="1879595"/>
            <a:ext cx="4948239" cy="1020767"/>
          </a:xfrm>
          <a:prstGeom prst="rect">
            <a:avLst/>
          </a:prstGeom>
        </p:spPr>
        <p:txBody>
          <a:bodyPr/>
          <a:lstStyle>
            <a:lvl1pPr>
              <a:defRPr sz="3800" b="1" i="0"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CBB196B-7AA6-BC4A-BA44-618D8472685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92000" y="0"/>
            <a:ext cx="5400000" cy="6876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30D7B8B4-31A4-ED48-98F0-B29ACA94C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5297" y="3314696"/>
            <a:ext cx="4948237" cy="2439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51F2163-52F3-1C4E-AA3A-43E08C31A180}"/>
              </a:ext>
            </a:extLst>
          </p:cNvPr>
          <p:cNvCxnSpPr/>
          <p:nvPr userDrawn="1"/>
        </p:nvCxnSpPr>
        <p:spPr>
          <a:xfrm>
            <a:off x="6792000" y="0"/>
            <a:ext cx="0" cy="6876000"/>
          </a:xfrm>
          <a:prstGeom prst="line">
            <a:avLst/>
          </a:prstGeom>
          <a:ln w="44450" cap="flat">
            <a:solidFill>
              <a:schemeClr val="tx1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6" name="Grafik 5" descr="Ein Bild, das Uhr enthält.&#10;&#10;Automatisch generierte Beschreibung">
            <a:extLst>
              <a:ext uri="{FF2B5EF4-FFF2-40B4-BE49-F238E27FC236}">
                <a16:creationId xmlns:a16="http://schemas.microsoft.com/office/drawing/2014/main" id="{1E9C656C-CA9C-AC40-8A2E-68459C379B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4790" y="973134"/>
            <a:ext cx="958304" cy="82858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9CA5ACD-70D7-E64A-A832-58EECEE82266}"/>
              </a:ext>
            </a:extLst>
          </p:cNvPr>
          <p:cNvSpPr txBox="1">
            <a:spLocks/>
          </p:cNvSpPr>
          <p:nvPr userDrawn="1"/>
        </p:nvSpPr>
        <p:spPr>
          <a:xfrm>
            <a:off x="1843760" y="522743"/>
            <a:ext cx="4948239" cy="102076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8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86395FDD-502F-2641-B747-B48E6A870E09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466267" y="538843"/>
            <a:ext cx="958305" cy="82858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60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1.</a:t>
            </a:r>
          </a:p>
        </p:txBody>
      </p:sp>
    </p:spTree>
    <p:extLst>
      <p:ext uri="{BB962C8B-B14F-4D97-AF65-F5344CB8AC3E}">
        <p14:creationId xmlns:p14="http://schemas.microsoft.com/office/powerpoint/2010/main" val="3080260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36155-D375-AF47-AF2D-FAF6105AA3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099" y="569314"/>
            <a:ext cx="7381875" cy="1325563"/>
          </a:xfrm>
          <a:prstGeom prst="rect">
            <a:avLst/>
          </a:prstGeom>
        </p:spPr>
        <p:txBody>
          <a:bodyPr/>
          <a:lstStyle>
            <a:lvl1pPr>
              <a:defRPr sz="3800" b="1" i="0" baseline="0"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9088DA-37D2-8942-A6AB-8A4FF96B4A0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1840" y="569314"/>
            <a:ext cx="3240000" cy="180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75B10860-9574-EF49-AA93-CB601708D6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28576" y="2532152"/>
            <a:ext cx="3240000" cy="180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4BFACF82-D899-5542-AEEC-6F055B034EA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35103" y="4512119"/>
            <a:ext cx="3240000" cy="1800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EF22F6C-70B0-CD45-83B5-7FACCB4F08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35625" y="2156483"/>
            <a:ext cx="7381875" cy="4155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03094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3EABE4B-549F-A246-817B-56A6686D53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12" y="2543177"/>
            <a:ext cx="10518776" cy="3775075"/>
          </a:xfrm>
          <a:prstGeom prst="rect">
            <a:avLst/>
          </a:prstGeom>
        </p:spPr>
        <p:txBody>
          <a:bodyPr/>
          <a:lstStyle>
            <a:lvl1pPr>
              <a:buClr>
                <a:schemeClr val="tx1"/>
              </a:buClr>
              <a:defRPr sz="24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buClr>
                <a:schemeClr val="tx1"/>
              </a:buClr>
              <a:defRPr sz="2400" b="0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>
              <a:buClr>
                <a:schemeClr val="tx1"/>
              </a:buClr>
              <a:defRPr sz="2400" b="0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>
              <a:buClr>
                <a:schemeClr val="tx1"/>
              </a:buClr>
              <a:defRPr sz="2400" b="0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>
              <a:buClr>
                <a:schemeClr val="tx1"/>
              </a:buClr>
              <a:defRPr sz="2400" b="0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  <a:lvl6pPr marL="2286000" indent="0">
              <a:buNone/>
              <a:defRPr sz="2400" b="0" i="0">
                <a:solidFill>
                  <a:schemeClr val="bg2"/>
                </a:solidFill>
                <a:latin typeface="Century Gothic" panose="020B0502020202020204" pitchFamily="34" charset="0"/>
              </a:defRPr>
            </a:lvl6pPr>
            <a:lvl7pPr>
              <a:defRPr sz="2000" b="0" i="0"/>
            </a:lvl7pPr>
            <a:lvl8pPr>
              <a:defRPr sz="2000" b="0" i="0"/>
            </a:lvl8pPr>
            <a:lvl9pPr>
              <a:defRPr sz="2000"/>
            </a:lvl9pPr>
          </a:lstStyle>
          <a:p>
            <a:pPr lvl="0"/>
            <a:endParaRPr lang="en-GB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6737FA7-25C5-7F40-99B1-6BCD7AAF2B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6612" y="1952628"/>
            <a:ext cx="10515600" cy="40481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79A7BD7-2D1C-6A47-8A1D-9C6E7547D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2" y="825501"/>
            <a:ext cx="10515600" cy="635000"/>
          </a:xfrm>
          <a:prstGeom prst="rect">
            <a:avLst/>
          </a:prstGeom>
        </p:spPr>
        <p:txBody>
          <a:bodyPr/>
          <a:lstStyle>
            <a:lvl1pPr>
              <a:defRPr sz="3800" b="1" i="0" baseline="0"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632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D6A6E-3F8B-8B4E-8F9B-52A74F02E720}"/>
              </a:ext>
            </a:extLst>
          </p:cNvPr>
          <p:cNvCxnSpPr>
            <a:cxnSpLocks/>
          </p:cNvCxnSpPr>
          <p:nvPr userDrawn="1"/>
        </p:nvCxnSpPr>
        <p:spPr>
          <a:xfrm>
            <a:off x="6207921" y="928688"/>
            <a:ext cx="0" cy="5243512"/>
          </a:xfrm>
          <a:prstGeom prst="line">
            <a:avLst/>
          </a:prstGeom>
          <a:ln w="44450" cap="flat">
            <a:solidFill>
              <a:schemeClr val="tx1"/>
            </a:solidFill>
            <a:miter lim="800000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32000314-BDD4-3640-9F2E-DC2CBCBBEA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00119" y="3186114"/>
            <a:ext cx="4643431" cy="514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486A0DE8-B149-C847-88A5-3B460AA35ABA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900119" y="3725866"/>
            <a:ext cx="4643430" cy="207486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DE92064F-992E-D344-ABD9-1668327F0D35}"/>
              </a:ext>
            </a:extLst>
          </p:cNvPr>
          <p:cNvSpPr>
            <a:spLocks noGrp="1"/>
          </p:cNvSpPr>
          <p:nvPr>
            <p:ph type="body" sz="half" idx="11"/>
          </p:nvPr>
        </p:nvSpPr>
        <p:spPr>
          <a:xfrm>
            <a:off x="6872294" y="3186114"/>
            <a:ext cx="4643431" cy="514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E1308AF5-33E7-2D49-8738-780700BBE2DF}"/>
              </a:ext>
            </a:extLst>
          </p:cNvPr>
          <p:cNvSpPr>
            <a:spLocks noGrp="1"/>
          </p:cNvSpPr>
          <p:nvPr>
            <p:ph type="body" sz="half" idx="12"/>
          </p:nvPr>
        </p:nvSpPr>
        <p:spPr>
          <a:xfrm>
            <a:off x="6872294" y="3725866"/>
            <a:ext cx="4643430" cy="207486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637ADAB5-B836-614B-9D1A-E0095EDE859D}"/>
              </a:ext>
            </a:extLst>
          </p:cNvPr>
          <p:cNvSpPr>
            <a:spLocks noGrp="1"/>
          </p:cNvSpPr>
          <p:nvPr>
            <p:ph type="body" sz="half" idx="13"/>
          </p:nvPr>
        </p:nvSpPr>
        <p:spPr>
          <a:xfrm>
            <a:off x="2282026" y="1678964"/>
            <a:ext cx="1598211" cy="7251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en-GB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A9E0E742-DDE3-F145-A23B-51F4D19EF758}"/>
              </a:ext>
            </a:extLst>
          </p:cNvPr>
          <p:cNvSpPr>
            <a:spLocks noGrp="1"/>
          </p:cNvSpPr>
          <p:nvPr>
            <p:ph type="body" sz="half" idx="14"/>
          </p:nvPr>
        </p:nvSpPr>
        <p:spPr>
          <a:xfrm>
            <a:off x="8261407" y="1678964"/>
            <a:ext cx="1598211" cy="72518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0743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1CD1029D-597E-B046-A0B5-0F90411CFD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00119" y="4786313"/>
            <a:ext cx="10258421" cy="514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97AEEBC3-4D8C-CB4D-A8E4-54EEE513BA1F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900118" y="5343525"/>
            <a:ext cx="10258419" cy="9286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0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F708A64E-4924-8D46-BADC-F5F1EBF3C57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00564" y="2185989"/>
            <a:ext cx="1296000" cy="1296000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endParaRPr lang="en-US" dirty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4B60F387-A92D-5E4E-8CAC-DAE0699B291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72227" y="2185989"/>
            <a:ext cx="1296000" cy="1296000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endParaRPr lang="en-US"/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ADD0311D-0947-B84D-AB2E-E652E485F4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43890" y="2185989"/>
            <a:ext cx="1296000" cy="1296000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endParaRPr lang="en-US"/>
          </a:p>
        </p:txBody>
      </p:sp>
      <p:sp>
        <p:nvSpPr>
          <p:cNvPr id="15" name="Picture Placeholder 9">
            <a:extLst>
              <a:ext uri="{FF2B5EF4-FFF2-40B4-BE49-F238E27FC236}">
                <a16:creationId xmlns:a16="http://schemas.microsoft.com/office/drawing/2014/main" id="{AD011FDE-0B6E-974D-ABE3-608AA97928A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628901" y="2185989"/>
            <a:ext cx="1296000" cy="1296000"/>
          </a:xfrm>
          <a:prstGeom prst="rect">
            <a:avLst/>
          </a:prstGeom>
        </p:spPr>
        <p:txBody>
          <a:bodyPr/>
          <a:lstStyle>
            <a:lvl1pPr>
              <a:defRPr sz="2000" baseline="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0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23B5F458-6C1E-3C40-A6E4-20091F8C26E9}"/>
              </a:ext>
            </a:extLst>
          </p:cNvPr>
          <p:cNvSpPr txBox="1"/>
          <p:nvPr userDrawn="1"/>
        </p:nvSpPr>
        <p:spPr>
          <a:xfrm>
            <a:off x="1" y="6219305"/>
            <a:ext cx="12192000" cy="400110"/>
          </a:xfrm>
          <a:prstGeom prst="rect">
            <a:avLst/>
          </a:prstGeom>
        </p:spPr>
        <p:txBody>
          <a:bodyPr wrap="square" rtlCol="0" anchor="ctr" anchorCtr="1">
            <a:spAutoFit/>
          </a:bodyPr>
          <a:lstStyle/>
          <a:p>
            <a:pPr algn="l"/>
            <a:r>
              <a:rPr lang="en-US" sz="2000" b="0" i="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www.restena.lu</a:t>
            </a:r>
            <a:endParaRPr lang="en-US" sz="2000" b="0" i="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01D3D6-BBDA-9B4A-9468-55C2872A0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00119" y="2774446"/>
            <a:ext cx="10258421" cy="13091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0" b="1" i="0">
                <a:solidFill>
                  <a:schemeClr val="bg2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8183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7698CF-2CAC-924B-8FB9-F54975C08B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A0EF1-3250-1A4C-BDF0-F70093E0DB06}" type="datetimeFigureOut">
              <a:rPr lang="en-US" smtClean="0"/>
              <a:t>6/8/23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EC38E-8D7A-FE48-A4C4-712E178A97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98ED5E-DBAB-1F41-9818-317BC981CF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56334-6017-E44C-BE98-116B803D1FB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278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486C7E5-E6ED-8C49-8FB5-F433F7D2993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0DC526-1D43-1F40-9434-114AD7C83213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63B8C3-2C3B-EE48-BF6C-35B9BD589F73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388021CE-C3A7-8741-9BFA-4194F1CCB3BC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8754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060A0C4-260D-AC46-BE8C-31197B5F6D9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LU" dirty="0"/>
              <a:t>Merci.</a:t>
            </a:r>
          </a:p>
        </p:txBody>
      </p:sp>
    </p:spTree>
    <p:extLst>
      <p:ext uri="{BB962C8B-B14F-4D97-AF65-F5344CB8AC3E}">
        <p14:creationId xmlns:p14="http://schemas.microsoft.com/office/powerpoint/2010/main" val="724218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47ECD57D-9BED-5F47-AEA9-E4F62100FC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(</a:t>
            </a:r>
            <a:r>
              <a:rPr lang="fr-FR" dirty="0" err="1"/>
              <a:t>either</a:t>
            </a:r>
            <a:r>
              <a:rPr lang="fr-FR" dirty="0"/>
              <a:t> trivial and lame, or </a:t>
            </a:r>
            <a:r>
              <a:rPr lang="fr-FR" dirty="0" err="1"/>
              <a:t>fancy</a:t>
            </a:r>
            <a:r>
              <a:rPr lang="fr-FR" dirty="0"/>
              <a:t> and innovative; at </a:t>
            </a:r>
            <a:r>
              <a:rPr lang="fr-FR" dirty="0" err="1"/>
              <a:t>your</a:t>
            </a:r>
            <a:r>
              <a:rPr lang="fr-FR" dirty="0"/>
              <a:t> option)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179FD8-7132-C546-9A32-ABF8565C10F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fr-FR" sz="4800" dirty="0" err="1"/>
              <a:t>Passwordless</a:t>
            </a:r>
            <a:r>
              <a:rPr lang="fr-FR" sz="4800" dirty="0"/>
              <a:t> eduroam </a:t>
            </a:r>
            <a:r>
              <a:rPr lang="fr-FR" sz="4800" dirty="0" err="1"/>
              <a:t>with</a:t>
            </a:r>
            <a:r>
              <a:rPr lang="fr-FR" sz="4800" dirty="0"/>
              <a:t> FIDO</a:t>
            </a:r>
          </a:p>
        </p:txBody>
      </p:sp>
    </p:spTree>
    <p:extLst>
      <p:ext uri="{BB962C8B-B14F-4D97-AF65-F5344CB8AC3E}">
        <p14:creationId xmlns:p14="http://schemas.microsoft.com/office/powerpoint/2010/main" val="388185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03BA-310D-524F-BA09-8ED49C5B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7" y="1879595"/>
            <a:ext cx="6166760" cy="1020767"/>
          </a:xfrm>
        </p:spPr>
        <p:txBody>
          <a:bodyPr/>
          <a:lstStyle/>
          <a:p>
            <a:r>
              <a:rPr lang="de-DE" dirty="0" err="1"/>
              <a:t>Passwordless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FIDO2?</a:t>
            </a:r>
            <a:endParaRPr lang="en-L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3AA45-1D63-1C46-B367-C4A7B177B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5297" y="3314696"/>
            <a:ext cx="5513617" cy="3173190"/>
          </a:xfrm>
        </p:spPr>
        <p:txBody>
          <a:bodyPr/>
          <a:lstStyle/>
          <a:p>
            <a:r>
              <a:rPr lang="de-DE" dirty="0"/>
              <a:t>FIDO2 </a:t>
            </a:r>
            <a:r>
              <a:rPr lang="de-DE" dirty="0" err="1"/>
              <a:t>tokens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like </a:t>
            </a:r>
            <a:r>
              <a:rPr lang="de-DE" dirty="0" err="1"/>
              <a:t>little</a:t>
            </a:r>
            <a:r>
              <a:rPr lang="de-DE" dirty="0"/>
              <a:t> HSMs.</a:t>
            </a:r>
          </a:p>
          <a:p>
            <a:endParaRPr lang="de-DE" dirty="0"/>
          </a:p>
          <a:p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keypairs</a:t>
            </a:r>
            <a:r>
              <a:rPr lang="de-DE" dirty="0"/>
              <a:t> and </a:t>
            </a:r>
            <a:r>
              <a:rPr lang="de-DE" dirty="0" err="1"/>
              <a:t>sign</a:t>
            </a:r>
            <a:r>
              <a:rPr lang="de-DE" dirty="0"/>
              <a:t> </a:t>
            </a:r>
            <a:r>
              <a:rPr lang="de-DE" dirty="0" err="1"/>
              <a:t>challenges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 err="1"/>
              <a:t>Often</a:t>
            </a:r>
            <a:r>
              <a:rPr lang="de-DE" dirty="0"/>
              <a:t>, on </a:t>
            </a:r>
            <a:r>
              <a:rPr lang="de-DE" dirty="0" err="1"/>
              <a:t>the</a:t>
            </a:r>
            <a:r>
              <a:rPr lang="de-DE" dirty="0"/>
              <a:t> web and user-</a:t>
            </a:r>
            <a:r>
              <a:rPr lang="de-DE" dirty="0" err="1"/>
              <a:t>interactive</a:t>
            </a:r>
            <a:r>
              <a:rPr lang="de-DE" dirty="0"/>
              <a:t> (</a:t>
            </a:r>
            <a:r>
              <a:rPr lang="de-DE" dirty="0" err="1"/>
              <a:t>touch</a:t>
            </a:r>
            <a:r>
              <a:rPr lang="de-DE" dirty="0"/>
              <a:t>/</a:t>
            </a:r>
            <a:r>
              <a:rPr lang="de-DE" dirty="0" err="1"/>
              <a:t>biometric-activated</a:t>
            </a:r>
            <a:r>
              <a:rPr lang="de-DE" dirty="0"/>
              <a:t>).</a:t>
            </a:r>
            <a:endParaRPr lang="en-L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BFC2AC-F634-B245-8644-3E68A5D842EA}"/>
              </a:ext>
            </a:extLst>
          </p:cNvPr>
          <p:cNvSpPr>
            <a:spLocks noGrp="1"/>
          </p:cNvSpPr>
          <p:nvPr>
            <p:ph type="body" sz="half" idx="12"/>
          </p:nvPr>
        </p:nvSpPr>
        <p:spPr/>
        <p:txBody>
          <a:bodyPr/>
          <a:lstStyle/>
          <a:p>
            <a:r>
              <a:rPr lang="en-LU"/>
              <a:t>1.</a:t>
            </a:r>
            <a:endParaRPr lang="en-LU" dirty="0"/>
          </a:p>
        </p:txBody>
      </p:sp>
      <p:pic>
        <p:nvPicPr>
          <p:cNvPr id="7" name="Grafik 6" descr="Ein Bild, das USB-Laufwerk, Datenträger, Flashspeicher enthält.&#10;&#10;Automatisch generierte Beschreibung">
            <a:extLst>
              <a:ext uri="{FF2B5EF4-FFF2-40B4-BE49-F238E27FC236}">
                <a16:creationId xmlns:a16="http://schemas.microsoft.com/office/drawing/2014/main" id="{DE5993B4-956B-95DE-4926-92DF346DA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5728" y="538843"/>
            <a:ext cx="3175000" cy="3175000"/>
          </a:xfrm>
          <a:prstGeom prst="rect">
            <a:avLst/>
          </a:prstGeom>
        </p:spPr>
      </p:pic>
      <p:pic>
        <p:nvPicPr>
          <p:cNvPr id="9" name="Grafik 8" descr="Ein Bild, das Handy, Gerät, tragbares Kommunikationsgerät, Kommunikationsgerät enthält.&#10;&#10;Automatisch generierte Beschreibung">
            <a:extLst>
              <a:ext uri="{FF2B5EF4-FFF2-40B4-BE49-F238E27FC236}">
                <a16:creationId xmlns:a16="http://schemas.microsoft.com/office/drawing/2014/main" id="{37A39433-A3A8-D815-9180-FD28C2B2C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256" y="3897086"/>
            <a:ext cx="4898571" cy="2755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7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03BA-310D-524F-BA09-8ED49C5B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7" y="1879595"/>
            <a:ext cx="6166760" cy="1020767"/>
          </a:xfrm>
        </p:spPr>
        <p:txBody>
          <a:bodyPr/>
          <a:lstStyle/>
          <a:p>
            <a:r>
              <a:rPr lang="de-DE" dirty="0"/>
              <a:t>Not </a:t>
            </a:r>
            <a:r>
              <a:rPr lang="de-DE" dirty="0" err="1"/>
              <a:t>with</a:t>
            </a:r>
            <a:r>
              <a:rPr lang="de-DE" dirty="0"/>
              <a:t> Wi-Fi.</a:t>
            </a:r>
            <a:endParaRPr lang="en-L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3AA45-1D63-1C46-B367-C4A7B177B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5297" y="3314696"/>
            <a:ext cx="5513617" cy="3173190"/>
          </a:xfrm>
        </p:spPr>
        <p:txBody>
          <a:bodyPr/>
          <a:lstStyle/>
          <a:p>
            <a:r>
              <a:rPr lang="de-DE" dirty="0"/>
              <a:t>Not on </a:t>
            </a:r>
            <a:r>
              <a:rPr lang="de-DE" dirty="0" err="1"/>
              <a:t>the</a:t>
            </a:r>
            <a:r>
              <a:rPr lang="de-DE" dirty="0"/>
              <a:t> web.</a:t>
            </a:r>
          </a:p>
          <a:p>
            <a:endParaRPr lang="de-DE" dirty="0"/>
          </a:p>
          <a:p>
            <a:r>
              <a:rPr lang="de-DE" dirty="0"/>
              <a:t>Not user-</a:t>
            </a:r>
            <a:r>
              <a:rPr lang="de-DE" dirty="0" err="1"/>
              <a:t>interactive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(But </a:t>
            </a:r>
            <a:r>
              <a:rPr lang="de-DE" dirty="0" err="1"/>
              <a:t>the</a:t>
            </a:r>
            <a:r>
              <a:rPr lang="de-DE" dirty="0"/>
              <a:t> HSM and </a:t>
            </a:r>
            <a:r>
              <a:rPr lang="de-DE" dirty="0" err="1"/>
              <a:t>keypair</a:t>
            </a:r>
            <a:r>
              <a:rPr lang="de-DE" dirty="0"/>
              <a:t> </a:t>
            </a:r>
            <a:r>
              <a:rPr lang="de-DE" dirty="0" err="1"/>
              <a:t>part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nice!)</a:t>
            </a:r>
            <a:endParaRPr lang="en-L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BFC2AC-F634-B245-8644-3E68A5D842EA}"/>
              </a:ext>
            </a:extLst>
          </p:cNvPr>
          <p:cNvSpPr>
            <a:spLocks noGrp="1"/>
          </p:cNvSpPr>
          <p:nvPr>
            <p:ph type="body" sz="half" idx="12"/>
          </p:nvPr>
        </p:nvSpPr>
        <p:spPr/>
        <p:txBody>
          <a:bodyPr/>
          <a:lstStyle/>
          <a:p>
            <a:r>
              <a:rPr lang="de-DE" dirty="0"/>
              <a:t>2</a:t>
            </a:r>
            <a:r>
              <a:rPr lang="en-LU"/>
              <a:t>.</a:t>
            </a:r>
            <a:endParaRPr lang="en-LU" dirty="0"/>
          </a:p>
        </p:txBody>
      </p:sp>
      <p:pic>
        <p:nvPicPr>
          <p:cNvPr id="7" name="Grafik 6" descr="Ein Bild, das Grafiken, Schwarz, Dunkelheit, Screenshot enthält.&#10;&#10;Automatisch generierte Beschreibung">
            <a:extLst>
              <a:ext uri="{FF2B5EF4-FFF2-40B4-BE49-F238E27FC236}">
                <a16:creationId xmlns:a16="http://schemas.microsoft.com/office/drawing/2014/main" id="{8F734B80-764B-76A8-0D92-2FBE38279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2066" y="1680595"/>
            <a:ext cx="4751505" cy="3496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371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03BA-310D-524F-BA09-8ED49C5B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7" y="1879595"/>
            <a:ext cx="6166760" cy="1020767"/>
          </a:xfrm>
        </p:spPr>
        <p:txBody>
          <a:bodyPr/>
          <a:lstStyle/>
          <a:p>
            <a:r>
              <a:rPr lang="de-DE" dirty="0"/>
              <a:t>Trivial and </a:t>
            </a:r>
            <a:r>
              <a:rPr lang="de-DE" dirty="0" err="1"/>
              <a:t>lame</a:t>
            </a:r>
            <a:r>
              <a:rPr lang="de-DE" dirty="0"/>
              <a:t>.</a:t>
            </a:r>
            <a:endParaRPr lang="en-L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3AA45-1D63-1C46-B367-C4A7B177B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5297" y="3314696"/>
            <a:ext cx="5513617" cy="3173190"/>
          </a:xfrm>
        </p:spPr>
        <p:txBody>
          <a:bodyPr/>
          <a:lstStyle/>
          <a:p>
            <a:r>
              <a:rPr lang="de-DE" dirty="0"/>
              <a:t>Use </a:t>
            </a:r>
            <a:r>
              <a:rPr lang="de-DE" dirty="0" err="1"/>
              <a:t>geteduroam</a:t>
            </a:r>
            <a:r>
              <a:rPr lang="de-DE" dirty="0"/>
              <a:t>!</a:t>
            </a:r>
          </a:p>
          <a:p>
            <a:endParaRPr lang="de-DE" dirty="0"/>
          </a:p>
          <a:p>
            <a:pPr marL="342900" indent="-342900">
              <a:buFont typeface="Wingdings" pitchFamily="2" charset="2"/>
              <a:buChar char="à"/>
            </a:pPr>
            <a:r>
              <a:rPr lang="de-DE" dirty="0" err="1">
                <a:sym typeface="Wingdings" pitchFamily="2" charset="2"/>
              </a:rPr>
              <a:t>Passwordless</a:t>
            </a:r>
            <a:r>
              <a:rPr lang="de-DE" dirty="0">
                <a:sym typeface="Wingdings" pitchFamily="2" charset="2"/>
              </a:rPr>
              <a:t> on web-SSO </a:t>
            </a:r>
            <a:r>
              <a:rPr lang="de-DE" dirty="0" err="1">
                <a:sym typeface="Wingdings" pitchFamily="2" charset="2"/>
              </a:rPr>
              <a:t>side</a:t>
            </a:r>
            <a:endParaRPr lang="de-DE" dirty="0">
              <a:sym typeface="Wingdings" pitchFamily="2" charset="2"/>
            </a:endParaRPr>
          </a:p>
          <a:p>
            <a:pPr marL="342900" indent="-34290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Generate </a:t>
            </a:r>
            <a:r>
              <a:rPr lang="de-DE" dirty="0" err="1">
                <a:sym typeface="Wingdings" pitchFamily="2" charset="2"/>
              </a:rPr>
              <a:t>client</a:t>
            </a:r>
            <a:r>
              <a:rPr lang="de-DE" dirty="0">
                <a:sym typeface="Wingdings" pitchFamily="2" charset="2"/>
              </a:rPr>
              <a:t> </a:t>
            </a:r>
            <a:r>
              <a:rPr lang="de-DE" dirty="0" err="1">
                <a:sym typeface="Wingdings" pitchFamily="2" charset="2"/>
              </a:rPr>
              <a:t>cert</a:t>
            </a:r>
            <a:r>
              <a:rPr lang="de-DE" dirty="0">
                <a:sym typeface="Wingdings" pitchFamily="2" charset="2"/>
              </a:rPr>
              <a:t> (also </a:t>
            </a:r>
            <a:r>
              <a:rPr lang="de-DE" dirty="0" err="1">
                <a:sym typeface="Wingdings" pitchFamily="2" charset="2"/>
              </a:rPr>
              <a:t>passwordless</a:t>
            </a:r>
            <a:r>
              <a:rPr lang="de-DE" dirty="0">
                <a:sym typeface="Wingdings" pitchFamily="2" charset="2"/>
              </a:rPr>
              <a:t>)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…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Profit!</a:t>
            </a:r>
            <a:endParaRPr lang="en-L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BFC2AC-F634-B245-8644-3E68A5D842EA}"/>
              </a:ext>
            </a:extLst>
          </p:cNvPr>
          <p:cNvSpPr>
            <a:spLocks noGrp="1"/>
          </p:cNvSpPr>
          <p:nvPr>
            <p:ph type="body" sz="half" idx="12"/>
          </p:nvPr>
        </p:nvSpPr>
        <p:spPr/>
        <p:txBody>
          <a:bodyPr/>
          <a:lstStyle/>
          <a:p>
            <a:r>
              <a:rPr lang="de-DE" dirty="0"/>
              <a:t>3</a:t>
            </a:r>
            <a:r>
              <a:rPr lang="en-LU"/>
              <a:t>.</a:t>
            </a:r>
            <a:endParaRPr lang="en-LU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8D75D-B807-4451-9686-09B565EAAF95}"/>
              </a:ext>
            </a:extLst>
          </p:cNvPr>
          <p:cNvSpPr txBox="1"/>
          <p:nvPr/>
        </p:nvSpPr>
        <p:spPr>
          <a:xfrm>
            <a:off x="7500257" y="2900362"/>
            <a:ext cx="344196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de-DE" sz="2400" b="0" i="0" dirty="0">
                <a:solidFill>
                  <a:schemeClr val="bg2"/>
                </a:solidFill>
                <a:latin typeface="Century Gothic" panose="020B0502020202020204" pitchFamily="34" charset="0"/>
              </a:rPr>
              <a:t>Want </a:t>
            </a:r>
            <a:r>
              <a:rPr lang="de-DE" sz="2400" b="0" i="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to</a:t>
            </a:r>
            <a:r>
              <a:rPr lang="de-DE" sz="2400" b="0" i="0" dirty="0">
                <a:solidFill>
                  <a:schemeClr val="bg2"/>
                </a:solidFill>
                <a:latin typeface="Century Gothic" panose="020B0502020202020204" pitchFamily="34" charset="0"/>
              </a:rPr>
              <a:t> </a:t>
            </a:r>
            <a:r>
              <a:rPr lang="de-DE" sz="2400" b="0" i="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see</a:t>
            </a:r>
            <a:r>
              <a:rPr lang="de-DE" sz="2400" b="0" i="0" dirty="0">
                <a:solidFill>
                  <a:schemeClr val="bg2"/>
                </a:solidFill>
                <a:latin typeface="Century Gothic" panose="020B0502020202020204" pitchFamily="34" charset="0"/>
              </a:rPr>
              <a:t> a </a:t>
            </a:r>
            <a:r>
              <a:rPr lang="de-DE" sz="2400" b="0" i="0" dirty="0" err="1">
                <a:solidFill>
                  <a:schemeClr val="bg2"/>
                </a:solidFill>
                <a:latin typeface="Century Gothic" panose="020B0502020202020204" pitchFamily="34" charset="0"/>
              </a:rPr>
              <a:t>demo</a:t>
            </a:r>
            <a:r>
              <a:rPr lang="de-DE" sz="2400" dirty="0">
                <a:solidFill>
                  <a:schemeClr val="bg2"/>
                </a:solidFill>
                <a:latin typeface="Century Gothic" panose="020B0502020202020204" pitchFamily="34" charset="0"/>
              </a:rPr>
              <a:t>?</a:t>
            </a:r>
            <a:endParaRPr lang="de-DE" sz="2400" b="0" i="0" dirty="0">
              <a:solidFill>
                <a:schemeClr val="bg2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27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103BA-310D-524F-BA09-8ED49C5B1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297" y="1879595"/>
            <a:ext cx="6166760" cy="1020767"/>
          </a:xfrm>
        </p:spPr>
        <p:txBody>
          <a:bodyPr/>
          <a:lstStyle/>
          <a:p>
            <a:r>
              <a:rPr lang="de-DE" dirty="0"/>
              <a:t>Fancy and innovative.</a:t>
            </a:r>
            <a:endParaRPr lang="en-L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23AA45-1D63-1C46-B367-C4A7B177B9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95297" y="3314696"/>
            <a:ext cx="5513617" cy="3173190"/>
          </a:xfrm>
        </p:spPr>
        <p:txBody>
          <a:bodyPr/>
          <a:lstStyle/>
          <a:p>
            <a:r>
              <a:rPr lang="de-DE" dirty="0"/>
              <a:t>Use FIDO2 </a:t>
            </a:r>
            <a:r>
              <a:rPr lang="de-DE" dirty="0" err="1"/>
              <a:t>token</a:t>
            </a:r>
            <a:r>
              <a:rPr lang="de-DE" dirty="0"/>
              <a:t> </a:t>
            </a:r>
            <a:r>
              <a:rPr lang="de-DE" dirty="0" err="1"/>
              <a:t>directly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EAP </a:t>
            </a:r>
            <a:r>
              <a:rPr lang="de-DE" dirty="0" err="1"/>
              <a:t>context</a:t>
            </a:r>
            <a:r>
              <a:rPr lang="de-DE" dirty="0"/>
              <a:t>.</a:t>
            </a:r>
          </a:p>
          <a:p>
            <a:endParaRPr lang="de-DE" dirty="0"/>
          </a:p>
          <a:p>
            <a:r>
              <a:rPr lang="de-DE" dirty="0"/>
              <a:t>In a non-</a:t>
            </a:r>
            <a:r>
              <a:rPr lang="de-DE" dirty="0" err="1"/>
              <a:t>interactive</a:t>
            </a:r>
            <a:r>
              <a:rPr lang="de-DE" dirty="0"/>
              <a:t> </a:t>
            </a:r>
            <a:r>
              <a:rPr lang="de-DE" dirty="0" err="1"/>
              <a:t>mode</a:t>
            </a:r>
            <a:r>
              <a:rPr lang="de-DE" dirty="0"/>
              <a:t>.</a:t>
            </a:r>
            <a:endParaRPr lang="en-LU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BFC2AC-F634-B245-8644-3E68A5D842EA}"/>
              </a:ext>
            </a:extLst>
          </p:cNvPr>
          <p:cNvSpPr>
            <a:spLocks noGrp="1"/>
          </p:cNvSpPr>
          <p:nvPr>
            <p:ph type="body" sz="half" idx="12"/>
          </p:nvPr>
        </p:nvSpPr>
        <p:spPr/>
        <p:txBody>
          <a:bodyPr/>
          <a:lstStyle/>
          <a:p>
            <a:r>
              <a:rPr lang="de-DE" dirty="0"/>
              <a:t>4</a:t>
            </a:r>
            <a:r>
              <a:rPr lang="en-LU"/>
              <a:t>.</a:t>
            </a:r>
            <a:endParaRPr lang="en-LU" dirty="0"/>
          </a:p>
        </p:txBody>
      </p:sp>
      <p:pic>
        <p:nvPicPr>
          <p:cNvPr id="7" name="Grafik 6" descr="Ein Bild, das Text, Screenshot, Schrift, Reihe enthält.&#10;&#10;Automatisch generierte Beschreibung">
            <a:extLst>
              <a:ext uri="{FF2B5EF4-FFF2-40B4-BE49-F238E27FC236}">
                <a16:creationId xmlns:a16="http://schemas.microsoft.com/office/drawing/2014/main" id="{FEE1CDCB-AC3C-9BA4-AAC6-2475125E0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0635" y="953135"/>
            <a:ext cx="7772400" cy="4670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530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3300CE4-586F-D34E-919D-59FFF9FBB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Specification</a:t>
            </a:r>
            <a:r>
              <a:rPr lang="fr-FR" dirty="0"/>
              <a:t> to transport FIDO2 </a:t>
            </a:r>
            <a:r>
              <a:rPr lang="fr-FR" dirty="0" err="1"/>
              <a:t>authentication</a:t>
            </a:r>
            <a:r>
              <a:rPr lang="fr-FR" dirty="0"/>
              <a:t> transactions </a:t>
            </a:r>
            <a:r>
              <a:rPr lang="fr-FR" dirty="0" err="1"/>
              <a:t>inside</a:t>
            </a:r>
            <a:r>
              <a:rPr lang="fr-FR" dirty="0"/>
              <a:t> EAP – « </a:t>
            </a:r>
            <a:r>
              <a:rPr lang="fr-FR" b="1" dirty="0"/>
              <a:t>EAP-FIDO</a:t>
            </a:r>
            <a:r>
              <a:rPr lang="fr-FR" dirty="0"/>
              <a:t> »; @IETF.</a:t>
            </a:r>
          </a:p>
          <a:p>
            <a:pPr lvl="1"/>
            <a:r>
              <a:rPr lang="fr-FR" dirty="0" err="1"/>
              <a:t>Privacy</a:t>
            </a:r>
            <a:r>
              <a:rPr lang="fr-FR" dirty="0"/>
              <a:t> by design: no </a:t>
            </a:r>
            <a:r>
              <a:rPr lang="fr-FR" dirty="0" err="1"/>
              <a:t>usernames</a:t>
            </a:r>
            <a:endParaRPr lang="fr-FR" dirty="0"/>
          </a:p>
          <a:p>
            <a:r>
              <a:rPr lang="fr-FR" dirty="0"/>
              <a:t>FIDO2 support for non-interactive </a:t>
            </a:r>
            <a:r>
              <a:rPr lang="fr-FR" dirty="0" err="1"/>
              <a:t>authentication</a:t>
            </a:r>
            <a:r>
              <a:rPr lang="fr-FR" dirty="0"/>
              <a:t> – « </a:t>
            </a:r>
            <a:r>
              <a:rPr lang="fr-FR" b="1" dirty="0"/>
              <a:t>silent </a:t>
            </a:r>
            <a:r>
              <a:rPr lang="fr-FR" b="1" dirty="0" err="1"/>
              <a:t>authentication</a:t>
            </a:r>
            <a:r>
              <a:rPr lang="fr-FR" dirty="0"/>
              <a:t> »; @FIDO Alliance – NOOP.</a:t>
            </a:r>
          </a:p>
          <a:p>
            <a:r>
              <a:rPr lang="fr-FR" dirty="0" err="1"/>
              <a:t>Supplicant</a:t>
            </a:r>
            <a:r>
              <a:rPr lang="fr-FR" dirty="0"/>
              <a:t> and server support.</a:t>
            </a:r>
            <a:br>
              <a:rPr lang="fr-FR" dirty="0"/>
            </a:br>
            <a:r>
              <a:rPr lang="fr-FR" dirty="0"/>
              <a:t>@</a:t>
            </a:r>
            <a:r>
              <a:rPr lang="fr-FR" dirty="0" err="1"/>
              <a:t>Janfred</a:t>
            </a:r>
            <a:r>
              <a:rPr lang="fr-FR" dirty="0"/>
              <a:t>, Alan, </a:t>
            </a:r>
            <a:r>
              <a:rPr lang="fr-FR" dirty="0" err="1"/>
              <a:t>Karri</a:t>
            </a:r>
            <a:r>
              <a:rPr lang="fr-FR" dirty="0"/>
              <a:t> … </a:t>
            </a:r>
            <a:r>
              <a:rPr lang="fr-FR" dirty="0">
                <a:sym typeface="Wingdings" pitchFamily="2" charset="2"/>
              </a:rPr>
              <a:t>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E16BC7-33DE-3E46-B921-583982C6B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/>
              <a:t>All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an </a:t>
            </a:r>
            <a:r>
              <a:rPr lang="fr-FR" dirty="0" err="1"/>
              <a:t>industry-wide</a:t>
            </a:r>
            <a:r>
              <a:rPr lang="fr-FR" dirty="0"/>
              <a:t> change.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12EEDF4-0501-B64E-AF11-2703089A3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Theory</a:t>
            </a:r>
          </a:p>
        </p:txBody>
      </p:sp>
    </p:spTree>
    <p:extLst>
      <p:ext uri="{BB962C8B-B14F-4D97-AF65-F5344CB8AC3E}">
        <p14:creationId xmlns:p14="http://schemas.microsoft.com/office/powerpoint/2010/main" val="2614603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3300CE4-586F-D34E-919D-59FFF9FBB2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12" y="1654629"/>
            <a:ext cx="10518776" cy="4663623"/>
          </a:xfrm>
        </p:spPr>
        <p:txBody>
          <a:bodyPr/>
          <a:lstStyle/>
          <a:p>
            <a:r>
              <a:rPr lang="fr-FR" dirty="0"/>
              <a:t>FIDO </a:t>
            </a:r>
            <a:r>
              <a:rPr lang="fr-FR" dirty="0" err="1"/>
              <a:t>keypairs</a:t>
            </a:r>
            <a:r>
              <a:rPr lang="fr-FR" dirty="0"/>
              <a:t> are not </a:t>
            </a:r>
            <a:r>
              <a:rPr lang="fr-FR" dirty="0" err="1"/>
              <a:t>unlike</a:t>
            </a:r>
            <a:r>
              <a:rPr lang="fr-FR" dirty="0"/>
              <a:t> PKIX client </a:t>
            </a:r>
            <a:r>
              <a:rPr lang="fr-FR" dirty="0" err="1"/>
              <a:t>certificates</a:t>
            </a:r>
            <a:r>
              <a:rPr lang="fr-FR" dirty="0"/>
              <a:t>, but:</a:t>
            </a:r>
          </a:p>
          <a:p>
            <a:pPr lvl="2"/>
            <a:r>
              <a:rPr lang="fr-FR" dirty="0" err="1"/>
              <a:t>They</a:t>
            </a:r>
            <a:r>
              <a:rPr lang="fr-FR" dirty="0"/>
              <a:t> do not expire!</a:t>
            </a:r>
          </a:p>
          <a:p>
            <a:pPr lvl="2"/>
            <a:r>
              <a:rPr lang="fr-FR" dirty="0"/>
              <a:t>No CA </a:t>
            </a:r>
            <a:r>
              <a:rPr lang="fr-FR" dirty="0" err="1"/>
              <a:t>involved</a:t>
            </a:r>
            <a:r>
              <a:rPr lang="fr-FR" dirty="0"/>
              <a:t>!</a:t>
            </a:r>
          </a:p>
          <a:p>
            <a:r>
              <a:rPr lang="fr-FR" dirty="0"/>
              <a:t>The secret key starts by design </a:t>
            </a:r>
            <a:r>
              <a:rPr lang="fr-FR" dirty="0" err="1"/>
              <a:t>its</a:t>
            </a:r>
            <a:r>
              <a:rPr lang="fr-FR" dirty="0"/>
              <a:t> life on the client </a:t>
            </a:r>
            <a:r>
              <a:rPr lang="fr-FR" dirty="0" err="1"/>
              <a:t>device</a:t>
            </a:r>
            <a:r>
              <a:rPr lang="fr-FR" dirty="0"/>
              <a:t>:</a:t>
            </a:r>
          </a:p>
          <a:p>
            <a:pPr lvl="2"/>
            <a:r>
              <a:rPr lang="fr-FR" dirty="0"/>
              <a:t>No key </a:t>
            </a:r>
            <a:r>
              <a:rPr lang="fr-FR" dirty="0" err="1"/>
              <a:t>transfer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dirty="0"/>
              <a:t> server (Import PIN…) or </a:t>
            </a:r>
            <a:r>
              <a:rPr lang="fr-FR" dirty="0" err="1"/>
              <a:t>rubber-stamping</a:t>
            </a:r>
            <a:r>
              <a:rPr lang="fr-FR" dirty="0"/>
              <a:t> (SCEP)!</a:t>
            </a:r>
          </a:p>
          <a:p>
            <a:r>
              <a:rPr lang="fr-FR" dirty="0"/>
              <a:t>Initial registration can </a:t>
            </a:r>
            <a:r>
              <a:rPr lang="fr-FR" dirty="0" err="1"/>
              <a:t>be</a:t>
            </a:r>
            <a:r>
              <a:rPr lang="fr-FR" dirty="0"/>
              <a:t> on the web, </a:t>
            </a:r>
            <a:r>
              <a:rPr lang="fr-FR" dirty="0" err="1"/>
              <a:t>later</a:t>
            </a:r>
            <a:r>
              <a:rPr lang="fr-FR" dirty="0"/>
              <a:t> usage on EAP:</a:t>
            </a:r>
          </a:p>
          <a:p>
            <a:pPr lvl="2"/>
            <a:r>
              <a:rPr lang="fr-FR" dirty="0"/>
              <a:t>User 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guided</a:t>
            </a:r>
            <a:r>
              <a:rPr lang="fr-FR" dirty="0"/>
              <a:t> </a:t>
            </a:r>
            <a:r>
              <a:rPr lang="fr-FR" dirty="0" err="1"/>
              <a:t>through</a:t>
            </a:r>
            <a:r>
              <a:rPr lang="fr-FR" dirty="0"/>
              <a:t> </a:t>
            </a:r>
            <a:r>
              <a:rPr lang="fr-FR" dirty="0" err="1"/>
              <a:t>enrollment</a:t>
            </a:r>
            <a:endParaRPr lang="fr-FR" dirty="0"/>
          </a:p>
          <a:p>
            <a:pPr lvl="2"/>
            <a:r>
              <a:rPr lang="fr-FR" dirty="0"/>
              <a:t>Once </a:t>
            </a:r>
            <a:r>
              <a:rPr lang="fr-FR" dirty="0" err="1"/>
              <a:t>signed</a:t>
            </a:r>
            <a:r>
              <a:rPr lang="fr-FR" dirty="0"/>
              <a:t> up for web, « </a:t>
            </a:r>
            <a:r>
              <a:rPr lang="fr-FR" dirty="0" err="1"/>
              <a:t>magically</a:t>
            </a:r>
            <a:r>
              <a:rPr lang="fr-FR" dirty="0"/>
              <a:t> » </a:t>
            </a:r>
            <a:r>
              <a:rPr lang="fr-FR" dirty="0" err="1"/>
              <a:t>also</a:t>
            </a:r>
            <a:r>
              <a:rPr lang="fr-FR" dirty="0"/>
              <a:t> </a:t>
            </a:r>
            <a:r>
              <a:rPr lang="fr-FR" dirty="0" err="1"/>
              <a:t>gives</a:t>
            </a:r>
            <a:r>
              <a:rPr lang="fr-FR" dirty="0"/>
              <a:t> </a:t>
            </a:r>
            <a:r>
              <a:rPr lang="fr-FR" dirty="0" err="1"/>
              <a:t>her</a:t>
            </a:r>
            <a:r>
              <a:rPr lang="fr-FR" dirty="0"/>
              <a:t> eduroam</a:t>
            </a:r>
          </a:p>
          <a:p>
            <a:pPr lvl="2"/>
            <a:r>
              <a:rPr lang="fr-FR" dirty="0" err="1"/>
              <a:t>Finally</a:t>
            </a:r>
            <a:r>
              <a:rPr lang="fr-FR" dirty="0"/>
              <a:t>, </a:t>
            </a:r>
            <a:r>
              <a:rPr lang="fr-FR" dirty="0" err="1"/>
              <a:t>uSSO</a:t>
            </a:r>
            <a:r>
              <a:rPr lang="fr-FR" dirty="0"/>
              <a:t> as </a:t>
            </a:r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dreamt</a:t>
            </a:r>
            <a:r>
              <a:rPr lang="fr-FR" dirty="0"/>
              <a:t> of in 2006.</a:t>
            </a:r>
          </a:p>
          <a:p>
            <a:pPr marL="0" indent="0">
              <a:buNone/>
            </a:pPr>
            <a:r>
              <a:rPr lang="fr-FR" sz="1800" dirty="0"/>
              <a:t>GN2-06-261v4-DJ5-3-1_Documentation_on_GEANT2_uSSO_requirements_20070201095918.pdf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12EEDF4-0501-B64E-AF11-2703089A3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Benefits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921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3300CE4-586F-D34E-919D-59FFF9FBB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Gordon </a:t>
            </a:r>
            <a:r>
              <a:rPr lang="fr-FR" dirty="0" err="1"/>
              <a:t>Teal</a:t>
            </a:r>
            <a:r>
              <a:rPr lang="fr-FR" dirty="0"/>
              <a:t>, Texas Instruments, 1954:</a:t>
            </a:r>
          </a:p>
          <a:p>
            <a:pPr marL="0" indent="0">
              <a:buNone/>
            </a:pPr>
            <a:endParaRPr lang="fr-FR" dirty="0"/>
          </a:p>
          <a:p>
            <a:pPr marL="457200" lvl="1" indent="0">
              <a:buNone/>
            </a:pP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Contrary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to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what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my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colleagues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have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told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you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about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the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bleak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prospects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for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silicon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transistors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, I happen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to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have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a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few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of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them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here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in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my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 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pocket</a:t>
            </a: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.</a:t>
            </a:r>
          </a:p>
          <a:p>
            <a:pPr marL="457200" lvl="1" indent="0">
              <a:buNone/>
            </a:pPr>
            <a:endParaRPr lang="de-LU" dirty="0">
              <a:solidFill>
                <a:srgbClr val="555555"/>
              </a:solidFill>
              <a:latin typeface="open_sansregular"/>
            </a:endParaRPr>
          </a:p>
          <a:p>
            <a:pPr marL="457200" lvl="1" indent="0">
              <a:buNone/>
            </a:pPr>
            <a:r>
              <a:rPr lang="de-LU" dirty="0">
                <a:solidFill>
                  <a:srgbClr val="555555"/>
                </a:solidFill>
                <a:latin typeface="open_sansregular"/>
              </a:rPr>
              <a:t>s/</a:t>
            </a:r>
            <a:r>
              <a:rPr lang="de-LU" dirty="0" err="1">
                <a:solidFill>
                  <a:srgbClr val="555555"/>
                </a:solidFill>
                <a:latin typeface="open_sansregular"/>
              </a:rPr>
              <a:t>silicon</a:t>
            </a:r>
            <a:r>
              <a:rPr lang="de-LU" dirty="0">
                <a:solidFill>
                  <a:srgbClr val="555555"/>
                </a:solidFill>
                <a:latin typeface="open_sansregular"/>
              </a:rPr>
              <a:t> </a:t>
            </a:r>
            <a:r>
              <a:rPr lang="de-LU" dirty="0" err="1">
                <a:solidFill>
                  <a:srgbClr val="555555"/>
                </a:solidFill>
                <a:latin typeface="open_sansregular"/>
              </a:rPr>
              <a:t>transistors</a:t>
            </a:r>
            <a:r>
              <a:rPr lang="de-LU" dirty="0">
                <a:solidFill>
                  <a:srgbClr val="555555"/>
                </a:solidFill>
                <a:latin typeface="open_sansregular"/>
              </a:rPr>
              <a:t>/EAP-FIDO</a:t>
            </a:r>
          </a:p>
          <a:p>
            <a:pPr marL="457200" lvl="1" indent="0">
              <a:buNone/>
            </a:pPr>
            <a:r>
              <a:rPr lang="de-LU" b="0" i="0" dirty="0">
                <a:solidFill>
                  <a:srgbClr val="555555"/>
                </a:solidFill>
                <a:effectLst/>
                <a:latin typeface="open_sansregular"/>
              </a:rPr>
              <a:t>s/I/</a:t>
            </a:r>
            <a:r>
              <a:rPr lang="de-LU" b="0" i="0" dirty="0" err="1">
                <a:solidFill>
                  <a:srgbClr val="555555"/>
                </a:solidFill>
                <a:effectLst/>
                <a:latin typeface="open_sansregular"/>
              </a:rPr>
              <a:t>Janfred</a:t>
            </a:r>
            <a:endParaRPr lang="de-LU" b="0" i="0" dirty="0">
              <a:solidFill>
                <a:srgbClr val="555555"/>
              </a:solidFill>
              <a:effectLst/>
              <a:latin typeface="open_sansregular"/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E16BC7-33DE-3E46-B921-583982C6B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/>
              <a:t>But </a:t>
            </a:r>
            <a:r>
              <a:rPr lang="fr-FR" dirty="0" err="1"/>
              <a:t>that’s</a:t>
            </a:r>
            <a:r>
              <a:rPr lang="fr-FR" dirty="0"/>
              <a:t> a pipe </a:t>
            </a:r>
            <a:r>
              <a:rPr lang="fr-FR" dirty="0" err="1"/>
              <a:t>dream</a:t>
            </a:r>
            <a:r>
              <a:rPr lang="fr-FR" dirty="0"/>
              <a:t>?!</a:t>
            </a: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712EEDF4-0501-B64E-AF11-2703089A3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Practice</a:t>
            </a:r>
          </a:p>
        </p:txBody>
      </p:sp>
    </p:spTree>
    <p:extLst>
      <p:ext uri="{BB962C8B-B14F-4D97-AF65-F5344CB8AC3E}">
        <p14:creationId xmlns:p14="http://schemas.microsoft.com/office/powerpoint/2010/main" val="4059225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Personnalisé 1">
      <a:dk1>
        <a:srgbClr val="2A2E32"/>
      </a:dk1>
      <a:lt1>
        <a:srgbClr val="F16438"/>
      </a:lt1>
      <a:dk2>
        <a:srgbClr val="2A2E32"/>
      </a:dk2>
      <a:lt2>
        <a:srgbClr val="F16438"/>
      </a:lt2>
      <a:accent1>
        <a:srgbClr val="4D7EA0"/>
      </a:accent1>
      <a:accent2>
        <a:srgbClr val="063C58"/>
      </a:accent2>
      <a:accent3>
        <a:srgbClr val="24565E"/>
      </a:accent3>
      <a:accent4>
        <a:srgbClr val="E8C338"/>
      </a:accent4>
      <a:accent5>
        <a:srgbClr val="CE1B49"/>
      </a:accent5>
      <a:accent6>
        <a:srgbClr val="E1DDDA"/>
      </a:accent6>
      <a:hlink>
        <a:srgbClr val="EBECEB"/>
      </a:hlink>
      <a:folHlink>
        <a:srgbClr val="F16438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/>
      <a:lstStyle>
        <a:defPPr algn="l">
          <a:defRPr sz="2400" b="0" i="0" dirty="0" smtClean="0">
            <a:solidFill>
              <a:schemeClr val="bg2"/>
            </a:solidFill>
            <a:latin typeface="Century Gothic" panose="020B0502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Macintosh PowerPoint</Application>
  <PresentationFormat>Breitbild</PresentationFormat>
  <Paragraphs>56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open_sansregular</vt:lpstr>
      <vt:lpstr>Wingdings</vt:lpstr>
      <vt:lpstr>Office Theme</vt:lpstr>
      <vt:lpstr>PowerPoint-Präsentation</vt:lpstr>
      <vt:lpstr>PowerPoint-Präsentation</vt:lpstr>
      <vt:lpstr>Passwordless with FIDO2?</vt:lpstr>
      <vt:lpstr>Not with Wi-Fi.</vt:lpstr>
      <vt:lpstr>Trivial and lame.</vt:lpstr>
      <vt:lpstr>Fancy and innovative.</vt:lpstr>
      <vt:lpstr>Theory</vt:lpstr>
      <vt:lpstr>Benefits</vt:lpstr>
      <vt:lpstr>Practice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Carole Retter</dc:creator>
  <cp:lastModifiedBy>Stefan Winter</cp:lastModifiedBy>
  <cp:revision>52</cp:revision>
  <cp:lastPrinted>2021-11-22T10:03:32Z</cp:lastPrinted>
  <dcterms:created xsi:type="dcterms:W3CDTF">2019-12-02T10:37:42Z</dcterms:created>
  <dcterms:modified xsi:type="dcterms:W3CDTF">2023-06-09T06:26:02Z</dcterms:modified>
</cp:coreProperties>
</file>