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5"/>
    <p:sldMasterId id="2147483688" r:id="rId6"/>
    <p:sldMasterId id="2147483648" r:id="rId7"/>
  </p:sldMasterIdLst>
  <p:notesMasterIdLst>
    <p:notesMasterId r:id="rId27"/>
  </p:notesMasterIdLst>
  <p:sldIdLst>
    <p:sldId id="376" r:id="rId8"/>
    <p:sldId id="363" r:id="rId9"/>
    <p:sldId id="369" r:id="rId10"/>
    <p:sldId id="370" r:id="rId11"/>
    <p:sldId id="368" r:id="rId12"/>
    <p:sldId id="374" r:id="rId13"/>
    <p:sldId id="371" r:id="rId14"/>
    <p:sldId id="373" r:id="rId15"/>
    <p:sldId id="375" r:id="rId16"/>
    <p:sldId id="377" r:id="rId17"/>
    <p:sldId id="378" r:id="rId18"/>
    <p:sldId id="379" r:id="rId19"/>
    <p:sldId id="382" r:id="rId20"/>
    <p:sldId id="385" r:id="rId21"/>
    <p:sldId id="383" r:id="rId22"/>
    <p:sldId id="380" r:id="rId23"/>
    <p:sldId id="381" r:id="rId24"/>
    <p:sldId id="384" r:id="rId25"/>
    <p:sldId id="36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F5F"/>
    <a:srgbClr val="ED1556"/>
    <a:srgbClr val="E24301"/>
    <a:srgbClr val="A7B3B4"/>
    <a:srgbClr val="CC007B"/>
    <a:srgbClr val="712177"/>
    <a:srgbClr val="065081"/>
    <a:srgbClr val="99BDCB"/>
    <a:srgbClr val="4C7F94"/>
    <a:srgbClr val="C7DB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74" autoAdjust="0"/>
    <p:restoredTop sz="81703" autoAdjust="0"/>
  </p:normalViewPr>
  <p:slideViewPr>
    <p:cSldViewPr snapToGrid="0">
      <p:cViewPr varScale="1">
        <p:scale>
          <a:sx n="99" d="100"/>
          <a:sy n="99" d="100"/>
        </p:scale>
        <p:origin x="192" y="416"/>
      </p:cViewPr>
      <p:guideLst/>
    </p:cSldViewPr>
  </p:slideViewPr>
  <p:notesTextViewPr>
    <p:cViewPr>
      <p:scale>
        <a:sx n="3" d="2"/>
        <a:sy n="3" d="2"/>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F41BB1-1BB9-094C-9AF2-A61DC0766EC6}" type="doc">
      <dgm:prSet loTypeId="urn:microsoft.com/office/officeart/2005/8/layout/cycle6" loCatId="matrix" qsTypeId="urn:microsoft.com/office/officeart/2005/8/quickstyle/simple1" qsCatId="simple" csTypeId="urn:microsoft.com/office/officeart/2005/8/colors/accent0_3" csCatId="mainScheme" phldr="1"/>
      <dgm:spPr/>
      <dgm:t>
        <a:bodyPr/>
        <a:lstStyle/>
        <a:p>
          <a:endParaRPr lang="en-US"/>
        </a:p>
      </dgm:t>
    </dgm:pt>
    <dgm:pt modelId="{DD126FFC-E188-9F4B-923D-3E980B3040EC}">
      <dgm:prSet phldrT="[Text]"/>
      <dgm:spPr/>
      <dgm:t>
        <a:bodyPr/>
        <a:lstStyle/>
        <a:p>
          <a:r>
            <a:rPr lang="en-US" b="1" dirty="0"/>
            <a:t>Fundamentals</a:t>
          </a:r>
        </a:p>
      </dgm:t>
    </dgm:pt>
    <dgm:pt modelId="{442A39C7-5BD9-0340-88C2-7F78BC86A944}" type="parTrans" cxnId="{3F10349F-755E-8441-A162-32987CAC4CC2}">
      <dgm:prSet/>
      <dgm:spPr/>
      <dgm:t>
        <a:bodyPr/>
        <a:lstStyle/>
        <a:p>
          <a:endParaRPr lang="en-US"/>
        </a:p>
      </dgm:t>
    </dgm:pt>
    <dgm:pt modelId="{D4C45620-C5F7-054B-BBEF-80F565AEC787}" type="sibTrans" cxnId="{3F10349F-755E-8441-A162-32987CAC4CC2}">
      <dgm:prSet/>
      <dgm:spPr/>
      <dgm:t>
        <a:bodyPr/>
        <a:lstStyle/>
        <a:p>
          <a:endParaRPr lang="en-US"/>
        </a:p>
      </dgm:t>
    </dgm:pt>
    <dgm:pt modelId="{DDA2F3C4-51CA-5647-B05A-D302E634670A}">
      <dgm:prSet phldrT="[Text]"/>
      <dgm:spPr/>
      <dgm:t>
        <a:bodyPr/>
        <a:lstStyle/>
        <a:p>
          <a:r>
            <a:rPr lang="en-US" dirty="0"/>
            <a:t>Management Commitment</a:t>
          </a:r>
        </a:p>
      </dgm:t>
    </dgm:pt>
    <dgm:pt modelId="{949AA28C-F22D-4741-9211-ED1842C2164D}" type="parTrans" cxnId="{9A89D335-240B-CB43-BA12-80FE420CE1BE}">
      <dgm:prSet/>
      <dgm:spPr/>
      <dgm:t>
        <a:bodyPr/>
        <a:lstStyle/>
        <a:p>
          <a:endParaRPr lang="en-US"/>
        </a:p>
      </dgm:t>
    </dgm:pt>
    <dgm:pt modelId="{67421390-4F1E-9347-98B2-2E98A01235D5}" type="sibTrans" cxnId="{9A89D335-240B-CB43-BA12-80FE420CE1BE}">
      <dgm:prSet/>
      <dgm:spPr/>
      <dgm:t>
        <a:bodyPr/>
        <a:lstStyle/>
        <a:p>
          <a:endParaRPr lang="en-US"/>
        </a:p>
      </dgm:t>
    </dgm:pt>
    <dgm:pt modelId="{3698D81A-879F-B046-B702-39C694E7E066}">
      <dgm:prSet phldrT="[Text]"/>
      <dgm:spPr/>
      <dgm:t>
        <a:bodyPr/>
        <a:lstStyle/>
        <a:p>
          <a:r>
            <a:rPr lang="en-US" dirty="0"/>
            <a:t>Incident Response</a:t>
          </a:r>
        </a:p>
      </dgm:t>
    </dgm:pt>
    <dgm:pt modelId="{EA557C71-0BBA-794B-8258-ABE50AECECD9}" type="parTrans" cxnId="{7B4B2B47-C834-2445-A38C-FAC80612F78B}">
      <dgm:prSet/>
      <dgm:spPr/>
      <dgm:t>
        <a:bodyPr/>
        <a:lstStyle/>
        <a:p>
          <a:endParaRPr lang="en-US"/>
        </a:p>
      </dgm:t>
    </dgm:pt>
    <dgm:pt modelId="{A4DC9414-3A3C-1A4D-8E67-08C799B68237}" type="sibTrans" cxnId="{7B4B2B47-C834-2445-A38C-FAC80612F78B}">
      <dgm:prSet/>
      <dgm:spPr/>
      <dgm:t>
        <a:bodyPr/>
        <a:lstStyle/>
        <a:p>
          <a:endParaRPr lang="en-US"/>
        </a:p>
      </dgm:t>
    </dgm:pt>
    <dgm:pt modelId="{BF5E5C8B-DEB2-4640-9818-92E01F94F233}">
      <dgm:prSet phldrT="[Text]"/>
      <dgm:spPr/>
      <dgm:t>
        <a:bodyPr/>
        <a:lstStyle/>
        <a:p>
          <a:r>
            <a:rPr lang="en-US" b="1" dirty="0"/>
            <a:t>People</a:t>
          </a:r>
        </a:p>
      </dgm:t>
    </dgm:pt>
    <dgm:pt modelId="{F5DA4694-565B-314F-95B0-2FEE5DEB1470}" type="parTrans" cxnId="{BDA36696-2FAE-3F43-BF1A-F3D4B429CB1E}">
      <dgm:prSet/>
      <dgm:spPr/>
      <dgm:t>
        <a:bodyPr/>
        <a:lstStyle/>
        <a:p>
          <a:endParaRPr lang="en-US"/>
        </a:p>
      </dgm:t>
    </dgm:pt>
    <dgm:pt modelId="{17E1103C-1A69-1544-AA32-75832A9B015C}" type="sibTrans" cxnId="{BDA36696-2FAE-3F43-BF1A-F3D4B429CB1E}">
      <dgm:prSet/>
      <dgm:spPr/>
      <dgm:t>
        <a:bodyPr/>
        <a:lstStyle/>
        <a:p>
          <a:endParaRPr lang="en-US"/>
        </a:p>
      </dgm:t>
    </dgm:pt>
    <dgm:pt modelId="{BCB2209A-75BB-944B-896E-FA943A25E5E7}">
      <dgm:prSet phldrT="[Text]"/>
      <dgm:spPr/>
      <dgm:t>
        <a:bodyPr/>
        <a:lstStyle/>
        <a:p>
          <a:r>
            <a:rPr lang="en-US" dirty="0"/>
            <a:t>Training and Awareness</a:t>
          </a:r>
        </a:p>
      </dgm:t>
    </dgm:pt>
    <dgm:pt modelId="{6B77153B-1142-6D40-B52D-8FB2483E4544}" type="parTrans" cxnId="{28A0BA51-1582-534C-A818-2432B69E426F}">
      <dgm:prSet/>
      <dgm:spPr/>
      <dgm:t>
        <a:bodyPr/>
        <a:lstStyle/>
        <a:p>
          <a:endParaRPr lang="en-US"/>
        </a:p>
      </dgm:t>
    </dgm:pt>
    <dgm:pt modelId="{EBB34EF7-325C-CF4E-84EF-7166D4B7C027}" type="sibTrans" cxnId="{28A0BA51-1582-534C-A818-2432B69E426F}">
      <dgm:prSet/>
      <dgm:spPr/>
      <dgm:t>
        <a:bodyPr/>
        <a:lstStyle/>
        <a:p>
          <a:endParaRPr lang="en-US"/>
        </a:p>
      </dgm:t>
    </dgm:pt>
    <dgm:pt modelId="{2096FAC2-D0B9-DF4C-8C4D-77B7C7B27C83}">
      <dgm:prSet phldrT="[Text]"/>
      <dgm:spPr/>
      <dgm:t>
        <a:bodyPr/>
        <a:lstStyle/>
        <a:p>
          <a:r>
            <a:rPr lang="en-US" dirty="0"/>
            <a:t>Personnel</a:t>
          </a:r>
        </a:p>
      </dgm:t>
    </dgm:pt>
    <dgm:pt modelId="{8AC297EA-0948-674F-A51A-0258B652279F}" type="parTrans" cxnId="{76D884A8-5F59-BA49-891D-90BE24AFD8CF}">
      <dgm:prSet/>
      <dgm:spPr/>
      <dgm:t>
        <a:bodyPr/>
        <a:lstStyle/>
        <a:p>
          <a:endParaRPr lang="en-US"/>
        </a:p>
      </dgm:t>
    </dgm:pt>
    <dgm:pt modelId="{1857B349-FFFE-9547-9158-1FD1D6AB35C5}" type="sibTrans" cxnId="{76D884A8-5F59-BA49-891D-90BE24AFD8CF}">
      <dgm:prSet/>
      <dgm:spPr/>
      <dgm:t>
        <a:bodyPr/>
        <a:lstStyle/>
        <a:p>
          <a:endParaRPr lang="en-US"/>
        </a:p>
      </dgm:t>
    </dgm:pt>
    <dgm:pt modelId="{E00462F2-BB09-3748-886E-3DFA5A9F4972}">
      <dgm:prSet phldrT="[Text]"/>
      <dgm:spPr/>
      <dgm:t>
        <a:bodyPr/>
        <a:lstStyle/>
        <a:p>
          <a:r>
            <a:rPr lang="en-US" b="1" dirty="0"/>
            <a:t>Risk</a:t>
          </a:r>
        </a:p>
      </dgm:t>
    </dgm:pt>
    <dgm:pt modelId="{0F1D3F79-8DC3-E143-BFDB-FD93D11F24FF}" type="parTrans" cxnId="{51E74044-B25E-384B-AE99-E5AADC9F3EE9}">
      <dgm:prSet/>
      <dgm:spPr/>
      <dgm:t>
        <a:bodyPr/>
        <a:lstStyle/>
        <a:p>
          <a:endParaRPr lang="en-US"/>
        </a:p>
      </dgm:t>
    </dgm:pt>
    <dgm:pt modelId="{B535BF7D-B06D-2A48-9E42-27FA107C600B}" type="sibTrans" cxnId="{51E74044-B25E-384B-AE99-E5AADC9F3EE9}">
      <dgm:prSet/>
      <dgm:spPr/>
      <dgm:t>
        <a:bodyPr/>
        <a:lstStyle/>
        <a:p>
          <a:endParaRPr lang="en-US"/>
        </a:p>
      </dgm:t>
    </dgm:pt>
    <dgm:pt modelId="{9A661830-195C-D041-90EE-09BF44925D14}">
      <dgm:prSet phldrT="[Text]"/>
      <dgm:spPr/>
      <dgm:t>
        <a:bodyPr/>
        <a:lstStyle/>
        <a:p>
          <a:r>
            <a:rPr lang="en-US" dirty="0"/>
            <a:t>Risk Management</a:t>
          </a:r>
        </a:p>
      </dgm:t>
    </dgm:pt>
    <dgm:pt modelId="{4260B5C1-0449-504D-9A87-1CAF5DB02F64}" type="parTrans" cxnId="{E4138731-424B-6245-B21F-C827B5AE8657}">
      <dgm:prSet/>
      <dgm:spPr/>
      <dgm:t>
        <a:bodyPr/>
        <a:lstStyle/>
        <a:p>
          <a:endParaRPr lang="en-US"/>
        </a:p>
      </dgm:t>
    </dgm:pt>
    <dgm:pt modelId="{2EED8529-FBE7-6F4F-9891-3080917BB098}" type="sibTrans" cxnId="{E4138731-424B-6245-B21F-C827B5AE8657}">
      <dgm:prSet/>
      <dgm:spPr/>
      <dgm:t>
        <a:bodyPr/>
        <a:lstStyle/>
        <a:p>
          <a:endParaRPr lang="en-US"/>
        </a:p>
      </dgm:t>
    </dgm:pt>
    <dgm:pt modelId="{454C8A4E-DFE0-364E-84AA-54DA8E1A7C96}">
      <dgm:prSet phldrT="[Text]"/>
      <dgm:spPr/>
      <dgm:t>
        <a:bodyPr/>
        <a:lstStyle/>
        <a:p>
          <a:r>
            <a:rPr lang="en-US" b="1" dirty="0"/>
            <a:t>Tools</a:t>
          </a:r>
        </a:p>
      </dgm:t>
    </dgm:pt>
    <dgm:pt modelId="{4CCEFE48-3874-3E42-BDE3-2CD7E1812355}" type="parTrans" cxnId="{B90AA8C8-E081-334D-BF2A-D8F0B874553D}">
      <dgm:prSet/>
      <dgm:spPr/>
      <dgm:t>
        <a:bodyPr/>
        <a:lstStyle/>
        <a:p>
          <a:endParaRPr lang="en-US"/>
        </a:p>
      </dgm:t>
    </dgm:pt>
    <dgm:pt modelId="{6FF16D3E-C084-E044-A325-93D043F5756A}" type="sibTrans" cxnId="{B90AA8C8-E081-334D-BF2A-D8F0B874553D}">
      <dgm:prSet/>
      <dgm:spPr/>
      <dgm:t>
        <a:bodyPr/>
        <a:lstStyle/>
        <a:p>
          <a:endParaRPr lang="en-US"/>
        </a:p>
      </dgm:t>
    </dgm:pt>
    <dgm:pt modelId="{FC1FF3C5-8ED1-6D41-AA28-C83A76F54A17}">
      <dgm:prSet phldrT="[Text]"/>
      <dgm:spPr/>
      <dgm:t>
        <a:bodyPr/>
        <a:lstStyle/>
        <a:p>
          <a:r>
            <a:rPr lang="en-US" b="1" dirty="0"/>
            <a:t>Operational</a:t>
          </a:r>
        </a:p>
      </dgm:t>
    </dgm:pt>
    <dgm:pt modelId="{357DBDD2-2025-9D49-84C1-4C446DEBAE61}" type="parTrans" cxnId="{1813FC9D-3F6A-2445-B579-CFBC090D92DA}">
      <dgm:prSet/>
      <dgm:spPr/>
      <dgm:t>
        <a:bodyPr/>
        <a:lstStyle/>
        <a:p>
          <a:endParaRPr lang="en-US"/>
        </a:p>
      </dgm:t>
    </dgm:pt>
    <dgm:pt modelId="{845AA5C1-F1DC-8244-9DD9-C71F02EE9A2F}" type="sibTrans" cxnId="{1813FC9D-3F6A-2445-B579-CFBC090D92DA}">
      <dgm:prSet/>
      <dgm:spPr/>
      <dgm:t>
        <a:bodyPr/>
        <a:lstStyle/>
        <a:p>
          <a:endParaRPr lang="en-US"/>
        </a:p>
      </dgm:t>
    </dgm:pt>
    <dgm:pt modelId="{5262FB68-B34E-EC49-ABAF-799733318D88}">
      <dgm:prSet phldrT="[Text]"/>
      <dgm:spPr/>
      <dgm:t>
        <a:bodyPr/>
        <a:lstStyle/>
        <a:p>
          <a:r>
            <a:rPr lang="en-US" dirty="0"/>
            <a:t>Internal Security Policy</a:t>
          </a:r>
        </a:p>
      </dgm:t>
    </dgm:pt>
    <dgm:pt modelId="{22673255-08C8-9D48-966B-5DF4EAAA2043}" type="parTrans" cxnId="{6F7FED1F-0379-0646-A4CC-9D3B4600ADD3}">
      <dgm:prSet/>
      <dgm:spPr/>
      <dgm:t>
        <a:bodyPr/>
        <a:lstStyle/>
        <a:p>
          <a:endParaRPr lang="en-US"/>
        </a:p>
      </dgm:t>
    </dgm:pt>
    <dgm:pt modelId="{6512B977-D9F0-964C-BF24-3CFB4CDB0A26}" type="sibTrans" cxnId="{6F7FED1F-0379-0646-A4CC-9D3B4600ADD3}">
      <dgm:prSet/>
      <dgm:spPr/>
      <dgm:t>
        <a:bodyPr/>
        <a:lstStyle/>
        <a:p>
          <a:endParaRPr lang="en-US"/>
        </a:p>
      </dgm:t>
    </dgm:pt>
    <dgm:pt modelId="{E2576DD8-2C6C-7C4B-9523-F2B4D281C544}">
      <dgm:prSet phldrT="[Text]"/>
      <dgm:spPr/>
      <dgm:t>
        <a:bodyPr/>
        <a:lstStyle/>
        <a:p>
          <a:r>
            <a:rPr lang="en-US" dirty="0"/>
            <a:t>Regulatory Issues</a:t>
          </a:r>
        </a:p>
      </dgm:t>
    </dgm:pt>
    <dgm:pt modelId="{ACCD526C-9B55-8549-9F5F-4654A1ABB987}" type="parTrans" cxnId="{D3F1B2F4-04DB-BB43-A28E-369B501682A6}">
      <dgm:prSet/>
      <dgm:spPr/>
      <dgm:t>
        <a:bodyPr/>
        <a:lstStyle/>
        <a:p>
          <a:endParaRPr lang="en-US"/>
        </a:p>
      </dgm:t>
    </dgm:pt>
    <dgm:pt modelId="{BCDAB537-B9D7-3148-A5A2-509417F7925F}" type="sibTrans" cxnId="{D3F1B2F4-04DB-BB43-A28E-369B501682A6}">
      <dgm:prSet/>
      <dgm:spPr/>
      <dgm:t>
        <a:bodyPr/>
        <a:lstStyle/>
        <a:p>
          <a:endParaRPr lang="en-US"/>
        </a:p>
      </dgm:t>
    </dgm:pt>
    <dgm:pt modelId="{99F25F5D-E17C-4149-8A7C-850A7E8A5066}">
      <dgm:prSet phldrT="[Text]"/>
      <dgm:spPr/>
      <dgm:t>
        <a:bodyPr/>
        <a:lstStyle/>
        <a:p>
          <a:r>
            <a:rPr lang="en-US" dirty="0"/>
            <a:t>Threat Modelling</a:t>
          </a:r>
        </a:p>
      </dgm:t>
    </dgm:pt>
    <dgm:pt modelId="{BAA495FF-DD1E-714D-BE34-5C20683EEE2A}" type="parTrans" cxnId="{AAA36F71-C189-6B4D-BC92-8604E90E2964}">
      <dgm:prSet/>
      <dgm:spPr/>
      <dgm:t>
        <a:bodyPr/>
        <a:lstStyle/>
        <a:p>
          <a:endParaRPr lang="en-US"/>
        </a:p>
      </dgm:t>
    </dgm:pt>
    <dgm:pt modelId="{9B8D053B-393E-144C-BBF4-96A250D263CD}" type="sibTrans" cxnId="{AAA36F71-C189-6B4D-BC92-8604E90E2964}">
      <dgm:prSet/>
      <dgm:spPr/>
      <dgm:t>
        <a:bodyPr/>
        <a:lstStyle/>
        <a:p>
          <a:endParaRPr lang="en-US"/>
        </a:p>
      </dgm:t>
    </dgm:pt>
    <dgm:pt modelId="{C9299575-A7E3-C349-AD77-5EBC04384409}">
      <dgm:prSet phldrT="[Text]"/>
      <dgm:spPr/>
      <dgm:t>
        <a:bodyPr/>
        <a:lstStyle/>
        <a:p>
          <a:r>
            <a:rPr lang="en-US" dirty="0"/>
            <a:t>Acceptable Use Policy</a:t>
          </a:r>
        </a:p>
      </dgm:t>
    </dgm:pt>
    <dgm:pt modelId="{C1ECEF3D-8B13-1D45-9B8E-7B4114DC168B}" type="parTrans" cxnId="{7ADD0429-407A-3E45-A70A-8EEA8B6AD78A}">
      <dgm:prSet/>
      <dgm:spPr/>
      <dgm:t>
        <a:bodyPr/>
        <a:lstStyle/>
        <a:p>
          <a:endParaRPr lang="en-US"/>
        </a:p>
      </dgm:t>
    </dgm:pt>
    <dgm:pt modelId="{0D2CC815-EF0B-654B-A419-36C5E946AB95}" type="sibTrans" cxnId="{7ADD0429-407A-3E45-A70A-8EEA8B6AD78A}">
      <dgm:prSet/>
      <dgm:spPr/>
      <dgm:t>
        <a:bodyPr/>
        <a:lstStyle/>
        <a:p>
          <a:endParaRPr lang="en-US"/>
        </a:p>
      </dgm:t>
    </dgm:pt>
    <dgm:pt modelId="{ABF41E56-1430-B740-AFCC-A55A898FCFB5}">
      <dgm:prSet phldrT="[Text]"/>
      <dgm:spPr/>
      <dgm:t>
        <a:bodyPr/>
        <a:lstStyle/>
        <a:p>
          <a:r>
            <a:rPr lang="en-US" dirty="0"/>
            <a:t>VPN</a:t>
          </a:r>
        </a:p>
      </dgm:t>
    </dgm:pt>
    <dgm:pt modelId="{08FA07B2-AB26-1E4C-90E8-B825E7795129}" type="parTrans" cxnId="{E705436A-5215-C945-8F05-56717A3B12F8}">
      <dgm:prSet/>
      <dgm:spPr/>
      <dgm:t>
        <a:bodyPr/>
        <a:lstStyle/>
        <a:p>
          <a:endParaRPr lang="en-US"/>
        </a:p>
      </dgm:t>
    </dgm:pt>
    <dgm:pt modelId="{03121036-B4C5-7C49-9222-B966B9BEC2A6}" type="sibTrans" cxnId="{E705436A-5215-C945-8F05-56717A3B12F8}">
      <dgm:prSet/>
      <dgm:spPr/>
      <dgm:t>
        <a:bodyPr/>
        <a:lstStyle/>
        <a:p>
          <a:endParaRPr lang="en-US"/>
        </a:p>
      </dgm:t>
    </dgm:pt>
    <dgm:pt modelId="{78F9ED95-BA9D-E946-9D30-B43D1C1B3CCB}">
      <dgm:prSet phldrT="[Text]"/>
      <dgm:spPr/>
      <dgm:t>
        <a:bodyPr/>
        <a:lstStyle/>
        <a:p>
          <a:r>
            <a:rPr lang="en-US" dirty="0"/>
            <a:t>Firewall</a:t>
          </a:r>
        </a:p>
      </dgm:t>
    </dgm:pt>
    <dgm:pt modelId="{5DCED785-D8A1-DC48-9CAF-11147F28807D}" type="parTrans" cxnId="{CC6DA896-AA63-1944-8B25-741C14C9B007}">
      <dgm:prSet/>
      <dgm:spPr/>
      <dgm:t>
        <a:bodyPr/>
        <a:lstStyle/>
        <a:p>
          <a:endParaRPr lang="en-US"/>
        </a:p>
      </dgm:t>
    </dgm:pt>
    <dgm:pt modelId="{4F3D2E19-7C23-124A-9021-2786D8609155}" type="sibTrans" cxnId="{CC6DA896-AA63-1944-8B25-741C14C9B007}">
      <dgm:prSet/>
      <dgm:spPr/>
      <dgm:t>
        <a:bodyPr/>
        <a:lstStyle/>
        <a:p>
          <a:endParaRPr lang="en-US"/>
        </a:p>
      </dgm:t>
    </dgm:pt>
    <dgm:pt modelId="{DBD7AFD0-C5AF-5447-B3DC-9A9CFE06BE2D}">
      <dgm:prSet phldrT="[Text]"/>
      <dgm:spPr/>
      <dgm:t>
        <a:bodyPr/>
        <a:lstStyle/>
        <a:p>
          <a:r>
            <a:rPr lang="en-US" dirty="0"/>
            <a:t>DDoS Mitigation</a:t>
          </a:r>
        </a:p>
      </dgm:t>
    </dgm:pt>
    <dgm:pt modelId="{1AF3279A-EA90-F84A-9734-F020B3113A8A}" type="parTrans" cxnId="{071E04ED-5A6A-FA4D-91E8-B31913FB6E81}">
      <dgm:prSet/>
      <dgm:spPr/>
      <dgm:t>
        <a:bodyPr/>
        <a:lstStyle/>
        <a:p>
          <a:endParaRPr lang="en-US"/>
        </a:p>
      </dgm:t>
    </dgm:pt>
    <dgm:pt modelId="{92D432AD-47BC-654A-AD90-2BE5FDD8FDC5}" type="sibTrans" cxnId="{071E04ED-5A6A-FA4D-91E8-B31913FB6E81}">
      <dgm:prSet/>
      <dgm:spPr/>
      <dgm:t>
        <a:bodyPr/>
        <a:lstStyle/>
        <a:p>
          <a:endParaRPr lang="en-US"/>
        </a:p>
      </dgm:t>
    </dgm:pt>
    <dgm:pt modelId="{A5D14135-6E90-284F-9D80-08B7D16DE49D}">
      <dgm:prSet phldrT="[Text]"/>
      <dgm:spPr/>
      <dgm:t>
        <a:bodyPr/>
        <a:lstStyle/>
        <a:p>
          <a:r>
            <a:rPr lang="en-US" dirty="0"/>
            <a:t>Certificates and Encryption</a:t>
          </a:r>
        </a:p>
      </dgm:t>
    </dgm:pt>
    <dgm:pt modelId="{118A0B68-4A60-2A42-BB10-014B456E334B}" type="parTrans" cxnId="{A9492BD2-3E82-8948-9AA1-BF9BDF079B06}">
      <dgm:prSet/>
      <dgm:spPr/>
      <dgm:t>
        <a:bodyPr/>
        <a:lstStyle/>
        <a:p>
          <a:endParaRPr lang="en-US"/>
        </a:p>
      </dgm:t>
    </dgm:pt>
    <dgm:pt modelId="{26CD94C0-3703-B644-BE94-A0826189160A}" type="sibTrans" cxnId="{A9492BD2-3E82-8948-9AA1-BF9BDF079B06}">
      <dgm:prSet/>
      <dgm:spPr/>
      <dgm:t>
        <a:bodyPr/>
        <a:lstStyle/>
        <a:p>
          <a:endParaRPr lang="en-US"/>
        </a:p>
      </dgm:t>
    </dgm:pt>
    <dgm:pt modelId="{10F1F8C6-F98F-DE43-A688-0AEC2138FEC0}">
      <dgm:prSet phldrT="[Text]"/>
      <dgm:spPr/>
      <dgm:t>
        <a:bodyPr/>
        <a:lstStyle/>
        <a:p>
          <a:r>
            <a:rPr lang="en-US" dirty="0"/>
            <a:t>Identity Federation </a:t>
          </a:r>
        </a:p>
      </dgm:t>
    </dgm:pt>
    <dgm:pt modelId="{FF4179E4-B077-0240-93B9-6C3EFEAACF6F}" type="parTrans" cxnId="{CBDEB081-45EA-774C-BBC1-9138AA220AE2}">
      <dgm:prSet/>
      <dgm:spPr/>
      <dgm:t>
        <a:bodyPr/>
        <a:lstStyle/>
        <a:p>
          <a:endParaRPr lang="en-US"/>
        </a:p>
      </dgm:t>
    </dgm:pt>
    <dgm:pt modelId="{DBD55AB0-56FC-9B4C-9BFF-66F8221396E4}" type="sibTrans" cxnId="{CBDEB081-45EA-774C-BBC1-9138AA220AE2}">
      <dgm:prSet/>
      <dgm:spPr/>
      <dgm:t>
        <a:bodyPr/>
        <a:lstStyle/>
        <a:p>
          <a:endParaRPr lang="en-US"/>
        </a:p>
      </dgm:t>
    </dgm:pt>
    <dgm:pt modelId="{2AEA818D-D1FE-B44A-9FA3-8E1FF4FEC8C2}">
      <dgm:prSet phldrT="[Text]"/>
      <dgm:spPr/>
      <dgm:t>
        <a:bodyPr/>
        <a:lstStyle/>
        <a:p>
          <a:r>
            <a:rPr lang="en-US" dirty="0"/>
            <a:t>TBD</a:t>
          </a:r>
        </a:p>
      </dgm:t>
    </dgm:pt>
    <dgm:pt modelId="{329FA710-56FD-9141-9F9F-8E5C57BD1044}" type="parTrans" cxnId="{946963B7-B646-2140-B24F-77300E277752}">
      <dgm:prSet/>
      <dgm:spPr/>
      <dgm:t>
        <a:bodyPr/>
        <a:lstStyle/>
        <a:p>
          <a:endParaRPr lang="en-US"/>
        </a:p>
      </dgm:t>
    </dgm:pt>
    <dgm:pt modelId="{F1D13F30-5E1E-B94D-9DDD-2EA960CB9EA7}" type="sibTrans" cxnId="{946963B7-B646-2140-B24F-77300E277752}">
      <dgm:prSet/>
      <dgm:spPr/>
      <dgm:t>
        <a:bodyPr/>
        <a:lstStyle/>
        <a:p>
          <a:endParaRPr lang="en-US"/>
        </a:p>
      </dgm:t>
    </dgm:pt>
    <dgm:pt modelId="{9E36B3AA-80B1-6142-9B06-80DF050A7ACF}" type="pres">
      <dgm:prSet presAssocID="{D3F41BB1-1BB9-094C-9AF2-A61DC0766EC6}" presName="cycle" presStyleCnt="0">
        <dgm:presLayoutVars>
          <dgm:dir/>
          <dgm:resizeHandles val="exact"/>
        </dgm:presLayoutVars>
      </dgm:prSet>
      <dgm:spPr/>
    </dgm:pt>
    <dgm:pt modelId="{9A848440-E71D-5648-920E-FD39C830DEA3}" type="pres">
      <dgm:prSet presAssocID="{DD126FFC-E188-9F4B-923D-3E980B3040EC}" presName="node" presStyleLbl="node1" presStyleIdx="0" presStyleCnt="5" custScaleX="125953" custScaleY="131766">
        <dgm:presLayoutVars>
          <dgm:bulletEnabled val="1"/>
        </dgm:presLayoutVars>
      </dgm:prSet>
      <dgm:spPr/>
    </dgm:pt>
    <dgm:pt modelId="{236F7BE0-B81F-A648-B897-4230019EBA0C}" type="pres">
      <dgm:prSet presAssocID="{DD126FFC-E188-9F4B-923D-3E980B3040EC}" presName="spNode" presStyleCnt="0"/>
      <dgm:spPr/>
    </dgm:pt>
    <dgm:pt modelId="{160D4979-AF19-5B4A-9400-5900C6B4236A}" type="pres">
      <dgm:prSet presAssocID="{D4C45620-C5F7-054B-BBEF-80F565AEC787}" presName="sibTrans" presStyleLbl="sibTrans1D1" presStyleIdx="0" presStyleCnt="5"/>
      <dgm:spPr/>
    </dgm:pt>
    <dgm:pt modelId="{446A20AD-9A2F-EA43-B074-69617FAACE2D}" type="pres">
      <dgm:prSet presAssocID="{BF5E5C8B-DEB2-4640-9818-92E01F94F233}" presName="node" presStyleLbl="node1" presStyleIdx="1" presStyleCnt="5" custScaleX="125953" custScaleY="131766" custRadScaleRad="100129" custRadScaleInc="10463">
        <dgm:presLayoutVars>
          <dgm:bulletEnabled val="1"/>
        </dgm:presLayoutVars>
      </dgm:prSet>
      <dgm:spPr/>
    </dgm:pt>
    <dgm:pt modelId="{D3FD84B7-5527-0B44-AA55-2F51F7D54CB3}" type="pres">
      <dgm:prSet presAssocID="{BF5E5C8B-DEB2-4640-9818-92E01F94F233}" presName="spNode" presStyleCnt="0"/>
      <dgm:spPr/>
    </dgm:pt>
    <dgm:pt modelId="{B14B3D9D-D978-734F-BB4B-DCC6EDAB348C}" type="pres">
      <dgm:prSet presAssocID="{17E1103C-1A69-1544-AA32-75832A9B015C}" presName="sibTrans" presStyleLbl="sibTrans1D1" presStyleIdx="1" presStyleCnt="5"/>
      <dgm:spPr/>
    </dgm:pt>
    <dgm:pt modelId="{85795F0E-2939-3143-BEAA-7C3C2EEFEA87}" type="pres">
      <dgm:prSet presAssocID="{E00462F2-BB09-3748-886E-3DFA5A9F4972}" presName="node" presStyleLbl="node1" presStyleIdx="2" presStyleCnt="5" custScaleX="125953" custScaleY="131766">
        <dgm:presLayoutVars>
          <dgm:bulletEnabled val="1"/>
        </dgm:presLayoutVars>
      </dgm:prSet>
      <dgm:spPr/>
    </dgm:pt>
    <dgm:pt modelId="{09EA5681-536D-5247-B795-0CB1BC22EB5E}" type="pres">
      <dgm:prSet presAssocID="{E00462F2-BB09-3748-886E-3DFA5A9F4972}" presName="spNode" presStyleCnt="0"/>
      <dgm:spPr/>
    </dgm:pt>
    <dgm:pt modelId="{E016EBC2-F72B-B64D-8A19-860A1C0CDEB9}" type="pres">
      <dgm:prSet presAssocID="{B535BF7D-B06D-2A48-9E42-27FA107C600B}" presName="sibTrans" presStyleLbl="sibTrans1D1" presStyleIdx="2" presStyleCnt="5"/>
      <dgm:spPr/>
    </dgm:pt>
    <dgm:pt modelId="{8B8FE65E-E5E3-454D-898D-8B0DFAF639D5}" type="pres">
      <dgm:prSet presAssocID="{454C8A4E-DFE0-364E-84AA-54DA8E1A7C96}" presName="node" presStyleLbl="node1" presStyleIdx="3" presStyleCnt="5" custScaleX="125953" custScaleY="131766">
        <dgm:presLayoutVars>
          <dgm:bulletEnabled val="1"/>
        </dgm:presLayoutVars>
      </dgm:prSet>
      <dgm:spPr/>
    </dgm:pt>
    <dgm:pt modelId="{E47C718B-25DE-A840-971C-0051A2731AA5}" type="pres">
      <dgm:prSet presAssocID="{454C8A4E-DFE0-364E-84AA-54DA8E1A7C96}" presName="spNode" presStyleCnt="0"/>
      <dgm:spPr/>
    </dgm:pt>
    <dgm:pt modelId="{C824BD78-F7F0-464A-AC11-F004138FB981}" type="pres">
      <dgm:prSet presAssocID="{6FF16D3E-C084-E044-A325-93D043F5756A}" presName="sibTrans" presStyleLbl="sibTrans1D1" presStyleIdx="3" presStyleCnt="5"/>
      <dgm:spPr/>
    </dgm:pt>
    <dgm:pt modelId="{4D68EDD1-DD71-D340-828D-59C05BFD542F}" type="pres">
      <dgm:prSet presAssocID="{FC1FF3C5-8ED1-6D41-AA28-C83A76F54A17}" presName="node" presStyleLbl="node1" presStyleIdx="4" presStyleCnt="5" custScaleX="125953" custScaleY="131766" custRadScaleRad="99461" custRadScaleInc="-10018">
        <dgm:presLayoutVars>
          <dgm:bulletEnabled val="1"/>
        </dgm:presLayoutVars>
      </dgm:prSet>
      <dgm:spPr/>
    </dgm:pt>
    <dgm:pt modelId="{14C4CE70-9A7F-8C41-A9D0-E0DDFABE37FE}" type="pres">
      <dgm:prSet presAssocID="{FC1FF3C5-8ED1-6D41-AA28-C83A76F54A17}" presName="spNode" presStyleCnt="0"/>
      <dgm:spPr/>
    </dgm:pt>
    <dgm:pt modelId="{A464B003-FF77-3848-AF0B-9F4FD23320B9}" type="pres">
      <dgm:prSet presAssocID="{845AA5C1-F1DC-8244-9DD9-C71F02EE9A2F}" presName="sibTrans" presStyleLbl="sibTrans1D1" presStyleIdx="4" presStyleCnt="5"/>
      <dgm:spPr/>
    </dgm:pt>
  </dgm:ptLst>
  <dgm:cxnLst>
    <dgm:cxn modelId="{7DFE2E0B-9F7E-7C43-BABC-7D676F659BFA}" type="presOf" srcId="{B535BF7D-B06D-2A48-9E42-27FA107C600B}" destId="{E016EBC2-F72B-B64D-8A19-860A1C0CDEB9}" srcOrd="0" destOrd="0" presId="urn:microsoft.com/office/officeart/2005/8/layout/cycle6"/>
    <dgm:cxn modelId="{30FB7C15-1946-114A-AB10-60CEEFDE1B7F}" type="presOf" srcId="{DDA2F3C4-51CA-5647-B05A-D302E634670A}" destId="{9A848440-E71D-5648-920E-FD39C830DEA3}" srcOrd="0" destOrd="1" presId="urn:microsoft.com/office/officeart/2005/8/layout/cycle6"/>
    <dgm:cxn modelId="{6E2A371C-5A20-E64C-AA53-5369E57C686B}" type="presOf" srcId="{D4C45620-C5F7-054B-BBEF-80F565AEC787}" destId="{160D4979-AF19-5B4A-9400-5900C6B4236A}" srcOrd="0" destOrd="0" presId="urn:microsoft.com/office/officeart/2005/8/layout/cycle6"/>
    <dgm:cxn modelId="{CB20531F-6388-C74A-9D7F-214FBE106AFD}" type="presOf" srcId="{78F9ED95-BA9D-E946-9D30-B43D1C1B3CCB}" destId="{8B8FE65E-E5E3-454D-898D-8B0DFAF639D5}" srcOrd="0" destOrd="2" presId="urn:microsoft.com/office/officeart/2005/8/layout/cycle6"/>
    <dgm:cxn modelId="{6F7FED1F-0379-0646-A4CC-9D3B4600ADD3}" srcId="{DD126FFC-E188-9F4B-923D-3E980B3040EC}" destId="{5262FB68-B34E-EC49-ABAF-799733318D88}" srcOrd="2" destOrd="0" parTransId="{22673255-08C8-9D48-966B-5DF4EAAA2043}" sibTransId="{6512B977-D9F0-964C-BF24-3CFB4CDB0A26}"/>
    <dgm:cxn modelId="{7ADD0429-407A-3E45-A70A-8EEA8B6AD78A}" srcId="{E00462F2-BB09-3748-886E-3DFA5A9F4972}" destId="{C9299575-A7E3-C349-AD77-5EBC04384409}" srcOrd="2" destOrd="0" parTransId="{C1ECEF3D-8B13-1D45-9B8E-7B4114DC168B}" sibTransId="{0D2CC815-EF0B-654B-A419-36C5E946AB95}"/>
    <dgm:cxn modelId="{E4138731-424B-6245-B21F-C827B5AE8657}" srcId="{E00462F2-BB09-3748-886E-3DFA5A9F4972}" destId="{9A661830-195C-D041-90EE-09BF44925D14}" srcOrd="0" destOrd="0" parTransId="{4260B5C1-0449-504D-9A87-1CAF5DB02F64}" sibTransId="{2EED8529-FBE7-6F4F-9891-3080917BB098}"/>
    <dgm:cxn modelId="{9A89D335-240B-CB43-BA12-80FE420CE1BE}" srcId="{DD126FFC-E188-9F4B-923D-3E980B3040EC}" destId="{DDA2F3C4-51CA-5647-B05A-D302E634670A}" srcOrd="0" destOrd="0" parTransId="{949AA28C-F22D-4741-9211-ED1842C2164D}" sibTransId="{67421390-4F1E-9347-98B2-2E98A01235D5}"/>
    <dgm:cxn modelId="{7C262239-15C5-EA42-B23B-033A9F038DBF}" type="presOf" srcId="{5262FB68-B34E-EC49-ABAF-799733318D88}" destId="{9A848440-E71D-5648-920E-FD39C830DEA3}" srcOrd="0" destOrd="3" presId="urn:microsoft.com/office/officeart/2005/8/layout/cycle6"/>
    <dgm:cxn modelId="{51E74044-B25E-384B-AE99-E5AADC9F3EE9}" srcId="{D3F41BB1-1BB9-094C-9AF2-A61DC0766EC6}" destId="{E00462F2-BB09-3748-886E-3DFA5A9F4972}" srcOrd="2" destOrd="0" parTransId="{0F1D3F79-8DC3-E143-BFDB-FD93D11F24FF}" sibTransId="{B535BF7D-B06D-2A48-9E42-27FA107C600B}"/>
    <dgm:cxn modelId="{7B4B2B47-C834-2445-A38C-FAC80612F78B}" srcId="{DD126FFC-E188-9F4B-923D-3E980B3040EC}" destId="{3698D81A-879F-B046-B702-39C694E7E066}" srcOrd="1" destOrd="0" parTransId="{EA557C71-0BBA-794B-8258-ABE50AECECD9}" sibTransId="{A4DC9414-3A3C-1A4D-8E67-08C799B68237}"/>
    <dgm:cxn modelId="{CAA2614C-0E83-1240-A150-A9045E9A11A1}" type="presOf" srcId="{2AEA818D-D1FE-B44A-9FA3-8E1FF4FEC8C2}" destId="{4D68EDD1-DD71-D340-828D-59C05BFD542F}" srcOrd="0" destOrd="1" presId="urn:microsoft.com/office/officeart/2005/8/layout/cycle6"/>
    <dgm:cxn modelId="{28A0BA51-1582-534C-A818-2432B69E426F}" srcId="{BF5E5C8B-DEB2-4640-9818-92E01F94F233}" destId="{BCB2209A-75BB-944B-896E-FA943A25E5E7}" srcOrd="0" destOrd="0" parTransId="{6B77153B-1142-6D40-B52D-8FB2483E4544}" sibTransId="{EBB34EF7-325C-CF4E-84EF-7166D4B7C027}"/>
    <dgm:cxn modelId="{72BB7159-A539-4E42-8EF8-DE9D1348FD93}" type="presOf" srcId="{BF5E5C8B-DEB2-4640-9818-92E01F94F233}" destId="{446A20AD-9A2F-EA43-B074-69617FAACE2D}" srcOrd="0" destOrd="0" presId="urn:microsoft.com/office/officeart/2005/8/layout/cycle6"/>
    <dgm:cxn modelId="{5B3A255C-E62E-EA4D-9E4F-C9727A3D86BA}" type="presOf" srcId="{845AA5C1-F1DC-8244-9DD9-C71F02EE9A2F}" destId="{A464B003-FF77-3848-AF0B-9F4FD23320B9}" srcOrd="0" destOrd="0" presId="urn:microsoft.com/office/officeart/2005/8/layout/cycle6"/>
    <dgm:cxn modelId="{F6726F67-3BEF-D543-9C92-EEE98291A9A3}" type="presOf" srcId="{E2576DD8-2C6C-7C4B-9523-F2B4D281C544}" destId="{9A848440-E71D-5648-920E-FD39C830DEA3}" srcOrd="0" destOrd="4" presId="urn:microsoft.com/office/officeart/2005/8/layout/cycle6"/>
    <dgm:cxn modelId="{E705436A-5215-C945-8F05-56717A3B12F8}" srcId="{454C8A4E-DFE0-364E-84AA-54DA8E1A7C96}" destId="{ABF41E56-1430-B740-AFCC-A55A898FCFB5}" srcOrd="0" destOrd="0" parTransId="{08FA07B2-AB26-1E4C-90E8-B825E7795129}" sibTransId="{03121036-B4C5-7C49-9222-B966B9BEC2A6}"/>
    <dgm:cxn modelId="{AAA36F71-C189-6B4D-BC92-8604E90E2964}" srcId="{E00462F2-BB09-3748-886E-3DFA5A9F4972}" destId="{99F25F5D-E17C-4149-8A7C-850A7E8A5066}" srcOrd="1" destOrd="0" parTransId="{BAA495FF-DD1E-714D-BE34-5C20683EEE2A}" sibTransId="{9B8D053B-393E-144C-BBF4-96A250D263CD}"/>
    <dgm:cxn modelId="{A7549B7C-823A-544E-A258-2DFA7B1AFAF0}" type="presOf" srcId="{ABF41E56-1430-B740-AFCC-A55A898FCFB5}" destId="{8B8FE65E-E5E3-454D-898D-8B0DFAF639D5}" srcOrd="0" destOrd="1" presId="urn:microsoft.com/office/officeart/2005/8/layout/cycle6"/>
    <dgm:cxn modelId="{CBDEB081-45EA-774C-BBC1-9138AA220AE2}" srcId="{454C8A4E-DFE0-364E-84AA-54DA8E1A7C96}" destId="{10F1F8C6-F98F-DE43-A688-0AEC2138FEC0}" srcOrd="4" destOrd="0" parTransId="{FF4179E4-B077-0240-93B9-6C3EFEAACF6F}" sibTransId="{DBD55AB0-56FC-9B4C-9BFF-66F8221396E4}"/>
    <dgm:cxn modelId="{39A42984-AC97-B343-BDE0-5C4FD1E02804}" type="presOf" srcId="{9A661830-195C-D041-90EE-09BF44925D14}" destId="{85795F0E-2939-3143-BEAA-7C3C2EEFEA87}" srcOrd="0" destOrd="1" presId="urn:microsoft.com/office/officeart/2005/8/layout/cycle6"/>
    <dgm:cxn modelId="{337E0187-1C25-EE4C-A2F4-04CCFE812EFC}" type="presOf" srcId="{C9299575-A7E3-C349-AD77-5EBC04384409}" destId="{85795F0E-2939-3143-BEAA-7C3C2EEFEA87}" srcOrd="0" destOrd="3" presId="urn:microsoft.com/office/officeart/2005/8/layout/cycle6"/>
    <dgm:cxn modelId="{14DFA388-A996-394A-8FA7-51336A818D08}" type="presOf" srcId="{17E1103C-1A69-1544-AA32-75832A9B015C}" destId="{B14B3D9D-D978-734F-BB4B-DCC6EDAB348C}" srcOrd="0" destOrd="0" presId="urn:microsoft.com/office/officeart/2005/8/layout/cycle6"/>
    <dgm:cxn modelId="{E2248792-864C-F542-99B3-72DE48AD915A}" type="presOf" srcId="{DD126FFC-E188-9F4B-923D-3E980B3040EC}" destId="{9A848440-E71D-5648-920E-FD39C830DEA3}" srcOrd="0" destOrd="0" presId="urn:microsoft.com/office/officeart/2005/8/layout/cycle6"/>
    <dgm:cxn modelId="{BDA36696-2FAE-3F43-BF1A-F3D4B429CB1E}" srcId="{D3F41BB1-1BB9-094C-9AF2-A61DC0766EC6}" destId="{BF5E5C8B-DEB2-4640-9818-92E01F94F233}" srcOrd="1" destOrd="0" parTransId="{F5DA4694-565B-314F-95B0-2FEE5DEB1470}" sibTransId="{17E1103C-1A69-1544-AA32-75832A9B015C}"/>
    <dgm:cxn modelId="{CC6DA896-AA63-1944-8B25-741C14C9B007}" srcId="{454C8A4E-DFE0-364E-84AA-54DA8E1A7C96}" destId="{78F9ED95-BA9D-E946-9D30-B43D1C1B3CCB}" srcOrd="1" destOrd="0" parTransId="{5DCED785-D8A1-DC48-9CAF-11147F28807D}" sibTransId="{4F3D2E19-7C23-124A-9021-2786D8609155}"/>
    <dgm:cxn modelId="{1813FC9D-3F6A-2445-B579-CFBC090D92DA}" srcId="{D3F41BB1-1BB9-094C-9AF2-A61DC0766EC6}" destId="{FC1FF3C5-8ED1-6D41-AA28-C83A76F54A17}" srcOrd="4" destOrd="0" parTransId="{357DBDD2-2025-9D49-84C1-4C446DEBAE61}" sibTransId="{845AA5C1-F1DC-8244-9DD9-C71F02EE9A2F}"/>
    <dgm:cxn modelId="{3F10349F-755E-8441-A162-32987CAC4CC2}" srcId="{D3F41BB1-1BB9-094C-9AF2-A61DC0766EC6}" destId="{DD126FFC-E188-9F4B-923D-3E980B3040EC}" srcOrd="0" destOrd="0" parTransId="{442A39C7-5BD9-0340-88C2-7F78BC86A944}" sibTransId="{D4C45620-C5F7-054B-BBEF-80F565AEC787}"/>
    <dgm:cxn modelId="{F747EAA6-1F32-0B43-BBA5-988CBDB6602F}" type="presOf" srcId="{99F25F5D-E17C-4149-8A7C-850A7E8A5066}" destId="{85795F0E-2939-3143-BEAA-7C3C2EEFEA87}" srcOrd="0" destOrd="2" presId="urn:microsoft.com/office/officeart/2005/8/layout/cycle6"/>
    <dgm:cxn modelId="{76D884A8-5F59-BA49-891D-90BE24AFD8CF}" srcId="{BF5E5C8B-DEB2-4640-9818-92E01F94F233}" destId="{2096FAC2-D0B9-DF4C-8C4D-77B7C7B27C83}" srcOrd="1" destOrd="0" parTransId="{8AC297EA-0948-674F-A51A-0258B652279F}" sibTransId="{1857B349-FFFE-9547-9158-1FD1D6AB35C5}"/>
    <dgm:cxn modelId="{23FC7BB0-B038-1E46-9655-CCAC7213DB53}" type="presOf" srcId="{FC1FF3C5-8ED1-6D41-AA28-C83A76F54A17}" destId="{4D68EDD1-DD71-D340-828D-59C05BFD542F}" srcOrd="0" destOrd="0" presId="urn:microsoft.com/office/officeart/2005/8/layout/cycle6"/>
    <dgm:cxn modelId="{66C8CAB2-8F47-AC40-93DC-DAA6A06C96F5}" type="presOf" srcId="{3698D81A-879F-B046-B702-39C694E7E066}" destId="{9A848440-E71D-5648-920E-FD39C830DEA3}" srcOrd="0" destOrd="2" presId="urn:microsoft.com/office/officeart/2005/8/layout/cycle6"/>
    <dgm:cxn modelId="{946963B7-B646-2140-B24F-77300E277752}" srcId="{FC1FF3C5-8ED1-6D41-AA28-C83A76F54A17}" destId="{2AEA818D-D1FE-B44A-9FA3-8E1FF4FEC8C2}" srcOrd="0" destOrd="0" parTransId="{329FA710-56FD-9141-9F9F-8E5C57BD1044}" sibTransId="{F1D13F30-5E1E-B94D-9DDD-2EA960CB9EA7}"/>
    <dgm:cxn modelId="{B90AA8C8-E081-334D-BF2A-D8F0B874553D}" srcId="{D3F41BB1-1BB9-094C-9AF2-A61DC0766EC6}" destId="{454C8A4E-DFE0-364E-84AA-54DA8E1A7C96}" srcOrd="3" destOrd="0" parTransId="{4CCEFE48-3874-3E42-BDE3-2CD7E1812355}" sibTransId="{6FF16D3E-C084-E044-A325-93D043F5756A}"/>
    <dgm:cxn modelId="{C6141DCF-0211-AA42-927F-C0FC6B19DCC0}" type="presOf" srcId="{D3F41BB1-1BB9-094C-9AF2-A61DC0766EC6}" destId="{9E36B3AA-80B1-6142-9B06-80DF050A7ACF}" srcOrd="0" destOrd="0" presId="urn:microsoft.com/office/officeart/2005/8/layout/cycle6"/>
    <dgm:cxn modelId="{A9492BD2-3E82-8948-9AA1-BF9BDF079B06}" srcId="{454C8A4E-DFE0-364E-84AA-54DA8E1A7C96}" destId="{A5D14135-6E90-284F-9D80-08B7D16DE49D}" srcOrd="3" destOrd="0" parTransId="{118A0B68-4A60-2A42-BB10-014B456E334B}" sibTransId="{26CD94C0-3703-B644-BE94-A0826189160A}"/>
    <dgm:cxn modelId="{C40B4BD6-8506-1641-B4A9-0407228DCB91}" type="presOf" srcId="{6FF16D3E-C084-E044-A325-93D043F5756A}" destId="{C824BD78-F7F0-464A-AC11-F004138FB981}" srcOrd="0" destOrd="0" presId="urn:microsoft.com/office/officeart/2005/8/layout/cycle6"/>
    <dgm:cxn modelId="{7686F5D9-6A99-3F43-A3F4-B95302BC3514}" type="presOf" srcId="{454C8A4E-DFE0-364E-84AA-54DA8E1A7C96}" destId="{8B8FE65E-E5E3-454D-898D-8B0DFAF639D5}" srcOrd="0" destOrd="0" presId="urn:microsoft.com/office/officeart/2005/8/layout/cycle6"/>
    <dgm:cxn modelId="{BE12CEDA-FFC1-8B48-9130-1E385BB7BCC3}" type="presOf" srcId="{2096FAC2-D0B9-DF4C-8C4D-77B7C7B27C83}" destId="{446A20AD-9A2F-EA43-B074-69617FAACE2D}" srcOrd="0" destOrd="2" presId="urn:microsoft.com/office/officeart/2005/8/layout/cycle6"/>
    <dgm:cxn modelId="{E4E0B3E8-D560-1945-8F95-2E890DC631B1}" type="presOf" srcId="{A5D14135-6E90-284F-9D80-08B7D16DE49D}" destId="{8B8FE65E-E5E3-454D-898D-8B0DFAF639D5}" srcOrd="0" destOrd="4" presId="urn:microsoft.com/office/officeart/2005/8/layout/cycle6"/>
    <dgm:cxn modelId="{C9E54CE9-F8C2-FA4F-BA7F-2E69F872D20A}" type="presOf" srcId="{BCB2209A-75BB-944B-896E-FA943A25E5E7}" destId="{446A20AD-9A2F-EA43-B074-69617FAACE2D}" srcOrd="0" destOrd="1" presId="urn:microsoft.com/office/officeart/2005/8/layout/cycle6"/>
    <dgm:cxn modelId="{071E04ED-5A6A-FA4D-91E8-B31913FB6E81}" srcId="{454C8A4E-DFE0-364E-84AA-54DA8E1A7C96}" destId="{DBD7AFD0-C5AF-5447-B3DC-9A9CFE06BE2D}" srcOrd="2" destOrd="0" parTransId="{1AF3279A-EA90-F84A-9734-F020B3113A8A}" sibTransId="{92D432AD-47BC-654A-AD90-2BE5FDD8FDC5}"/>
    <dgm:cxn modelId="{0AF6B0EE-2D5F-E143-8567-E6AB143B9552}" type="presOf" srcId="{DBD7AFD0-C5AF-5447-B3DC-9A9CFE06BE2D}" destId="{8B8FE65E-E5E3-454D-898D-8B0DFAF639D5}" srcOrd="0" destOrd="3" presId="urn:microsoft.com/office/officeart/2005/8/layout/cycle6"/>
    <dgm:cxn modelId="{8ECC1AF0-6EF5-5449-A8A0-3355729D1C9A}" type="presOf" srcId="{E00462F2-BB09-3748-886E-3DFA5A9F4972}" destId="{85795F0E-2939-3143-BEAA-7C3C2EEFEA87}" srcOrd="0" destOrd="0" presId="urn:microsoft.com/office/officeart/2005/8/layout/cycle6"/>
    <dgm:cxn modelId="{D3F1B2F4-04DB-BB43-A28E-369B501682A6}" srcId="{DD126FFC-E188-9F4B-923D-3E980B3040EC}" destId="{E2576DD8-2C6C-7C4B-9523-F2B4D281C544}" srcOrd="3" destOrd="0" parTransId="{ACCD526C-9B55-8549-9F5F-4654A1ABB987}" sibTransId="{BCDAB537-B9D7-3148-A5A2-509417F7925F}"/>
    <dgm:cxn modelId="{2F829BF6-8317-EB46-A84A-1AC262C0E716}" type="presOf" srcId="{10F1F8C6-F98F-DE43-A688-0AEC2138FEC0}" destId="{8B8FE65E-E5E3-454D-898D-8B0DFAF639D5}" srcOrd="0" destOrd="5" presId="urn:microsoft.com/office/officeart/2005/8/layout/cycle6"/>
    <dgm:cxn modelId="{6D0E0C8A-A271-574F-B93A-FDE2F701D56C}" type="presParOf" srcId="{9E36B3AA-80B1-6142-9B06-80DF050A7ACF}" destId="{9A848440-E71D-5648-920E-FD39C830DEA3}" srcOrd="0" destOrd="0" presId="urn:microsoft.com/office/officeart/2005/8/layout/cycle6"/>
    <dgm:cxn modelId="{AF15D91C-5C5D-184D-9CB3-1B9F2F1161C2}" type="presParOf" srcId="{9E36B3AA-80B1-6142-9B06-80DF050A7ACF}" destId="{236F7BE0-B81F-A648-B897-4230019EBA0C}" srcOrd="1" destOrd="0" presId="urn:microsoft.com/office/officeart/2005/8/layout/cycle6"/>
    <dgm:cxn modelId="{6092047A-BB30-4E46-BEF0-D0AEC762BF7B}" type="presParOf" srcId="{9E36B3AA-80B1-6142-9B06-80DF050A7ACF}" destId="{160D4979-AF19-5B4A-9400-5900C6B4236A}" srcOrd="2" destOrd="0" presId="urn:microsoft.com/office/officeart/2005/8/layout/cycle6"/>
    <dgm:cxn modelId="{89558717-8ACA-7542-A301-040E998FD76C}" type="presParOf" srcId="{9E36B3AA-80B1-6142-9B06-80DF050A7ACF}" destId="{446A20AD-9A2F-EA43-B074-69617FAACE2D}" srcOrd="3" destOrd="0" presId="urn:microsoft.com/office/officeart/2005/8/layout/cycle6"/>
    <dgm:cxn modelId="{86B2ADC2-3F49-E941-BBD8-31DE68AA853C}" type="presParOf" srcId="{9E36B3AA-80B1-6142-9B06-80DF050A7ACF}" destId="{D3FD84B7-5527-0B44-AA55-2F51F7D54CB3}" srcOrd="4" destOrd="0" presId="urn:microsoft.com/office/officeart/2005/8/layout/cycle6"/>
    <dgm:cxn modelId="{DD7237D0-985B-E04C-A932-D872DBBFEDC6}" type="presParOf" srcId="{9E36B3AA-80B1-6142-9B06-80DF050A7ACF}" destId="{B14B3D9D-D978-734F-BB4B-DCC6EDAB348C}" srcOrd="5" destOrd="0" presId="urn:microsoft.com/office/officeart/2005/8/layout/cycle6"/>
    <dgm:cxn modelId="{921F0246-2627-4540-B2AA-9E8F4006BB40}" type="presParOf" srcId="{9E36B3AA-80B1-6142-9B06-80DF050A7ACF}" destId="{85795F0E-2939-3143-BEAA-7C3C2EEFEA87}" srcOrd="6" destOrd="0" presId="urn:microsoft.com/office/officeart/2005/8/layout/cycle6"/>
    <dgm:cxn modelId="{98EADFCB-D43F-A647-AD13-5B2D56D3E7A3}" type="presParOf" srcId="{9E36B3AA-80B1-6142-9B06-80DF050A7ACF}" destId="{09EA5681-536D-5247-B795-0CB1BC22EB5E}" srcOrd="7" destOrd="0" presId="urn:microsoft.com/office/officeart/2005/8/layout/cycle6"/>
    <dgm:cxn modelId="{460BD554-002E-5B48-8A19-51129C71BC11}" type="presParOf" srcId="{9E36B3AA-80B1-6142-9B06-80DF050A7ACF}" destId="{E016EBC2-F72B-B64D-8A19-860A1C0CDEB9}" srcOrd="8" destOrd="0" presId="urn:microsoft.com/office/officeart/2005/8/layout/cycle6"/>
    <dgm:cxn modelId="{D9AA955D-36FF-0244-9E66-8EA2D8C9389D}" type="presParOf" srcId="{9E36B3AA-80B1-6142-9B06-80DF050A7ACF}" destId="{8B8FE65E-E5E3-454D-898D-8B0DFAF639D5}" srcOrd="9" destOrd="0" presId="urn:microsoft.com/office/officeart/2005/8/layout/cycle6"/>
    <dgm:cxn modelId="{99C85A87-2CB5-C04C-8884-D0F2061D5133}" type="presParOf" srcId="{9E36B3AA-80B1-6142-9B06-80DF050A7ACF}" destId="{E47C718B-25DE-A840-971C-0051A2731AA5}" srcOrd="10" destOrd="0" presId="urn:microsoft.com/office/officeart/2005/8/layout/cycle6"/>
    <dgm:cxn modelId="{97556AE9-5DF5-A748-AF60-B9E6521E149C}" type="presParOf" srcId="{9E36B3AA-80B1-6142-9B06-80DF050A7ACF}" destId="{C824BD78-F7F0-464A-AC11-F004138FB981}" srcOrd="11" destOrd="0" presId="urn:microsoft.com/office/officeart/2005/8/layout/cycle6"/>
    <dgm:cxn modelId="{B75E748A-D5D0-D245-A451-B148A8671114}" type="presParOf" srcId="{9E36B3AA-80B1-6142-9B06-80DF050A7ACF}" destId="{4D68EDD1-DD71-D340-828D-59C05BFD542F}" srcOrd="12" destOrd="0" presId="urn:microsoft.com/office/officeart/2005/8/layout/cycle6"/>
    <dgm:cxn modelId="{352E80C6-558B-144D-96FC-83C4F9D30BE8}" type="presParOf" srcId="{9E36B3AA-80B1-6142-9B06-80DF050A7ACF}" destId="{14C4CE70-9A7F-8C41-A9D0-E0DDFABE37FE}" srcOrd="13" destOrd="0" presId="urn:microsoft.com/office/officeart/2005/8/layout/cycle6"/>
    <dgm:cxn modelId="{8D7A154E-3B5A-5549-A6F1-7564CFCD5682}" type="presParOf" srcId="{9E36B3AA-80B1-6142-9B06-80DF050A7ACF}" destId="{A464B003-FF77-3848-AF0B-9F4FD23320B9}"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848440-E71D-5648-920E-FD39C830DEA3}">
      <dsp:nvSpPr>
        <dsp:cNvPr id="0" name=""/>
        <dsp:cNvSpPr/>
      </dsp:nvSpPr>
      <dsp:spPr>
        <a:xfrm>
          <a:off x="3416819" y="-115679"/>
          <a:ext cx="1799998" cy="122399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b="1" kern="1200" dirty="0"/>
            <a:t>Fundamentals</a:t>
          </a:r>
        </a:p>
        <a:p>
          <a:pPr marL="57150" lvl="1" indent="-57150" algn="l" defTabSz="400050">
            <a:lnSpc>
              <a:spcPct val="90000"/>
            </a:lnSpc>
            <a:spcBef>
              <a:spcPct val="0"/>
            </a:spcBef>
            <a:spcAft>
              <a:spcPct val="15000"/>
            </a:spcAft>
            <a:buChar char="•"/>
          </a:pPr>
          <a:r>
            <a:rPr lang="en-US" sz="900" kern="1200" dirty="0"/>
            <a:t>Management Commitment</a:t>
          </a:r>
        </a:p>
        <a:p>
          <a:pPr marL="57150" lvl="1" indent="-57150" algn="l" defTabSz="400050">
            <a:lnSpc>
              <a:spcPct val="90000"/>
            </a:lnSpc>
            <a:spcBef>
              <a:spcPct val="0"/>
            </a:spcBef>
            <a:spcAft>
              <a:spcPct val="15000"/>
            </a:spcAft>
            <a:buChar char="•"/>
          </a:pPr>
          <a:r>
            <a:rPr lang="en-US" sz="900" kern="1200" dirty="0"/>
            <a:t>Incident Response</a:t>
          </a:r>
        </a:p>
        <a:p>
          <a:pPr marL="57150" lvl="1" indent="-57150" algn="l" defTabSz="400050">
            <a:lnSpc>
              <a:spcPct val="90000"/>
            </a:lnSpc>
            <a:spcBef>
              <a:spcPct val="0"/>
            </a:spcBef>
            <a:spcAft>
              <a:spcPct val="15000"/>
            </a:spcAft>
            <a:buChar char="•"/>
          </a:pPr>
          <a:r>
            <a:rPr lang="en-US" sz="900" kern="1200" dirty="0"/>
            <a:t>Internal Security Policy</a:t>
          </a:r>
        </a:p>
        <a:p>
          <a:pPr marL="57150" lvl="1" indent="-57150" algn="l" defTabSz="400050">
            <a:lnSpc>
              <a:spcPct val="90000"/>
            </a:lnSpc>
            <a:spcBef>
              <a:spcPct val="0"/>
            </a:spcBef>
            <a:spcAft>
              <a:spcPct val="15000"/>
            </a:spcAft>
            <a:buChar char="•"/>
          </a:pPr>
          <a:r>
            <a:rPr lang="en-US" sz="900" kern="1200" dirty="0"/>
            <a:t>Regulatory Issues</a:t>
          </a:r>
        </a:p>
      </dsp:txBody>
      <dsp:txXfrm>
        <a:off x="3476570" y="-55928"/>
        <a:ext cx="1680496" cy="1104494"/>
      </dsp:txXfrm>
    </dsp:sp>
    <dsp:sp modelId="{160D4979-AF19-5B4A-9400-5900C6B4236A}">
      <dsp:nvSpPr>
        <dsp:cNvPr id="0" name=""/>
        <dsp:cNvSpPr/>
      </dsp:nvSpPr>
      <dsp:spPr>
        <a:xfrm>
          <a:off x="2465247" y="499120"/>
          <a:ext cx="3713288" cy="3713288"/>
        </a:xfrm>
        <a:custGeom>
          <a:avLst/>
          <a:gdLst/>
          <a:ahLst/>
          <a:cxnLst/>
          <a:rect l="0" t="0" r="0" b="0"/>
          <a:pathLst>
            <a:path>
              <a:moveTo>
                <a:pt x="2758442" y="233718"/>
              </a:moveTo>
              <a:arcTo wR="1856644" hR="1856644" stAng="17943556" swAng="1436019"/>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446A20AD-9A2F-EA43-B074-69617FAACE2D}">
      <dsp:nvSpPr>
        <dsp:cNvPr id="0" name=""/>
        <dsp:cNvSpPr/>
      </dsp:nvSpPr>
      <dsp:spPr>
        <a:xfrm>
          <a:off x="5208342" y="1244505"/>
          <a:ext cx="1799998" cy="122399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b="1" kern="1200" dirty="0"/>
            <a:t>People</a:t>
          </a:r>
        </a:p>
        <a:p>
          <a:pPr marL="57150" lvl="1" indent="-57150" algn="l" defTabSz="400050">
            <a:lnSpc>
              <a:spcPct val="90000"/>
            </a:lnSpc>
            <a:spcBef>
              <a:spcPct val="0"/>
            </a:spcBef>
            <a:spcAft>
              <a:spcPct val="15000"/>
            </a:spcAft>
            <a:buChar char="•"/>
          </a:pPr>
          <a:r>
            <a:rPr lang="en-US" sz="900" kern="1200" dirty="0"/>
            <a:t>Training and Awareness</a:t>
          </a:r>
        </a:p>
        <a:p>
          <a:pPr marL="57150" lvl="1" indent="-57150" algn="l" defTabSz="400050">
            <a:lnSpc>
              <a:spcPct val="90000"/>
            </a:lnSpc>
            <a:spcBef>
              <a:spcPct val="0"/>
            </a:spcBef>
            <a:spcAft>
              <a:spcPct val="15000"/>
            </a:spcAft>
            <a:buChar char="•"/>
          </a:pPr>
          <a:r>
            <a:rPr lang="en-US" sz="900" kern="1200" dirty="0"/>
            <a:t>Personnel</a:t>
          </a:r>
        </a:p>
      </dsp:txBody>
      <dsp:txXfrm>
        <a:off x="5268093" y="1304256"/>
        <a:ext cx="1680496" cy="1104494"/>
      </dsp:txXfrm>
    </dsp:sp>
    <dsp:sp modelId="{B14B3D9D-D978-734F-BB4B-DCC6EDAB348C}">
      <dsp:nvSpPr>
        <dsp:cNvPr id="0" name=""/>
        <dsp:cNvSpPr/>
      </dsp:nvSpPr>
      <dsp:spPr>
        <a:xfrm>
          <a:off x="2462889" y="491366"/>
          <a:ext cx="3713288" cy="3713288"/>
        </a:xfrm>
        <a:custGeom>
          <a:avLst/>
          <a:gdLst/>
          <a:ahLst/>
          <a:cxnLst/>
          <a:rect l="0" t="0" r="0" b="0"/>
          <a:pathLst>
            <a:path>
              <a:moveTo>
                <a:pt x="3708833" y="1985186"/>
              </a:moveTo>
              <a:arcTo wR="1856644" hR="1856644" stAng="238198" swAng="1476058"/>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5795F0E-2939-3143-BEAA-7C3C2EEFEA87}">
      <dsp:nvSpPr>
        <dsp:cNvPr id="0" name=""/>
        <dsp:cNvSpPr/>
      </dsp:nvSpPr>
      <dsp:spPr>
        <a:xfrm>
          <a:off x="4508127" y="3243020"/>
          <a:ext cx="1799998" cy="122399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b="1" kern="1200" dirty="0"/>
            <a:t>Risk</a:t>
          </a:r>
        </a:p>
        <a:p>
          <a:pPr marL="57150" lvl="1" indent="-57150" algn="l" defTabSz="400050">
            <a:lnSpc>
              <a:spcPct val="90000"/>
            </a:lnSpc>
            <a:spcBef>
              <a:spcPct val="0"/>
            </a:spcBef>
            <a:spcAft>
              <a:spcPct val="15000"/>
            </a:spcAft>
            <a:buChar char="•"/>
          </a:pPr>
          <a:r>
            <a:rPr lang="en-US" sz="900" kern="1200" dirty="0"/>
            <a:t>Risk Management</a:t>
          </a:r>
        </a:p>
        <a:p>
          <a:pPr marL="57150" lvl="1" indent="-57150" algn="l" defTabSz="400050">
            <a:lnSpc>
              <a:spcPct val="90000"/>
            </a:lnSpc>
            <a:spcBef>
              <a:spcPct val="0"/>
            </a:spcBef>
            <a:spcAft>
              <a:spcPct val="15000"/>
            </a:spcAft>
            <a:buChar char="•"/>
          </a:pPr>
          <a:r>
            <a:rPr lang="en-US" sz="900" kern="1200" dirty="0"/>
            <a:t>Threat Modelling</a:t>
          </a:r>
        </a:p>
        <a:p>
          <a:pPr marL="57150" lvl="1" indent="-57150" algn="l" defTabSz="400050">
            <a:lnSpc>
              <a:spcPct val="90000"/>
            </a:lnSpc>
            <a:spcBef>
              <a:spcPct val="0"/>
            </a:spcBef>
            <a:spcAft>
              <a:spcPct val="15000"/>
            </a:spcAft>
            <a:buChar char="•"/>
          </a:pPr>
          <a:r>
            <a:rPr lang="en-US" sz="900" kern="1200" dirty="0"/>
            <a:t>Acceptable Use Policy</a:t>
          </a:r>
        </a:p>
      </dsp:txBody>
      <dsp:txXfrm>
        <a:off x="4567878" y="3302771"/>
        <a:ext cx="1680496" cy="1104494"/>
      </dsp:txXfrm>
    </dsp:sp>
    <dsp:sp modelId="{E016EBC2-F72B-B64D-8A19-860A1C0CDEB9}">
      <dsp:nvSpPr>
        <dsp:cNvPr id="0" name=""/>
        <dsp:cNvSpPr/>
      </dsp:nvSpPr>
      <dsp:spPr>
        <a:xfrm>
          <a:off x="2460174" y="496318"/>
          <a:ext cx="3713288" cy="3713288"/>
        </a:xfrm>
        <a:custGeom>
          <a:avLst/>
          <a:gdLst/>
          <a:ahLst/>
          <a:cxnLst/>
          <a:rect l="0" t="0" r="0" b="0"/>
          <a:pathLst>
            <a:path>
              <a:moveTo>
                <a:pt x="2044146" y="3703795"/>
              </a:moveTo>
              <a:arcTo wR="1856644" hR="1856644" stAng="5052229" swAng="695543"/>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B8FE65E-E5E3-454D-898D-8B0DFAF639D5}">
      <dsp:nvSpPr>
        <dsp:cNvPr id="0" name=""/>
        <dsp:cNvSpPr/>
      </dsp:nvSpPr>
      <dsp:spPr>
        <a:xfrm>
          <a:off x="2325511" y="3243020"/>
          <a:ext cx="1799998" cy="122399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b="1" kern="1200" dirty="0"/>
            <a:t>Tools</a:t>
          </a:r>
        </a:p>
        <a:p>
          <a:pPr marL="57150" lvl="1" indent="-57150" algn="l" defTabSz="400050">
            <a:lnSpc>
              <a:spcPct val="90000"/>
            </a:lnSpc>
            <a:spcBef>
              <a:spcPct val="0"/>
            </a:spcBef>
            <a:spcAft>
              <a:spcPct val="15000"/>
            </a:spcAft>
            <a:buChar char="•"/>
          </a:pPr>
          <a:r>
            <a:rPr lang="en-US" sz="900" kern="1200" dirty="0"/>
            <a:t>VPN</a:t>
          </a:r>
        </a:p>
        <a:p>
          <a:pPr marL="57150" lvl="1" indent="-57150" algn="l" defTabSz="400050">
            <a:lnSpc>
              <a:spcPct val="90000"/>
            </a:lnSpc>
            <a:spcBef>
              <a:spcPct val="0"/>
            </a:spcBef>
            <a:spcAft>
              <a:spcPct val="15000"/>
            </a:spcAft>
            <a:buChar char="•"/>
          </a:pPr>
          <a:r>
            <a:rPr lang="en-US" sz="900" kern="1200" dirty="0"/>
            <a:t>Firewall</a:t>
          </a:r>
        </a:p>
        <a:p>
          <a:pPr marL="57150" lvl="1" indent="-57150" algn="l" defTabSz="400050">
            <a:lnSpc>
              <a:spcPct val="90000"/>
            </a:lnSpc>
            <a:spcBef>
              <a:spcPct val="0"/>
            </a:spcBef>
            <a:spcAft>
              <a:spcPct val="15000"/>
            </a:spcAft>
            <a:buChar char="•"/>
          </a:pPr>
          <a:r>
            <a:rPr lang="en-US" sz="900" kern="1200" dirty="0"/>
            <a:t>DDoS Mitigation</a:t>
          </a:r>
        </a:p>
        <a:p>
          <a:pPr marL="57150" lvl="1" indent="-57150" algn="l" defTabSz="400050">
            <a:lnSpc>
              <a:spcPct val="90000"/>
            </a:lnSpc>
            <a:spcBef>
              <a:spcPct val="0"/>
            </a:spcBef>
            <a:spcAft>
              <a:spcPct val="15000"/>
            </a:spcAft>
            <a:buChar char="•"/>
          </a:pPr>
          <a:r>
            <a:rPr lang="en-US" sz="900" kern="1200" dirty="0"/>
            <a:t>Certificates and Encryption</a:t>
          </a:r>
        </a:p>
        <a:p>
          <a:pPr marL="57150" lvl="1" indent="-57150" algn="l" defTabSz="400050">
            <a:lnSpc>
              <a:spcPct val="90000"/>
            </a:lnSpc>
            <a:spcBef>
              <a:spcPct val="0"/>
            </a:spcBef>
            <a:spcAft>
              <a:spcPct val="15000"/>
            </a:spcAft>
            <a:buChar char="•"/>
          </a:pPr>
          <a:r>
            <a:rPr lang="en-US" sz="900" kern="1200" dirty="0"/>
            <a:t>Identity Federation </a:t>
          </a:r>
        </a:p>
      </dsp:txBody>
      <dsp:txXfrm>
        <a:off x="2385262" y="3302771"/>
        <a:ext cx="1680496" cy="1104494"/>
      </dsp:txXfrm>
    </dsp:sp>
    <dsp:sp modelId="{C824BD78-F7F0-464A-AC11-F004138FB981}">
      <dsp:nvSpPr>
        <dsp:cNvPr id="0" name=""/>
        <dsp:cNvSpPr/>
      </dsp:nvSpPr>
      <dsp:spPr>
        <a:xfrm>
          <a:off x="2471382" y="517151"/>
          <a:ext cx="3713288" cy="3713288"/>
        </a:xfrm>
        <a:custGeom>
          <a:avLst/>
          <a:gdLst/>
          <a:ahLst/>
          <a:cxnLst/>
          <a:rect l="0" t="0" r="0" b="0"/>
          <a:pathLst>
            <a:path>
              <a:moveTo>
                <a:pt x="212296" y="2718761"/>
              </a:moveTo>
              <a:arcTo wR="1856644" hR="1856644" stAng="9139942" swAng="1469756"/>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4D68EDD1-DD71-D340-828D-59C05BFD542F}">
      <dsp:nvSpPr>
        <dsp:cNvPr id="0" name=""/>
        <dsp:cNvSpPr/>
      </dsp:nvSpPr>
      <dsp:spPr>
        <a:xfrm>
          <a:off x="1638170" y="1244501"/>
          <a:ext cx="1799998" cy="122399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b="1" kern="1200" dirty="0"/>
            <a:t>Operational</a:t>
          </a:r>
        </a:p>
        <a:p>
          <a:pPr marL="57150" lvl="1" indent="-57150" algn="l" defTabSz="400050">
            <a:lnSpc>
              <a:spcPct val="90000"/>
            </a:lnSpc>
            <a:spcBef>
              <a:spcPct val="0"/>
            </a:spcBef>
            <a:spcAft>
              <a:spcPct val="15000"/>
            </a:spcAft>
            <a:buChar char="•"/>
          </a:pPr>
          <a:r>
            <a:rPr lang="en-US" sz="900" kern="1200" dirty="0"/>
            <a:t>TBD</a:t>
          </a:r>
        </a:p>
      </dsp:txBody>
      <dsp:txXfrm>
        <a:off x="1697921" y="1304252"/>
        <a:ext cx="1680496" cy="1104494"/>
      </dsp:txXfrm>
    </dsp:sp>
    <dsp:sp modelId="{A464B003-FF77-3848-AF0B-9F4FD23320B9}">
      <dsp:nvSpPr>
        <dsp:cNvPr id="0" name=""/>
        <dsp:cNvSpPr/>
      </dsp:nvSpPr>
      <dsp:spPr>
        <a:xfrm>
          <a:off x="2481544" y="484289"/>
          <a:ext cx="3713288" cy="3713288"/>
        </a:xfrm>
        <a:custGeom>
          <a:avLst/>
          <a:gdLst/>
          <a:ahLst/>
          <a:cxnLst/>
          <a:rect l="0" t="0" r="0" b="0"/>
          <a:pathLst>
            <a:path>
              <a:moveTo>
                <a:pt x="362906" y="753977"/>
              </a:moveTo>
              <a:arcTo wR="1856644" hR="1856644" stAng="12986069" swAng="1414453"/>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16/04/2019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jp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1.jp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2.jp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3.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084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655862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12608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420653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75857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619654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332055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855034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08889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588102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234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958715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9270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5630975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406311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806841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904316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1297075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598214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8282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751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05635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87293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458809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9543991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29253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34079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000926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428931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097782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769233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26" Type="http://schemas.openxmlformats.org/officeDocument/2006/relationships/slideLayout" Target="../slideLayouts/slideLayout29.xml"/><Relationship Id="rId3" Type="http://schemas.openxmlformats.org/officeDocument/2006/relationships/slideLayout" Target="../slideLayouts/slideLayout6.xml"/><Relationship Id="rId21" Type="http://schemas.openxmlformats.org/officeDocument/2006/relationships/slideLayout" Target="../slideLayouts/slideLayout24.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5" Type="http://schemas.openxmlformats.org/officeDocument/2006/relationships/slideLayout" Target="../slideLayouts/slideLayout28.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29" Type="http://schemas.openxmlformats.org/officeDocument/2006/relationships/slideLayout" Target="../slideLayouts/slideLayout32.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24" Type="http://schemas.openxmlformats.org/officeDocument/2006/relationships/slideLayout" Target="../slideLayouts/slideLayout27.xml"/><Relationship Id="rId5" Type="http://schemas.openxmlformats.org/officeDocument/2006/relationships/slideLayout" Target="../slideLayouts/slideLayout8.xml"/><Relationship Id="rId15" Type="http://schemas.openxmlformats.org/officeDocument/2006/relationships/slideLayout" Target="../slideLayouts/slideLayout18.xml"/><Relationship Id="rId23" Type="http://schemas.openxmlformats.org/officeDocument/2006/relationships/slideLayout" Target="../slideLayouts/slideLayout26.xml"/><Relationship Id="rId28" Type="http://schemas.openxmlformats.org/officeDocument/2006/relationships/slideLayout" Target="../slideLayouts/slideLayout31.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slideLayout" Target="../slideLayouts/slideLayout25.xml"/><Relationship Id="rId27" Type="http://schemas.openxmlformats.org/officeDocument/2006/relationships/slideLayout" Target="../slideLayouts/slideLayout30.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t>16/04/2019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t>‹#›</a:t>
            </a:fld>
            <a:endParaRPr lang="en-GB"/>
          </a:p>
        </p:txBody>
      </p:sp>
      <p:pic>
        <p:nvPicPr>
          <p:cNvPr id="7" name="Picture 6"/>
          <p:cNvPicPr>
            <a:picLocks noChangeAspect="1"/>
          </p:cNvPicPr>
          <p:nvPr userDrawn="1"/>
        </p:nvPicPr>
        <p:blipFill rotWithShape="1">
          <a:blip r:embed="rId4"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userDrawn="1"/>
        </p:nvSpPr>
        <p:spPr>
          <a:xfrm>
            <a:off x="882914" y="18344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b="1" i="0" kern="1200" dirty="0">
                <a:solidFill>
                  <a:schemeClr val="bg1"/>
                </a:solidFill>
                <a:effectLst/>
                <a:latin typeface="+mn-lt"/>
                <a:ea typeface="+mn-ea"/>
                <a:cs typeface="+mn-cs"/>
              </a:rPr>
              <a:t>Lorem</a:t>
            </a:r>
            <a:r>
              <a:rPr lang="en-GB" sz="2800" b="1" i="0" kern="1200" baseline="0" dirty="0">
                <a:solidFill>
                  <a:schemeClr val="bg1"/>
                </a:solidFill>
                <a:effectLst/>
                <a:latin typeface="+mn-lt"/>
                <a:ea typeface="+mn-ea"/>
                <a:cs typeface="+mn-cs"/>
              </a:rPr>
              <a:t> Ipsum </a:t>
            </a:r>
            <a:r>
              <a:rPr lang="en-GB" sz="2800" b="1" i="0" kern="1200" baseline="0" dirty="0" err="1">
                <a:solidFill>
                  <a:schemeClr val="bg1"/>
                </a:solidFill>
                <a:effectLst/>
                <a:latin typeface="+mn-lt"/>
                <a:ea typeface="+mn-ea"/>
                <a:cs typeface="+mn-cs"/>
              </a:rPr>
              <a:t>Dolor</a:t>
            </a:r>
            <a:r>
              <a:rPr lang="en-GB" sz="2800" b="1" i="0" kern="1200" baseline="0" dirty="0">
                <a:solidFill>
                  <a:schemeClr val="bg1"/>
                </a:solidFill>
                <a:effectLst/>
                <a:latin typeface="+mn-lt"/>
                <a:ea typeface="+mn-ea"/>
                <a:cs typeface="+mn-cs"/>
              </a:rPr>
              <a:t> Sit </a:t>
            </a:r>
            <a:r>
              <a:rPr lang="en-GB" sz="2800" b="1" i="0" kern="1200" baseline="0" dirty="0" err="1">
                <a:solidFill>
                  <a:schemeClr val="bg1"/>
                </a:solidFill>
                <a:effectLst/>
                <a:latin typeface="+mn-lt"/>
                <a:ea typeface="+mn-ea"/>
                <a:cs typeface="+mn-cs"/>
              </a:rPr>
              <a:t>Amet</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Sectetur</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Adipiscing</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Elit</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Vivamus</a:t>
            </a:r>
            <a:endParaRPr lang="en-US" sz="2800" b="1" dirty="0">
              <a:solidFill>
                <a:schemeClr val="bg1"/>
              </a:solidFill>
              <a:latin typeface="+mn-lt"/>
            </a:endParaRPr>
          </a:p>
        </p:txBody>
      </p:sp>
      <p:sp>
        <p:nvSpPr>
          <p:cNvPr id="9" name="Text Placeholder 6"/>
          <p:cNvSpPr txBox="1">
            <a:spLocks/>
          </p:cNvSpPr>
          <p:nvPr userDrawn="1"/>
        </p:nvSpPr>
        <p:spPr>
          <a:xfrm>
            <a:off x="892439" y="268244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chemeClr val="bg1"/>
                </a:solidFill>
                <a:latin typeface="+mn-lt"/>
              </a:rPr>
              <a:t>Subtitle </a:t>
            </a:r>
            <a:r>
              <a:rPr lang="en-US" sz="2400" baseline="0" dirty="0">
                <a:solidFill>
                  <a:schemeClr val="bg1"/>
                </a:solidFill>
                <a:latin typeface="+mn-lt"/>
              </a:rPr>
              <a:t>(if applicable)</a:t>
            </a:r>
            <a:endParaRPr lang="en-GB" sz="2400" dirty="0">
              <a:solidFill>
                <a:schemeClr val="bg1"/>
              </a:solidFill>
              <a:latin typeface="+mn-lt"/>
            </a:endParaRPr>
          </a:p>
          <a:p>
            <a:endParaRPr lang="en-GB" sz="2400" dirty="0">
              <a:solidFill>
                <a:schemeClr val="bg1"/>
              </a:solidFill>
              <a:latin typeface="+mn-lt"/>
            </a:endParaRPr>
          </a:p>
        </p:txBody>
      </p:sp>
      <p:sp>
        <p:nvSpPr>
          <p:cNvPr id="10" name="Text Placeholder 6"/>
          <p:cNvSpPr txBox="1">
            <a:spLocks/>
          </p:cNvSpPr>
          <p:nvPr userDrawn="1"/>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1" name="Picture 10"/>
          <p:cNvPicPr>
            <a:picLocks noChangeAspect="1"/>
          </p:cNvPicPr>
          <p:nvPr userDrawn="1"/>
        </p:nvPicPr>
        <p:blipFill rotWithShape="1">
          <a:blip r:embed="rId5"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2" name="Text Placeholder 6"/>
          <p:cNvSpPr txBox="1">
            <a:spLocks/>
          </p:cNvSpPr>
          <p:nvPr userDrawn="1"/>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latin typeface="+mn-lt"/>
              </a:rPr>
              <a:t>Name</a:t>
            </a:r>
            <a:r>
              <a:rPr lang="en-US" sz="2200" b="1" i="0" baseline="0" dirty="0">
                <a:solidFill>
                  <a:schemeClr val="bg1"/>
                </a:solidFill>
                <a:latin typeface="+mn-lt"/>
              </a:rPr>
              <a:t> Surname</a:t>
            </a:r>
            <a:endParaRPr lang="en-US" sz="2200" b="1" i="0" dirty="0">
              <a:solidFill>
                <a:schemeClr val="bg1"/>
              </a:solidFill>
              <a:latin typeface="+mn-lt"/>
            </a:endParaRPr>
          </a:p>
          <a:p>
            <a:pPr>
              <a:lnSpc>
                <a:spcPct val="100000"/>
              </a:lnSpc>
              <a:spcBef>
                <a:spcPts val="0"/>
              </a:spcBef>
            </a:pPr>
            <a:r>
              <a:rPr lang="en-US" sz="2000" i="1" dirty="0">
                <a:solidFill>
                  <a:schemeClr val="bg1"/>
                </a:solidFill>
                <a:latin typeface="+mn-lt"/>
              </a:rPr>
              <a:t>Role in </a:t>
            </a:r>
            <a:r>
              <a:rPr lang="en-US" sz="2000" i="1" cap="all" baseline="0" dirty="0" err="1">
                <a:solidFill>
                  <a:schemeClr val="bg1"/>
                </a:solidFill>
                <a:latin typeface="+mn-lt"/>
              </a:rPr>
              <a:t>Géant</a:t>
            </a:r>
            <a:endParaRPr lang="en-GB" sz="2000" i="1" cap="all" baseline="0" dirty="0">
              <a:solidFill>
                <a:schemeClr val="bg1"/>
              </a:solidFill>
              <a:latin typeface="+mn-lt"/>
            </a:endParaRPr>
          </a:p>
        </p:txBody>
      </p:sp>
      <p:sp>
        <p:nvSpPr>
          <p:cNvPr id="13" name="Text Placeholder 6"/>
          <p:cNvSpPr txBox="1">
            <a:spLocks/>
          </p:cNvSpPr>
          <p:nvPr userDrawn="1"/>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Event, Location, Date</a:t>
            </a:r>
            <a:endParaRPr lang="en-GB" sz="2000" dirty="0">
              <a:solidFill>
                <a:schemeClr val="bg1"/>
              </a:solidFill>
              <a:latin typeface="+mn-lt"/>
            </a:endParaRPr>
          </a:p>
        </p:txBody>
      </p:sp>
      <p:sp>
        <p:nvSpPr>
          <p:cNvPr id="15" name="Text Placeholder 6"/>
          <p:cNvSpPr txBox="1">
            <a:spLocks/>
          </p:cNvSpPr>
          <p:nvPr userDrawn="1"/>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dirty="0">
                <a:solidFill>
                  <a:schemeClr val="bg1"/>
                </a:solidFill>
                <a:latin typeface="+mn-lt"/>
              </a:rPr>
              <a:t>Public / Confidential</a:t>
            </a:r>
            <a:r>
              <a:rPr lang="en-US" sz="1000" b="0" baseline="0" dirty="0">
                <a:solidFill>
                  <a:schemeClr val="bg1"/>
                </a:solidFill>
                <a:latin typeface="+mn-lt"/>
              </a:rPr>
              <a:t> / Restricted</a:t>
            </a:r>
            <a:endParaRPr lang="en-GB" sz="1000" b="0" dirty="0">
              <a:solidFill>
                <a:schemeClr val="bg1">
                  <a:lumMod val="50000"/>
                </a:schemeClr>
              </a:solidFill>
              <a:latin typeface="+mn-lt"/>
            </a:endParaRPr>
          </a:p>
        </p:txBody>
      </p:sp>
    </p:spTree>
    <p:extLst>
      <p:ext uri="{BB962C8B-B14F-4D97-AF65-F5344CB8AC3E}">
        <p14:creationId xmlns:p14="http://schemas.microsoft.com/office/powerpoint/2010/main" val="84529692"/>
      </p:ext>
    </p:extLst>
  </p:cSld>
  <p:clrMap bg1="lt1" tx1="dk1" bg2="lt2" tx2="dk2" accent1="accent1" accent2="accent2" accent3="accent3" accent4="accent4" accent5="accent5" accent6="accent6" hlink="hlink" folHlink="folHlink"/>
  <p:sldLayoutIdLst>
    <p:sldLayoutId id="2147483687" r:id="rId1"/>
    <p:sldLayoutId id="214748369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t>16/04/2019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t>‹#›</a:t>
            </a:fld>
            <a:endParaRPr lang="en-GB"/>
          </a:p>
        </p:txBody>
      </p:sp>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userDrawn="1"/>
        </p:nvSpPr>
        <p:spPr>
          <a:xfrm>
            <a:off x="998895" y="2538238"/>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rPr>
              <a:t>Thank</a:t>
            </a:r>
            <a:r>
              <a:rPr lang="en-US" sz="4400" b="1" baseline="0" dirty="0">
                <a:solidFill>
                  <a:schemeClr val="bg1"/>
                </a:solidFill>
                <a:latin typeface="+mn-lt"/>
              </a:rPr>
              <a:t> you</a:t>
            </a:r>
            <a:endParaRPr lang="en-US" sz="4400" b="1" dirty="0">
              <a:solidFill>
                <a:schemeClr val="bg1"/>
              </a:solidFill>
              <a:latin typeface="+mn-lt"/>
            </a:endParaRPr>
          </a:p>
        </p:txBody>
      </p:sp>
      <p:sp>
        <p:nvSpPr>
          <p:cNvPr id="10" name="Text Placeholder 6"/>
          <p:cNvSpPr txBox="1">
            <a:spLocks/>
          </p:cNvSpPr>
          <p:nvPr userDrawn="1"/>
        </p:nvSpPr>
        <p:spPr>
          <a:xfrm>
            <a:off x="998895" y="5110823"/>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3" name="Text Placeholder 6"/>
          <p:cNvSpPr txBox="1">
            <a:spLocks/>
          </p:cNvSpPr>
          <p:nvPr userDrawn="1"/>
        </p:nvSpPr>
        <p:spPr>
          <a:xfrm>
            <a:off x="998896" y="335706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Any questions?</a:t>
            </a:r>
            <a:endParaRPr lang="en-GB" sz="2000" dirty="0">
              <a:solidFill>
                <a:schemeClr val="bg1"/>
              </a:solidFill>
              <a:latin typeface="+mn-lt"/>
            </a:endParaRPr>
          </a:p>
        </p:txBody>
      </p:sp>
      <p:sp>
        <p:nvSpPr>
          <p:cNvPr id="14" name="TextBox 13"/>
          <p:cNvSpPr txBox="1"/>
          <p:nvPr userDrawn="1"/>
        </p:nvSpPr>
        <p:spPr>
          <a:xfrm>
            <a:off x="1622016" y="6108114"/>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3 project (GN4-3).</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856726 (GN4-3).</a:t>
            </a:r>
            <a:endParaRPr lang="en-GB" sz="600" dirty="0">
              <a:solidFill>
                <a:schemeClr val="bg1"/>
              </a:solidFill>
              <a:effectLst/>
              <a:latin typeface="+mn-lt"/>
            </a:endParaRPr>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3347" y="6157486"/>
            <a:ext cx="568670" cy="362920"/>
          </a:xfrm>
          <a:prstGeom prst="rect">
            <a:avLst/>
          </a:prstGeom>
        </p:spPr>
      </p:pic>
      <p:pic>
        <p:nvPicPr>
          <p:cNvPr id="16" name="Picture 15"/>
          <p:cNvPicPr>
            <a:picLocks noChangeAspect="1"/>
          </p:cNvPicPr>
          <p:nvPr userDrawn="1"/>
        </p:nvPicPr>
        <p:blipFill rotWithShape="1">
          <a:blip r:embed="rId5"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1125346796"/>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Box 3"/>
          <p:cNvSpPr txBox="1"/>
          <p:nvPr userDrawn="1"/>
        </p:nvSpPr>
        <p:spPr>
          <a:xfrm>
            <a:off x="998895" y="6229350"/>
            <a:ext cx="1327171" cy="276999"/>
          </a:xfrm>
          <a:prstGeom prst="rect">
            <a:avLst/>
          </a:prstGeom>
          <a:noFill/>
        </p:spPr>
        <p:txBody>
          <a:bodyPr wrap="square" rtlCol="0">
            <a:spAutoFit/>
          </a:bodyPr>
          <a:lstStyle/>
          <a:p>
            <a:fld id="{C291A8E1-EA52-46DB-B869-DB8F37812DDF}" type="slidenum">
              <a:rPr lang="en-GB" sz="1200" smtClean="0">
                <a:solidFill>
                  <a:srgbClr val="065081"/>
                </a:solidFill>
                <a:latin typeface="+mn-lt"/>
              </a:rPr>
              <a:t>‹#›</a:t>
            </a:fld>
            <a:endParaRPr lang="en-GB" sz="1200" dirty="0">
              <a:solidFill>
                <a:srgbClr val="065081"/>
              </a:solidFill>
              <a:latin typeface="+mn-lt"/>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hyperlink" Target="https://www.trusted-introducer.org/ISTLP.pdf" TargetMode="External"/><Relationship Id="rId2" Type="http://schemas.openxmlformats.org/officeDocument/2006/relationships/hyperlink" Target="https://www.trusted-introducer.org/processes/overview.html" TargetMode="External"/><Relationship Id="rId1" Type="http://schemas.openxmlformats.org/officeDocument/2006/relationships/slideLayout" Target="../slideLayouts/slideLayout5.xml"/><Relationship Id="rId5" Type="http://schemas.openxmlformats.org/officeDocument/2006/relationships/hyperlink" Target="https://tf-csirt.org/transits/" TargetMode="External"/><Relationship Id="rId4" Type="http://schemas.openxmlformats.org/officeDocument/2006/relationships/hyperlink" Target="https://www.enisa.europa.eu/topics/csirts-in-europe/csirt-capabilities/csirt-maturity/csirt-maturity-self-assessment-survey."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hyperlink" Target="https://wise-community.org/wp-content/uploads/2017/05/WISE-SCI-V2.0.pdf" TargetMode="Externa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5.xml"/><Relationship Id="rId5" Type="http://schemas.openxmlformats.org/officeDocument/2006/relationships/image" Target="../media/image50.png"/><Relationship Id="rId4" Type="http://schemas.openxmlformats.org/officeDocument/2006/relationships/image" Target="../media/image4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16/04/2019</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1</a:t>
            </a:fld>
            <a:endParaRPr lang="en-GB"/>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16809" y="3556"/>
            <a:ext cx="12208809" cy="6882064"/>
          </a:xfrm>
          <a:prstGeom prst="rect">
            <a:avLst/>
          </a:prstGeom>
          <a:ln>
            <a:noFill/>
          </a:ln>
        </p:spPr>
      </p:pic>
      <p:sp>
        <p:nvSpPr>
          <p:cNvPr id="9" name="Text Placeholder 10"/>
          <p:cNvSpPr txBox="1">
            <a:spLocks/>
          </p:cNvSpPr>
          <p:nvPr/>
        </p:nvSpPr>
        <p:spPr>
          <a:xfrm>
            <a:off x="882914" y="18344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b="1" i="0" kern="1200" dirty="0">
                <a:solidFill>
                  <a:schemeClr val="bg1"/>
                </a:solidFill>
                <a:effectLst/>
                <a:latin typeface="+mn-lt"/>
                <a:ea typeface="+mn-ea"/>
                <a:cs typeface="+mn-cs"/>
              </a:rPr>
              <a:t>Security Baseline Introduction</a:t>
            </a:r>
            <a:endParaRPr lang="en-US" sz="2800" b="1" dirty="0">
              <a:solidFill>
                <a:schemeClr val="bg1"/>
              </a:solidFill>
              <a:latin typeface="+mn-lt"/>
            </a:endParaRPr>
          </a:p>
        </p:txBody>
      </p:sp>
      <p:sp>
        <p:nvSpPr>
          <p:cNvPr id="10" name="Text Placeholder 6"/>
          <p:cNvSpPr txBox="1">
            <a:spLocks/>
          </p:cNvSpPr>
          <p:nvPr/>
        </p:nvSpPr>
        <p:spPr>
          <a:xfrm>
            <a:off x="892438" y="2682446"/>
            <a:ext cx="6301847" cy="71841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chemeClr val="bg1"/>
                </a:solidFill>
              </a:rPr>
              <a:t>SIG-ISM / WISE Meeting </a:t>
            </a:r>
            <a:endParaRPr lang="en-GB" sz="2400" dirty="0">
              <a:solidFill>
                <a:schemeClr val="bg1"/>
              </a:solidFill>
              <a:latin typeface="+mn-lt"/>
            </a:endParaRPr>
          </a:p>
          <a:p>
            <a:endParaRPr lang="en-GB" sz="2400" dirty="0">
              <a:solidFill>
                <a:schemeClr val="bg1"/>
              </a:solidFill>
              <a:latin typeface="+mn-lt"/>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3" name="Text Placeholder 6"/>
          <p:cNvSpPr txBox="1">
            <a:spLocks/>
          </p:cNvSpPr>
          <p:nvPr/>
        </p:nvSpPr>
        <p:spPr>
          <a:xfrm>
            <a:off x="892439" y="3606738"/>
            <a:ext cx="6163776" cy="64770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latin typeface="+mn-lt"/>
              </a:rPr>
              <a:t>Nicole Harris</a:t>
            </a:r>
            <a:endParaRPr lang="en-GB" sz="2000" b="1" i="1" cap="all" dirty="0">
              <a:solidFill>
                <a:schemeClr val="bg1"/>
              </a:solidFill>
            </a:endParaRPr>
          </a:p>
        </p:txBody>
      </p:sp>
      <p:sp>
        <p:nvSpPr>
          <p:cNvPr id="14" name="Text Placeholder 6"/>
          <p:cNvSpPr txBox="1">
            <a:spLocks/>
          </p:cNvSpPr>
          <p:nvPr/>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Kaunas, April 2019</a:t>
            </a:r>
            <a:endParaRPr lang="en-GB" sz="2000" dirty="0">
              <a:solidFill>
                <a:schemeClr val="bg1"/>
              </a:solidFill>
              <a:latin typeface="+mn-lt"/>
            </a:endParaRPr>
          </a:p>
        </p:txBody>
      </p:sp>
      <p:sp>
        <p:nvSpPr>
          <p:cNvPr id="15" name="Text Placeholder 6"/>
          <p:cNvSpPr txBox="1">
            <a:spLocks/>
          </p:cNvSpPr>
          <p:nvPr/>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dirty="0">
                <a:solidFill>
                  <a:schemeClr val="bg1"/>
                </a:solidFill>
                <a:latin typeface="+mn-lt"/>
              </a:rPr>
              <a:t>Public </a:t>
            </a:r>
            <a:endParaRPr lang="en-GB" sz="1000" b="0" dirty="0">
              <a:solidFill>
                <a:schemeClr val="bg1">
                  <a:lumMod val="50000"/>
                </a:schemeClr>
              </a:solidFill>
              <a:latin typeface="+mn-lt"/>
            </a:endParaRPr>
          </a:p>
        </p:txBody>
      </p:sp>
    </p:spTree>
    <p:extLst>
      <p:ext uri="{BB962C8B-B14F-4D97-AF65-F5344CB8AC3E}">
        <p14:creationId xmlns:p14="http://schemas.microsoft.com/office/powerpoint/2010/main" val="765683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13C5C3-8A02-7B4E-8798-FDB5C13F6663}"/>
              </a:ext>
            </a:extLst>
          </p:cNvPr>
          <p:cNvSpPr>
            <a:spLocks noGrp="1"/>
          </p:cNvSpPr>
          <p:nvPr>
            <p:ph idx="1"/>
          </p:nvPr>
        </p:nvSpPr>
        <p:spPr/>
        <p:txBody>
          <a:bodyPr/>
          <a:lstStyle/>
          <a:p>
            <a:r>
              <a:rPr lang="en-US" dirty="0"/>
              <a:t>Internal security of NRENS as </a:t>
            </a:r>
            <a:r>
              <a:rPr lang="en-US" dirty="0" err="1"/>
              <a:t>organisations</a:t>
            </a:r>
            <a:r>
              <a:rPr lang="en-US" dirty="0"/>
              <a:t>?</a:t>
            </a:r>
          </a:p>
          <a:p>
            <a:pPr lvl="1"/>
            <a:r>
              <a:rPr lang="en-US" dirty="0"/>
              <a:t>Tools to assess this readily available.</a:t>
            </a:r>
          </a:p>
          <a:p>
            <a:r>
              <a:rPr lang="en-US" dirty="0"/>
              <a:t>Security for NREN member </a:t>
            </a:r>
            <a:r>
              <a:rPr lang="en-US" dirty="0" err="1"/>
              <a:t>organisations</a:t>
            </a:r>
            <a:r>
              <a:rPr lang="en-US" dirty="0"/>
              <a:t>?</a:t>
            </a:r>
          </a:p>
          <a:p>
            <a:pPr lvl="1"/>
            <a:r>
              <a:rPr lang="en-US" dirty="0"/>
              <a:t>As above. </a:t>
            </a:r>
          </a:p>
          <a:p>
            <a:r>
              <a:rPr lang="en-US" b="1" dirty="0"/>
              <a:t>Security requirements for the NREN offer</a:t>
            </a:r>
            <a:r>
              <a:rPr lang="en-US" dirty="0"/>
              <a:t>.  </a:t>
            </a:r>
            <a:endParaRPr lang="en-US" b="1" dirty="0"/>
          </a:p>
          <a:p>
            <a:pPr lvl="1"/>
            <a:r>
              <a:rPr lang="en-US" b="1" dirty="0" err="1"/>
              <a:t>Organisational</a:t>
            </a:r>
            <a:r>
              <a:rPr lang="en-US" b="1" dirty="0"/>
              <a:t>, rather than technical, operational or legal focus (although touches on all of these).</a:t>
            </a:r>
          </a:p>
          <a:p>
            <a:r>
              <a:rPr lang="en-US" b="1" dirty="0"/>
              <a:t>Security of NREN services (shared, distributed).</a:t>
            </a:r>
          </a:p>
          <a:p>
            <a:pPr marL="0" indent="0">
              <a:buNone/>
            </a:pPr>
            <a:endParaRPr lang="en-US" b="1" dirty="0"/>
          </a:p>
          <a:p>
            <a:endParaRPr lang="en-US" dirty="0"/>
          </a:p>
          <a:p>
            <a:endParaRPr lang="en-US" dirty="0"/>
          </a:p>
        </p:txBody>
      </p:sp>
      <p:sp>
        <p:nvSpPr>
          <p:cNvPr id="3" name="Title 2">
            <a:extLst>
              <a:ext uri="{FF2B5EF4-FFF2-40B4-BE49-F238E27FC236}">
                <a16:creationId xmlns:a16="http://schemas.microsoft.com/office/drawing/2014/main" id="{B46B08C0-92FE-C141-AC49-96F2AA53DE2C}"/>
              </a:ext>
            </a:extLst>
          </p:cNvPr>
          <p:cNvSpPr>
            <a:spLocks noGrp="1"/>
          </p:cNvSpPr>
          <p:nvPr>
            <p:ph type="title"/>
          </p:nvPr>
        </p:nvSpPr>
        <p:spPr/>
        <p:txBody>
          <a:bodyPr>
            <a:normAutofit fontScale="90000"/>
          </a:bodyPr>
          <a:lstStyle/>
          <a:p>
            <a:r>
              <a:rPr lang="en-US" dirty="0"/>
              <a:t>Scope? </a:t>
            </a:r>
          </a:p>
        </p:txBody>
      </p:sp>
    </p:spTree>
    <p:extLst>
      <p:ext uri="{BB962C8B-B14F-4D97-AF65-F5344CB8AC3E}">
        <p14:creationId xmlns:p14="http://schemas.microsoft.com/office/powerpoint/2010/main" val="160970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5BA3366D-B583-F949-83DC-2EFE2BC8F3B1}"/>
              </a:ext>
            </a:extLst>
          </p:cNvPr>
          <p:cNvGraphicFramePr>
            <a:graphicFrameLocks noGrp="1"/>
          </p:cNvGraphicFramePr>
          <p:nvPr>
            <p:ph idx="1"/>
            <p:extLst>
              <p:ext uri="{D42A27DB-BD31-4B8C-83A1-F6EECF244321}">
                <p14:modId xmlns:p14="http://schemas.microsoft.com/office/powerpoint/2010/main" val="3663540498"/>
              </p:ext>
            </p:extLst>
          </p:nvPr>
        </p:nvGraphicFramePr>
        <p:xfrm>
          <a:off x="998895" y="1428050"/>
          <a:ext cx="8633637"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049CE2C5-7423-3D4C-BD94-265E58AE45B0}"/>
              </a:ext>
            </a:extLst>
          </p:cNvPr>
          <p:cNvSpPr>
            <a:spLocks noGrp="1"/>
          </p:cNvSpPr>
          <p:nvPr>
            <p:ph type="title"/>
          </p:nvPr>
        </p:nvSpPr>
        <p:spPr/>
        <p:txBody>
          <a:bodyPr>
            <a:normAutofit fontScale="90000"/>
          </a:bodyPr>
          <a:lstStyle/>
          <a:p>
            <a:r>
              <a:rPr lang="en-US" dirty="0"/>
              <a:t>NREN </a:t>
            </a:r>
            <a:r>
              <a:rPr lang="en-US" dirty="0" err="1"/>
              <a:t>Organisation</a:t>
            </a:r>
            <a:r>
              <a:rPr lang="en-US" dirty="0"/>
              <a:t> Baseline</a:t>
            </a:r>
          </a:p>
        </p:txBody>
      </p:sp>
    </p:spTree>
    <p:extLst>
      <p:ext uri="{BB962C8B-B14F-4D97-AF65-F5344CB8AC3E}">
        <p14:creationId xmlns:p14="http://schemas.microsoft.com/office/powerpoint/2010/main" val="2007374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CDDAE84-E667-9B4F-81D6-4121A9CCD773}"/>
              </a:ext>
            </a:extLst>
          </p:cNvPr>
          <p:cNvGraphicFramePr>
            <a:graphicFrameLocks noGrp="1"/>
          </p:cNvGraphicFramePr>
          <p:nvPr>
            <p:extLst>
              <p:ext uri="{D42A27DB-BD31-4B8C-83A1-F6EECF244321}">
                <p14:modId xmlns:p14="http://schemas.microsoft.com/office/powerpoint/2010/main" val="2129148783"/>
              </p:ext>
            </p:extLst>
          </p:nvPr>
        </p:nvGraphicFramePr>
        <p:xfrm>
          <a:off x="2240805" y="1270578"/>
          <a:ext cx="6390433" cy="4568811"/>
        </p:xfrm>
        <a:graphic>
          <a:graphicData uri="http://schemas.openxmlformats.org/drawingml/2006/table">
            <a:tbl>
              <a:tblPr/>
              <a:tblGrid>
                <a:gridCol w="1650862">
                  <a:extLst>
                    <a:ext uri="{9D8B030D-6E8A-4147-A177-3AD203B41FA5}">
                      <a16:colId xmlns:a16="http://schemas.microsoft.com/office/drawing/2014/main" val="1217447850"/>
                    </a:ext>
                  </a:extLst>
                </a:gridCol>
                <a:gridCol w="4739571">
                  <a:extLst>
                    <a:ext uri="{9D8B030D-6E8A-4147-A177-3AD203B41FA5}">
                      <a16:colId xmlns:a16="http://schemas.microsoft.com/office/drawing/2014/main" val="795576018"/>
                    </a:ext>
                  </a:extLst>
                </a:gridCol>
              </a:tblGrid>
              <a:tr h="257865">
                <a:tc>
                  <a:txBody>
                    <a:bodyPr/>
                    <a:lstStyle/>
                    <a:p>
                      <a:pPr rtl="0" fontAlgn="t">
                        <a:spcBef>
                          <a:spcPts val="0"/>
                        </a:spcBef>
                        <a:spcAft>
                          <a:spcPts val="0"/>
                        </a:spcAft>
                      </a:pPr>
                      <a:r>
                        <a:rPr lang="en-GB" sz="1000" b="1" i="0" u="none" strike="noStrike">
                          <a:solidFill>
                            <a:srgbClr val="000000"/>
                          </a:solidFill>
                          <a:effectLst/>
                          <a:latin typeface="Arial" panose="020B0604020202020204" pitchFamily="34" charset="0"/>
                        </a:rPr>
                        <a:t>NO1.2</a:t>
                      </a:r>
                      <a:endParaRPr lang="en-GB" sz="1600">
                        <a:effectLst/>
                      </a:endParaRPr>
                    </a:p>
                  </a:txBody>
                  <a:tcPr marL="55558" marR="55558" marT="55558" marB="555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rtl="0" fontAlgn="t">
                        <a:spcBef>
                          <a:spcPts val="0"/>
                        </a:spcBef>
                        <a:spcAft>
                          <a:spcPts val="0"/>
                        </a:spcAft>
                      </a:pPr>
                      <a:r>
                        <a:rPr lang="en-GB" sz="1000" b="1" i="0" u="none" strike="noStrike">
                          <a:solidFill>
                            <a:srgbClr val="000000"/>
                          </a:solidFill>
                          <a:effectLst/>
                          <a:latin typeface="Arial" panose="020B0604020202020204" pitchFamily="34" charset="0"/>
                        </a:rPr>
                        <a:t>Incident Response </a:t>
                      </a:r>
                      <a:endParaRPr lang="en-GB" sz="1600">
                        <a:effectLst/>
                      </a:endParaRPr>
                    </a:p>
                  </a:txBody>
                  <a:tcPr marL="55558" marR="55558" marT="55558" marB="555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534138"/>
                  </a:ext>
                </a:extLst>
              </a:tr>
              <a:tr h="1987795">
                <a:tc>
                  <a:txBody>
                    <a:bodyPr/>
                    <a:lstStyle/>
                    <a:p>
                      <a:pPr rtl="0" fontAlgn="t">
                        <a:spcBef>
                          <a:spcPts val="0"/>
                        </a:spcBef>
                        <a:spcAft>
                          <a:spcPts val="0"/>
                        </a:spcAft>
                      </a:pPr>
                      <a:r>
                        <a:rPr lang="en-GB" sz="1000" b="1" i="0" u="none" strike="noStrike">
                          <a:solidFill>
                            <a:srgbClr val="000000"/>
                          </a:solidFill>
                          <a:effectLst/>
                          <a:latin typeface="Arial" panose="020B0604020202020204" pitchFamily="34" charset="0"/>
                        </a:rPr>
                        <a:t>Description</a:t>
                      </a:r>
                      <a:endParaRPr lang="en-GB" sz="1600">
                        <a:effectLst/>
                      </a:endParaRPr>
                    </a:p>
                  </a:txBody>
                  <a:tcPr marL="55558" marR="55558" marT="55558" marB="555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rtl="0" fontAlgn="t">
                        <a:spcBef>
                          <a:spcPts val="0"/>
                        </a:spcBef>
                        <a:spcAft>
                          <a:spcPts val="0"/>
                        </a:spcAft>
                      </a:pPr>
                      <a:r>
                        <a:rPr lang="en-GB" sz="1000" b="0" i="0" u="none" strike="noStrike">
                          <a:solidFill>
                            <a:srgbClr val="000000"/>
                          </a:solidFill>
                          <a:effectLst/>
                          <a:latin typeface="Arial" panose="020B0604020202020204" pitchFamily="34" charset="0"/>
                        </a:rPr>
                        <a:t>Computer security incidents require fast and effective responses from the organisations concerned. Computer Security Incident Response Teams (CSIRTs) are responsible for receiving and reviewing incident reports, and responding to them as appropriate.  As such, a CSIRT team is a fundamental element of security planning. </a:t>
                      </a:r>
                      <a:endParaRPr lang="en-GB" sz="1600">
                        <a:effectLst/>
                      </a:endParaRPr>
                    </a:p>
                    <a:p>
                      <a:pPr rtl="0" fontAlgn="t">
                        <a:spcBef>
                          <a:spcPts val="0"/>
                        </a:spcBef>
                        <a:spcAft>
                          <a:spcPts val="0"/>
                        </a:spcAft>
                      </a:pPr>
                      <a:br>
                        <a:rPr lang="en-GB" sz="1600">
                          <a:effectLst/>
                        </a:rPr>
                      </a:br>
                      <a:r>
                        <a:rPr lang="en-GB" sz="1000" b="0" i="0" u="none" strike="noStrike">
                          <a:solidFill>
                            <a:srgbClr val="000000"/>
                          </a:solidFill>
                          <a:effectLst/>
                          <a:latin typeface="Arial" panose="020B0604020202020204" pitchFamily="34" charset="0"/>
                        </a:rPr>
                        <a:t>CSIRTs help deliver the organisation’s incident response plan.  This plan should cover information dealing with protection of assets and services and incident detection, response and prevention but should also consider broader issues such as disaster recovery and business continuity. </a:t>
                      </a:r>
                      <a:endParaRPr lang="en-GB" sz="1600">
                        <a:effectLst/>
                      </a:endParaRPr>
                    </a:p>
                  </a:txBody>
                  <a:tcPr marL="55558" marR="55558" marT="55558" marB="555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5827006"/>
                  </a:ext>
                </a:extLst>
              </a:tr>
              <a:tr h="1749184">
                <a:tc>
                  <a:txBody>
                    <a:bodyPr/>
                    <a:lstStyle/>
                    <a:p>
                      <a:pPr rtl="0" fontAlgn="t">
                        <a:spcBef>
                          <a:spcPts val="0"/>
                        </a:spcBef>
                        <a:spcAft>
                          <a:spcPts val="0"/>
                        </a:spcAft>
                      </a:pPr>
                      <a:r>
                        <a:rPr lang="en-GB" sz="1000" b="1" i="0" u="none" strike="noStrike" dirty="0">
                          <a:solidFill>
                            <a:srgbClr val="000000"/>
                          </a:solidFill>
                          <a:effectLst/>
                          <a:latin typeface="Arial" panose="020B0604020202020204" pitchFamily="34" charset="0"/>
                        </a:rPr>
                        <a:t>Requirements</a:t>
                      </a:r>
                      <a:endParaRPr lang="en-GB" sz="1600" dirty="0">
                        <a:effectLst/>
                      </a:endParaRPr>
                    </a:p>
                  </a:txBody>
                  <a:tcPr marL="55558" marR="55558" marT="55558" marB="555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rtl="0" fontAlgn="base">
                        <a:spcBef>
                          <a:spcPts val="0"/>
                        </a:spcBef>
                        <a:spcAft>
                          <a:spcPts val="0"/>
                        </a:spcAft>
                        <a:buFont typeface="Arial" panose="020B0604020202020204" pitchFamily="34" charset="0"/>
                        <a:buChar char="•"/>
                      </a:pPr>
                      <a:r>
                        <a:rPr lang="en-GB" sz="1000" b="0" i="0" u="none" strike="noStrike" dirty="0">
                          <a:solidFill>
                            <a:srgbClr val="000000"/>
                          </a:solidFill>
                          <a:effectLst/>
                          <a:latin typeface="Arial" panose="020B0604020202020204" pitchFamily="34" charset="0"/>
                        </a:rPr>
                        <a:t>NRENs should have a functional CSIRT team of no less than 3 people.  </a:t>
                      </a:r>
                    </a:p>
                    <a:p>
                      <a:pPr rtl="0" fontAlgn="base">
                        <a:spcBef>
                          <a:spcPts val="0"/>
                        </a:spcBef>
                        <a:spcAft>
                          <a:spcPts val="0"/>
                        </a:spcAft>
                        <a:buFont typeface="Arial" panose="020B0604020202020204" pitchFamily="34" charset="0"/>
                        <a:buChar char="•"/>
                      </a:pPr>
                      <a:r>
                        <a:rPr lang="en-GB" sz="1000" b="0" i="0" u="none" strike="noStrike" dirty="0">
                          <a:solidFill>
                            <a:srgbClr val="000000"/>
                          </a:solidFill>
                          <a:effectLst/>
                          <a:latin typeface="Arial" panose="020B0604020202020204" pitchFamily="34" charset="0"/>
                        </a:rPr>
                        <a:t>The CSIRT team should be listed in the </a:t>
                      </a:r>
                      <a:r>
                        <a:rPr lang="en-GB" sz="1000" b="0" i="0" u="sng" strike="noStrike" dirty="0">
                          <a:solidFill>
                            <a:srgbClr val="1155CC"/>
                          </a:solidFill>
                          <a:effectLst/>
                          <a:latin typeface="Arial" panose="020B0604020202020204" pitchFamily="34" charset="0"/>
                          <a:hlinkClick r:id="rId2"/>
                        </a:rPr>
                        <a:t>Trusted Introducer service</a:t>
                      </a:r>
                      <a:r>
                        <a:rPr lang="en-GB" sz="1000" b="0" i="0" u="none" strike="noStrike" dirty="0">
                          <a:solidFill>
                            <a:srgbClr val="000000"/>
                          </a:solidFill>
                          <a:effectLst/>
                          <a:latin typeface="Arial" panose="020B0604020202020204" pitchFamily="34" charset="0"/>
                        </a:rPr>
                        <a:t> and it is recommended that teams reach Accreditation status with Trusted Introducer. </a:t>
                      </a:r>
                    </a:p>
                    <a:p>
                      <a:pPr rtl="0" fontAlgn="base">
                        <a:spcBef>
                          <a:spcPts val="0"/>
                        </a:spcBef>
                        <a:spcAft>
                          <a:spcPts val="0"/>
                        </a:spcAft>
                        <a:buFont typeface="Arial" panose="020B0604020202020204" pitchFamily="34" charset="0"/>
                        <a:buChar char="•"/>
                      </a:pPr>
                      <a:r>
                        <a:rPr lang="en-GB" sz="1000" b="0" i="0" u="none" strike="noStrike" dirty="0">
                          <a:solidFill>
                            <a:srgbClr val="000000"/>
                          </a:solidFill>
                          <a:effectLst/>
                          <a:latin typeface="Arial" panose="020B0604020202020204" pitchFamily="34" charset="0"/>
                        </a:rPr>
                        <a:t>A documented incident response procedure should be in place.  </a:t>
                      </a:r>
                    </a:p>
                    <a:p>
                      <a:pPr rtl="0" fontAlgn="base">
                        <a:spcBef>
                          <a:spcPts val="0"/>
                        </a:spcBef>
                        <a:spcAft>
                          <a:spcPts val="0"/>
                        </a:spcAft>
                        <a:buFont typeface="Arial" panose="020B0604020202020204" pitchFamily="34" charset="0"/>
                        <a:buChar char="•"/>
                      </a:pPr>
                      <a:r>
                        <a:rPr lang="en-GB" sz="1000" b="0" i="0" u="none" strike="noStrike" dirty="0">
                          <a:solidFill>
                            <a:srgbClr val="000000"/>
                          </a:solidFill>
                          <a:effectLst/>
                          <a:latin typeface="Arial" panose="020B0604020202020204" pitchFamily="34" charset="0"/>
                        </a:rPr>
                        <a:t>The CSIRT team should have a published RFC2350 team description on the NREN website.  </a:t>
                      </a:r>
                    </a:p>
                    <a:p>
                      <a:pPr rtl="0" fontAlgn="base">
                        <a:spcBef>
                          <a:spcPts val="0"/>
                        </a:spcBef>
                        <a:spcAft>
                          <a:spcPts val="0"/>
                        </a:spcAft>
                        <a:buFont typeface="Arial" panose="020B0604020202020204" pitchFamily="34" charset="0"/>
                        <a:buChar char="•"/>
                      </a:pPr>
                      <a:r>
                        <a:rPr lang="en-GB" sz="1000" b="0" i="0" u="none" strike="noStrike" dirty="0">
                          <a:solidFill>
                            <a:srgbClr val="000000"/>
                          </a:solidFill>
                          <a:effectLst/>
                          <a:latin typeface="Arial" panose="020B0604020202020204" pitchFamily="34" charset="0"/>
                        </a:rPr>
                        <a:t>The CSIRT team should support information sharing using the </a:t>
                      </a:r>
                      <a:r>
                        <a:rPr lang="en-GB" sz="1000" b="0" i="0" u="sng" strike="noStrike" dirty="0">
                          <a:solidFill>
                            <a:srgbClr val="1155CC"/>
                          </a:solidFill>
                          <a:effectLst/>
                          <a:latin typeface="Arial" panose="020B0604020202020204" pitchFamily="34" charset="0"/>
                          <a:hlinkClick r:id="rId3"/>
                        </a:rPr>
                        <a:t>Traffic Light Protocol</a:t>
                      </a:r>
                      <a:r>
                        <a:rPr lang="en-GB" sz="1000" b="0" i="0" u="none" strike="noStrike" dirty="0">
                          <a:solidFill>
                            <a:srgbClr val="000000"/>
                          </a:solidFill>
                          <a:effectLst/>
                          <a:latin typeface="Arial" panose="020B0604020202020204" pitchFamily="34" charset="0"/>
                        </a:rPr>
                        <a:t> (TLP). </a:t>
                      </a:r>
                    </a:p>
                  </a:txBody>
                  <a:tcPr marL="55558" marR="55558" marT="55558" marB="555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0656017"/>
                  </a:ext>
                </a:extLst>
              </a:tr>
              <a:tr h="556129">
                <a:tc>
                  <a:txBody>
                    <a:bodyPr/>
                    <a:lstStyle/>
                    <a:p>
                      <a:pPr rtl="0" fontAlgn="t">
                        <a:spcBef>
                          <a:spcPts val="0"/>
                        </a:spcBef>
                        <a:spcAft>
                          <a:spcPts val="0"/>
                        </a:spcAft>
                      </a:pPr>
                      <a:r>
                        <a:rPr lang="en-GB" sz="1000" b="1" i="0" u="none" strike="noStrike">
                          <a:solidFill>
                            <a:srgbClr val="000000"/>
                          </a:solidFill>
                          <a:effectLst/>
                          <a:latin typeface="Arial" panose="020B0604020202020204" pitchFamily="34" charset="0"/>
                        </a:rPr>
                        <a:t>Further Support</a:t>
                      </a:r>
                      <a:endParaRPr lang="en-GB" sz="1600">
                        <a:effectLst/>
                      </a:endParaRPr>
                    </a:p>
                  </a:txBody>
                  <a:tcPr marL="55558" marR="55558" marT="55558" marB="555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rtl="0" fontAlgn="t">
                        <a:spcBef>
                          <a:spcPts val="0"/>
                        </a:spcBef>
                        <a:spcAft>
                          <a:spcPts val="0"/>
                        </a:spcAft>
                      </a:pPr>
                      <a:r>
                        <a:rPr lang="en-GB" sz="1000" b="0" i="0" u="none" strike="noStrike" dirty="0">
                          <a:solidFill>
                            <a:srgbClr val="000000"/>
                          </a:solidFill>
                          <a:effectLst/>
                          <a:latin typeface="Arial" panose="020B0604020202020204" pitchFamily="34" charset="0"/>
                        </a:rPr>
                        <a:t>Consider using the </a:t>
                      </a:r>
                      <a:r>
                        <a:rPr lang="en-GB" sz="1000" b="0" i="0" u="sng" strike="noStrike" dirty="0">
                          <a:solidFill>
                            <a:srgbClr val="1155CC"/>
                          </a:solidFill>
                          <a:effectLst/>
                          <a:latin typeface="Arial" panose="020B0604020202020204" pitchFamily="34" charset="0"/>
                          <a:hlinkClick r:id="rId4"/>
                        </a:rPr>
                        <a:t>ENISA CSIRT Maturity Tool</a:t>
                      </a:r>
                      <a:r>
                        <a:rPr lang="en-GB" sz="1000" b="0" i="0" u="none" strike="noStrike" dirty="0">
                          <a:solidFill>
                            <a:srgbClr val="000000"/>
                          </a:solidFill>
                          <a:effectLst/>
                          <a:latin typeface="Arial" panose="020B0604020202020204" pitchFamily="34" charset="0"/>
                        </a:rPr>
                        <a:t> to assess the maturity of your CSIRT team and team approaches.  Training for CSIRT teams is available via </a:t>
                      </a:r>
                      <a:r>
                        <a:rPr lang="en-GB" sz="1000" b="0" i="0" u="sng" strike="noStrike" dirty="0">
                          <a:solidFill>
                            <a:srgbClr val="1155CC"/>
                          </a:solidFill>
                          <a:effectLst/>
                          <a:latin typeface="Arial" panose="020B0604020202020204" pitchFamily="34" charset="0"/>
                          <a:hlinkClick r:id="rId5"/>
                        </a:rPr>
                        <a:t>TRANSITS</a:t>
                      </a:r>
                      <a:r>
                        <a:rPr lang="en-GB" sz="1000" b="0" i="0" u="none" strike="noStrike" dirty="0">
                          <a:solidFill>
                            <a:srgbClr val="000000"/>
                          </a:solidFill>
                          <a:effectLst/>
                          <a:latin typeface="Arial" panose="020B0604020202020204" pitchFamily="34" charset="0"/>
                        </a:rPr>
                        <a:t>.  </a:t>
                      </a:r>
                      <a:endParaRPr lang="en-GB" sz="1600" dirty="0">
                        <a:effectLst/>
                      </a:endParaRPr>
                    </a:p>
                  </a:txBody>
                  <a:tcPr marL="55558" marR="55558" marT="55558" marB="5555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2397060"/>
                  </a:ext>
                </a:extLst>
              </a:tr>
            </a:tbl>
          </a:graphicData>
        </a:graphic>
      </p:graphicFrame>
      <p:sp>
        <p:nvSpPr>
          <p:cNvPr id="5" name="Rectangle 1">
            <a:extLst>
              <a:ext uri="{FF2B5EF4-FFF2-40B4-BE49-F238E27FC236}">
                <a16:creationId xmlns:a16="http://schemas.microsoft.com/office/drawing/2014/main" id="{D347EAD5-870C-AC49-9851-9AB8948C4B2F}"/>
              </a:ext>
            </a:extLst>
          </p:cNvPr>
          <p:cNvSpPr>
            <a:spLocks noChangeArrowheads="1"/>
          </p:cNvSpPr>
          <p:nvPr/>
        </p:nvSpPr>
        <p:spPr bwMode="auto">
          <a:xfrm>
            <a:off x="2535238" y="12033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Title 2">
            <a:extLst>
              <a:ext uri="{FF2B5EF4-FFF2-40B4-BE49-F238E27FC236}">
                <a16:creationId xmlns:a16="http://schemas.microsoft.com/office/drawing/2014/main" id="{DE5CFCA1-D6AE-5C46-AF75-983D99FAA79A}"/>
              </a:ext>
            </a:extLst>
          </p:cNvPr>
          <p:cNvSpPr>
            <a:spLocks noGrp="1"/>
          </p:cNvSpPr>
          <p:nvPr>
            <p:ph type="title"/>
          </p:nvPr>
        </p:nvSpPr>
        <p:spPr>
          <a:xfrm>
            <a:off x="998895" y="705164"/>
            <a:ext cx="9894723" cy="430909"/>
          </a:xfrm>
        </p:spPr>
        <p:txBody>
          <a:bodyPr>
            <a:normAutofit fontScale="90000"/>
          </a:bodyPr>
          <a:lstStyle/>
          <a:p>
            <a:r>
              <a:rPr lang="en-US" dirty="0"/>
              <a:t>Example</a:t>
            </a:r>
          </a:p>
        </p:txBody>
      </p:sp>
    </p:spTree>
    <p:extLst>
      <p:ext uri="{BB962C8B-B14F-4D97-AF65-F5344CB8AC3E}">
        <p14:creationId xmlns:p14="http://schemas.microsoft.com/office/powerpoint/2010/main" val="3268707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50199E-0594-F845-BA03-447EDF81215B}"/>
              </a:ext>
            </a:extLst>
          </p:cNvPr>
          <p:cNvSpPr>
            <a:spLocks noGrp="1"/>
          </p:cNvSpPr>
          <p:nvPr>
            <p:ph idx="1"/>
          </p:nvPr>
        </p:nvSpPr>
        <p:spPr/>
        <p:txBody>
          <a:bodyPr>
            <a:normAutofit/>
          </a:bodyPr>
          <a:lstStyle/>
          <a:p>
            <a:r>
              <a:rPr lang="en-US" dirty="0"/>
              <a:t>Assessment against levels: </a:t>
            </a:r>
          </a:p>
          <a:p>
            <a:pPr lvl="1"/>
            <a:r>
              <a:rPr lang="en-GB" dirty="0"/>
              <a:t>0 - Requirements are not met or defined within the NREN. </a:t>
            </a:r>
          </a:p>
          <a:p>
            <a:pPr lvl="1"/>
            <a:r>
              <a:rPr lang="en-GB" dirty="0"/>
              <a:t>1 - Some requirements are being met but there is no formal policy or process in place. </a:t>
            </a:r>
          </a:p>
          <a:p>
            <a:pPr lvl="1"/>
            <a:r>
              <a:rPr lang="en-GB" dirty="0"/>
              <a:t>2 - Most requirements are being met but there is no formal policy or process in place.</a:t>
            </a:r>
          </a:p>
          <a:p>
            <a:pPr lvl="1"/>
            <a:r>
              <a:rPr lang="en-GB" dirty="0"/>
              <a:t>3 -  Most requirements have been met and are documented.</a:t>
            </a:r>
          </a:p>
          <a:p>
            <a:pPr lvl="1"/>
            <a:r>
              <a:rPr lang="en-GB" dirty="0"/>
              <a:t>4 -  All requirements have been met, are documented and approved at executive level. </a:t>
            </a:r>
          </a:p>
          <a:p>
            <a:pPr lvl="1"/>
            <a:endParaRPr lang="en-US" dirty="0"/>
          </a:p>
        </p:txBody>
      </p:sp>
      <p:sp>
        <p:nvSpPr>
          <p:cNvPr id="3" name="Title 2">
            <a:extLst>
              <a:ext uri="{FF2B5EF4-FFF2-40B4-BE49-F238E27FC236}">
                <a16:creationId xmlns:a16="http://schemas.microsoft.com/office/drawing/2014/main" id="{76A0E91A-1316-AF4E-A833-BB44F60F68E4}"/>
              </a:ext>
            </a:extLst>
          </p:cNvPr>
          <p:cNvSpPr>
            <a:spLocks noGrp="1"/>
          </p:cNvSpPr>
          <p:nvPr>
            <p:ph type="title"/>
          </p:nvPr>
        </p:nvSpPr>
        <p:spPr/>
        <p:txBody>
          <a:bodyPr>
            <a:normAutofit fontScale="90000"/>
          </a:bodyPr>
          <a:lstStyle/>
          <a:p>
            <a:r>
              <a:rPr lang="en-US" dirty="0"/>
              <a:t>Assessment </a:t>
            </a:r>
          </a:p>
        </p:txBody>
      </p:sp>
    </p:spTree>
    <p:extLst>
      <p:ext uri="{BB962C8B-B14F-4D97-AF65-F5344CB8AC3E}">
        <p14:creationId xmlns:p14="http://schemas.microsoft.com/office/powerpoint/2010/main" val="3351304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199D12-5496-C74B-956B-DE0F09459AE6}"/>
              </a:ext>
            </a:extLst>
          </p:cNvPr>
          <p:cNvSpPr>
            <a:spLocks noGrp="1"/>
          </p:cNvSpPr>
          <p:nvPr>
            <p:ph idx="1"/>
          </p:nvPr>
        </p:nvSpPr>
        <p:spPr/>
        <p:txBody>
          <a:bodyPr/>
          <a:lstStyle/>
          <a:p>
            <a:r>
              <a:rPr lang="en-US" dirty="0"/>
              <a:t>Adopt: </a:t>
            </a:r>
            <a:r>
              <a:rPr lang="en-US" dirty="0">
                <a:hlinkClick r:id="rId2"/>
              </a:rPr>
              <a:t>https://wise-community.org/wp-content/uploads/2017/05/WISE-SCI-V2.0.pdf</a:t>
            </a:r>
            <a:endParaRPr lang="en-US" dirty="0"/>
          </a:p>
          <a:p>
            <a:endParaRPr lang="en-US" dirty="0"/>
          </a:p>
          <a:p>
            <a:r>
              <a:rPr lang="en-US" dirty="0"/>
              <a:t>What is different?</a:t>
            </a:r>
          </a:p>
          <a:p>
            <a:pPr lvl="1"/>
            <a:r>
              <a:rPr lang="en-US" dirty="0"/>
              <a:t>Some slight wording issues.</a:t>
            </a:r>
          </a:p>
          <a:p>
            <a:pPr lvl="1"/>
            <a:r>
              <a:rPr lang="en-US" dirty="0"/>
              <a:t>SCI has a stronger focus on users / membership.</a:t>
            </a:r>
          </a:p>
          <a:p>
            <a:pPr lvl="1"/>
            <a:r>
              <a:rPr lang="en-US" dirty="0"/>
              <a:t>Want to specifically promote GÉANT services. </a:t>
            </a:r>
          </a:p>
          <a:p>
            <a:pPr lvl="1"/>
            <a:r>
              <a:rPr lang="en-US" dirty="0"/>
              <a:t>Cross-organization vs single organization. </a:t>
            </a:r>
          </a:p>
        </p:txBody>
      </p:sp>
      <p:sp>
        <p:nvSpPr>
          <p:cNvPr id="3" name="Title 2">
            <a:extLst>
              <a:ext uri="{FF2B5EF4-FFF2-40B4-BE49-F238E27FC236}">
                <a16:creationId xmlns:a16="http://schemas.microsoft.com/office/drawing/2014/main" id="{4E26ED4D-41EA-BC45-8DC8-764C066D3BCD}"/>
              </a:ext>
            </a:extLst>
          </p:cNvPr>
          <p:cNvSpPr>
            <a:spLocks noGrp="1"/>
          </p:cNvSpPr>
          <p:nvPr>
            <p:ph type="title"/>
          </p:nvPr>
        </p:nvSpPr>
        <p:spPr/>
        <p:txBody>
          <a:bodyPr>
            <a:normAutofit fontScale="90000"/>
          </a:bodyPr>
          <a:lstStyle/>
          <a:p>
            <a:r>
              <a:rPr lang="en-US" dirty="0"/>
              <a:t>OR: </a:t>
            </a:r>
          </a:p>
        </p:txBody>
      </p:sp>
    </p:spTree>
    <p:extLst>
      <p:ext uri="{BB962C8B-B14F-4D97-AF65-F5344CB8AC3E}">
        <p14:creationId xmlns:p14="http://schemas.microsoft.com/office/powerpoint/2010/main" val="578788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741928-084D-8B40-8B58-4B5F04313E3D}"/>
              </a:ext>
            </a:extLst>
          </p:cNvPr>
          <p:cNvSpPr>
            <a:spLocks noGrp="1"/>
          </p:cNvSpPr>
          <p:nvPr>
            <p:ph idx="1"/>
          </p:nvPr>
        </p:nvSpPr>
        <p:spPr/>
        <p:txBody>
          <a:bodyPr/>
          <a:lstStyle/>
          <a:p>
            <a:pPr fontAlgn="base"/>
            <a:r>
              <a:rPr lang="en-GB" dirty="0"/>
              <a:t>Review your risk appetite against the Baseline report.  It may be that you are happy to accept a lower baseline status in some areas and prefer to focus on specific areas in given years. </a:t>
            </a:r>
          </a:p>
          <a:p>
            <a:pPr fontAlgn="base"/>
            <a:r>
              <a:rPr lang="en-GB" dirty="0"/>
              <a:t>Have a clear understanding of budget / resource you have to develop security practices in given areas. </a:t>
            </a:r>
          </a:p>
          <a:p>
            <a:pPr fontAlgn="base"/>
            <a:r>
              <a:rPr lang="en-GB" dirty="0"/>
              <a:t>Implement a plan to support the development of new security goals on an annual basis.  </a:t>
            </a:r>
          </a:p>
          <a:p>
            <a:pPr fontAlgn="base"/>
            <a:r>
              <a:rPr lang="en-GB" dirty="0"/>
              <a:t>Repeat Baseline review.  </a:t>
            </a:r>
          </a:p>
          <a:p>
            <a:endParaRPr lang="en-US" dirty="0"/>
          </a:p>
        </p:txBody>
      </p:sp>
      <p:sp>
        <p:nvSpPr>
          <p:cNvPr id="3" name="Title 2">
            <a:extLst>
              <a:ext uri="{FF2B5EF4-FFF2-40B4-BE49-F238E27FC236}">
                <a16:creationId xmlns:a16="http://schemas.microsoft.com/office/drawing/2014/main" id="{F12E8734-6DF5-8D48-BBFD-06CF90752801}"/>
              </a:ext>
            </a:extLst>
          </p:cNvPr>
          <p:cNvSpPr>
            <a:spLocks noGrp="1"/>
          </p:cNvSpPr>
          <p:nvPr>
            <p:ph type="title"/>
          </p:nvPr>
        </p:nvSpPr>
        <p:spPr/>
        <p:txBody>
          <a:bodyPr>
            <a:normAutofit fontScale="90000"/>
          </a:bodyPr>
          <a:lstStyle/>
          <a:p>
            <a:r>
              <a:rPr lang="en-US" dirty="0"/>
              <a:t>Part of a process, not in isolation:</a:t>
            </a:r>
          </a:p>
        </p:txBody>
      </p:sp>
    </p:spTree>
    <p:extLst>
      <p:ext uri="{BB962C8B-B14F-4D97-AF65-F5344CB8AC3E}">
        <p14:creationId xmlns:p14="http://schemas.microsoft.com/office/powerpoint/2010/main" val="3689265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E6EA05-5AB9-1146-90C2-C4DE8F2D3D70}"/>
              </a:ext>
            </a:extLst>
          </p:cNvPr>
          <p:cNvSpPr>
            <a:spLocks noGrp="1"/>
          </p:cNvSpPr>
          <p:nvPr>
            <p:ph idx="1"/>
          </p:nvPr>
        </p:nvSpPr>
        <p:spPr/>
        <p:txBody>
          <a:bodyPr>
            <a:normAutofit lnSpcReduction="10000"/>
          </a:bodyPr>
          <a:lstStyle/>
          <a:p>
            <a:r>
              <a:rPr lang="en-GB" dirty="0"/>
              <a:t>Security and Privacy for Contracts / Procurement.</a:t>
            </a:r>
          </a:p>
          <a:p>
            <a:r>
              <a:rPr lang="en-GB" dirty="0"/>
              <a:t>Network Hygiene (MANRS).</a:t>
            </a:r>
          </a:p>
          <a:p>
            <a:r>
              <a:rPr lang="en-GB" dirty="0"/>
              <a:t>Service Monitoring.</a:t>
            </a:r>
          </a:p>
          <a:p>
            <a:r>
              <a:rPr lang="en-GB" dirty="0"/>
              <a:t>AAI (</a:t>
            </a:r>
            <a:r>
              <a:rPr lang="en-GB" dirty="0" err="1"/>
              <a:t>Sirtfi</a:t>
            </a:r>
            <a:r>
              <a:rPr lang="en-GB" dirty="0"/>
              <a:t>, 2factor).</a:t>
            </a:r>
          </a:p>
          <a:p>
            <a:r>
              <a:rPr lang="en-GB" dirty="0"/>
              <a:t>DNSSEC and Validating Resolvers.</a:t>
            </a:r>
          </a:p>
          <a:p>
            <a:r>
              <a:rPr lang="en-GB" dirty="0"/>
              <a:t>IPv6.</a:t>
            </a:r>
          </a:p>
          <a:p>
            <a:r>
              <a:rPr lang="en-GB" dirty="0"/>
              <a:t>Secure code.</a:t>
            </a:r>
          </a:p>
          <a:p>
            <a:r>
              <a:rPr lang="en-GB" dirty="0" err="1"/>
              <a:t>Pentesting</a:t>
            </a:r>
            <a:r>
              <a:rPr lang="en-GB" dirty="0"/>
              <a:t>.</a:t>
            </a:r>
          </a:p>
          <a:p>
            <a:r>
              <a:rPr lang="en-GB" b="1" dirty="0"/>
              <a:t>Potentially suggesting a score using known tools. </a:t>
            </a:r>
          </a:p>
          <a:p>
            <a:endParaRPr lang="en-US" dirty="0"/>
          </a:p>
        </p:txBody>
      </p:sp>
      <p:sp>
        <p:nvSpPr>
          <p:cNvPr id="3" name="Title 2">
            <a:extLst>
              <a:ext uri="{FF2B5EF4-FFF2-40B4-BE49-F238E27FC236}">
                <a16:creationId xmlns:a16="http://schemas.microsoft.com/office/drawing/2014/main" id="{29006C2F-FE41-534E-9F6B-82EA89532B4A}"/>
              </a:ext>
            </a:extLst>
          </p:cNvPr>
          <p:cNvSpPr>
            <a:spLocks noGrp="1"/>
          </p:cNvSpPr>
          <p:nvPr>
            <p:ph type="title"/>
          </p:nvPr>
        </p:nvSpPr>
        <p:spPr/>
        <p:txBody>
          <a:bodyPr>
            <a:normAutofit fontScale="90000"/>
          </a:bodyPr>
          <a:lstStyle/>
          <a:p>
            <a:r>
              <a:rPr lang="en-US" dirty="0"/>
              <a:t>NREN Service Baseline?</a:t>
            </a:r>
          </a:p>
        </p:txBody>
      </p:sp>
    </p:spTree>
    <p:extLst>
      <p:ext uri="{BB962C8B-B14F-4D97-AF65-F5344CB8AC3E}">
        <p14:creationId xmlns:p14="http://schemas.microsoft.com/office/powerpoint/2010/main" val="587584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E01FE1-557F-784E-9B3E-8E537D7535A4}"/>
              </a:ext>
            </a:extLst>
          </p:cNvPr>
          <p:cNvSpPr>
            <a:spLocks noGrp="1"/>
          </p:cNvSpPr>
          <p:nvPr>
            <p:ph idx="1"/>
          </p:nvPr>
        </p:nvSpPr>
        <p:spPr/>
        <p:txBody>
          <a:bodyPr/>
          <a:lstStyle/>
          <a:p>
            <a:r>
              <a:rPr lang="en-US" dirty="0"/>
              <a:t>Place to go to complete assessment.</a:t>
            </a:r>
          </a:p>
          <a:p>
            <a:r>
              <a:rPr lang="en-US" dirty="0"/>
              <a:t>Report automatically generated.</a:t>
            </a:r>
          </a:p>
          <a:p>
            <a:r>
              <a:rPr lang="en-US" dirty="0"/>
              <a:t>Support materials and pointers. </a:t>
            </a:r>
          </a:p>
        </p:txBody>
      </p:sp>
      <p:sp>
        <p:nvSpPr>
          <p:cNvPr id="3" name="Title 2">
            <a:extLst>
              <a:ext uri="{FF2B5EF4-FFF2-40B4-BE49-F238E27FC236}">
                <a16:creationId xmlns:a16="http://schemas.microsoft.com/office/drawing/2014/main" id="{45666604-DEEA-3D40-B870-C442F0833D62}"/>
              </a:ext>
            </a:extLst>
          </p:cNvPr>
          <p:cNvSpPr>
            <a:spLocks noGrp="1"/>
          </p:cNvSpPr>
          <p:nvPr>
            <p:ph type="title"/>
          </p:nvPr>
        </p:nvSpPr>
        <p:spPr/>
        <p:txBody>
          <a:bodyPr>
            <a:normAutofit fontScale="90000"/>
          </a:bodyPr>
          <a:lstStyle/>
          <a:p>
            <a:r>
              <a:rPr lang="en-US" dirty="0" err="1"/>
              <a:t>baseline.geant.org</a:t>
            </a:r>
            <a:endParaRPr lang="en-US" dirty="0"/>
          </a:p>
        </p:txBody>
      </p:sp>
    </p:spTree>
    <p:extLst>
      <p:ext uri="{BB962C8B-B14F-4D97-AF65-F5344CB8AC3E}">
        <p14:creationId xmlns:p14="http://schemas.microsoft.com/office/powerpoint/2010/main" val="4183035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C85897-BA9A-FE4F-97E2-F71C3536F572}"/>
              </a:ext>
            </a:extLst>
          </p:cNvPr>
          <p:cNvSpPr>
            <a:spLocks noGrp="1"/>
          </p:cNvSpPr>
          <p:nvPr>
            <p:ph idx="1"/>
          </p:nvPr>
        </p:nvSpPr>
        <p:spPr/>
        <p:txBody>
          <a:bodyPr/>
          <a:lstStyle/>
          <a:p>
            <a:r>
              <a:rPr lang="en-US" dirty="0"/>
              <a:t>Homework for tomorrow:</a:t>
            </a:r>
          </a:p>
          <a:p>
            <a:pPr lvl="1"/>
            <a:r>
              <a:rPr lang="en-US" dirty="0"/>
              <a:t>Come prepared to talk about your top 3 security concerns and whether this are being addressed (invested in with resource) or not.  </a:t>
            </a:r>
          </a:p>
        </p:txBody>
      </p:sp>
      <p:sp>
        <p:nvSpPr>
          <p:cNvPr id="3" name="Title 2">
            <a:extLst>
              <a:ext uri="{FF2B5EF4-FFF2-40B4-BE49-F238E27FC236}">
                <a16:creationId xmlns:a16="http://schemas.microsoft.com/office/drawing/2014/main" id="{32D13BE1-1741-9C41-823A-0642A0AD4B83}"/>
              </a:ext>
            </a:extLst>
          </p:cNvPr>
          <p:cNvSpPr>
            <a:spLocks noGrp="1"/>
          </p:cNvSpPr>
          <p:nvPr>
            <p:ph type="title"/>
          </p:nvPr>
        </p:nvSpPr>
        <p:spPr/>
        <p:txBody>
          <a:bodyPr>
            <a:normAutofit fontScale="90000"/>
          </a:bodyPr>
          <a:lstStyle/>
          <a:p>
            <a:r>
              <a:rPr lang="en-US" dirty="0"/>
              <a:t>Annual ”Top 10” Concerns</a:t>
            </a:r>
          </a:p>
        </p:txBody>
      </p:sp>
    </p:spTree>
    <p:extLst>
      <p:ext uri="{BB962C8B-B14F-4D97-AF65-F5344CB8AC3E}">
        <p14:creationId xmlns:p14="http://schemas.microsoft.com/office/powerpoint/2010/main" val="2245536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281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The Team! </a:t>
            </a:r>
          </a:p>
        </p:txBody>
      </p:sp>
      <p:sp>
        <p:nvSpPr>
          <p:cNvPr id="6" name="TextBox 5">
            <a:extLst>
              <a:ext uri="{FF2B5EF4-FFF2-40B4-BE49-F238E27FC236}">
                <a16:creationId xmlns:a16="http://schemas.microsoft.com/office/drawing/2014/main" id="{3B7D6B1B-7CA6-4047-8A79-816FCDEDDDF8}"/>
              </a:ext>
            </a:extLst>
          </p:cNvPr>
          <p:cNvSpPr txBox="1"/>
          <p:nvPr/>
        </p:nvSpPr>
        <p:spPr>
          <a:xfrm>
            <a:off x="998895" y="1524000"/>
            <a:ext cx="5975646" cy="3539430"/>
          </a:xfrm>
          <a:prstGeom prst="rect">
            <a:avLst/>
          </a:prstGeom>
          <a:noFill/>
        </p:spPr>
        <p:txBody>
          <a:bodyPr wrap="square" rtlCol="0">
            <a:spAutoFit/>
          </a:bodyPr>
          <a:lstStyle/>
          <a:p>
            <a:pPr marL="285750" indent="-285750">
              <a:buFont typeface="Arial" panose="020B0604020202020204" pitchFamily="34" charset="0"/>
              <a:buChar char="•"/>
            </a:pPr>
            <a:r>
              <a:rPr lang="en-US" sz="3200" dirty="0">
                <a:solidFill>
                  <a:srgbClr val="003F5F"/>
                </a:solidFill>
              </a:rPr>
              <a:t>Nicole Harris, GÉANT</a:t>
            </a:r>
          </a:p>
          <a:p>
            <a:pPr marL="285750" indent="-285750">
              <a:buFont typeface="Arial" panose="020B0604020202020204" pitchFamily="34" charset="0"/>
              <a:buChar char="•"/>
            </a:pPr>
            <a:r>
              <a:rPr lang="en-US" sz="3200" dirty="0" err="1">
                <a:solidFill>
                  <a:srgbClr val="003F5F"/>
                </a:solidFill>
              </a:rPr>
              <a:t>Jule</a:t>
            </a:r>
            <a:r>
              <a:rPr lang="en-US" sz="3200" dirty="0">
                <a:solidFill>
                  <a:srgbClr val="003F5F"/>
                </a:solidFill>
              </a:rPr>
              <a:t> Ziegler, LRZ</a:t>
            </a:r>
          </a:p>
          <a:p>
            <a:pPr marL="285750" indent="-285750">
              <a:buFont typeface="Arial" panose="020B0604020202020204" pitchFamily="34" charset="0"/>
              <a:buChar char="•"/>
            </a:pPr>
            <a:r>
              <a:rPr lang="en-US" sz="3200" dirty="0">
                <a:solidFill>
                  <a:srgbClr val="003F5F"/>
                </a:solidFill>
              </a:rPr>
              <a:t>Michael Schmidt, LRZ</a:t>
            </a:r>
          </a:p>
          <a:p>
            <a:pPr marL="285750" indent="-285750">
              <a:buFont typeface="Arial" panose="020B0604020202020204" pitchFamily="34" charset="0"/>
              <a:buChar char="•"/>
            </a:pPr>
            <a:r>
              <a:rPr lang="en-US" sz="3200" dirty="0">
                <a:solidFill>
                  <a:srgbClr val="003F5F"/>
                </a:solidFill>
              </a:rPr>
              <a:t>Vlado </a:t>
            </a:r>
            <a:r>
              <a:rPr lang="en-US" sz="3200" dirty="0" err="1">
                <a:solidFill>
                  <a:srgbClr val="003F5F"/>
                </a:solidFill>
              </a:rPr>
              <a:t>Pribolsan</a:t>
            </a:r>
            <a:r>
              <a:rPr lang="en-US" sz="3200" dirty="0">
                <a:solidFill>
                  <a:srgbClr val="003F5F"/>
                </a:solidFill>
              </a:rPr>
              <a:t>, </a:t>
            </a:r>
            <a:r>
              <a:rPr lang="en-US" sz="3200" dirty="0" err="1">
                <a:solidFill>
                  <a:srgbClr val="003F5F"/>
                </a:solidFill>
              </a:rPr>
              <a:t>CARNet</a:t>
            </a:r>
            <a:endParaRPr lang="en-US" sz="3200" dirty="0">
              <a:solidFill>
                <a:srgbClr val="003F5F"/>
              </a:solidFill>
            </a:endParaRPr>
          </a:p>
          <a:p>
            <a:pPr marL="285750" indent="-285750">
              <a:buFont typeface="Arial" panose="020B0604020202020204" pitchFamily="34" charset="0"/>
              <a:buChar char="•"/>
            </a:pPr>
            <a:r>
              <a:rPr lang="en-US" sz="3200" dirty="0">
                <a:solidFill>
                  <a:srgbClr val="003F5F"/>
                </a:solidFill>
              </a:rPr>
              <a:t>Ivar </a:t>
            </a:r>
            <a:r>
              <a:rPr lang="en-US" sz="3200" dirty="0" err="1">
                <a:solidFill>
                  <a:srgbClr val="003F5F"/>
                </a:solidFill>
              </a:rPr>
              <a:t>Janmaat</a:t>
            </a:r>
            <a:r>
              <a:rPr lang="en-US" sz="3200" dirty="0">
                <a:solidFill>
                  <a:srgbClr val="003F5F"/>
                </a:solidFill>
              </a:rPr>
              <a:t>, </a:t>
            </a:r>
            <a:r>
              <a:rPr lang="en-US" sz="3200" dirty="0" err="1">
                <a:solidFill>
                  <a:srgbClr val="003F5F"/>
                </a:solidFill>
              </a:rPr>
              <a:t>SURFnet</a:t>
            </a:r>
            <a:endParaRPr lang="en-US" sz="3200" dirty="0">
              <a:solidFill>
                <a:srgbClr val="003F5F"/>
              </a:solidFill>
            </a:endParaRPr>
          </a:p>
          <a:p>
            <a:pPr marL="285750" indent="-285750">
              <a:buFont typeface="Arial" panose="020B0604020202020204" pitchFamily="34" charset="0"/>
              <a:buChar char="•"/>
            </a:pPr>
            <a:endParaRPr lang="en-US" sz="3200" dirty="0">
              <a:solidFill>
                <a:srgbClr val="003F5F"/>
              </a:solidFill>
            </a:endParaRPr>
          </a:p>
          <a:p>
            <a:pPr marL="285750" indent="-285750">
              <a:buFont typeface="Arial" panose="020B0604020202020204" pitchFamily="34" charset="0"/>
              <a:buChar char="•"/>
            </a:pPr>
            <a:r>
              <a:rPr lang="en-US" sz="3200" dirty="0">
                <a:solidFill>
                  <a:srgbClr val="003F5F"/>
                </a:solidFill>
              </a:rPr>
              <a:t>Unallocated: 28.4MM</a:t>
            </a:r>
          </a:p>
        </p:txBody>
      </p:sp>
    </p:spTree>
    <p:extLst>
      <p:ext uri="{BB962C8B-B14F-4D97-AF65-F5344CB8AC3E}">
        <p14:creationId xmlns:p14="http://schemas.microsoft.com/office/powerpoint/2010/main" val="2208373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DA69DBF-C444-BF45-B3BB-3DEEFE3868AC}"/>
              </a:ext>
            </a:extLst>
          </p:cNvPr>
          <p:cNvSpPr>
            <a:spLocks noGrp="1"/>
          </p:cNvSpPr>
          <p:nvPr>
            <p:ph idx="1"/>
          </p:nvPr>
        </p:nvSpPr>
        <p:spPr/>
        <p:txBody>
          <a:bodyPr/>
          <a:lstStyle/>
          <a:p>
            <a:r>
              <a:rPr lang="en-US" dirty="0"/>
              <a:t>Baseline</a:t>
            </a:r>
          </a:p>
          <a:p>
            <a:pPr lvl="1"/>
            <a:r>
              <a:rPr lang="en-US" dirty="0"/>
              <a:t>Readiness Survey / State of play. </a:t>
            </a:r>
          </a:p>
          <a:p>
            <a:pPr lvl="1"/>
            <a:r>
              <a:rPr lang="en-US" dirty="0"/>
              <a:t>Baseline framework (</a:t>
            </a:r>
            <a:r>
              <a:rPr lang="en-US" dirty="0" err="1"/>
              <a:t>baseline.geant.org</a:t>
            </a:r>
            <a:r>
              <a:rPr lang="en-US" dirty="0"/>
              <a:t>?)</a:t>
            </a:r>
          </a:p>
          <a:p>
            <a:pPr lvl="1"/>
            <a:r>
              <a:rPr lang="en-US" dirty="0"/>
              <a:t>Annual benchmarking / maturity report.</a:t>
            </a:r>
          </a:p>
          <a:p>
            <a:r>
              <a:rPr lang="en-US" dirty="0"/>
              <a:t>Risk Management</a:t>
            </a:r>
          </a:p>
          <a:p>
            <a:pPr lvl="1"/>
            <a:r>
              <a:rPr lang="en-US" dirty="0"/>
              <a:t>Risk assessment template. </a:t>
            </a:r>
          </a:p>
          <a:p>
            <a:pPr lvl="1"/>
            <a:r>
              <a:rPr lang="en-US" dirty="0"/>
              <a:t>Risk and threat catalogue.</a:t>
            </a:r>
          </a:p>
          <a:p>
            <a:pPr lvl="1"/>
            <a:r>
              <a:rPr lang="en-US" dirty="0"/>
              <a:t>Risk assessment exercises.  </a:t>
            </a:r>
          </a:p>
        </p:txBody>
      </p:sp>
      <p:sp>
        <p:nvSpPr>
          <p:cNvPr id="3" name="Title 2">
            <a:extLst>
              <a:ext uri="{FF2B5EF4-FFF2-40B4-BE49-F238E27FC236}">
                <a16:creationId xmlns:a16="http://schemas.microsoft.com/office/drawing/2014/main" id="{5FA23C04-B7E1-B24A-9B7B-32CE76AF9EE1}"/>
              </a:ext>
            </a:extLst>
          </p:cNvPr>
          <p:cNvSpPr>
            <a:spLocks noGrp="1"/>
          </p:cNvSpPr>
          <p:nvPr>
            <p:ph type="title"/>
          </p:nvPr>
        </p:nvSpPr>
        <p:spPr/>
        <p:txBody>
          <a:bodyPr>
            <a:normAutofit fontScale="90000"/>
          </a:bodyPr>
          <a:lstStyle/>
          <a:p>
            <a:r>
              <a:rPr lang="en-US" dirty="0"/>
              <a:t>What’s Formally on the Plan?</a:t>
            </a:r>
          </a:p>
        </p:txBody>
      </p:sp>
    </p:spTree>
    <p:extLst>
      <p:ext uri="{BB962C8B-B14F-4D97-AF65-F5344CB8AC3E}">
        <p14:creationId xmlns:p14="http://schemas.microsoft.com/office/powerpoint/2010/main" val="1909687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E41834-4C2B-8042-92F0-2FEF6E27DBF8}"/>
              </a:ext>
            </a:extLst>
          </p:cNvPr>
          <p:cNvSpPr>
            <a:spLocks noGrp="1"/>
          </p:cNvSpPr>
          <p:nvPr>
            <p:ph idx="1"/>
          </p:nvPr>
        </p:nvSpPr>
        <p:spPr>
          <a:xfrm>
            <a:off x="998895" y="1123250"/>
            <a:ext cx="8633637" cy="4351338"/>
          </a:xfrm>
        </p:spPr>
        <p:txBody>
          <a:bodyPr anchor="ctr">
            <a:normAutofit/>
          </a:bodyPr>
          <a:lstStyle/>
          <a:p>
            <a:pPr marL="0" indent="0" algn="ctr">
              <a:buNone/>
            </a:pPr>
            <a:r>
              <a:rPr lang="en-US" sz="3600" dirty="0"/>
              <a:t>Don’t reinvent wheels but DO add value</a:t>
            </a:r>
          </a:p>
        </p:txBody>
      </p:sp>
    </p:spTree>
    <p:extLst>
      <p:ext uri="{BB962C8B-B14F-4D97-AF65-F5344CB8AC3E}">
        <p14:creationId xmlns:p14="http://schemas.microsoft.com/office/powerpoint/2010/main" val="1024648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5DAE15-D59B-4D44-AA48-D8D2E1A16981}"/>
              </a:ext>
            </a:extLst>
          </p:cNvPr>
          <p:cNvSpPr>
            <a:spLocks noGrp="1"/>
          </p:cNvSpPr>
          <p:nvPr>
            <p:ph idx="1"/>
          </p:nvPr>
        </p:nvSpPr>
        <p:spPr/>
        <p:txBody>
          <a:bodyPr anchor="ctr">
            <a:normAutofit/>
          </a:bodyPr>
          <a:lstStyle/>
          <a:p>
            <a:pPr marL="0" indent="0" algn="ctr">
              <a:buNone/>
            </a:pPr>
            <a:r>
              <a:rPr lang="en-US" sz="3200" dirty="0"/>
              <a:t>“</a:t>
            </a:r>
            <a:r>
              <a:rPr lang="en-GB" sz="3200" dirty="0"/>
              <a:t>a minimum or starting point used for comparisons.”</a:t>
            </a:r>
          </a:p>
          <a:p>
            <a:pPr marL="0" indent="0" algn="ctr">
              <a:buNone/>
            </a:pPr>
            <a:endParaRPr lang="en-GB" sz="3200" dirty="0"/>
          </a:p>
          <a:p>
            <a:pPr marL="0" indent="0" algn="ctr">
              <a:buNone/>
            </a:pPr>
            <a:r>
              <a:rPr lang="en-GB" sz="3200" dirty="0"/>
              <a:t>So what’s our starting point?</a:t>
            </a:r>
            <a:endParaRPr lang="en-US" sz="3200" dirty="0"/>
          </a:p>
        </p:txBody>
      </p:sp>
      <p:sp>
        <p:nvSpPr>
          <p:cNvPr id="3" name="Title 2">
            <a:extLst>
              <a:ext uri="{FF2B5EF4-FFF2-40B4-BE49-F238E27FC236}">
                <a16:creationId xmlns:a16="http://schemas.microsoft.com/office/drawing/2014/main" id="{65A9314A-E7A6-4F4F-80A1-A607ADCDAA5D}"/>
              </a:ext>
            </a:extLst>
          </p:cNvPr>
          <p:cNvSpPr>
            <a:spLocks noGrp="1"/>
          </p:cNvSpPr>
          <p:nvPr>
            <p:ph type="title"/>
          </p:nvPr>
        </p:nvSpPr>
        <p:spPr/>
        <p:txBody>
          <a:bodyPr>
            <a:normAutofit fontScale="90000"/>
          </a:bodyPr>
          <a:lstStyle/>
          <a:p>
            <a:r>
              <a:rPr lang="en-US" dirty="0"/>
              <a:t>Baseline</a:t>
            </a:r>
          </a:p>
        </p:txBody>
      </p:sp>
    </p:spTree>
    <p:extLst>
      <p:ext uri="{BB962C8B-B14F-4D97-AF65-F5344CB8AC3E}">
        <p14:creationId xmlns:p14="http://schemas.microsoft.com/office/powerpoint/2010/main" val="489176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C68709-8DD2-794E-940E-3B939E412A13}"/>
              </a:ext>
            </a:extLst>
          </p:cNvPr>
          <p:cNvSpPr>
            <a:spLocks noGrp="1"/>
          </p:cNvSpPr>
          <p:nvPr>
            <p:ph type="title"/>
          </p:nvPr>
        </p:nvSpPr>
        <p:spPr>
          <a:xfrm>
            <a:off x="633677" y="540111"/>
            <a:ext cx="9894723" cy="430909"/>
          </a:xfrm>
        </p:spPr>
        <p:txBody>
          <a:bodyPr>
            <a:normAutofit fontScale="90000"/>
          </a:bodyPr>
          <a:lstStyle/>
          <a:p>
            <a:r>
              <a:rPr lang="en-US" dirty="0"/>
              <a:t>Inputs: Security Baseline</a:t>
            </a:r>
          </a:p>
        </p:txBody>
      </p:sp>
      <p:pic>
        <p:nvPicPr>
          <p:cNvPr id="6" name="Picture 5">
            <a:extLst>
              <a:ext uri="{FF2B5EF4-FFF2-40B4-BE49-F238E27FC236}">
                <a16:creationId xmlns:a16="http://schemas.microsoft.com/office/drawing/2014/main" id="{C0BEFE3C-5DB3-4543-B0AF-E50E82B3E4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476" y="1542638"/>
            <a:ext cx="4711563" cy="1801774"/>
          </a:xfrm>
          <a:prstGeom prst="rect">
            <a:avLst/>
          </a:prstGeom>
        </p:spPr>
      </p:pic>
      <p:pic>
        <p:nvPicPr>
          <p:cNvPr id="8" name="Picture 7">
            <a:extLst>
              <a:ext uri="{FF2B5EF4-FFF2-40B4-BE49-F238E27FC236}">
                <a16:creationId xmlns:a16="http://schemas.microsoft.com/office/drawing/2014/main" id="{9B33B231-B2BB-E046-812F-76D198CA52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1479" y="2769883"/>
            <a:ext cx="4213337" cy="2667920"/>
          </a:xfrm>
          <a:prstGeom prst="rect">
            <a:avLst/>
          </a:prstGeom>
        </p:spPr>
      </p:pic>
      <p:pic>
        <p:nvPicPr>
          <p:cNvPr id="11" name="Picture 10">
            <a:extLst>
              <a:ext uri="{FF2B5EF4-FFF2-40B4-BE49-F238E27FC236}">
                <a16:creationId xmlns:a16="http://schemas.microsoft.com/office/drawing/2014/main" id="{B241D71A-9273-FC47-9791-8A67EA213B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079" y="3513588"/>
            <a:ext cx="3235409" cy="3344412"/>
          </a:xfrm>
          <a:prstGeom prst="rect">
            <a:avLst/>
          </a:prstGeom>
        </p:spPr>
      </p:pic>
      <p:pic>
        <p:nvPicPr>
          <p:cNvPr id="13" name="Picture 12">
            <a:extLst>
              <a:ext uri="{FF2B5EF4-FFF2-40B4-BE49-F238E27FC236}">
                <a16:creationId xmlns:a16="http://schemas.microsoft.com/office/drawing/2014/main" id="{3F913E8F-5D06-8A47-92F5-AD96478198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68579" y="128741"/>
            <a:ext cx="3276237" cy="2625417"/>
          </a:xfrm>
          <a:prstGeom prst="rect">
            <a:avLst/>
          </a:prstGeom>
        </p:spPr>
      </p:pic>
      <p:pic>
        <p:nvPicPr>
          <p:cNvPr id="4" name="Picture 3">
            <a:extLst>
              <a:ext uri="{FF2B5EF4-FFF2-40B4-BE49-F238E27FC236}">
                <a16:creationId xmlns:a16="http://schemas.microsoft.com/office/drawing/2014/main" id="{855EF050-BB38-BA44-AB5E-930297554B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35694" y="4430500"/>
            <a:ext cx="3612664" cy="2094963"/>
          </a:xfrm>
          <a:prstGeom prst="rect">
            <a:avLst/>
          </a:prstGeom>
        </p:spPr>
      </p:pic>
      <p:pic>
        <p:nvPicPr>
          <p:cNvPr id="5" name="Picture 4">
            <a:extLst>
              <a:ext uri="{FF2B5EF4-FFF2-40B4-BE49-F238E27FC236}">
                <a16:creationId xmlns:a16="http://schemas.microsoft.com/office/drawing/2014/main" id="{F8B4ABEA-9409-9F49-B54F-58990A0C954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23422" y="529813"/>
            <a:ext cx="2829466" cy="2308933"/>
          </a:xfrm>
          <a:prstGeom prst="rect">
            <a:avLst/>
          </a:prstGeom>
        </p:spPr>
      </p:pic>
    </p:spTree>
    <p:extLst>
      <p:ext uri="{BB962C8B-B14F-4D97-AF65-F5344CB8AC3E}">
        <p14:creationId xmlns:p14="http://schemas.microsoft.com/office/powerpoint/2010/main" val="1331471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F22667-1979-A548-A8A0-CF86FF29FC1C}"/>
              </a:ext>
            </a:extLst>
          </p:cNvPr>
          <p:cNvSpPr>
            <a:spLocks noGrp="1"/>
          </p:cNvSpPr>
          <p:nvPr>
            <p:ph type="title"/>
          </p:nvPr>
        </p:nvSpPr>
        <p:spPr/>
        <p:txBody>
          <a:bodyPr>
            <a:normAutofit fontScale="90000"/>
          </a:bodyPr>
          <a:lstStyle/>
          <a:p>
            <a:r>
              <a:rPr lang="en-US" dirty="0"/>
              <a:t>Inputs: Risk Assessment </a:t>
            </a:r>
          </a:p>
        </p:txBody>
      </p:sp>
      <p:pic>
        <p:nvPicPr>
          <p:cNvPr id="5" name="Picture 4">
            <a:extLst>
              <a:ext uri="{FF2B5EF4-FFF2-40B4-BE49-F238E27FC236}">
                <a16:creationId xmlns:a16="http://schemas.microsoft.com/office/drawing/2014/main" id="{39CF985E-2CD4-8D4C-B67C-332C9FBCAF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7189"/>
            <a:ext cx="7019422" cy="2964336"/>
          </a:xfrm>
          <a:prstGeom prst="rect">
            <a:avLst/>
          </a:prstGeom>
        </p:spPr>
      </p:pic>
      <p:pic>
        <p:nvPicPr>
          <p:cNvPr id="7" name="Picture 6">
            <a:extLst>
              <a:ext uri="{FF2B5EF4-FFF2-40B4-BE49-F238E27FC236}">
                <a16:creationId xmlns:a16="http://schemas.microsoft.com/office/drawing/2014/main" id="{A2CDC7CC-D810-B84F-B233-2D62F9E20A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9711" y="3309780"/>
            <a:ext cx="6096000" cy="2843056"/>
          </a:xfrm>
          <a:prstGeom prst="rect">
            <a:avLst/>
          </a:prstGeom>
        </p:spPr>
      </p:pic>
    </p:spTree>
    <p:extLst>
      <p:ext uri="{BB962C8B-B14F-4D97-AF65-F5344CB8AC3E}">
        <p14:creationId xmlns:p14="http://schemas.microsoft.com/office/powerpoint/2010/main" val="3145914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F87D31-8C3E-8847-83DF-3ED372DEB954}"/>
              </a:ext>
            </a:extLst>
          </p:cNvPr>
          <p:cNvSpPr>
            <a:spLocks noGrp="1"/>
          </p:cNvSpPr>
          <p:nvPr>
            <p:ph type="title"/>
          </p:nvPr>
        </p:nvSpPr>
        <p:spPr/>
        <p:txBody>
          <a:bodyPr>
            <a:normAutofit fontScale="90000"/>
          </a:bodyPr>
          <a:lstStyle/>
          <a:p>
            <a:r>
              <a:rPr lang="en-US" dirty="0"/>
              <a:t>Measurement Tools</a:t>
            </a:r>
          </a:p>
        </p:txBody>
      </p:sp>
      <p:pic>
        <p:nvPicPr>
          <p:cNvPr id="5" name="Picture 4">
            <a:extLst>
              <a:ext uri="{FF2B5EF4-FFF2-40B4-BE49-F238E27FC236}">
                <a16:creationId xmlns:a16="http://schemas.microsoft.com/office/drawing/2014/main" id="{DF5CB0E1-3F13-274E-BFCE-EA3414D0EE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9236" y="195729"/>
            <a:ext cx="4284382" cy="4440493"/>
          </a:xfrm>
          <a:prstGeom prst="rect">
            <a:avLst/>
          </a:prstGeom>
        </p:spPr>
      </p:pic>
      <p:pic>
        <p:nvPicPr>
          <p:cNvPr id="7" name="Picture 6">
            <a:extLst>
              <a:ext uri="{FF2B5EF4-FFF2-40B4-BE49-F238E27FC236}">
                <a16:creationId xmlns:a16="http://schemas.microsoft.com/office/drawing/2014/main" id="{50A0EB2A-DF0F-604E-B26F-16D4A439D5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063" y="1339250"/>
            <a:ext cx="5642193" cy="2730727"/>
          </a:xfrm>
          <a:prstGeom prst="rect">
            <a:avLst/>
          </a:prstGeom>
        </p:spPr>
      </p:pic>
      <p:pic>
        <p:nvPicPr>
          <p:cNvPr id="9" name="Picture 8">
            <a:extLst>
              <a:ext uri="{FF2B5EF4-FFF2-40B4-BE49-F238E27FC236}">
                <a16:creationId xmlns:a16="http://schemas.microsoft.com/office/drawing/2014/main" id="{4C4E4AC8-302A-2245-B8EF-51941887C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4989" y="4190027"/>
            <a:ext cx="3845144" cy="2384612"/>
          </a:xfrm>
          <a:prstGeom prst="rect">
            <a:avLst/>
          </a:prstGeom>
        </p:spPr>
      </p:pic>
      <p:pic>
        <p:nvPicPr>
          <p:cNvPr id="11" name="Picture 10">
            <a:extLst>
              <a:ext uri="{FF2B5EF4-FFF2-40B4-BE49-F238E27FC236}">
                <a16:creationId xmlns:a16="http://schemas.microsoft.com/office/drawing/2014/main" id="{DB897F81-4CD4-DF4C-B99D-195F1CA021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6256" y="3429000"/>
            <a:ext cx="2486967" cy="3429000"/>
          </a:xfrm>
          <a:prstGeom prst="rect">
            <a:avLst/>
          </a:prstGeom>
        </p:spPr>
      </p:pic>
      <p:pic>
        <p:nvPicPr>
          <p:cNvPr id="13" name="Picture 12">
            <a:extLst>
              <a:ext uri="{FF2B5EF4-FFF2-40B4-BE49-F238E27FC236}">
                <a16:creationId xmlns:a16="http://schemas.microsoft.com/office/drawing/2014/main" id="{65D94BA0-6576-C142-8ADF-62526A60C14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86277" y="4636222"/>
            <a:ext cx="2707341" cy="1505068"/>
          </a:xfrm>
          <a:prstGeom prst="rect">
            <a:avLst/>
          </a:prstGeom>
        </p:spPr>
      </p:pic>
    </p:spTree>
    <p:extLst>
      <p:ext uri="{BB962C8B-B14F-4D97-AF65-F5344CB8AC3E}">
        <p14:creationId xmlns:p14="http://schemas.microsoft.com/office/powerpoint/2010/main" val="1258493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2577B5-1EB8-924F-9045-288EFFDF3EB7}"/>
              </a:ext>
            </a:extLst>
          </p:cNvPr>
          <p:cNvSpPr>
            <a:spLocks noGrp="1"/>
          </p:cNvSpPr>
          <p:nvPr>
            <p:ph type="title"/>
          </p:nvPr>
        </p:nvSpPr>
        <p:spPr>
          <a:xfrm>
            <a:off x="998894" y="556657"/>
            <a:ext cx="9894723" cy="430909"/>
          </a:xfrm>
        </p:spPr>
        <p:txBody>
          <a:bodyPr>
            <a:normAutofit fontScale="90000"/>
          </a:bodyPr>
          <a:lstStyle/>
          <a:p>
            <a:r>
              <a:rPr lang="en-US" dirty="0"/>
              <a:t>Measurement Frameworks</a:t>
            </a:r>
          </a:p>
        </p:txBody>
      </p:sp>
      <p:pic>
        <p:nvPicPr>
          <p:cNvPr id="5" name="Picture 4">
            <a:extLst>
              <a:ext uri="{FF2B5EF4-FFF2-40B4-BE49-F238E27FC236}">
                <a16:creationId xmlns:a16="http://schemas.microsoft.com/office/drawing/2014/main" id="{8EFAC969-F7C3-F640-8C5B-C278F758DA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6256" y="705164"/>
            <a:ext cx="4746653" cy="2412467"/>
          </a:xfrm>
          <a:prstGeom prst="rect">
            <a:avLst/>
          </a:prstGeom>
        </p:spPr>
      </p:pic>
      <p:pic>
        <p:nvPicPr>
          <p:cNvPr id="2050" name="Picture 2" descr="Image result for ISO27001">
            <a:extLst>
              <a:ext uri="{FF2B5EF4-FFF2-40B4-BE49-F238E27FC236}">
                <a16:creationId xmlns:a16="http://schemas.microsoft.com/office/drawing/2014/main" id="{AA03F07B-FAE7-5549-82BD-9A4E34F6E3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9091" y="1074036"/>
            <a:ext cx="2698750" cy="26987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2851F738-BD81-D04A-BA51-03E6B56A5F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5275" y="3499527"/>
            <a:ext cx="6379672" cy="3125011"/>
          </a:xfrm>
          <a:prstGeom prst="rect">
            <a:avLst/>
          </a:prstGeom>
        </p:spPr>
      </p:pic>
      <p:pic>
        <p:nvPicPr>
          <p:cNvPr id="9" name="Picture 8">
            <a:extLst>
              <a:ext uri="{FF2B5EF4-FFF2-40B4-BE49-F238E27FC236}">
                <a16:creationId xmlns:a16="http://schemas.microsoft.com/office/drawing/2014/main" id="{340A53F8-E564-7F47-BA1E-CADDC08B68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7923" y="3785810"/>
            <a:ext cx="4627234" cy="2515533"/>
          </a:xfrm>
          <a:prstGeom prst="rect">
            <a:avLst/>
          </a:prstGeom>
        </p:spPr>
      </p:pic>
    </p:spTree>
    <p:extLst>
      <p:ext uri="{BB962C8B-B14F-4D97-AF65-F5344CB8AC3E}">
        <p14:creationId xmlns:p14="http://schemas.microsoft.com/office/powerpoint/2010/main" val="2305299817"/>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F0D53517-DC4C-42F8-B944-CCCDD25CB367}"/>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5273F204-CA29-4970-A291-96C38A254A9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4F2CA9C0-1B7A-4C8E-87BD-92F52FBB38D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file>

<file path=customXml/item3.xml><?xml version="1.0" encoding="utf-8"?>
<ct:contentTypeSchema xmlns:ct="http://schemas.microsoft.com/office/2006/metadata/contentType" xmlns:ma="http://schemas.microsoft.com/office/2006/metadata/properties/metaAttributes" ct:_="" ma:_="" ma:contentTypeName="Document" ma:contentTypeID="0x010100EC0D0CCC116D824E94D5197157A71E74" ma:contentTypeVersion="5" ma:contentTypeDescription="Create a new document." ma:contentTypeScope="" ma:versionID="7f6224cdd2b6403ec951e9bde439408e">
  <xsd:schema xmlns:xsd="http://www.w3.org/2001/XMLSchema" xmlns:xs="http://www.w3.org/2001/XMLSchema" xmlns:p="http://schemas.microsoft.com/office/2006/metadata/properties" xmlns:ns2="e2e8627e-9120-4592-bf70-1c86d23ddb27" xmlns:ns3="33c70a20-266a-45ad-bf4a-dd457e1766dc" targetNamespace="http://schemas.microsoft.com/office/2006/metadata/properties" ma:root="true" ma:fieldsID="562224ac87c608219a36e8f3c48ed8c7" ns2:_="" ns3:_="">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description="This column will be updated automatically 1 minute after the document is adde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Document_x0020_ID xmlns="33c70a20-266a-45ad-bf4a-dd457e1766dc" xsi:nil="true"/>
  </documentManagement>
</p:properties>
</file>

<file path=customXml/itemProps1.xml><?xml version="1.0" encoding="utf-8"?>
<ds:datastoreItem xmlns:ds="http://schemas.openxmlformats.org/officeDocument/2006/customXml" ds:itemID="{8649602F-C3B1-4A2D-B384-20C27439F6A5}">
  <ds:schemaRefs>
    <ds:schemaRef ds:uri="http://schemas.microsoft.com/sharepoint/v3/contenttype/forms"/>
  </ds:schemaRefs>
</ds:datastoreItem>
</file>

<file path=customXml/itemProps2.xml><?xml version="1.0" encoding="utf-8"?>
<ds:datastoreItem xmlns:ds="http://schemas.openxmlformats.org/officeDocument/2006/customXml" ds:itemID="{597D2B90-AB67-48DF-A1BF-15BE24952868}">
  <ds:schemaRefs>
    <ds:schemaRef ds:uri="http://schemas.microsoft.com/sharepoint/events"/>
  </ds:schemaRefs>
</ds:datastoreItem>
</file>

<file path=customXml/itemProps3.xml><?xml version="1.0" encoding="utf-8"?>
<ds:datastoreItem xmlns:ds="http://schemas.openxmlformats.org/officeDocument/2006/customXml" ds:itemID="{B7B76CD9-3629-4B2B-B563-F4B784323C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DD12A78A-BF01-44C7-9E35-6D822C0E8866}">
  <ds:schemaRefs>
    <ds:schemaRef ds:uri="http://schemas.microsoft.com/office/2006/metadata/properties"/>
    <ds:schemaRef ds:uri="http://www.w3.org/XML/1998/namespace"/>
    <ds:schemaRef ds:uri="http://schemas.microsoft.com/office/2006/documentManagement/types"/>
    <ds:schemaRef ds:uri="e2e8627e-9120-4592-bf70-1c86d23ddb27"/>
    <ds:schemaRef ds:uri="http://purl.org/dc/dcmitype/"/>
    <ds:schemaRef ds:uri="http://purl.org/dc/terms/"/>
    <ds:schemaRef ds:uri="http://purl.org/dc/elements/1.1/"/>
    <ds:schemaRef ds:uri="http://schemas.microsoft.com/office/infopath/2007/PartnerControls"/>
    <ds:schemaRef ds:uri="http://schemas.openxmlformats.org/package/2006/metadata/core-properties"/>
    <ds:schemaRef ds:uri="33c70a20-266a-45ad-bf4a-dd457e1766dc"/>
  </ds:schemaRefs>
</ds:datastoreItem>
</file>

<file path=docProps/app.xml><?xml version="1.0" encoding="utf-8"?>
<Properties xmlns="http://schemas.openxmlformats.org/officeDocument/2006/extended-properties" xmlns:vt="http://schemas.openxmlformats.org/officeDocument/2006/docPropsVTypes">
  <Template>Custom Design</Template>
  <TotalTime>533</TotalTime>
  <Words>547</Words>
  <Application>Microsoft Macintosh PowerPoint</Application>
  <PresentationFormat>Widescreen</PresentationFormat>
  <Paragraphs>122</Paragraphs>
  <Slides>19</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19</vt:i4>
      </vt:variant>
    </vt:vector>
  </HeadingPairs>
  <TitlesOfParts>
    <vt:vector size="25" baseType="lpstr">
      <vt:lpstr>Arial</vt:lpstr>
      <vt:lpstr>Calibri</vt:lpstr>
      <vt:lpstr>Calibri Light</vt:lpstr>
      <vt:lpstr>Custom Design</vt:lpstr>
      <vt:lpstr>1_Custom Design</vt:lpstr>
      <vt:lpstr>Office Theme</vt:lpstr>
      <vt:lpstr>PowerPoint Presentation</vt:lpstr>
      <vt:lpstr>The Team! </vt:lpstr>
      <vt:lpstr>What’s Formally on the Plan?</vt:lpstr>
      <vt:lpstr>PowerPoint Presentation</vt:lpstr>
      <vt:lpstr>Baseline</vt:lpstr>
      <vt:lpstr>Inputs: Security Baseline</vt:lpstr>
      <vt:lpstr>Inputs: Risk Assessment </vt:lpstr>
      <vt:lpstr>Measurement Tools</vt:lpstr>
      <vt:lpstr>Measurement Frameworks</vt:lpstr>
      <vt:lpstr>Scope? </vt:lpstr>
      <vt:lpstr>NREN Organisation Baseline</vt:lpstr>
      <vt:lpstr>Example</vt:lpstr>
      <vt:lpstr>Assessment </vt:lpstr>
      <vt:lpstr>OR: </vt:lpstr>
      <vt:lpstr>Part of a process, not in isolation:</vt:lpstr>
      <vt:lpstr>NREN Service Baseline?</vt:lpstr>
      <vt:lpstr>baseline.geant.org</vt:lpstr>
      <vt:lpstr>Annual ”Top 10” Concerns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Harris</dc:creator>
  <cp:lastModifiedBy>Nicole Harris</cp:lastModifiedBy>
  <cp:revision>25</cp:revision>
  <dcterms:created xsi:type="dcterms:W3CDTF">2019-01-28T10:59:26Z</dcterms:created>
  <dcterms:modified xsi:type="dcterms:W3CDTF">2019-04-16T13:40:08Z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0x010100EC0D0CCC116D824E94D5197157A71E74</vt:lpwstr>
  </property>
</Properties>
</file>