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7" r:id="rId1"/>
    <p:sldMasterId id="2147483785" r:id="rId2"/>
    <p:sldMasterId id="2147483833" r:id="rId3"/>
  </p:sldMasterIdLst>
  <p:notesMasterIdLst>
    <p:notesMasterId r:id="rId23"/>
  </p:notesMasterIdLst>
  <p:sldIdLst>
    <p:sldId id="256" r:id="rId4"/>
    <p:sldId id="258" r:id="rId5"/>
    <p:sldId id="261" r:id="rId6"/>
    <p:sldId id="262" r:id="rId7"/>
    <p:sldId id="263" r:id="rId8"/>
    <p:sldId id="268" r:id="rId9"/>
    <p:sldId id="266" r:id="rId10"/>
    <p:sldId id="267" r:id="rId11"/>
    <p:sldId id="270" r:id="rId12"/>
    <p:sldId id="272" r:id="rId13"/>
    <p:sldId id="273" r:id="rId14"/>
    <p:sldId id="275" r:id="rId15"/>
    <p:sldId id="281" r:id="rId16"/>
    <p:sldId id="274" r:id="rId17"/>
    <p:sldId id="271" r:id="rId18"/>
    <p:sldId id="278" r:id="rId19"/>
    <p:sldId id="279" r:id="rId20"/>
    <p:sldId id="280" r:id="rId21"/>
    <p:sldId id="26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4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A5330-D60B-4A4C-8EF8-2A6B59A46C07}" type="datetimeFigureOut">
              <a:rPr lang="de-DE" smtClean="0"/>
              <a:t>17.04.2019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4FD7F-E7A9-484B-A084-7BB2CB4C82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12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04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618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286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19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473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35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401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56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68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725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2294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828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196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900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06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3692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803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6221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270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66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374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0410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6656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990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203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879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0340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366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84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93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85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584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871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22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57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C5C7417-1D93-49A4-905E-D98F6B0750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09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EB934C-92AA-476D-8609-93B759B2F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40" y="555551"/>
            <a:ext cx="9418320" cy="328280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de-DE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Master Thesis</a:t>
            </a:r>
            <a:r>
              <a:rPr lang="de-DE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/>
            </a:r>
            <a:br>
              <a:rPr lang="de-DE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de-DE" sz="3200">
                <a:cs typeface="Times New Roman" panose="02020603050405020304" pitchFamily="18" charset="0"/>
              </a:rPr>
              <a:t>Metrics and Key Performance Indicators for</a:t>
            </a:r>
            <a:br>
              <a:rPr lang="de-DE" sz="3200">
                <a:cs typeface="Times New Roman" panose="02020603050405020304" pitchFamily="18" charset="0"/>
              </a:rPr>
            </a:br>
            <a:r>
              <a:rPr lang="de-DE" sz="3200">
                <a:cs typeface="Times New Roman" panose="02020603050405020304" pitchFamily="18" charset="0"/>
              </a:rPr>
              <a:t>Information Security Reports of Universities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A2C2013-8CC9-4ACA-AAA5-A081BA2F40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6840" y="4610809"/>
            <a:ext cx="9418320" cy="1691640"/>
          </a:xfrm>
        </p:spPr>
        <p:txBody>
          <a:bodyPr>
            <a:noAutofit/>
          </a:bodyPr>
          <a:lstStyle/>
          <a:p>
            <a:pPr algn="ctr"/>
            <a:r>
              <a:rPr lang="de-DE" sz="1400" i="1">
                <a:solidFill>
                  <a:schemeClr val="tx1"/>
                </a:solidFill>
              </a:rPr>
              <a:t>Matthias Mödinger</a:t>
            </a:r>
          </a:p>
          <a:p>
            <a:pPr algn="ctr"/>
            <a:r>
              <a:rPr lang="de-DE" sz="1400" i="1">
                <a:solidFill>
                  <a:schemeClr val="tx1"/>
                </a:solidFill>
              </a:rPr>
              <a:t>University of Applied Sciences Augsburg</a:t>
            </a:r>
          </a:p>
          <a:p>
            <a:pPr algn="ctr"/>
            <a:r>
              <a:rPr lang="de-DE" sz="1400" i="1">
                <a:solidFill>
                  <a:schemeClr val="tx1"/>
                </a:solidFill>
              </a:rPr>
              <a:t>matthias.moedinger@hs-augsburg.de</a:t>
            </a:r>
          </a:p>
          <a:p>
            <a:pPr algn="ctr"/>
            <a:r>
              <a:rPr lang="de-DE" sz="1400" i="1">
                <a:solidFill>
                  <a:schemeClr val="tx1"/>
                </a:solidFill>
              </a:rPr>
              <a:t>Friday, April 12, 2019</a:t>
            </a:r>
          </a:p>
        </p:txBody>
      </p:sp>
    </p:spTree>
    <p:extLst>
      <p:ext uri="{BB962C8B-B14F-4D97-AF65-F5344CB8AC3E}">
        <p14:creationId xmlns:p14="http://schemas.microsoft.com/office/powerpoint/2010/main" val="615033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59E56E-AECA-4011-88C7-8E08EA038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EDB250-580D-4054-AF4C-5A705C3C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10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237A89-5C1F-40C5-A1C7-1315FE250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94409" y="238344"/>
            <a:ext cx="6520035" cy="6381311"/>
          </a:xfrm>
          <a:prstGeom prst="rect">
            <a:avLst/>
          </a:prstGeom>
        </p:spPr>
      </p:pic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397A2389-EFBC-4E7C-8C78-734F82D4FA0E}"/>
              </a:ext>
            </a:extLst>
          </p:cNvPr>
          <p:cNvSpPr/>
          <p:nvPr/>
        </p:nvSpPr>
        <p:spPr>
          <a:xfrm>
            <a:off x="7345645" y="3245587"/>
            <a:ext cx="532189" cy="366823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C4BC2E4-4557-446B-B09E-3217644B79D9}"/>
              </a:ext>
            </a:extLst>
          </p:cNvPr>
          <p:cNvSpPr txBox="1"/>
          <p:nvPr/>
        </p:nvSpPr>
        <p:spPr>
          <a:xfrm>
            <a:off x="8078396" y="2994392"/>
            <a:ext cx="3015569" cy="869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/>
              <a:t>15 Performance Indicators</a:t>
            </a:r>
          </a:p>
          <a:p>
            <a:pPr algn="ctr">
              <a:lnSpc>
                <a:spcPct val="150000"/>
              </a:lnSpc>
            </a:pPr>
            <a:r>
              <a:rPr lang="de-DE"/>
              <a:t>9 Effectiveness Indicators</a:t>
            </a:r>
          </a:p>
        </p:txBody>
      </p:sp>
    </p:spTree>
    <p:extLst>
      <p:ext uri="{BB962C8B-B14F-4D97-AF65-F5344CB8AC3E}">
        <p14:creationId xmlns:p14="http://schemas.microsoft.com/office/powerpoint/2010/main" val="922634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E72469-4DD0-4777-B6AA-F8C9C3D38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8D0064-822B-46EA-85D8-C5BEA0EC6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11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0791D59-F1E9-46AB-B076-B4E3839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105" y="0"/>
            <a:ext cx="8903465" cy="666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001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81A9D-DBA4-4CE5-BD0F-DE36699CF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866" y="0"/>
            <a:ext cx="9692640" cy="1325562"/>
          </a:xfrm>
        </p:spPr>
        <p:txBody>
          <a:bodyPr>
            <a:normAutofit/>
          </a:bodyPr>
          <a:lstStyle/>
          <a:p>
            <a:pPr algn="ctr"/>
            <a:r>
              <a:rPr lang="de-DE" sz="2800" u="sng"/>
              <a:t>Determination of Key Performance Indicators by means of a Value Benefit Analysis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3D2C97-8563-4252-B7A2-F5644A3E3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CCD27D-DF6F-4E95-839F-0EA304130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12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3A7CD8E-96FA-4330-AAC6-864859D4F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185" y="2561579"/>
            <a:ext cx="7200000" cy="33097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6A06487-A846-44D5-BD83-DADFFCE8F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185" y="3087795"/>
            <a:ext cx="7200000" cy="70608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BBCE254-8A94-47C8-8A73-00F41199A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185" y="4759562"/>
            <a:ext cx="7200000" cy="33074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31FAD98-E3CA-4D58-A34F-4E097EF2B9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0185" y="5281938"/>
            <a:ext cx="7200000" cy="72566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6FE20B4-39F7-4D49-A292-9B7D88C69EAF}"/>
              </a:ext>
            </a:extLst>
          </p:cNvPr>
          <p:cNvSpPr txBox="1"/>
          <p:nvPr/>
        </p:nvSpPr>
        <p:spPr>
          <a:xfrm>
            <a:off x="3803021" y="1652305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/>
              <a:t>5 Weighted Assessment Criteria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D2D4A26F-07B2-4BBA-A075-418533E4C42A}"/>
              </a:ext>
            </a:extLst>
          </p:cNvPr>
          <p:cNvCxnSpPr>
            <a:cxnSpLocks/>
          </p:cNvCxnSpPr>
          <p:nvPr/>
        </p:nvCxnSpPr>
        <p:spPr>
          <a:xfrm>
            <a:off x="1244887" y="4284921"/>
            <a:ext cx="90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006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9B7D96-F33C-4DFA-8EC6-344527C96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1D1080D-0C12-4D6B-8C72-3F581AF1B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3AB7918-47D6-47D8-A6EC-6F61C7EA9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452" y="593088"/>
            <a:ext cx="7200000" cy="3365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D6DBF26-AABD-44A7-A502-8DFE180DF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452" y="1111414"/>
            <a:ext cx="7200000" cy="67323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B34D4C3-6F6C-495F-919C-F03B742A2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1452" y="2532153"/>
            <a:ext cx="7200000" cy="58557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09998CF-CF0F-4C83-ACFD-17E936B07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1452" y="3303646"/>
            <a:ext cx="7200000" cy="70042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FE1B678-B8A4-4D5A-B8DB-3F62F3E688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1452" y="4823658"/>
            <a:ext cx="7200000" cy="56520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2D3AE73-4138-4F04-A018-AF43377859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1452" y="5574783"/>
            <a:ext cx="7200000" cy="690129"/>
          </a:xfrm>
          <a:prstGeom prst="rect">
            <a:avLst/>
          </a:prstGeom>
        </p:spPr>
      </p:pic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F7E6A5CA-B0D7-4C11-80E0-F805AD897B2D}"/>
              </a:ext>
            </a:extLst>
          </p:cNvPr>
          <p:cNvCxnSpPr>
            <a:cxnSpLocks/>
          </p:cNvCxnSpPr>
          <p:nvPr/>
        </p:nvCxnSpPr>
        <p:spPr>
          <a:xfrm>
            <a:off x="1141452" y="4455043"/>
            <a:ext cx="90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EB4C27F1-5F92-4AC0-93CB-437E1E84E026}"/>
              </a:ext>
            </a:extLst>
          </p:cNvPr>
          <p:cNvCxnSpPr>
            <a:cxnSpLocks/>
          </p:cNvCxnSpPr>
          <p:nvPr/>
        </p:nvCxnSpPr>
        <p:spPr>
          <a:xfrm>
            <a:off x="1141452" y="2137143"/>
            <a:ext cx="900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37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B585A6-D10D-4713-A28B-07A3492F3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BACE4C-78D2-44E8-9899-CE3B3AAF0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F3EC0EC-F244-4996-A183-6C1568A5C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55" y="455278"/>
            <a:ext cx="10487352" cy="594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347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EF182-5620-4556-A640-23E71B75F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-144463"/>
            <a:ext cx="9692640" cy="1325562"/>
          </a:xfrm>
        </p:spPr>
        <p:txBody>
          <a:bodyPr>
            <a:normAutofit/>
          </a:bodyPr>
          <a:lstStyle/>
          <a:p>
            <a:pPr algn="ctr"/>
            <a:r>
              <a:rPr lang="de-DE" sz="4000" u="sng"/>
              <a:t>Research Question 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DEE2B0-9C2B-4CC9-A95E-223EAAA4D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9144000" cy="4323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u="sng"/>
              <a:t>Requirements Elicitation (Report Structure and Components)</a:t>
            </a:r>
          </a:p>
          <a:p>
            <a:pPr marL="0" indent="0">
              <a:buNone/>
            </a:pPr>
            <a:r>
              <a:rPr lang="de-DE" sz="1600"/>
              <a:t>Requirements and Recommendations of ISO/IEC 27003, ISO/IEC 27005, and ISO/IEC 27014</a:t>
            </a:r>
          </a:p>
          <a:p>
            <a:pPr marL="0" indent="0">
              <a:buNone/>
            </a:pPr>
            <a:endParaRPr lang="de-DE" sz="1000" b="1"/>
          </a:p>
          <a:p>
            <a:pPr marL="0" indent="0">
              <a:buNone/>
            </a:pPr>
            <a:r>
              <a:rPr lang="de-DE" u="sng"/>
              <a:t>Applicabilty Aspects of an Information Security Report for Universities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/>
              <a:t>Who should be the recipients of the report?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/>
              <a:t>Which period of time should be gathered by the report and how often should it be submitted?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/>
              <a:t>Is the report template suitable for universities of various sizes (universities/universities of applied sciences)?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/>
              <a:t>Would an overall information security report of all universities be feasible?</a:t>
            </a:r>
          </a:p>
          <a:p>
            <a:pPr marL="0" indent="0">
              <a:buNone/>
            </a:pPr>
            <a:endParaRPr lang="de-DE"/>
          </a:p>
          <a:p>
            <a:pPr>
              <a:buFont typeface="Wingdings" panose="05000000000000000000" pitchFamily="2" charset="2"/>
              <a:buChar char="Ø"/>
            </a:pPr>
            <a:endParaRPr lang="de-DE" sz="140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65C269-8C55-4794-AB39-3FF53F7AE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24BE91-8F71-4C72-9D92-295AB56A6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15</a:t>
            </a:fld>
            <a:endParaRPr lang="de-DE"/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751F9151-ED49-4CBD-BE48-443D9F9991B9}"/>
              </a:ext>
            </a:extLst>
          </p:cNvPr>
          <p:cNvSpPr/>
          <p:nvPr/>
        </p:nvSpPr>
        <p:spPr>
          <a:xfrm>
            <a:off x="636501" y="1828800"/>
            <a:ext cx="532189" cy="366823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E469746B-1831-41E7-B05F-1F88FA96EC29}"/>
              </a:ext>
            </a:extLst>
          </p:cNvPr>
          <p:cNvSpPr/>
          <p:nvPr/>
        </p:nvSpPr>
        <p:spPr>
          <a:xfrm>
            <a:off x="636500" y="3062177"/>
            <a:ext cx="532189" cy="366823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3037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02E7CA-036B-4118-99E0-04A881240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B7ECAC3-0043-41EC-8BA1-FC451B00F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16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493461-CD11-467D-A436-FF28D778451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6335" y="1150795"/>
            <a:ext cx="6266471" cy="45564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9218F30-E72B-46E9-A730-594F34AE661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23553" y="1150795"/>
            <a:ext cx="6266472" cy="4556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3334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A75D43-219B-49AC-88D1-DCAD4CFE2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392BDC-1951-4314-9DFE-422635CE8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17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39089E-8C92-4466-8BD9-AEBEA6A222C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47971" y="1053465"/>
            <a:ext cx="5645150" cy="3995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A5C3BC7-74C6-43D8-A451-3ECC81BFA3E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17503" y="1351915"/>
            <a:ext cx="5645150" cy="3995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3F7F055-1D74-477E-9816-F446A752829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82977" y="1648888"/>
            <a:ext cx="5645150" cy="3995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8561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1C6CE8-D3AC-494F-AF51-A0F05D95D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222" y="-379318"/>
            <a:ext cx="9692640" cy="1325562"/>
          </a:xfrm>
        </p:spPr>
        <p:txBody>
          <a:bodyPr>
            <a:normAutofit/>
          </a:bodyPr>
          <a:lstStyle/>
          <a:p>
            <a:pPr algn="ctr"/>
            <a:r>
              <a:rPr lang="de-DE" sz="4000" u="sng"/>
              <a:t>Summary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54237-FFA2-48F7-9BB8-011F534B0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7B8B67F-9FC7-486E-ADE6-421216702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18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A1EBA90-3DAD-41A4-B87A-09BCD4AAF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210" y="1181099"/>
            <a:ext cx="7152663" cy="537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488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931D13A-9F6B-4761-8E56-E630D82BA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43622">
            <a:off x="6090190" y="1351057"/>
            <a:ext cx="5572890" cy="39417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Titel 3">
            <a:extLst>
              <a:ext uri="{FF2B5EF4-FFF2-40B4-BE49-F238E27FC236}">
                <a16:creationId xmlns:a16="http://schemas.microsoft.com/office/drawing/2014/main" id="{7BF0E8D2-3DF4-46F7-91ED-C254C42586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872" y="-863659"/>
            <a:ext cx="4504228" cy="4185615"/>
          </a:xfrm>
        </p:spPr>
        <p:txBody>
          <a:bodyPr>
            <a:normAutofit/>
          </a:bodyPr>
          <a:lstStyle/>
          <a:p>
            <a:pPr algn="ctr"/>
            <a:r>
              <a:rPr lang="de-DE" sz="54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6C2A6C4C-8A23-4E26-A079-D5D8A65363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994853" y="4355628"/>
            <a:ext cx="9418320" cy="1691640"/>
          </a:xfrm>
        </p:spPr>
        <p:txBody>
          <a:bodyPr>
            <a:noAutofit/>
          </a:bodyPr>
          <a:lstStyle/>
          <a:p>
            <a:pPr algn="ctr"/>
            <a:r>
              <a:rPr lang="de-DE" sz="1400" i="1">
                <a:solidFill>
                  <a:schemeClr val="tx1"/>
                </a:solidFill>
              </a:rPr>
              <a:t>Matthias Mödinger</a:t>
            </a:r>
          </a:p>
          <a:p>
            <a:pPr algn="ctr"/>
            <a:r>
              <a:rPr lang="de-DE" sz="1400" i="1">
                <a:solidFill>
                  <a:schemeClr val="tx1"/>
                </a:solidFill>
              </a:rPr>
              <a:t>University of Applied Sciences Augsburg</a:t>
            </a:r>
          </a:p>
          <a:p>
            <a:pPr algn="ctr"/>
            <a:r>
              <a:rPr lang="de-DE" sz="1400" i="1">
                <a:solidFill>
                  <a:schemeClr val="tx1"/>
                </a:solidFill>
              </a:rPr>
              <a:t>matthias.moedinger@hs-augsburg.de</a:t>
            </a:r>
          </a:p>
          <a:p>
            <a:pPr algn="ctr"/>
            <a:r>
              <a:rPr lang="de-DE" sz="1400" i="1">
                <a:solidFill>
                  <a:schemeClr val="tx1"/>
                </a:solidFill>
              </a:rPr>
              <a:t>Friday, April 12, 2019</a:t>
            </a:r>
          </a:p>
        </p:txBody>
      </p:sp>
      <p:sp>
        <p:nvSpPr>
          <p:cNvPr id="3" name="Flussdiagramm: Grenzstelle 2">
            <a:extLst>
              <a:ext uri="{FF2B5EF4-FFF2-40B4-BE49-F238E27FC236}">
                <a16:creationId xmlns:a16="http://schemas.microsoft.com/office/drawing/2014/main" id="{386D5771-8F18-4F58-9604-CD669EE4B8B5}"/>
              </a:ext>
            </a:extLst>
          </p:cNvPr>
          <p:cNvSpPr/>
          <p:nvPr/>
        </p:nvSpPr>
        <p:spPr>
          <a:xfrm>
            <a:off x="1174155" y="731707"/>
            <a:ext cx="4913661" cy="2881423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605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2DEBA0-19DD-431E-80E9-A8E9F8F71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319389-AEA5-4B64-A517-0ADA10D5F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2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C900297-B829-4C95-9322-9742CBB6D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523" y="571916"/>
            <a:ext cx="7200000" cy="151822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4983E69-C7B9-4549-8204-1E02DB563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523" y="2833378"/>
            <a:ext cx="7200000" cy="118370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2CB756E-8E3B-45F6-A61E-A5ABE07F5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523" y="4871410"/>
            <a:ext cx="7200000" cy="1173409"/>
          </a:xfrm>
          <a:prstGeom prst="rect">
            <a:avLst/>
          </a:prstGeom>
        </p:spPr>
      </p:pic>
      <p:pic>
        <p:nvPicPr>
          <p:cNvPr id="10" name="Grafik 9" descr="Balkendiagramm">
            <a:extLst>
              <a:ext uri="{FF2B5EF4-FFF2-40B4-BE49-F238E27FC236}">
                <a16:creationId xmlns:a16="http://schemas.microsoft.com/office/drawing/2014/main" id="{0924B0CE-CA25-4814-95F1-F6576A4CEE7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80801" y="1074943"/>
            <a:ext cx="914400" cy="914400"/>
          </a:xfrm>
          <a:prstGeom prst="rect">
            <a:avLst/>
          </a:prstGeom>
        </p:spPr>
      </p:pic>
      <p:pic>
        <p:nvPicPr>
          <p:cNvPr id="12" name="Grafik 11" descr="Messgerät">
            <a:extLst>
              <a:ext uri="{FF2B5EF4-FFF2-40B4-BE49-F238E27FC236}">
                <a16:creationId xmlns:a16="http://schemas.microsoft.com/office/drawing/2014/main" id="{705146D7-5D6D-48DE-A19F-46FE7D1935C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80801" y="3102681"/>
            <a:ext cx="914400" cy="914400"/>
          </a:xfrm>
          <a:prstGeom prst="rect">
            <a:avLst/>
          </a:prstGeom>
        </p:spPr>
      </p:pic>
      <p:pic>
        <p:nvPicPr>
          <p:cNvPr id="14" name="Grafik 13" descr="Liste">
            <a:extLst>
              <a:ext uri="{FF2B5EF4-FFF2-40B4-BE49-F238E27FC236}">
                <a16:creationId xmlns:a16="http://schemas.microsoft.com/office/drawing/2014/main" id="{EA56C83A-D7EB-4274-A06D-880FD4DFF987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80801" y="5130419"/>
            <a:ext cx="914400" cy="914400"/>
          </a:xfrm>
          <a:prstGeom prst="rect">
            <a:avLst/>
          </a:prstGeom>
        </p:spPr>
      </p:pic>
      <p:sp>
        <p:nvSpPr>
          <p:cNvPr id="2" name="Flussdiagramm: Verbinder 1">
            <a:extLst>
              <a:ext uri="{FF2B5EF4-FFF2-40B4-BE49-F238E27FC236}">
                <a16:creationId xmlns:a16="http://schemas.microsoft.com/office/drawing/2014/main" id="{6302A120-A43B-42F7-92AF-ED4AAAB1F243}"/>
              </a:ext>
            </a:extLst>
          </p:cNvPr>
          <p:cNvSpPr/>
          <p:nvPr/>
        </p:nvSpPr>
        <p:spPr>
          <a:xfrm>
            <a:off x="9480001" y="974143"/>
            <a:ext cx="1116000" cy="1116000"/>
          </a:xfrm>
          <a:prstGeom prst="flowChartConnector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lussdiagramm: Verbinder 10">
            <a:extLst>
              <a:ext uri="{FF2B5EF4-FFF2-40B4-BE49-F238E27FC236}">
                <a16:creationId xmlns:a16="http://schemas.microsoft.com/office/drawing/2014/main" id="{D08EC949-7393-49AA-9F70-23A0F63CD3F8}"/>
              </a:ext>
            </a:extLst>
          </p:cNvPr>
          <p:cNvSpPr/>
          <p:nvPr/>
        </p:nvSpPr>
        <p:spPr>
          <a:xfrm>
            <a:off x="9480001" y="3001881"/>
            <a:ext cx="1116000" cy="1116000"/>
          </a:xfrm>
          <a:prstGeom prst="flowChartConnector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lussdiagramm: Verbinder 12">
            <a:extLst>
              <a:ext uri="{FF2B5EF4-FFF2-40B4-BE49-F238E27FC236}">
                <a16:creationId xmlns:a16="http://schemas.microsoft.com/office/drawing/2014/main" id="{14E6468F-2FE6-4EF7-A487-F346A9603D5D}"/>
              </a:ext>
            </a:extLst>
          </p:cNvPr>
          <p:cNvSpPr/>
          <p:nvPr/>
        </p:nvSpPr>
        <p:spPr>
          <a:xfrm>
            <a:off x="9480001" y="5029619"/>
            <a:ext cx="1116000" cy="1116000"/>
          </a:xfrm>
          <a:prstGeom prst="flowChartConnector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D6310529-59CF-412B-87DA-8F6B5C3D50CB}"/>
              </a:ext>
            </a:extLst>
          </p:cNvPr>
          <p:cNvCxnSpPr>
            <a:cxnSpLocks/>
          </p:cNvCxnSpPr>
          <p:nvPr/>
        </p:nvCxnSpPr>
        <p:spPr>
          <a:xfrm>
            <a:off x="350874" y="2466753"/>
            <a:ext cx="1064319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A7BDA5E5-C8A8-46C3-AC60-1D8CBF8592EB}"/>
              </a:ext>
            </a:extLst>
          </p:cNvPr>
          <p:cNvCxnSpPr>
            <a:cxnSpLocks/>
          </p:cNvCxnSpPr>
          <p:nvPr/>
        </p:nvCxnSpPr>
        <p:spPr>
          <a:xfrm>
            <a:off x="350874" y="4501115"/>
            <a:ext cx="1064319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076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754311-E956-468D-8993-C96A2BFBE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B59576-ED96-44AD-918D-501046A17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4019619-D717-42CB-B610-F666CBF84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83119" y="1280121"/>
            <a:ext cx="6492866" cy="4379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52D395B-A29E-48F1-9A54-96AC3E3EC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154" y="388421"/>
            <a:ext cx="4249070" cy="226056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F080BD07-2EBD-478B-ABCC-653FB7F752B3}"/>
              </a:ext>
            </a:extLst>
          </p:cNvPr>
          <p:cNvSpPr/>
          <p:nvPr/>
        </p:nvSpPr>
        <p:spPr>
          <a:xfrm>
            <a:off x="873717" y="2648990"/>
            <a:ext cx="4379194" cy="1517644"/>
          </a:xfrm>
          <a:prstGeom prst="rect">
            <a:avLst/>
          </a:prstGeom>
          <a:noFill/>
          <a:ln w="12700">
            <a:solidFill>
              <a:schemeClr val="accent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E86F62B-04AD-445F-8BF4-DD3D6BBECE61}"/>
              </a:ext>
            </a:extLst>
          </p:cNvPr>
          <p:cNvSpPr/>
          <p:nvPr/>
        </p:nvSpPr>
        <p:spPr>
          <a:xfrm>
            <a:off x="873717" y="4236489"/>
            <a:ext cx="4379194" cy="2479661"/>
          </a:xfrm>
          <a:prstGeom prst="rect">
            <a:avLst/>
          </a:prstGeom>
          <a:noFill/>
          <a:ln>
            <a:solidFill>
              <a:schemeClr val="accent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FEE6B72-EDC0-42FE-AEDB-E716ACC5235D}"/>
              </a:ext>
            </a:extLst>
          </p:cNvPr>
          <p:cNvSpPr/>
          <p:nvPr/>
        </p:nvSpPr>
        <p:spPr>
          <a:xfrm>
            <a:off x="5775092" y="542259"/>
            <a:ext cx="4379194" cy="967563"/>
          </a:xfrm>
          <a:prstGeom prst="rect">
            <a:avLst/>
          </a:prstGeom>
          <a:noFill/>
          <a:ln>
            <a:solidFill>
              <a:schemeClr val="accent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593FAC1-AAF5-4E59-A1A6-D10867E6C266}"/>
              </a:ext>
            </a:extLst>
          </p:cNvPr>
          <p:cNvSpPr txBox="1"/>
          <p:nvPr/>
        </p:nvSpPr>
        <p:spPr>
          <a:xfrm>
            <a:off x="241010" y="3300440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RQ1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E973595-5803-46C7-A1E0-B4692BD85812}"/>
              </a:ext>
            </a:extLst>
          </p:cNvPr>
          <p:cNvSpPr txBox="1"/>
          <p:nvPr/>
        </p:nvSpPr>
        <p:spPr>
          <a:xfrm>
            <a:off x="241010" y="5307042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RQ2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B983156-104B-4407-9446-1A09C72E7CFF}"/>
              </a:ext>
            </a:extLst>
          </p:cNvPr>
          <p:cNvSpPr txBox="1"/>
          <p:nvPr/>
        </p:nvSpPr>
        <p:spPr>
          <a:xfrm>
            <a:off x="10154286" y="856763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RQ3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D532E16E-E3C3-49F6-9CCA-07AE7D52E4E5}"/>
              </a:ext>
            </a:extLst>
          </p:cNvPr>
          <p:cNvCxnSpPr/>
          <p:nvPr/>
        </p:nvCxnSpPr>
        <p:spPr>
          <a:xfrm>
            <a:off x="5539563" y="542259"/>
            <a:ext cx="0" cy="61738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98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EB0C3-33E5-416D-9D8E-C61150C49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643" y="-144463"/>
            <a:ext cx="9692640" cy="1325562"/>
          </a:xfrm>
        </p:spPr>
        <p:txBody>
          <a:bodyPr>
            <a:normAutofit/>
          </a:bodyPr>
          <a:lstStyle/>
          <a:p>
            <a:pPr algn="ctr"/>
            <a:r>
              <a:rPr lang="de-DE" sz="4000" u="sng"/>
              <a:t>Research Question 1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3D4FD6-ED2F-4A44-A59A-2AAEDF838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281325-6604-40E2-B5C1-D53632454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F6FC481-1D8B-4AC4-9210-A7E8CE1B3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898" y="1640180"/>
            <a:ext cx="7094176" cy="453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56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D5A32D-938C-400B-ABD4-6C12A5254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962429-5CE6-46F3-B38E-E8D14176F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87882EE-EE81-45E9-AE83-D01A88FFA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31" y="1802043"/>
            <a:ext cx="5184474" cy="288708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6407F82-A3FC-4D30-8A17-006D8279D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760" y="202019"/>
            <a:ext cx="5096276" cy="3300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5514CC5-8558-4F58-B318-FAEC0D7A86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688049" y="1029823"/>
            <a:ext cx="4637494" cy="396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ED70B3D-47EF-46BC-B051-D2C55BFCC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075065" y="1691605"/>
            <a:ext cx="4981012" cy="396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DC62A47C-EFD8-4B0C-B3E4-C1E030B6F89E}"/>
              </a:ext>
            </a:extLst>
          </p:cNvPr>
          <p:cNvSpPr/>
          <p:nvPr/>
        </p:nvSpPr>
        <p:spPr>
          <a:xfrm>
            <a:off x="5446872" y="3245588"/>
            <a:ext cx="435935" cy="366823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4DA96CA-2346-4FC6-AD57-B6C537A1B7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6619371" y="2259801"/>
            <a:ext cx="5052248" cy="396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1570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F22587-53B5-48E7-B7E6-7ED1DEB59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AC51E5-3AB9-4A83-8103-C245662E3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6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3D75E79-7040-44C4-90AB-F2346F69E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113" y="1067567"/>
            <a:ext cx="8059019" cy="472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15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F7BD21-7F11-40DB-83EB-25DE397A6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728E80-0B2A-4FED-8993-E24F2BA6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7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8860043-A4E4-456A-AFAC-F4FD556C0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850" y="629530"/>
            <a:ext cx="9997551" cy="559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30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CF0885-A54B-42B9-8346-6C10470F6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996947-6FCC-4A03-A85C-F97CE1595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8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9538125-6C2E-443F-B8F7-575BBDF5A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447" y="1059226"/>
            <a:ext cx="8064000" cy="473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8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4B286-8903-4721-8298-0BD740C0E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16" y="-144463"/>
            <a:ext cx="9692640" cy="1325562"/>
          </a:xfrm>
        </p:spPr>
        <p:txBody>
          <a:bodyPr>
            <a:normAutofit/>
          </a:bodyPr>
          <a:lstStyle/>
          <a:p>
            <a:pPr algn="ctr"/>
            <a:r>
              <a:rPr lang="de-DE" sz="4000" u="sng"/>
              <a:t>Research Question 2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91457C-20D5-47D1-AFAA-2035ECCD9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April 12, 2019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A0A2E4-2A57-472F-AE57-02407DACA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C5C7417-1D93-49A4-905E-D98F6B075045}" type="slidenum">
              <a:rPr lang="de-DE" smtClean="0"/>
              <a:t>9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01A35D8-39D3-464F-894C-B7FA9ABAA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732" y="1388804"/>
            <a:ext cx="6197519" cy="517510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F308F7A-9EA4-4377-980D-A693F076D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054" y="1729661"/>
            <a:ext cx="4387369" cy="3058435"/>
          </a:xfrm>
          <a:prstGeom prst="rect">
            <a:avLst/>
          </a:prstGeom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1CAEB418-BDC8-427C-B276-1DFB3492E3B9}"/>
              </a:ext>
            </a:extLst>
          </p:cNvPr>
          <p:cNvSpPr/>
          <p:nvPr/>
        </p:nvSpPr>
        <p:spPr>
          <a:xfrm>
            <a:off x="6152836" y="2799021"/>
            <a:ext cx="669218" cy="366823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n w="0"/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8050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eelOff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ussicht">
  <a:themeElements>
    <a:clrScheme name="Aussicht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Aussicht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sicht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Facette</Template>
  <TotalTime>0</TotalTime>
  <Words>275</Words>
  <Application>Microsoft Office PowerPoint</Application>
  <PresentationFormat>Breitbild</PresentationFormat>
  <Paragraphs>63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Century Schoolbook</vt:lpstr>
      <vt:lpstr>Times New Roman</vt:lpstr>
      <vt:lpstr>Wingdings</vt:lpstr>
      <vt:lpstr>Wingdings 2</vt:lpstr>
      <vt:lpstr>HDOfficeLightV0</vt:lpstr>
      <vt:lpstr>1_HDOfficeLightV0</vt:lpstr>
      <vt:lpstr>Aussicht</vt:lpstr>
      <vt:lpstr>Master Thesis Metrics and Key Performance Indicators for Information Security Reports of Universities</vt:lpstr>
      <vt:lpstr>PowerPoint-Präsentation</vt:lpstr>
      <vt:lpstr>PowerPoint-Präsentation</vt:lpstr>
      <vt:lpstr>Research Question 1</vt:lpstr>
      <vt:lpstr>PowerPoint-Präsentation</vt:lpstr>
      <vt:lpstr>PowerPoint-Präsentation</vt:lpstr>
      <vt:lpstr>PowerPoint-Präsentation</vt:lpstr>
      <vt:lpstr>PowerPoint-Präsentation</vt:lpstr>
      <vt:lpstr>Research Question 2</vt:lpstr>
      <vt:lpstr>PowerPoint-Präsentation</vt:lpstr>
      <vt:lpstr>PowerPoint-Präsentation</vt:lpstr>
      <vt:lpstr>Determination of Key Performance Indicators by means of a Value Benefit Analysis</vt:lpstr>
      <vt:lpstr>PowerPoint-Präsentation</vt:lpstr>
      <vt:lpstr>PowerPoint-Präsentation</vt:lpstr>
      <vt:lpstr>Research Question 3</vt:lpstr>
      <vt:lpstr>PowerPoint-Präsentation</vt:lpstr>
      <vt:lpstr>PowerPoint-Präsentation</vt:lpstr>
      <vt:lpstr>Summary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Mödinger</dc:creator>
  <cp:lastModifiedBy>cfoet</cp:lastModifiedBy>
  <cp:revision>59</cp:revision>
  <dcterms:created xsi:type="dcterms:W3CDTF">2019-04-05T14:35:09Z</dcterms:created>
  <dcterms:modified xsi:type="dcterms:W3CDTF">2019-04-17T07:25:33Z</dcterms:modified>
</cp:coreProperties>
</file>