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78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entury Gothic" panose="020B0502020202020204" pitchFamily="3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5" roundtripDataSignature="AMtx7mgtm5DVvp48i23+dw4vzqe9ldu/l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/>
    <p:restoredTop sz="64762"/>
  </p:normalViewPr>
  <p:slideViewPr>
    <p:cSldViewPr snapToGrid="0">
      <p:cViewPr varScale="1">
        <p:scale>
          <a:sx n="80" d="100"/>
          <a:sy n="80" d="100"/>
        </p:scale>
        <p:origin x="171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5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1.fntdata"/><Relationship Id="rId25" Type="http://customschemas.google.com/relationships/presentationmetadata" Target="metadata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8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100"/>
              <a:buNone/>
            </a:pPr>
            <a:endParaRPr sz="1200">
              <a:solidFill>
                <a:srgbClr val="424E5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1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AU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9" name="Google Shape;32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200" dirty="0"/>
          </a:p>
        </p:txBody>
      </p:sp>
      <p:sp>
        <p:nvSpPr>
          <p:cNvPr id="340" name="Google Shape;34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</a:pPr>
            <a:endParaRPr dirty="0"/>
          </a:p>
        </p:txBody>
      </p:sp>
      <p:sp>
        <p:nvSpPr>
          <p:cNvPr id="361" name="Google Shape;36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7" name="Google Shape;38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388" name="Google Shape;388;p6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AU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228" name="Google Shape;2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6" name="Google Shape;25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257" name="Google Shape;257;p7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AU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28b44fb2793_1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800"/>
          </a:p>
        </p:txBody>
      </p:sp>
      <p:sp>
        <p:nvSpPr>
          <p:cNvPr id="280" name="Google Shape;280;g28b44fb2793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288ef11a68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800" dirty="0"/>
          </a:p>
        </p:txBody>
      </p:sp>
      <p:sp>
        <p:nvSpPr>
          <p:cNvPr id="288" name="Google Shape;288;g288ef11a68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288ef11a68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800"/>
          </a:p>
        </p:txBody>
      </p:sp>
      <p:sp>
        <p:nvSpPr>
          <p:cNvPr id="296" name="Google Shape;296;g288ef11a68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288ef11a686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800"/>
          </a:p>
        </p:txBody>
      </p:sp>
      <p:sp>
        <p:nvSpPr>
          <p:cNvPr id="304" name="Google Shape;304;g288ef11a686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320" name="Google Shape;3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1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  <p:pic>
        <p:nvPicPr>
          <p:cNvPr id="70" name="Google Shape;70;p1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4503" y="73560"/>
            <a:ext cx="12192000" cy="6856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1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  <p:pic>
        <p:nvPicPr>
          <p:cNvPr id="77" name="Google Shape;77;p1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713"/>
            <a:ext cx="12192000" cy="68545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  <p:pic>
        <p:nvPicPr>
          <p:cNvPr id="84" name="Google Shape;84;p1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857"/>
            <a:ext cx="12192000" cy="6856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and Content">
  <p:cSld name="4_Title and Conten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  <p:pic>
        <p:nvPicPr>
          <p:cNvPr id="91" name="Google Shape;91;p1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857"/>
            <a:ext cx="12192000" cy="6856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and Content">
  <p:cSld name="5_Title and Conten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2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  <p:pic>
        <p:nvPicPr>
          <p:cNvPr id="98" name="Google Shape;98;p1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857"/>
            <a:ext cx="12192000" cy="6856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  <p:pic>
        <p:nvPicPr>
          <p:cNvPr id="104" name="Google Shape;104;p1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9472"/>
            <a:ext cx="12192000" cy="68562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64918" y="6118023"/>
            <a:ext cx="704344" cy="6805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  <p:pic>
        <p:nvPicPr>
          <p:cNvPr id="111" name="Google Shape;111;p1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36525"/>
            <a:ext cx="1218963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59443" y="6027759"/>
            <a:ext cx="930232" cy="930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3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entury Gothic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3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C9C9C"/>
              </a:buClr>
              <a:buSzPts val="2400"/>
              <a:buNone/>
              <a:defRPr sz="2400">
                <a:solidFill>
                  <a:srgbClr val="9C9C9C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2000"/>
              <a:buNone/>
              <a:defRPr sz="2000">
                <a:solidFill>
                  <a:srgbClr val="9C9C9C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800"/>
              <a:buNone/>
              <a:defRPr sz="1800">
                <a:solidFill>
                  <a:srgbClr val="9C9C9C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1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  <p:pic>
        <p:nvPicPr>
          <p:cNvPr id="119" name="Google Shape;119;p1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179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Header">
  <p:cSld name="1_Section Header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3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entury Gothic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13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C9C9C"/>
              </a:buClr>
              <a:buSzPts val="2400"/>
              <a:buNone/>
              <a:defRPr sz="2400">
                <a:solidFill>
                  <a:srgbClr val="9C9C9C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2000"/>
              <a:buNone/>
              <a:defRPr sz="2000">
                <a:solidFill>
                  <a:srgbClr val="9C9C9C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800"/>
              <a:buNone/>
              <a:defRPr sz="1800">
                <a:solidFill>
                  <a:srgbClr val="9C9C9C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1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  <p:pic>
        <p:nvPicPr>
          <p:cNvPr id="126" name="Google Shape;126;p1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409767"/>
            <a:ext cx="12192000" cy="68545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Header">
  <p:cSld name="2_Section Header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entury Gothic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3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C9C9C"/>
              </a:buClr>
              <a:buSzPts val="2400"/>
              <a:buNone/>
              <a:defRPr sz="2400">
                <a:solidFill>
                  <a:srgbClr val="9C9C9C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2000"/>
              <a:buNone/>
              <a:defRPr sz="2000">
                <a:solidFill>
                  <a:srgbClr val="9C9C9C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800"/>
              <a:buNone/>
              <a:defRPr sz="1800">
                <a:solidFill>
                  <a:srgbClr val="9C9C9C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1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1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1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  <p:pic>
        <p:nvPicPr>
          <p:cNvPr id="133" name="Google Shape;133;p1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417154"/>
            <a:ext cx="12192000" cy="6856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2">
  <p:cSld name="Title Slide - 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43"/>
          <p:cNvSpPr txBox="1">
            <a:spLocks noGrp="1"/>
          </p:cNvSpPr>
          <p:nvPr>
            <p:ph type="title"/>
          </p:nvPr>
        </p:nvSpPr>
        <p:spPr>
          <a:xfrm>
            <a:off x="464127" y="441324"/>
            <a:ext cx="5631874" cy="2176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8" name="Google Shape;18;p143"/>
          <p:cNvPicPr preferRelativeResize="0"/>
          <p:nvPr/>
        </p:nvPicPr>
        <p:blipFill rotWithShape="1">
          <a:blip r:embed="rId3">
            <a:alphaModFix/>
          </a:blip>
          <a:srcRect l="49881" t="8009" r="11854" b="30087"/>
          <a:stretch/>
        </p:blipFill>
        <p:spPr>
          <a:xfrm>
            <a:off x="3252376" y="1"/>
            <a:ext cx="893962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1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4127" y="5741895"/>
            <a:ext cx="3464336" cy="7112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14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987088" y="441325"/>
            <a:ext cx="819831" cy="5916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8">
          <p15:clr>
            <a:srgbClr val="FBAE40"/>
          </p15:clr>
        </p15:guide>
        <p15:guide id="2" pos="279">
          <p15:clr>
            <a:srgbClr val="FBAE40"/>
          </p15:clr>
        </p15:guide>
        <p15:guide id="3" orient="horz" pos="4065">
          <p15:clr>
            <a:srgbClr val="FBAE40"/>
          </p15:clr>
        </p15:guide>
        <p15:guide id="4" pos="740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ection Header">
  <p:cSld name="3_Section Header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3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entury Gothic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3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C9C9C"/>
              </a:buClr>
              <a:buSzPts val="2400"/>
              <a:buNone/>
              <a:defRPr sz="2400">
                <a:solidFill>
                  <a:srgbClr val="9C9C9C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2000"/>
              <a:buNone/>
              <a:defRPr sz="2000">
                <a:solidFill>
                  <a:srgbClr val="9C9C9C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800"/>
              <a:buNone/>
              <a:defRPr sz="1800">
                <a:solidFill>
                  <a:srgbClr val="9C9C9C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1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1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  <p:pic>
        <p:nvPicPr>
          <p:cNvPr id="140" name="Google Shape;140;p1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423685"/>
            <a:ext cx="12192000" cy="6856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Section Header">
  <p:cSld name="4_Section Header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3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entury Gothic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13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C9C9C"/>
              </a:buClr>
              <a:buSzPts val="2400"/>
              <a:buNone/>
              <a:defRPr sz="2400">
                <a:solidFill>
                  <a:srgbClr val="9C9C9C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2000"/>
              <a:buNone/>
              <a:defRPr sz="2000">
                <a:solidFill>
                  <a:srgbClr val="9C9C9C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800"/>
              <a:buNone/>
              <a:defRPr sz="1800">
                <a:solidFill>
                  <a:srgbClr val="9C9C9C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9C9C9C"/>
              </a:buClr>
              <a:buSzPts val="1600"/>
              <a:buNone/>
              <a:defRPr sz="1600">
                <a:solidFill>
                  <a:srgbClr val="9C9C9C"/>
                </a:solidFill>
              </a:defRPr>
            </a:lvl9pPr>
          </a:lstStyle>
          <a:p>
            <a:endParaRPr/>
          </a:p>
        </p:txBody>
      </p:sp>
      <p:sp>
        <p:nvSpPr>
          <p:cNvPr id="144" name="Google Shape;144;p13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1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1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  <p:pic>
        <p:nvPicPr>
          <p:cNvPr id="147" name="Google Shape;147;p1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9967" y="-411480"/>
            <a:ext cx="1218963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82198" y="1824622"/>
            <a:ext cx="12192000" cy="6856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Century Gothic"/>
              <a:buNone/>
              <a:defRPr>
                <a:solidFill>
                  <a:schemeClr val="accent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13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Char char="•"/>
              <a:defRPr>
                <a:solidFill>
                  <a:schemeClr val="accent6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Char char="•"/>
              <a:defRPr>
                <a:solidFill>
                  <a:schemeClr val="accent6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Char char="•"/>
              <a:defRPr>
                <a:solidFill>
                  <a:schemeClr val="accent6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>
                <a:solidFill>
                  <a:schemeClr val="accent6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>
                <a:solidFill>
                  <a:schemeClr val="accent6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p13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800"/>
              <a:buChar char="•"/>
              <a:defRPr>
                <a:solidFill>
                  <a:schemeClr val="accent6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400"/>
              <a:buChar char="•"/>
              <a:defRPr>
                <a:solidFill>
                  <a:schemeClr val="accent6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2000"/>
              <a:buChar char="•"/>
              <a:defRPr>
                <a:solidFill>
                  <a:schemeClr val="accent6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>
                <a:solidFill>
                  <a:schemeClr val="accent6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>
                <a:solidFill>
                  <a:schemeClr val="accent6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p13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13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1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3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13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9" name="Google Shape;159;p13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0" name="Google Shape;160;p13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61" name="Google Shape;161;p13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2" name="Google Shape;162;p1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13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1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3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13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68" name="Google Shape;168;p13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69" name="Google Shape;169;p13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1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13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3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13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75" name="Google Shape;175;p13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76" name="Google Shape;176;p13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13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1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4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14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2" name="Google Shape;182;p14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14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14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4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14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8" name="Google Shape;188;p14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14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14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Light">
  <p:cSld name="Content Slide - Light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42"/>
          <p:cNvSpPr txBox="1">
            <a:spLocks noGrp="1"/>
          </p:cNvSpPr>
          <p:nvPr>
            <p:ph type="title"/>
          </p:nvPr>
        </p:nvSpPr>
        <p:spPr>
          <a:xfrm>
            <a:off x="464127" y="441324"/>
            <a:ext cx="5631874" cy="1685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sz="3600" b="1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93" name="Google Shape;193;p1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865703" y="421446"/>
            <a:ext cx="2804400" cy="5757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8">
          <p15:clr>
            <a:srgbClr val="FBAE40"/>
          </p15:clr>
        </p15:guide>
        <p15:guide id="2" pos="279">
          <p15:clr>
            <a:srgbClr val="FBAE40"/>
          </p15:clr>
        </p15:guide>
        <p15:guide id="3" orient="horz" pos="4065">
          <p15:clr>
            <a:srgbClr val="FBAE40"/>
          </p15:clr>
        </p15:guide>
        <p15:guide id="4" pos="740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Dark">
  <p:cSld name="Content Slide - Dark">
    <p:bg>
      <p:bgPr>
        <a:solidFill>
          <a:schemeClr val="dk1"/>
        </a:solidFill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44"/>
          <p:cNvSpPr txBox="1">
            <a:spLocks noGrp="1"/>
          </p:cNvSpPr>
          <p:nvPr>
            <p:ph type="title"/>
          </p:nvPr>
        </p:nvSpPr>
        <p:spPr>
          <a:xfrm>
            <a:off x="464127" y="441324"/>
            <a:ext cx="5631874" cy="2003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96" name="Google Shape;196;p1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865703" y="421446"/>
            <a:ext cx="2805389" cy="57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entury Gothic"/>
              <a:buNone/>
              <a:defRPr sz="480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4" name="Google Shape;24;p3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Light">
  <p:cSld name="Content Slide - Light"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9"/>
          <p:cNvSpPr txBox="1">
            <a:spLocks noGrp="1"/>
          </p:cNvSpPr>
          <p:nvPr>
            <p:ph type="title"/>
          </p:nvPr>
        </p:nvSpPr>
        <p:spPr>
          <a:xfrm>
            <a:off x="464127" y="441324"/>
            <a:ext cx="5631874" cy="1685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sz="3600" b="1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02" name="Google Shape;202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865703" y="421446"/>
            <a:ext cx="2804400" cy="5757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8">
          <p15:clr>
            <a:srgbClr val="FBAE40"/>
          </p15:clr>
        </p15:guide>
        <p15:guide id="2" pos="279">
          <p15:clr>
            <a:srgbClr val="FBAE40"/>
          </p15:clr>
        </p15:guide>
        <p15:guide id="3" orient="horz" pos="4065">
          <p15:clr>
            <a:srgbClr val="FBAE40"/>
          </p15:clr>
        </p15:guide>
        <p15:guide id="4" pos="740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Gradient Dark">
  <p:cSld name="Content Slide - Gradient Dar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5"/>
          <p:cNvSpPr txBox="1">
            <a:spLocks noGrp="1"/>
          </p:cNvSpPr>
          <p:nvPr>
            <p:ph type="title"/>
          </p:nvPr>
        </p:nvSpPr>
        <p:spPr>
          <a:xfrm>
            <a:off x="464127" y="441324"/>
            <a:ext cx="5631874" cy="18376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05" name="Google Shape;205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65703" y="421446"/>
            <a:ext cx="2804400" cy="5757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Dark">
  <p:cSld name="Content Slide - Dark">
    <p:bg>
      <p:bgPr>
        <a:solidFill>
          <a:schemeClr val="dk1"/>
        </a:solid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0"/>
          <p:cNvSpPr txBox="1">
            <a:spLocks noGrp="1"/>
          </p:cNvSpPr>
          <p:nvPr>
            <p:ph type="title"/>
          </p:nvPr>
        </p:nvSpPr>
        <p:spPr>
          <a:xfrm>
            <a:off x="464127" y="441324"/>
            <a:ext cx="5631874" cy="2003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08" name="Google Shape;208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865703" y="421446"/>
            <a:ext cx="2805389" cy="57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2" descr="A picture containing screenshot, orange, colorfulness, amber&#10;&#10;Description automatically generated"/>
          <p:cNvSpPr/>
          <p:nvPr/>
        </p:nvSpPr>
        <p:spPr>
          <a:xfrm>
            <a:off x="0" y="0"/>
            <a:ext cx="11749088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2"/>
          <p:cNvSpPr txBox="1">
            <a:spLocks noGrp="1"/>
          </p:cNvSpPr>
          <p:nvPr>
            <p:ph type="title"/>
          </p:nvPr>
        </p:nvSpPr>
        <p:spPr>
          <a:xfrm>
            <a:off x="464127" y="441324"/>
            <a:ext cx="5631874" cy="2176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12" name="Google Shape;212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4127" y="5741895"/>
            <a:ext cx="3464336" cy="7112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78989" y="5741895"/>
            <a:ext cx="819831" cy="5916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8">
          <p15:clr>
            <a:srgbClr val="FBAE40"/>
          </p15:clr>
        </p15:guide>
        <p15:guide id="2" pos="279">
          <p15:clr>
            <a:srgbClr val="FBAE40"/>
          </p15:clr>
        </p15:guide>
        <p15:guide id="3" orient="horz" pos="4065">
          <p15:clr>
            <a:srgbClr val="FBAE40"/>
          </p15:clr>
        </p15:guide>
        <p15:guide id="4" pos="740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Gradient Light">
  <p:cSld name="Content Slide - Gradient Light">
    <p:bg>
      <p:bgPr>
        <a:solidFill>
          <a:srgbClr val="FFFFFF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4"/>
          <p:cNvSpPr txBox="1">
            <a:spLocks noGrp="1"/>
          </p:cNvSpPr>
          <p:nvPr>
            <p:ph type="title"/>
          </p:nvPr>
        </p:nvSpPr>
        <p:spPr>
          <a:xfrm>
            <a:off x="464127" y="441325"/>
            <a:ext cx="5631874" cy="1260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16" name="Google Shape;216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865703" y="421446"/>
            <a:ext cx="2804400" cy="5757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1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1798625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1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  <p:pic>
        <p:nvPicPr>
          <p:cNvPr id="38" name="Google Shape;38;p1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436749"/>
            <a:ext cx="12192000" cy="6856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  <p:pic>
        <p:nvPicPr>
          <p:cNvPr id="44" name="Google Shape;44;p1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448956"/>
            <a:ext cx="12192000" cy="68545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  <p:pic>
        <p:nvPicPr>
          <p:cNvPr id="50" name="Google Shape;50;p1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69" y="-444137"/>
            <a:ext cx="12189631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  <p:pic>
        <p:nvPicPr>
          <p:cNvPr id="56" name="Google Shape;56;p1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410623"/>
            <a:ext cx="12192000" cy="6856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1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  <p:pic>
        <p:nvPicPr>
          <p:cNvPr id="63" name="Google Shape;63;p1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2481" y="6224650"/>
            <a:ext cx="11804928" cy="496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BEB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  <a:defRPr sz="4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C9C9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8"/>
          <p:cNvSpPr txBox="1">
            <a:spLocks noGrp="1"/>
          </p:cNvSpPr>
          <p:nvPr>
            <p:ph type="title"/>
          </p:nvPr>
        </p:nvSpPr>
        <p:spPr>
          <a:xfrm>
            <a:off x="464127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9" name="Google Shape;199;p18"/>
          <p:cNvSpPr txBox="1">
            <a:spLocks noGrp="1"/>
          </p:cNvSpPr>
          <p:nvPr>
            <p:ph type="body" idx="1"/>
          </p:nvPr>
        </p:nvSpPr>
        <p:spPr>
          <a:xfrm>
            <a:off x="464127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32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45.jp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31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Google Shape;22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54982" y="-197603"/>
            <a:ext cx="12894588" cy="7253206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1"/>
          <p:cNvSpPr txBox="1"/>
          <p:nvPr/>
        </p:nvSpPr>
        <p:spPr>
          <a:xfrm>
            <a:off x="434400" y="3283406"/>
            <a:ext cx="6672600" cy="12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ial"/>
              <a:buNone/>
            </a:pPr>
            <a:r>
              <a:rPr lang="en-AU" sz="4000" b="1">
                <a:solidFill>
                  <a:srgbClr val="FFFFFF"/>
                </a:solidFill>
              </a:rPr>
              <a:t>Australian Access </a:t>
            </a:r>
            <a:r>
              <a:rPr lang="en-AU" sz="40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Federation Update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1"/>
          <p:cNvSpPr txBox="1"/>
          <p:nvPr/>
        </p:nvSpPr>
        <p:spPr>
          <a:xfrm>
            <a:off x="462950" y="4522513"/>
            <a:ext cx="3465513" cy="56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lang="en-AU"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John Scullen &amp; Nick Rossow</a:t>
            </a:r>
            <a:endParaRPr sz="12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lang="en-AU"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OCTOBER 2023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5" name="Google Shape;225;p1" descr="A picture containing graphics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6137" y="686569"/>
            <a:ext cx="3115987" cy="18695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5"/>
          <p:cNvSpPr txBox="1">
            <a:spLocks noGrp="1"/>
          </p:cNvSpPr>
          <p:nvPr>
            <p:ph type="title"/>
          </p:nvPr>
        </p:nvSpPr>
        <p:spPr>
          <a:xfrm>
            <a:off x="464127" y="441324"/>
            <a:ext cx="6285256" cy="2003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AU"/>
              <a:t>Why Trust &amp; Identity now?</a:t>
            </a:r>
            <a:endParaRPr/>
          </a:p>
        </p:txBody>
      </p:sp>
      <p:pic>
        <p:nvPicPr>
          <p:cNvPr id="332" name="Google Shape;332;p5" descr="A blue and white cover with white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3123" y="1922585"/>
            <a:ext cx="2019300" cy="275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5" descr="A blue and white document with 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78087" y="1922585"/>
            <a:ext cx="5024903" cy="4084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5" descr="A logo with a swoosh and a circle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99173" y="5270500"/>
            <a:ext cx="863600" cy="73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5" descr="A close-up of a text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062773" y="5270500"/>
            <a:ext cx="38227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5" descr="A black and white logo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918385" y="521761"/>
            <a:ext cx="3591374" cy="884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5" descr="A cover of a book&#10;&#10;Description automatically generated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545444" y="1922585"/>
            <a:ext cx="2024599" cy="28496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4"/>
          <p:cNvSpPr txBox="1">
            <a:spLocks noGrp="1"/>
          </p:cNvSpPr>
          <p:nvPr>
            <p:ph type="title"/>
          </p:nvPr>
        </p:nvSpPr>
        <p:spPr>
          <a:xfrm>
            <a:off x="464127" y="441324"/>
            <a:ext cx="5631874" cy="2003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AU">
                <a:latin typeface="Century Gothic"/>
                <a:ea typeface="Century Gothic"/>
                <a:cs typeface="Century Gothic"/>
                <a:sym typeface="Century Gothic"/>
              </a:rPr>
              <a:t>Progress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43" name="Google Shape;343;p14"/>
          <p:cNvSpPr txBox="1"/>
          <p:nvPr/>
        </p:nvSpPr>
        <p:spPr>
          <a:xfrm>
            <a:off x="1347275" y="3190598"/>
            <a:ext cx="25293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AU" sz="1600" b="0" i="0" u="none" strike="noStrike" cap="non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WORKING GROUP</a:t>
            </a:r>
            <a:endParaRPr sz="1800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44" name="Google Shape;344;p14"/>
          <p:cNvSpPr txBox="1"/>
          <p:nvPr/>
        </p:nvSpPr>
        <p:spPr>
          <a:xfrm>
            <a:off x="3513220" y="3146735"/>
            <a:ext cx="7585704" cy="465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AU"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Provide an opportunity for NRI to have valuable input into the design and make up of the Framework.</a:t>
            </a:r>
            <a:endParaRPr sz="1400" b="0" i="0" u="none" strike="noStrike" cap="none">
              <a:solidFill>
                <a:schemeClr val="lt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14"/>
          <p:cNvSpPr/>
          <p:nvPr/>
        </p:nvSpPr>
        <p:spPr>
          <a:xfrm>
            <a:off x="398355" y="4697652"/>
            <a:ext cx="729900" cy="729900"/>
          </a:xfrm>
          <a:prstGeom prst="ellipse">
            <a:avLst/>
          </a:prstGeom>
          <a:solidFill>
            <a:schemeClr val="accent6"/>
          </a:solidFill>
          <a:ln w="12700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46" name="Google Shape;346;p14"/>
          <p:cNvSpPr txBox="1"/>
          <p:nvPr/>
        </p:nvSpPr>
        <p:spPr>
          <a:xfrm>
            <a:off x="1347275" y="4077604"/>
            <a:ext cx="20853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AU" sz="1600" b="0" i="0" u="none" strike="noStrike" cap="non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INCUBATOR</a:t>
            </a:r>
            <a:endParaRPr sz="1800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47" name="Google Shape;347;p14"/>
          <p:cNvSpPr txBox="1"/>
          <p:nvPr/>
        </p:nvSpPr>
        <p:spPr>
          <a:xfrm>
            <a:off x="1347275" y="4946003"/>
            <a:ext cx="23709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AU" sz="1600" b="0" i="0" u="none" strike="noStrike" cap="non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SHOWCASE</a:t>
            </a:r>
            <a:endParaRPr sz="1800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48" name="Google Shape;348;p14"/>
          <p:cNvSpPr txBox="1"/>
          <p:nvPr/>
        </p:nvSpPr>
        <p:spPr>
          <a:xfrm>
            <a:off x="3513220" y="4116054"/>
            <a:ext cx="7585704" cy="2326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AU"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Test and demonstrate the capabilities and benefits of the T&amp;I Framework.</a:t>
            </a:r>
            <a:endParaRPr sz="1400" b="0" i="0" u="none" strike="noStrike" cap="none">
              <a:solidFill>
                <a:schemeClr val="lt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14"/>
          <p:cNvSpPr txBox="1"/>
          <p:nvPr/>
        </p:nvSpPr>
        <p:spPr>
          <a:xfrm>
            <a:off x="3513220" y="4873808"/>
            <a:ext cx="7585704" cy="465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AU"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Showcase the project to the broader NCRIS infrastructure community, to foster relationships with experts and identify potential project collaborators.</a:t>
            </a:r>
            <a:endParaRPr sz="1400" b="0" i="0" u="none" strike="noStrike" cap="none">
              <a:solidFill>
                <a:schemeClr val="lt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14"/>
          <p:cNvSpPr/>
          <p:nvPr/>
        </p:nvSpPr>
        <p:spPr>
          <a:xfrm>
            <a:off x="398355" y="4697650"/>
            <a:ext cx="10910776" cy="729653"/>
          </a:xfrm>
          <a:custGeom>
            <a:avLst/>
            <a:gdLst/>
            <a:ahLst/>
            <a:cxnLst/>
            <a:rect l="l" t="t" r="r" b="b"/>
            <a:pathLst>
              <a:path w="6401453" h="566721" extrusionOk="0">
                <a:moveTo>
                  <a:pt x="283359" y="0"/>
                </a:moveTo>
                <a:lnTo>
                  <a:pt x="283389" y="3"/>
                </a:lnTo>
                <a:lnTo>
                  <a:pt x="6118394" y="3"/>
                </a:lnTo>
                <a:lnTo>
                  <a:pt x="6118424" y="0"/>
                </a:lnTo>
                <a:cubicBezTo>
                  <a:pt x="6274737" y="0"/>
                  <a:pt x="6401453" y="126716"/>
                  <a:pt x="6401453" y="283029"/>
                </a:cubicBezTo>
                <a:cubicBezTo>
                  <a:pt x="6401453" y="439342"/>
                  <a:pt x="6274737" y="566058"/>
                  <a:pt x="6118424" y="566058"/>
                </a:cubicBezTo>
                <a:lnTo>
                  <a:pt x="6118424" y="566721"/>
                </a:lnTo>
                <a:lnTo>
                  <a:pt x="282774" y="566721"/>
                </a:lnTo>
                <a:lnTo>
                  <a:pt x="282774" y="566659"/>
                </a:lnTo>
                <a:lnTo>
                  <a:pt x="226253" y="560961"/>
                </a:lnTo>
                <a:cubicBezTo>
                  <a:pt x="97131" y="534539"/>
                  <a:pt x="0" y="420292"/>
                  <a:pt x="0" y="283359"/>
                </a:cubicBezTo>
                <a:cubicBezTo>
                  <a:pt x="0" y="146426"/>
                  <a:pt x="97131" y="32179"/>
                  <a:pt x="226253" y="5757"/>
                </a:cubicBezTo>
                <a:lnTo>
                  <a:pt x="282774" y="59"/>
                </a:lnTo>
                <a:lnTo>
                  <a:pt x="282774" y="3"/>
                </a:lnTo>
                <a:lnTo>
                  <a:pt x="283330" y="3"/>
                </a:lnTo>
                <a:close/>
              </a:path>
            </a:pathLst>
          </a:custGeom>
          <a:noFill/>
          <a:ln w="12700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51" name="Google Shape;351;p14"/>
          <p:cNvSpPr/>
          <p:nvPr/>
        </p:nvSpPr>
        <p:spPr>
          <a:xfrm>
            <a:off x="398355" y="3832004"/>
            <a:ext cx="729900" cy="729900"/>
          </a:xfrm>
          <a:prstGeom prst="ellipse">
            <a:avLst/>
          </a:prstGeom>
          <a:solidFill>
            <a:schemeClr val="accent5"/>
          </a:solidFill>
          <a:ln w="1270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52" name="Google Shape;352;p14"/>
          <p:cNvSpPr/>
          <p:nvPr/>
        </p:nvSpPr>
        <p:spPr>
          <a:xfrm>
            <a:off x="398355" y="3832002"/>
            <a:ext cx="10910776" cy="729653"/>
          </a:xfrm>
          <a:custGeom>
            <a:avLst/>
            <a:gdLst/>
            <a:ahLst/>
            <a:cxnLst/>
            <a:rect l="l" t="t" r="r" b="b"/>
            <a:pathLst>
              <a:path w="6401453" h="566721" extrusionOk="0">
                <a:moveTo>
                  <a:pt x="283359" y="0"/>
                </a:moveTo>
                <a:lnTo>
                  <a:pt x="283389" y="3"/>
                </a:lnTo>
                <a:lnTo>
                  <a:pt x="6118394" y="3"/>
                </a:lnTo>
                <a:lnTo>
                  <a:pt x="6118424" y="0"/>
                </a:lnTo>
                <a:cubicBezTo>
                  <a:pt x="6274737" y="0"/>
                  <a:pt x="6401453" y="126716"/>
                  <a:pt x="6401453" y="283029"/>
                </a:cubicBezTo>
                <a:cubicBezTo>
                  <a:pt x="6401453" y="439342"/>
                  <a:pt x="6274737" y="566058"/>
                  <a:pt x="6118424" y="566058"/>
                </a:cubicBezTo>
                <a:lnTo>
                  <a:pt x="6118424" y="566721"/>
                </a:lnTo>
                <a:lnTo>
                  <a:pt x="282774" y="566721"/>
                </a:lnTo>
                <a:lnTo>
                  <a:pt x="282774" y="566659"/>
                </a:lnTo>
                <a:lnTo>
                  <a:pt x="226253" y="560961"/>
                </a:lnTo>
                <a:cubicBezTo>
                  <a:pt x="97131" y="534539"/>
                  <a:pt x="0" y="420292"/>
                  <a:pt x="0" y="283359"/>
                </a:cubicBezTo>
                <a:cubicBezTo>
                  <a:pt x="0" y="146426"/>
                  <a:pt x="97131" y="32179"/>
                  <a:pt x="226253" y="5757"/>
                </a:cubicBezTo>
                <a:lnTo>
                  <a:pt x="282774" y="59"/>
                </a:lnTo>
                <a:lnTo>
                  <a:pt x="282774" y="3"/>
                </a:lnTo>
                <a:lnTo>
                  <a:pt x="283330" y="3"/>
                </a:lnTo>
                <a:close/>
              </a:path>
            </a:pathLst>
          </a:custGeom>
          <a:noFill/>
          <a:ln w="1270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53" name="Google Shape;353;p14"/>
          <p:cNvSpPr/>
          <p:nvPr/>
        </p:nvSpPr>
        <p:spPr>
          <a:xfrm>
            <a:off x="398355" y="2960036"/>
            <a:ext cx="729900" cy="729900"/>
          </a:xfrm>
          <a:prstGeom prst="ellipse">
            <a:avLst/>
          </a:prstGeom>
          <a:solidFill>
            <a:schemeClr val="accent3"/>
          </a:solidFill>
          <a:ln w="127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54" name="Google Shape;354;p14"/>
          <p:cNvSpPr/>
          <p:nvPr/>
        </p:nvSpPr>
        <p:spPr>
          <a:xfrm>
            <a:off x="398348" y="2960030"/>
            <a:ext cx="10910776" cy="729653"/>
          </a:xfrm>
          <a:custGeom>
            <a:avLst/>
            <a:gdLst/>
            <a:ahLst/>
            <a:cxnLst/>
            <a:rect l="l" t="t" r="r" b="b"/>
            <a:pathLst>
              <a:path w="6401453" h="566721" extrusionOk="0">
                <a:moveTo>
                  <a:pt x="283359" y="0"/>
                </a:moveTo>
                <a:lnTo>
                  <a:pt x="283389" y="3"/>
                </a:lnTo>
                <a:lnTo>
                  <a:pt x="6118394" y="3"/>
                </a:lnTo>
                <a:lnTo>
                  <a:pt x="6118424" y="0"/>
                </a:lnTo>
                <a:cubicBezTo>
                  <a:pt x="6274737" y="0"/>
                  <a:pt x="6401453" y="126716"/>
                  <a:pt x="6401453" y="283029"/>
                </a:cubicBezTo>
                <a:cubicBezTo>
                  <a:pt x="6401453" y="439342"/>
                  <a:pt x="6274737" y="566058"/>
                  <a:pt x="6118424" y="566058"/>
                </a:cubicBezTo>
                <a:lnTo>
                  <a:pt x="6118424" y="566721"/>
                </a:lnTo>
                <a:lnTo>
                  <a:pt x="282774" y="566721"/>
                </a:lnTo>
                <a:lnTo>
                  <a:pt x="282774" y="566659"/>
                </a:lnTo>
                <a:lnTo>
                  <a:pt x="226253" y="560961"/>
                </a:lnTo>
                <a:cubicBezTo>
                  <a:pt x="97131" y="534539"/>
                  <a:pt x="0" y="420292"/>
                  <a:pt x="0" y="283359"/>
                </a:cubicBezTo>
                <a:cubicBezTo>
                  <a:pt x="0" y="146426"/>
                  <a:pt x="97131" y="32179"/>
                  <a:pt x="226253" y="5757"/>
                </a:cubicBezTo>
                <a:lnTo>
                  <a:pt x="282774" y="59"/>
                </a:lnTo>
                <a:lnTo>
                  <a:pt x="282774" y="3"/>
                </a:lnTo>
                <a:lnTo>
                  <a:pt x="283330" y="3"/>
                </a:lnTo>
                <a:close/>
              </a:path>
            </a:pathLst>
          </a:custGeom>
          <a:noFill/>
          <a:ln w="127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55" name="Google Shape;355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2829" y="3177263"/>
            <a:ext cx="300991" cy="299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210" y="4035468"/>
            <a:ext cx="188226" cy="354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3377" y="4896837"/>
            <a:ext cx="339891" cy="353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14" descr="A black and white logo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18385" y="521761"/>
            <a:ext cx="3591374" cy="884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Google Shape;363;p9"/>
          <p:cNvPicPr preferRelativeResize="0"/>
          <p:nvPr/>
        </p:nvPicPr>
        <p:blipFill rotWithShape="1">
          <a:blip r:embed="rId3">
            <a:alphaModFix/>
          </a:blip>
          <a:srcRect l="20370" r="20368"/>
          <a:stretch/>
        </p:blipFill>
        <p:spPr>
          <a:xfrm>
            <a:off x="7869984" y="0"/>
            <a:ext cx="6096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9" descr="A picture containing screenshot, graphics, graphic design, desig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r="3631"/>
          <a:stretch/>
        </p:blipFill>
        <p:spPr>
          <a:xfrm>
            <a:off x="294640" y="0"/>
            <a:ext cx="1174908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9"/>
          <p:cNvSpPr txBox="1">
            <a:spLocks noGrp="1"/>
          </p:cNvSpPr>
          <p:nvPr>
            <p:ph type="title"/>
          </p:nvPr>
        </p:nvSpPr>
        <p:spPr>
          <a:xfrm>
            <a:off x="464126" y="441324"/>
            <a:ext cx="6153051" cy="1685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AU">
                <a:latin typeface="Century Gothic"/>
                <a:ea typeface="Century Gothic"/>
                <a:cs typeface="Century Gothic"/>
                <a:sym typeface="Century Gothic"/>
              </a:rPr>
              <a:t>Approach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366" name="Google Shape;366;p9"/>
          <p:cNvGrpSpPr/>
          <p:nvPr/>
        </p:nvGrpSpPr>
        <p:grpSpPr>
          <a:xfrm>
            <a:off x="464127" y="3890153"/>
            <a:ext cx="6401453" cy="566721"/>
            <a:chOff x="525360" y="2968918"/>
            <a:chExt cx="6401453" cy="566721"/>
          </a:xfrm>
        </p:grpSpPr>
        <p:sp>
          <p:nvSpPr>
            <p:cNvPr id="367" name="Google Shape;367;p9"/>
            <p:cNvSpPr/>
            <p:nvPr/>
          </p:nvSpPr>
          <p:spPr>
            <a:xfrm>
              <a:off x="525360" y="2968920"/>
              <a:ext cx="566718" cy="566718"/>
            </a:xfrm>
            <a:prstGeom prst="ellipse">
              <a:avLst/>
            </a:prstGeom>
            <a:solidFill>
              <a:schemeClr val="accent6"/>
            </a:solidFill>
            <a:ln w="12700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68" name="Google Shape;368;p9"/>
            <p:cNvSpPr txBox="1"/>
            <p:nvPr/>
          </p:nvSpPr>
          <p:spPr>
            <a:xfrm>
              <a:off x="584804" y="3114108"/>
              <a:ext cx="447830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AU" sz="1800" b="1" i="0" u="none" strike="noStrike" cap="none">
                  <a:solidFill>
                    <a:schemeClr val="lt2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3</a:t>
              </a:r>
              <a:endParaRPr sz="1400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69" name="Google Shape;369;p9"/>
            <p:cNvSpPr txBox="1"/>
            <p:nvPr/>
          </p:nvSpPr>
          <p:spPr>
            <a:xfrm>
              <a:off x="1301027" y="3171485"/>
              <a:ext cx="1840680" cy="20005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lang="en-AU" sz="1300" b="0" i="0" u="none" strike="noStrike" cap="none">
                  <a:solidFill>
                    <a:schemeClr val="dk2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INCUBATORS</a:t>
              </a:r>
              <a:endParaRPr sz="1400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70" name="Google Shape;370;p9"/>
            <p:cNvSpPr/>
            <p:nvPr/>
          </p:nvSpPr>
          <p:spPr>
            <a:xfrm>
              <a:off x="525360" y="2968918"/>
              <a:ext cx="6401453" cy="566721"/>
            </a:xfrm>
            <a:custGeom>
              <a:avLst/>
              <a:gdLst/>
              <a:ahLst/>
              <a:cxnLst/>
              <a:rect l="l" t="t" r="r" b="b"/>
              <a:pathLst>
                <a:path w="6401453" h="566721" extrusionOk="0">
                  <a:moveTo>
                    <a:pt x="283359" y="0"/>
                  </a:moveTo>
                  <a:lnTo>
                    <a:pt x="283389" y="3"/>
                  </a:lnTo>
                  <a:lnTo>
                    <a:pt x="6118394" y="3"/>
                  </a:lnTo>
                  <a:lnTo>
                    <a:pt x="6118424" y="0"/>
                  </a:lnTo>
                  <a:cubicBezTo>
                    <a:pt x="6274737" y="0"/>
                    <a:pt x="6401453" y="126716"/>
                    <a:pt x="6401453" y="283029"/>
                  </a:cubicBezTo>
                  <a:cubicBezTo>
                    <a:pt x="6401453" y="439342"/>
                    <a:pt x="6274737" y="566058"/>
                    <a:pt x="6118424" y="566058"/>
                  </a:cubicBezTo>
                  <a:lnTo>
                    <a:pt x="6118424" y="566721"/>
                  </a:lnTo>
                  <a:lnTo>
                    <a:pt x="282774" y="566721"/>
                  </a:lnTo>
                  <a:lnTo>
                    <a:pt x="282774" y="566659"/>
                  </a:lnTo>
                  <a:lnTo>
                    <a:pt x="226253" y="560961"/>
                  </a:lnTo>
                  <a:cubicBezTo>
                    <a:pt x="97131" y="534539"/>
                    <a:pt x="0" y="420292"/>
                    <a:pt x="0" y="283359"/>
                  </a:cubicBezTo>
                  <a:cubicBezTo>
                    <a:pt x="0" y="146426"/>
                    <a:pt x="97131" y="32179"/>
                    <a:pt x="226253" y="5757"/>
                  </a:cubicBezTo>
                  <a:lnTo>
                    <a:pt x="282774" y="59"/>
                  </a:lnTo>
                  <a:lnTo>
                    <a:pt x="282774" y="3"/>
                  </a:lnTo>
                  <a:lnTo>
                    <a:pt x="283330" y="3"/>
                  </a:lnTo>
                  <a:close/>
                </a:path>
              </a:pathLst>
            </a:custGeom>
            <a:noFill/>
            <a:ln w="12700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371" name="Google Shape;371;p9"/>
          <p:cNvGrpSpPr/>
          <p:nvPr/>
        </p:nvGrpSpPr>
        <p:grpSpPr>
          <a:xfrm>
            <a:off x="464127" y="3159691"/>
            <a:ext cx="6401453" cy="566721"/>
            <a:chOff x="525360" y="2238456"/>
            <a:chExt cx="6401453" cy="566721"/>
          </a:xfrm>
        </p:grpSpPr>
        <p:sp>
          <p:nvSpPr>
            <p:cNvPr id="372" name="Google Shape;372;p9"/>
            <p:cNvSpPr txBox="1"/>
            <p:nvPr/>
          </p:nvSpPr>
          <p:spPr>
            <a:xfrm>
              <a:off x="1301026" y="2411691"/>
              <a:ext cx="2996653" cy="20005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lang="en-AU" sz="1300" b="0" i="0" u="none" strike="noStrike" cap="none">
                  <a:solidFill>
                    <a:schemeClr val="dk2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ACCELERATOR COMPONENTS</a:t>
              </a:r>
              <a:endParaRPr sz="1400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73" name="Google Shape;373;p9"/>
            <p:cNvSpPr/>
            <p:nvPr/>
          </p:nvSpPr>
          <p:spPr>
            <a:xfrm>
              <a:off x="525360" y="2238458"/>
              <a:ext cx="566718" cy="566718"/>
            </a:xfrm>
            <a:prstGeom prst="ellipse">
              <a:avLst/>
            </a:prstGeom>
            <a:solidFill>
              <a:schemeClr val="accent5"/>
            </a:solidFill>
            <a:ln w="1270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74" name="Google Shape;374;p9"/>
            <p:cNvSpPr txBox="1"/>
            <p:nvPr/>
          </p:nvSpPr>
          <p:spPr>
            <a:xfrm>
              <a:off x="584804" y="2383646"/>
              <a:ext cx="447830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AU" sz="1800" b="1" i="0" u="none" strike="noStrike" cap="none">
                  <a:solidFill>
                    <a:schemeClr val="lt2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2</a:t>
              </a:r>
              <a:endParaRPr sz="1400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75" name="Google Shape;375;p9"/>
            <p:cNvSpPr/>
            <p:nvPr/>
          </p:nvSpPr>
          <p:spPr>
            <a:xfrm>
              <a:off x="525360" y="2238456"/>
              <a:ext cx="6401453" cy="566721"/>
            </a:xfrm>
            <a:custGeom>
              <a:avLst/>
              <a:gdLst/>
              <a:ahLst/>
              <a:cxnLst/>
              <a:rect l="l" t="t" r="r" b="b"/>
              <a:pathLst>
                <a:path w="6401453" h="566721" extrusionOk="0">
                  <a:moveTo>
                    <a:pt x="283359" y="0"/>
                  </a:moveTo>
                  <a:lnTo>
                    <a:pt x="283389" y="3"/>
                  </a:lnTo>
                  <a:lnTo>
                    <a:pt x="6118394" y="3"/>
                  </a:lnTo>
                  <a:lnTo>
                    <a:pt x="6118424" y="0"/>
                  </a:lnTo>
                  <a:cubicBezTo>
                    <a:pt x="6274737" y="0"/>
                    <a:pt x="6401453" y="126716"/>
                    <a:pt x="6401453" y="283029"/>
                  </a:cubicBezTo>
                  <a:cubicBezTo>
                    <a:pt x="6401453" y="439342"/>
                    <a:pt x="6274737" y="566058"/>
                    <a:pt x="6118424" y="566058"/>
                  </a:cubicBezTo>
                  <a:lnTo>
                    <a:pt x="6118424" y="566721"/>
                  </a:lnTo>
                  <a:lnTo>
                    <a:pt x="282774" y="566721"/>
                  </a:lnTo>
                  <a:lnTo>
                    <a:pt x="282774" y="566659"/>
                  </a:lnTo>
                  <a:lnTo>
                    <a:pt x="226253" y="560961"/>
                  </a:lnTo>
                  <a:cubicBezTo>
                    <a:pt x="97131" y="534539"/>
                    <a:pt x="0" y="420292"/>
                    <a:pt x="0" y="283359"/>
                  </a:cubicBezTo>
                  <a:cubicBezTo>
                    <a:pt x="0" y="146426"/>
                    <a:pt x="97131" y="32179"/>
                    <a:pt x="226253" y="5757"/>
                  </a:cubicBezTo>
                  <a:lnTo>
                    <a:pt x="282774" y="59"/>
                  </a:lnTo>
                  <a:lnTo>
                    <a:pt x="282774" y="3"/>
                  </a:lnTo>
                  <a:lnTo>
                    <a:pt x="283330" y="3"/>
                  </a:lnTo>
                  <a:close/>
                </a:path>
              </a:pathLst>
            </a:custGeom>
            <a:noFill/>
            <a:ln w="1270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376" name="Google Shape;376;p9"/>
          <p:cNvGrpSpPr/>
          <p:nvPr/>
        </p:nvGrpSpPr>
        <p:grpSpPr>
          <a:xfrm>
            <a:off x="464127" y="2434079"/>
            <a:ext cx="6401453" cy="566721"/>
            <a:chOff x="525360" y="1512844"/>
            <a:chExt cx="6401453" cy="566721"/>
          </a:xfrm>
        </p:grpSpPr>
        <p:sp>
          <p:nvSpPr>
            <p:cNvPr id="377" name="Google Shape;377;p9"/>
            <p:cNvSpPr txBox="1"/>
            <p:nvPr/>
          </p:nvSpPr>
          <p:spPr>
            <a:xfrm>
              <a:off x="1301027" y="1700492"/>
              <a:ext cx="3964162" cy="20005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lang="en-AU" sz="1300" b="0" i="0" u="none" strike="noStrike" cap="none">
                  <a:solidFill>
                    <a:schemeClr val="dk2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NATIONAL TRUST &amp; IDENTITY FRAMEWORK</a:t>
              </a:r>
              <a:endParaRPr sz="1400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78" name="Google Shape;378;p9"/>
            <p:cNvSpPr/>
            <p:nvPr/>
          </p:nvSpPr>
          <p:spPr>
            <a:xfrm>
              <a:off x="525360" y="1512846"/>
              <a:ext cx="566718" cy="566718"/>
            </a:xfrm>
            <a:prstGeom prst="ellipse">
              <a:avLst/>
            </a:prstGeom>
            <a:solidFill>
              <a:schemeClr val="accent3"/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79" name="Google Shape;379;p9"/>
            <p:cNvSpPr txBox="1"/>
            <p:nvPr/>
          </p:nvSpPr>
          <p:spPr>
            <a:xfrm>
              <a:off x="584804" y="1658034"/>
              <a:ext cx="447830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AU" sz="1800" b="1" i="0" u="none" strike="noStrike" cap="none">
                  <a:solidFill>
                    <a:schemeClr val="lt2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1</a:t>
              </a:r>
              <a:endParaRPr sz="1400" b="0" i="0" u="none" strike="noStrike" cap="non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80" name="Google Shape;380;p9"/>
            <p:cNvSpPr/>
            <p:nvPr/>
          </p:nvSpPr>
          <p:spPr>
            <a:xfrm>
              <a:off x="525360" y="1512844"/>
              <a:ext cx="6401453" cy="566721"/>
            </a:xfrm>
            <a:custGeom>
              <a:avLst/>
              <a:gdLst/>
              <a:ahLst/>
              <a:cxnLst/>
              <a:rect l="l" t="t" r="r" b="b"/>
              <a:pathLst>
                <a:path w="6401453" h="566721" extrusionOk="0">
                  <a:moveTo>
                    <a:pt x="283359" y="0"/>
                  </a:moveTo>
                  <a:lnTo>
                    <a:pt x="283389" y="3"/>
                  </a:lnTo>
                  <a:lnTo>
                    <a:pt x="6118394" y="3"/>
                  </a:lnTo>
                  <a:lnTo>
                    <a:pt x="6118424" y="0"/>
                  </a:lnTo>
                  <a:cubicBezTo>
                    <a:pt x="6274737" y="0"/>
                    <a:pt x="6401453" y="126716"/>
                    <a:pt x="6401453" y="283029"/>
                  </a:cubicBezTo>
                  <a:cubicBezTo>
                    <a:pt x="6401453" y="439342"/>
                    <a:pt x="6274737" y="566058"/>
                    <a:pt x="6118424" y="566058"/>
                  </a:cubicBezTo>
                  <a:lnTo>
                    <a:pt x="6118424" y="566721"/>
                  </a:lnTo>
                  <a:lnTo>
                    <a:pt x="282774" y="566721"/>
                  </a:lnTo>
                  <a:lnTo>
                    <a:pt x="282774" y="566659"/>
                  </a:lnTo>
                  <a:lnTo>
                    <a:pt x="226253" y="560961"/>
                  </a:lnTo>
                  <a:cubicBezTo>
                    <a:pt x="97131" y="534539"/>
                    <a:pt x="0" y="420292"/>
                    <a:pt x="0" y="283359"/>
                  </a:cubicBezTo>
                  <a:cubicBezTo>
                    <a:pt x="0" y="146426"/>
                    <a:pt x="97131" y="32179"/>
                    <a:pt x="226253" y="5757"/>
                  </a:cubicBezTo>
                  <a:lnTo>
                    <a:pt x="282774" y="59"/>
                  </a:lnTo>
                  <a:lnTo>
                    <a:pt x="282774" y="3"/>
                  </a:lnTo>
                  <a:lnTo>
                    <a:pt x="283330" y="3"/>
                  </a:lnTo>
                  <a:close/>
                </a:path>
              </a:pathLst>
            </a:custGeom>
            <a:noFill/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pic>
        <p:nvPicPr>
          <p:cNvPr id="381" name="Google Shape;381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55936" y="3326619"/>
            <a:ext cx="1161242" cy="235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491925" y="4074763"/>
            <a:ext cx="125253" cy="235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345117" y="2588360"/>
            <a:ext cx="258158" cy="25815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03184" y="5392916"/>
            <a:ext cx="3591373" cy="884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2F7FB"/>
            </a:gs>
            <a:gs pos="74000">
              <a:srgbClr val="9DBBE1"/>
            </a:gs>
            <a:gs pos="83000">
              <a:srgbClr val="9DBBE1"/>
            </a:gs>
            <a:gs pos="100000">
              <a:srgbClr val="BDD2EB"/>
            </a:gs>
          </a:gsLst>
          <a:lin ang="5400000" scaled="0"/>
        </a:gradFill>
        <a:effectLst/>
      </p:bgPr>
    </p:bg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6"/>
          <p:cNvSpPr/>
          <p:nvPr/>
        </p:nvSpPr>
        <p:spPr>
          <a:xfrm>
            <a:off x="-7750" y="-62753"/>
            <a:ext cx="12298361" cy="6920753"/>
          </a:xfrm>
          <a:prstGeom prst="rect">
            <a:avLst/>
          </a:prstGeom>
          <a:gradFill>
            <a:gsLst>
              <a:gs pos="0">
                <a:srgbClr val="031D76"/>
              </a:gs>
              <a:gs pos="41000">
                <a:srgbClr val="040D43"/>
              </a:gs>
              <a:gs pos="100000">
                <a:srgbClr val="3C1764"/>
              </a:gs>
            </a:gsLst>
            <a:lin ang="7200000" scaled="0"/>
          </a:gradFill>
          <a:ln w="12700" cap="flat" cmpd="sng">
            <a:solidFill>
              <a:srgbClr val="172D4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91" name="Google Shape;391;p6"/>
          <p:cNvSpPr txBox="1">
            <a:spLocks noGrp="1"/>
          </p:cNvSpPr>
          <p:nvPr>
            <p:ph type="title"/>
          </p:nvPr>
        </p:nvSpPr>
        <p:spPr>
          <a:xfrm>
            <a:off x="760490" y="5744267"/>
            <a:ext cx="5084468" cy="693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r>
              <a:rPr lang="en-AU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Any questions?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6"/>
          <p:cNvSpPr txBox="1"/>
          <p:nvPr/>
        </p:nvSpPr>
        <p:spPr>
          <a:xfrm>
            <a:off x="8756958" y="5748423"/>
            <a:ext cx="2988504" cy="5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trust_identity@aaf.edu.au</a:t>
            </a:r>
            <a:endParaRPr sz="11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60"/>
              <a:buFont typeface="Century Gothic"/>
              <a:buNone/>
            </a:pPr>
            <a:r>
              <a:rPr lang="en-AU" sz="177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trust@aaf.edu.au</a:t>
            </a:r>
            <a:endParaRPr sz="105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3" name="Google Shape;393;p6" descr="A black and white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13557" y="2168249"/>
            <a:ext cx="7575933" cy="18660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02203" y="0"/>
            <a:ext cx="12216501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" descr="A picture containing screenshot, graphics, graphic design, desig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r="3631"/>
          <a:stretch/>
        </p:blipFill>
        <p:spPr>
          <a:xfrm>
            <a:off x="-21215" y="0"/>
            <a:ext cx="1174908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"/>
          <p:cNvSpPr txBox="1">
            <a:spLocks noGrp="1"/>
          </p:cNvSpPr>
          <p:nvPr>
            <p:ph type="title"/>
          </p:nvPr>
        </p:nvSpPr>
        <p:spPr>
          <a:xfrm>
            <a:off x="464127" y="441324"/>
            <a:ext cx="5631874" cy="1685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AU"/>
              <a:t>Agenda</a:t>
            </a:r>
            <a:endParaRPr/>
          </a:p>
        </p:txBody>
      </p:sp>
      <p:grpSp>
        <p:nvGrpSpPr>
          <p:cNvPr id="233" name="Google Shape;233;p2"/>
          <p:cNvGrpSpPr/>
          <p:nvPr/>
        </p:nvGrpSpPr>
        <p:grpSpPr>
          <a:xfrm>
            <a:off x="464127" y="4164307"/>
            <a:ext cx="6401453" cy="566721"/>
            <a:chOff x="525360" y="2238456"/>
            <a:chExt cx="6401453" cy="566721"/>
          </a:xfrm>
        </p:grpSpPr>
        <p:sp>
          <p:nvSpPr>
            <p:cNvPr id="234" name="Google Shape;234;p2"/>
            <p:cNvSpPr txBox="1"/>
            <p:nvPr/>
          </p:nvSpPr>
          <p:spPr>
            <a:xfrm>
              <a:off x="1301026" y="2411691"/>
              <a:ext cx="4715530" cy="20005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lang="en-AU" sz="13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Incubators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2"/>
            <p:cNvSpPr/>
            <p:nvPr/>
          </p:nvSpPr>
          <p:spPr>
            <a:xfrm>
              <a:off x="525360" y="2238458"/>
              <a:ext cx="566718" cy="566718"/>
            </a:xfrm>
            <a:prstGeom prst="ellipse">
              <a:avLst/>
            </a:prstGeom>
            <a:solidFill>
              <a:schemeClr val="accent5"/>
            </a:solidFill>
            <a:ln w="1270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2"/>
            <p:cNvSpPr/>
            <p:nvPr/>
          </p:nvSpPr>
          <p:spPr>
            <a:xfrm>
              <a:off x="525360" y="2238456"/>
              <a:ext cx="6401453" cy="566721"/>
            </a:xfrm>
            <a:custGeom>
              <a:avLst/>
              <a:gdLst/>
              <a:ahLst/>
              <a:cxnLst/>
              <a:rect l="l" t="t" r="r" b="b"/>
              <a:pathLst>
                <a:path w="6401453" h="566721" extrusionOk="0">
                  <a:moveTo>
                    <a:pt x="283359" y="0"/>
                  </a:moveTo>
                  <a:lnTo>
                    <a:pt x="283389" y="3"/>
                  </a:lnTo>
                  <a:lnTo>
                    <a:pt x="6118394" y="3"/>
                  </a:lnTo>
                  <a:lnTo>
                    <a:pt x="6118424" y="0"/>
                  </a:lnTo>
                  <a:cubicBezTo>
                    <a:pt x="6274737" y="0"/>
                    <a:pt x="6401453" y="126716"/>
                    <a:pt x="6401453" y="283029"/>
                  </a:cubicBezTo>
                  <a:cubicBezTo>
                    <a:pt x="6401453" y="439342"/>
                    <a:pt x="6274737" y="566058"/>
                    <a:pt x="6118424" y="566058"/>
                  </a:cubicBezTo>
                  <a:lnTo>
                    <a:pt x="6118424" y="566721"/>
                  </a:lnTo>
                  <a:lnTo>
                    <a:pt x="282774" y="566721"/>
                  </a:lnTo>
                  <a:lnTo>
                    <a:pt x="282774" y="566659"/>
                  </a:lnTo>
                  <a:lnTo>
                    <a:pt x="226253" y="560961"/>
                  </a:lnTo>
                  <a:cubicBezTo>
                    <a:pt x="97131" y="534539"/>
                    <a:pt x="0" y="420292"/>
                    <a:pt x="0" y="283359"/>
                  </a:cubicBezTo>
                  <a:cubicBezTo>
                    <a:pt x="0" y="146426"/>
                    <a:pt x="97131" y="32179"/>
                    <a:pt x="226253" y="5757"/>
                  </a:cubicBezTo>
                  <a:lnTo>
                    <a:pt x="282774" y="59"/>
                  </a:lnTo>
                  <a:lnTo>
                    <a:pt x="282774" y="3"/>
                  </a:lnTo>
                  <a:lnTo>
                    <a:pt x="283330" y="3"/>
                  </a:lnTo>
                  <a:close/>
                </a:path>
              </a:pathLst>
            </a:custGeom>
            <a:noFill/>
            <a:ln w="1270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7" name="Google Shape;237;p2"/>
          <p:cNvGrpSpPr/>
          <p:nvPr/>
        </p:nvGrpSpPr>
        <p:grpSpPr>
          <a:xfrm>
            <a:off x="464127" y="3438695"/>
            <a:ext cx="6401453" cy="566721"/>
            <a:chOff x="525360" y="1512844"/>
            <a:chExt cx="6401453" cy="566721"/>
          </a:xfrm>
        </p:grpSpPr>
        <p:sp>
          <p:nvSpPr>
            <p:cNvPr id="238" name="Google Shape;238;p2"/>
            <p:cNvSpPr txBox="1"/>
            <p:nvPr/>
          </p:nvSpPr>
          <p:spPr>
            <a:xfrm>
              <a:off x="1301027" y="1700492"/>
              <a:ext cx="3964162" cy="20005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lang="en-AU" sz="13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Policy Work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2"/>
            <p:cNvSpPr/>
            <p:nvPr/>
          </p:nvSpPr>
          <p:spPr>
            <a:xfrm>
              <a:off x="525360" y="1512846"/>
              <a:ext cx="566718" cy="566718"/>
            </a:xfrm>
            <a:prstGeom prst="ellipse">
              <a:avLst/>
            </a:prstGeom>
            <a:solidFill>
              <a:schemeClr val="accent3"/>
            </a:solidFill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2"/>
            <p:cNvSpPr/>
            <p:nvPr/>
          </p:nvSpPr>
          <p:spPr>
            <a:xfrm>
              <a:off x="525360" y="1512844"/>
              <a:ext cx="6401453" cy="566721"/>
            </a:xfrm>
            <a:custGeom>
              <a:avLst/>
              <a:gdLst/>
              <a:ahLst/>
              <a:cxnLst/>
              <a:rect l="l" t="t" r="r" b="b"/>
              <a:pathLst>
                <a:path w="6401453" h="566721" extrusionOk="0">
                  <a:moveTo>
                    <a:pt x="283359" y="0"/>
                  </a:moveTo>
                  <a:lnTo>
                    <a:pt x="283389" y="3"/>
                  </a:lnTo>
                  <a:lnTo>
                    <a:pt x="6118394" y="3"/>
                  </a:lnTo>
                  <a:lnTo>
                    <a:pt x="6118424" y="0"/>
                  </a:lnTo>
                  <a:cubicBezTo>
                    <a:pt x="6274737" y="0"/>
                    <a:pt x="6401453" y="126716"/>
                    <a:pt x="6401453" y="283029"/>
                  </a:cubicBezTo>
                  <a:cubicBezTo>
                    <a:pt x="6401453" y="439342"/>
                    <a:pt x="6274737" y="566058"/>
                    <a:pt x="6118424" y="566058"/>
                  </a:cubicBezTo>
                  <a:lnTo>
                    <a:pt x="6118424" y="566721"/>
                  </a:lnTo>
                  <a:lnTo>
                    <a:pt x="282774" y="566721"/>
                  </a:lnTo>
                  <a:lnTo>
                    <a:pt x="282774" y="566659"/>
                  </a:lnTo>
                  <a:lnTo>
                    <a:pt x="226253" y="560961"/>
                  </a:lnTo>
                  <a:cubicBezTo>
                    <a:pt x="97131" y="534539"/>
                    <a:pt x="0" y="420292"/>
                    <a:pt x="0" y="283359"/>
                  </a:cubicBezTo>
                  <a:cubicBezTo>
                    <a:pt x="0" y="146426"/>
                    <a:pt x="97131" y="32179"/>
                    <a:pt x="226253" y="5757"/>
                  </a:cubicBezTo>
                  <a:lnTo>
                    <a:pt x="282774" y="59"/>
                  </a:lnTo>
                  <a:lnTo>
                    <a:pt x="282774" y="3"/>
                  </a:lnTo>
                  <a:lnTo>
                    <a:pt x="283330" y="3"/>
                  </a:lnTo>
                  <a:close/>
                </a:path>
              </a:pathLst>
            </a:custGeom>
            <a:noFill/>
            <a:ln w="12700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1" name="Google Shape;241;p2"/>
          <p:cNvGrpSpPr/>
          <p:nvPr/>
        </p:nvGrpSpPr>
        <p:grpSpPr>
          <a:xfrm>
            <a:off x="479149" y="2711878"/>
            <a:ext cx="6401453" cy="566721"/>
            <a:chOff x="525360" y="1512844"/>
            <a:chExt cx="6401453" cy="566721"/>
          </a:xfrm>
        </p:grpSpPr>
        <p:sp>
          <p:nvSpPr>
            <p:cNvPr id="242" name="Google Shape;242;p2"/>
            <p:cNvSpPr txBox="1"/>
            <p:nvPr/>
          </p:nvSpPr>
          <p:spPr>
            <a:xfrm>
              <a:off x="1301027" y="1700492"/>
              <a:ext cx="3964162" cy="20005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lang="en-AU" sz="13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Trust &amp; Identity for NCRIS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2"/>
            <p:cNvSpPr/>
            <p:nvPr/>
          </p:nvSpPr>
          <p:spPr>
            <a:xfrm>
              <a:off x="525360" y="1512846"/>
              <a:ext cx="566718" cy="566718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2"/>
            <p:cNvSpPr/>
            <p:nvPr/>
          </p:nvSpPr>
          <p:spPr>
            <a:xfrm>
              <a:off x="525360" y="1512844"/>
              <a:ext cx="6401453" cy="566721"/>
            </a:xfrm>
            <a:custGeom>
              <a:avLst/>
              <a:gdLst/>
              <a:ahLst/>
              <a:cxnLst/>
              <a:rect l="l" t="t" r="r" b="b"/>
              <a:pathLst>
                <a:path w="6401453" h="566721" extrusionOk="0">
                  <a:moveTo>
                    <a:pt x="283359" y="0"/>
                  </a:moveTo>
                  <a:lnTo>
                    <a:pt x="283389" y="3"/>
                  </a:lnTo>
                  <a:lnTo>
                    <a:pt x="6118394" y="3"/>
                  </a:lnTo>
                  <a:lnTo>
                    <a:pt x="6118424" y="0"/>
                  </a:lnTo>
                  <a:cubicBezTo>
                    <a:pt x="6274737" y="0"/>
                    <a:pt x="6401453" y="126716"/>
                    <a:pt x="6401453" y="283029"/>
                  </a:cubicBezTo>
                  <a:cubicBezTo>
                    <a:pt x="6401453" y="439342"/>
                    <a:pt x="6274737" y="566058"/>
                    <a:pt x="6118424" y="566058"/>
                  </a:cubicBezTo>
                  <a:lnTo>
                    <a:pt x="6118424" y="566721"/>
                  </a:lnTo>
                  <a:lnTo>
                    <a:pt x="282774" y="566721"/>
                  </a:lnTo>
                  <a:lnTo>
                    <a:pt x="282774" y="566659"/>
                  </a:lnTo>
                  <a:lnTo>
                    <a:pt x="226253" y="560961"/>
                  </a:lnTo>
                  <a:cubicBezTo>
                    <a:pt x="97131" y="534539"/>
                    <a:pt x="0" y="420292"/>
                    <a:pt x="0" y="283359"/>
                  </a:cubicBezTo>
                  <a:cubicBezTo>
                    <a:pt x="0" y="146426"/>
                    <a:pt x="97131" y="32179"/>
                    <a:pt x="226253" y="5757"/>
                  </a:cubicBezTo>
                  <a:lnTo>
                    <a:pt x="282774" y="59"/>
                  </a:lnTo>
                  <a:lnTo>
                    <a:pt x="282774" y="3"/>
                  </a:lnTo>
                  <a:lnTo>
                    <a:pt x="283330" y="3"/>
                  </a:lnTo>
                  <a:close/>
                </a:path>
              </a:pathLst>
            </a:custGeom>
            <a:noFill/>
            <a:ln w="127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45" name="Google Shape;245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1371" y="2901191"/>
            <a:ext cx="265414" cy="212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3661" y="3600210"/>
            <a:ext cx="260834" cy="24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24345" y="4337542"/>
            <a:ext cx="279467" cy="23915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" descr="Management with solid fill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16479" y="1981690"/>
            <a:ext cx="490723" cy="490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2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03184" y="5392916"/>
            <a:ext cx="3591373" cy="8846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0" name="Google Shape;250;p2"/>
          <p:cNvGrpSpPr/>
          <p:nvPr/>
        </p:nvGrpSpPr>
        <p:grpSpPr>
          <a:xfrm>
            <a:off x="484285" y="1981691"/>
            <a:ext cx="6401453" cy="566721"/>
            <a:chOff x="525360" y="1512844"/>
            <a:chExt cx="6401453" cy="566721"/>
          </a:xfrm>
        </p:grpSpPr>
        <p:sp>
          <p:nvSpPr>
            <p:cNvPr id="251" name="Google Shape;251;p2"/>
            <p:cNvSpPr/>
            <p:nvPr/>
          </p:nvSpPr>
          <p:spPr>
            <a:xfrm>
              <a:off x="525360" y="1512846"/>
              <a:ext cx="566700" cy="566700"/>
            </a:xfrm>
            <a:prstGeom prst="ellipse">
              <a:avLst/>
            </a:prstGeom>
            <a:solidFill>
              <a:schemeClr val="accent1"/>
            </a:solidFill>
            <a:ln w="12700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2"/>
            <p:cNvSpPr/>
            <p:nvPr/>
          </p:nvSpPr>
          <p:spPr>
            <a:xfrm>
              <a:off x="525360" y="1512844"/>
              <a:ext cx="6401453" cy="566721"/>
            </a:xfrm>
            <a:custGeom>
              <a:avLst/>
              <a:gdLst/>
              <a:ahLst/>
              <a:cxnLst/>
              <a:rect l="l" t="t" r="r" b="b"/>
              <a:pathLst>
                <a:path w="6401453" h="566721" extrusionOk="0">
                  <a:moveTo>
                    <a:pt x="283359" y="0"/>
                  </a:moveTo>
                  <a:lnTo>
                    <a:pt x="283389" y="3"/>
                  </a:lnTo>
                  <a:lnTo>
                    <a:pt x="6118394" y="3"/>
                  </a:lnTo>
                  <a:lnTo>
                    <a:pt x="6118424" y="0"/>
                  </a:lnTo>
                  <a:cubicBezTo>
                    <a:pt x="6274737" y="0"/>
                    <a:pt x="6401453" y="126716"/>
                    <a:pt x="6401453" y="283029"/>
                  </a:cubicBezTo>
                  <a:cubicBezTo>
                    <a:pt x="6401453" y="439342"/>
                    <a:pt x="6274737" y="566058"/>
                    <a:pt x="6118424" y="566058"/>
                  </a:cubicBezTo>
                  <a:lnTo>
                    <a:pt x="6118424" y="566721"/>
                  </a:lnTo>
                  <a:lnTo>
                    <a:pt x="282774" y="566721"/>
                  </a:lnTo>
                  <a:lnTo>
                    <a:pt x="282774" y="566659"/>
                  </a:lnTo>
                  <a:lnTo>
                    <a:pt x="226253" y="560961"/>
                  </a:lnTo>
                  <a:cubicBezTo>
                    <a:pt x="97131" y="534539"/>
                    <a:pt x="0" y="420292"/>
                    <a:pt x="0" y="283359"/>
                  </a:cubicBezTo>
                  <a:cubicBezTo>
                    <a:pt x="0" y="146426"/>
                    <a:pt x="97131" y="32179"/>
                    <a:pt x="226253" y="5757"/>
                  </a:cubicBezTo>
                  <a:lnTo>
                    <a:pt x="282774" y="59"/>
                  </a:lnTo>
                  <a:lnTo>
                    <a:pt x="282774" y="3"/>
                  </a:lnTo>
                  <a:lnTo>
                    <a:pt x="283330" y="3"/>
                  </a:lnTo>
                  <a:close/>
                </a:path>
              </a:pathLst>
            </a:custGeom>
            <a:noFill/>
            <a:ln w="12700" cap="flat" cmpd="sng">
              <a:solidFill>
                <a:schemeClr val="accent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2"/>
            <p:cNvSpPr txBox="1"/>
            <p:nvPr/>
          </p:nvSpPr>
          <p:spPr>
            <a:xfrm>
              <a:off x="1301027" y="1700492"/>
              <a:ext cx="3964200" cy="20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lang="en-AU" sz="1300">
                  <a:solidFill>
                    <a:schemeClr val="dk2"/>
                  </a:solidFill>
                </a:rPr>
                <a:t>Technical Developments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2F7FB"/>
            </a:gs>
            <a:gs pos="74000">
              <a:srgbClr val="9DBBE1"/>
            </a:gs>
            <a:gs pos="83000">
              <a:srgbClr val="9DBBE1"/>
            </a:gs>
            <a:gs pos="100000">
              <a:srgbClr val="BDD2EB"/>
            </a:gs>
          </a:gsLst>
          <a:lin ang="5400000" scaled="0"/>
        </a:gradFill>
        <a:effectLst/>
      </p:bgPr>
    </p:bg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7"/>
          <p:cNvSpPr/>
          <p:nvPr/>
        </p:nvSpPr>
        <p:spPr>
          <a:xfrm>
            <a:off x="-7750" y="-62753"/>
            <a:ext cx="12298361" cy="6920753"/>
          </a:xfrm>
          <a:prstGeom prst="rect">
            <a:avLst/>
          </a:prstGeom>
          <a:gradFill>
            <a:gsLst>
              <a:gs pos="0">
                <a:srgbClr val="031D76"/>
              </a:gs>
              <a:gs pos="41000">
                <a:srgbClr val="040D43"/>
              </a:gs>
              <a:gs pos="100000">
                <a:srgbClr val="3C1764"/>
              </a:gs>
            </a:gsLst>
            <a:lin ang="7200000" scaled="0"/>
          </a:gradFill>
          <a:ln w="12700" cap="flat" cmpd="sng">
            <a:solidFill>
              <a:srgbClr val="172D4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0" name="Google Shape;260;p7"/>
          <p:cNvSpPr txBox="1">
            <a:spLocks noGrp="1"/>
          </p:cNvSpPr>
          <p:nvPr>
            <p:ph type="title"/>
          </p:nvPr>
        </p:nvSpPr>
        <p:spPr>
          <a:xfrm>
            <a:off x="411063" y="203896"/>
            <a:ext cx="7687591" cy="2003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Century Gothic"/>
              <a:buNone/>
            </a:pPr>
            <a:r>
              <a:rPr lang="en-AU" sz="3600" b="1">
                <a:solidFill>
                  <a:schemeClr val="accent6"/>
                </a:solidFill>
              </a:rPr>
              <a:t>Australian Access Federation (AAF) on a page</a:t>
            </a:r>
            <a:br>
              <a:rPr lang="en-AU" sz="3600" b="1">
                <a:solidFill>
                  <a:schemeClr val="accent6"/>
                </a:solidFill>
              </a:rPr>
            </a:br>
            <a:endParaRPr sz="3600" b="1">
              <a:solidFill>
                <a:schemeClr val="accent6"/>
              </a:solidFill>
            </a:endParaRPr>
          </a:p>
        </p:txBody>
      </p:sp>
      <p:sp>
        <p:nvSpPr>
          <p:cNvPr id="261" name="Google Shape;261;p7"/>
          <p:cNvSpPr txBox="1"/>
          <p:nvPr/>
        </p:nvSpPr>
        <p:spPr>
          <a:xfrm>
            <a:off x="464127" y="2828987"/>
            <a:ext cx="3936423" cy="2215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1800"/>
              <a:buFont typeface="Arial"/>
              <a:buNone/>
            </a:pPr>
            <a:r>
              <a:rPr lang="en-AU" sz="1800" b="0" i="0" u="none" strike="noStrike" cap="none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AAF is Australia's leading provider of identity and access management services to the education and research sector.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1800"/>
              <a:buFont typeface="Arial"/>
              <a:buNone/>
            </a:pPr>
            <a:r>
              <a:rPr lang="en-AU" sz="1800" b="0" i="0" u="none" strike="noStrike" cap="none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 make it easy for researchers and students to securely access education and research institutions nationally and internationally.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7"/>
          <p:cNvSpPr txBox="1"/>
          <p:nvPr/>
        </p:nvSpPr>
        <p:spPr>
          <a:xfrm>
            <a:off x="6102089" y="3087284"/>
            <a:ext cx="1619064" cy="200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1300"/>
              <a:buFont typeface="Arial"/>
              <a:buNone/>
            </a:pPr>
            <a:r>
              <a:rPr lang="en-AU" sz="1300" b="0" i="0" u="none" strike="noStrike" cap="none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FEDERATION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7"/>
          <p:cNvSpPr txBox="1"/>
          <p:nvPr/>
        </p:nvSpPr>
        <p:spPr>
          <a:xfrm>
            <a:off x="8151718" y="2997216"/>
            <a:ext cx="33941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1200"/>
              <a:buFont typeface="Arial"/>
              <a:buNone/>
            </a:pPr>
            <a:r>
              <a:rPr lang="en-AU" sz="1200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</a:t>
            </a:r>
            <a:r>
              <a:rPr lang="en-AU" sz="1200" b="0" i="0" u="none" strike="noStrike" cap="none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ingle sign on for authentication and access to over 1.</a:t>
            </a:r>
            <a:r>
              <a:rPr lang="en-AU" sz="1200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5</a:t>
            </a:r>
            <a:r>
              <a:rPr lang="en-AU" sz="1200" b="0" i="0" u="none" strike="noStrike" cap="none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million users</a:t>
            </a:r>
            <a:endParaRPr sz="1200" b="0" i="0" u="none" strike="noStrike" cap="none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4" name="Google Shape;264;p7"/>
          <p:cNvSpPr/>
          <p:nvPr/>
        </p:nvSpPr>
        <p:spPr>
          <a:xfrm>
            <a:off x="5326422" y="4355712"/>
            <a:ext cx="566718" cy="566718"/>
          </a:xfrm>
          <a:prstGeom prst="ellipse">
            <a:avLst/>
          </a:prstGeom>
          <a:solidFill>
            <a:schemeClr val="accent6"/>
          </a:solidFill>
          <a:ln w="12700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5" name="Google Shape;265;p7"/>
          <p:cNvSpPr txBox="1"/>
          <p:nvPr/>
        </p:nvSpPr>
        <p:spPr>
          <a:xfrm>
            <a:off x="5385866" y="4500900"/>
            <a:ext cx="44783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6161"/>
              </a:buClr>
              <a:buSzPts val="1800"/>
              <a:buFont typeface="Arial"/>
              <a:buNone/>
            </a:pPr>
            <a:r>
              <a:rPr lang="en-AU" sz="1800" b="1" i="0" u="none" strike="noStrike" cap="none">
                <a:solidFill>
                  <a:srgbClr val="60616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7"/>
          <p:cNvSpPr txBox="1"/>
          <p:nvPr/>
        </p:nvSpPr>
        <p:spPr>
          <a:xfrm>
            <a:off x="6102089" y="3798483"/>
            <a:ext cx="1619064" cy="200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1300"/>
              <a:buFont typeface="Arial"/>
              <a:buNone/>
            </a:pPr>
            <a:r>
              <a:rPr lang="en-AU" sz="1300" b="0" i="0" u="none" strike="noStrike" cap="none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ORCID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7"/>
          <p:cNvSpPr txBox="1"/>
          <p:nvPr/>
        </p:nvSpPr>
        <p:spPr>
          <a:xfrm>
            <a:off x="6102089" y="4558277"/>
            <a:ext cx="1840680" cy="200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1300"/>
              <a:buFont typeface="Arial"/>
              <a:buNone/>
            </a:pPr>
            <a:r>
              <a:rPr lang="en-AU" sz="1300" b="0" i="0" u="none" strike="noStrike" cap="none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TRUST &amp; IDENTITY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7"/>
          <p:cNvSpPr txBox="1"/>
          <p:nvPr/>
        </p:nvSpPr>
        <p:spPr>
          <a:xfrm>
            <a:off x="8151718" y="3723942"/>
            <a:ext cx="33942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1200"/>
              <a:buFont typeface="Arial"/>
              <a:buNone/>
            </a:pPr>
            <a:r>
              <a:rPr lang="en-AU" sz="1200" b="0" i="0" u="none" strike="noStrike" cap="none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National consortium lead for ORCID in Australia</a:t>
            </a:r>
            <a:endParaRPr sz="1200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9" name="Google Shape;269;p7"/>
          <p:cNvSpPr txBox="1"/>
          <p:nvPr/>
        </p:nvSpPr>
        <p:spPr>
          <a:xfrm>
            <a:off x="8151718" y="4454796"/>
            <a:ext cx="33941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1200"/>
              <a:buFont typeface="Arial"/>
              <a:buNone/>
            </a:pPr>
            <a:r>
              <a:rPr lang="en-AU" sz="1200" b="0" i="0" u="none" strike="noStrike" cap="none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Access and authentication for national research infrastructure in Australia</a:t>
            </a:r>
            <a:endParaRPr sz="1200" b="0" i="0" u="none" strike="noStrike" cap="none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0" name="Google Shape;270;p7"/>
          <p:cNvSpPr/>
          <p:nvPr/>
        </p:nvSpPr>
        <p:spPr>
          <a:xfrm>
            <a:off x="5326422" y="4355710"/>
            <a:ext cx="6401453" cy="566721"/>
          </a:xfrm>
          <a:custGeom>
            <a:avLst/>
            <a:gdLst/>
            <a:ahLst/>
            <a:cxnLst/>
            <a:rect l="l" t="t" r="r" b="b"/>
            <a:pathLst>
              <a:path w="6401453" h="566721" extrusionOk="0">
                <a:moveTo>
                  <a:pt x="283359" y="0"/>
                </a:moveTo>
                <a:lnTo>
                  <a:pt x="283389" y="3"/>
                </a:lnTo>
                <a:lnTo>
                  <a:pt x="6118394" y="3"/>
                </a:lnTo>
                <a:lnTo>
                  <a:pt x="6118424" y="0"/>
                </a:lnTo>
                <a:cubicBezTo>
                  <a:pt x="6274737" y="0"/>
                  <a:pt x="6401453" y="126716"/>
                  <a:pt x="6401453" y="283029"/>
                </a:cubicBezTo>
                <a:cubicBezTo>
                  <a:pt x="6401453" y="439342"/>
                  <a:pt x="6274737" y="566058"/>
                  <a:pt x="6118424" y="566058"/>
                </a:cubicBezTo>
                <a:lnTo>
                  <a:pt x="6118424" y="566721"/>
                </a:lnTo>
                <a:lnTo>
                  <a:pt x="282774" y="566721"/>
                </a:lnTo>
                <a:lnTo>
                  <a:pt x="282774" y="566659"/>
                </a:lnTo>
                <a:lnTo>
                  <a:pt x="226253" y="560961"/>
                </a:lnTo>
                <a:cubicBezTo>
                  <a:pt x="97131" y="534539"/>
                  <a:pt x="0" y="420292"/>
                  <a:pt x="0" y="283359"/>
                </a:cubicBezTo>
                <a:cubicBezTo>
                  <a:pt x="0" y="146426"/>
                  <a:pt x="97131" y="32179"/>
                  <a:pt x="226253" y="5757"/>
                </a:cubicBezTo>
                <a:lnTo>
                  <a:pt x="282774" y="59"/>
                </a:lnTo>
                <a:lnTo>
                  <a:pt x="282774" y="3"/>
                </a:lnTo>
                <a:lnTo>
                  <a:pt x="283330" y="3"/>
                </a:lnTo>
                <a:close/>
              </a:path>
            </a:pathLst>
          </a:custGeom>
          <a:noFill/>
          <a:ln w="12700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1" name="Google Shape;271;p7"/>
          <p:cNvSpPr/>
          <p:nvPr/>
        </p:nvSpPr>
        <p:spPr>
          <a:xfrm>
            <a:off x="5326422" y="3625250"/>
            <a:ext cx="566718" cy="566718"/>
          </a:xfrm>
          <a:prstGeom prst="ellipse">
            <a:avLst/>
          </a:prstGeom>
          <a:solidFill>
            <a:schemeClr val="accent5"/>
          </a:solidFill>
          <a:ln w="1270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2" name="Google Shape;272;p7"/>
          <p:cNvSpPr txBox="1"/>
          <p:nvPr/>
        </p:nvSpPr>
        <p:spPr>
          <a:xfrm>
            <a:off x="5385866" y="3770438"/>
            <a:ext cx="44783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6161"/>
              </a:buClr>
              <a:buSzPts val="1800"/>
              <a:buFont typeface="Arial"/>
              <a:buNone/>
            </a:pPr>
            <a:r>
              <a:rPr lang="en-AU" sz="1800" b="1" i="0" u="none" strike="noStrike" cap="none">
                <a:solidFill>
                  <a:srgbClr val="60616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7"/>
          <p:cNvSpPr/>
          <p:nvPr/>
        </p:nvSpPr>
        <p:spPr>
          <a:xfrm>
            <a:off x="5326422" y="3625248"/>
            <a:ext cx="6401453" cy="566721"/>
          </a:xfrm>
          <a:custGeom>
            <a:avLst/>
            <a:gdLst/>
            <a:ahLst/>
            <a:cxnLst/>
            <a:rect l="l" t="t" r="r" b="b"/>
            <a:pathLst>
              <a:path w="6401453" h="566721" extrusionOk="0">
                <a:moveTo>
                  <a:pt x="283359" y="0"/>
                </a:moveTo>
                <a:lnTo>
                  <a:pt x="283389" y="3"/>
                </a:lnTo>
                <a:lnTo>
                  <a:pt x="6118394" y="3"/>
                </a:lnTo>
                <a:lnTo>
                  <a:pt x="6118424" y="0"/>
                </a:lnTo>
                <a:cubicBezTo>
                  <a:pt x="6274737" y="0"/>
                  <a:pt x="6401453" y="126716"/>
                  <a:pt x="6401453" y="283029"/>
                </a:cubicBezTo>
                <a:cubicBezTo>
                  <a:pt x="6401453" y="439342"/>
                  <a:pt x="6274737" y="566058"/>
                  <a:pt x="6118424" y="566058"/>
                </a:cubicBezTo>
                <a:lnTo>
                  <a:pt x="6118424" y="566721"/>
                </a:lnTo>
                <a:lnTo>
                  <a:pt x="282774" y="566721"/>
                </a:lnTo>
                <a:lnTo>
                  <a:pt x="282774" y="566659"/>
                </a:lnTo>
                <a:lnTo>
                  <a:pt x="226253" y="560961"/>
                </a:lnTo>
                <a:cubicBezTo>
                  <a:pt x="97131" y="534539"/>
                  <a:pt x="0" y="420292"/>
                  <a:pt x="0" y="283359"/>
                </a:cubicBezTo>
                <a:cubicBezTo>
                  <a:pt x="0" y="146426"/>
                  <a:pt x="97131" y="32179"/>
                  <a:pt x="226253" y="5757"/>
                </a:cubicBezTo>
                <a:lnTo>
                  <a:pt x="282774" y="59"/>
                </a:lnTo>
                <a:lnTo>
                  <a:pt x="282774" y="3"/>
                </a:lnTo>
                <a:lnTo>
                  <a:pt x="283330" y="3"/>
                </a:lnTo>
                <a:close/>
              </a:path>
            </a:pathLst>
          </a:custGeom>
          <a:noFill/>
          <a:ln w="1270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4" name="Google Shape;274;p7"/>
          <p:cNvSpPr/>
          <p:nvPr/>
        </p:nvSpPr>
        <p:spPr>
          <a:xfrm>
            <a:off x="5326422" y="2899638"/>
            <a:ext cx="566718" cy="566718"/>
          </a:xfrm>
          <a:prstGeom prst="ellipse">
            <a:avLst/>
          </a:prstGeom>
          <a:solidFill>
            <a:schemeClr val="accent3"/>
          </a:solidFill>
          <a:ln w="127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5" name="Google Shape;275;p7"/>
          <p:cNvSpPr txBox="1"/>
          <p:nvPr/>
        </p:nvSpPr>
        <p:spPr>
          <a:xfrm>
            <a:off x="5385866" y="3044826"/>
            <a:ext cx="44783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06161"/>
              </a:buClr>
              <a:buSzPts val="1800"/>
              <a:buFont typeface="Arial"/>
              <a:buNone/>
            </a:pPr>
            <a:r>
              <a:rPr lang="en-AU" sz="1800" b="1" i="0" u="none" strike="noStrike" cap="none">
                <a:solidFill>
                  <a:srgbClr val="60616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7"/>
          <p:cNvSpPr/>
          <p:nvPr/>
        </p:nvSpPr>
        <p:spPr>
          <a:xfrm>
            <a:off x="5326422" y="2899636"/>
            <a:ext cx="6401453" cy="566721"/>
          </a:xfrm>
          <a:custGeom>
            <a:avLst/>
            <a:gdLst/>
            <a:ahLst/>
            <a:cxnLst/>
            <a:rect l="l" t="t" r="r" b="b"/>
            <a:pathLst>
              <a:path w="6401453" h="566721" extrusionOk="0">
                <a:moveTo>
                  <a:pt x="283359" y="0"/>
                </a:moveTo>
                <a:lnTo>
                  <a:pt x="283389" y="3"/>
                </a:lnTo>
                <a:lnTo>
                  <a:pt x="6118394" y="3"/>
                </a:lnTo>
                <a:lnTo>
                  <a:pt x="6118424" y="0"/>
                </a:lnTo>
                <a:cubicBezTo>
                  <a:pt x="6274737" y="0"/>
                  <a:pt x="6401453" y="126716"/>
                  <a:pt x="6401453" y="283029"/>
                </a:cubicBezTo>
                <a:cubicBezTo>
                  <a:pt x="6401453" y="439342"/>
                  <a:pt x="6274737" y="566058"/>
                  <a:pt x="6118424" y="566058"/>
                </a:cubicBezTo>
                <a:lnTo>
                  <a:pt x="6118424" y="566721"/>
                </a:lnTo>
                <a:lnTo>
                  <a:pt x="282774" y="566721"/>
                </a:lnTo>
                <a:lnTo>
                  <a:pt x="282774" y="566659"/>
                </a:lnTo>
                <a:lnTo>
                  <a:pt x="226253" y="560961"/>
                </a:lnTo>
                <a:cubicBezTo>
                  <a:pt x="97131" y="534539"/>
                  <a:pt x="0" y="420292"/>
                  <a:pt x="0" y="283359"/>
                </a:cubicBezTo>
                <a:cubicBezTo>
                  <a:pt x="0" y="146426"/>
                  <a:pt x="97131" y="32179"/>
                  <a:pt x="226253" y="5757"/>
                </a:cubicBezTo>
                <a:lnTo>
                  <a:pt x="282774" y="59"/>
                </a:lnTo>
                <a:lnTo>
                  <a:pt x="282774" y="3"/>
                </a:lnTo>
                <a:lnTo>
                  <a:pt x="283330" y="3"/>
                </a:lnTo>
                <a:close/>
              </a:path>
            </a:pathLst>
          </a:custGeom>
          <a:noFill/>
          <a:ln w="127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77" name="Google Shape;277;p7" descr="A black and white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18385" y="521761"/>
            <a:ext cx="3591374" cy="884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28b44fb2793_1_23"/>
          <p:cNvSpPr/>
          <p:nvPr/>
        </p:nvSpPr>
        <p:spPr>
          <a:xfrm>
            <a:off x="-7749" y="0"/>
            <a:ext cx="12192000" cy="6858000"/>
          </a:xfrm>
          <a:prstGeom prst="rect">
            <a:avLst/>
          </a:prstGeom>
          <a:gradFill>
            <a:gsLst>
              <a:gs pos="0">
                <a:srgbClr val="031D76"/>
              </a:gs>
              <a:gs pos="58000">
                <a:srgbClr val="040D43"/>
              </a:gs>
              <a:gs pos="100000">
                <a:srgbClr val="040D43"/>
              </a:gs>
            </a:gsLst>
            <a:lin ang="7200017" scaled="0"/>
          </a:gradFill>
          <a:ln w="25400" cap="flat" cmpd="sng">
            <a:solidFill>
              <a:srgbClr val="38284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CE0E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g28b44fb2793_1_23"/>
          <p:cNvSpPr txBox="1">
            <a:spLocks noGrp="1"/>
          </p:cNvSpPr>
          <p:nvPr>
            <p:ph type="title"/>
          </p:nvPr>
        </p:nvSpPr>
        <p:spPr>
          <a:xfrm>
            <a:off x="464125" y="441325"/>
            <a:ext cx="8186100" cy="183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AU"/>
              <a:t>CILogon (and COmanage) Penetration Test</a:t>
            </a:r>
            <a:endParaRPr/>
          </a:p>
        </p:txBody>
      </p:sp>
      <p:pic>
        <p:nvPicPr>
          <p:cNvPr id="284" name="Google Shape;284;g28b44fb2793_1_23" descr="A picture containing graphic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81073" y="118354"/>
            <a:ext cx="2272727" cy="1363636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g28b44fb2793_1_23"/>
          <p:cNvSpPr txBox="1"/>
          <p:nvPr/>
        </p:nvSpPr>
        <p:spPr>
          <a:xfrm>
            <a:off x="730525" y="1818850"/>
            <a:ext cx="10623300" cy="217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2000"/>
              <a:buFont typeface="Century Gothic"/>
              <a:buChar char="●"/>
            </a:pPr>
            <a:r>
              <a:rPr lang="en-AU" sz="2000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Scope</a:t>
            </a:r>
            <a:endParaRPr sz="2000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2000"/>
              <a:buFont typeface="Century Gothic"/>
              <a:buChar char="○"/>
            </a:pPr>
            <a:r>
              <a:rPr lang="en-AU" sz="2000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Web application</a:t>
            </a:r>
            <a:endParaRPr sz="2000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2000"/>
              <a:buFont typeface="Century Gothic"/>
              <a:buChar char="○"/>
            </a:pPr>
            <a:r>
              <a:rPr lang="en-AU" sz="2000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User roles (researcher, community manager, CO admin, platform admin)</a:t>
            </a:r>
            <a:endParaRPr sz="2000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2000"/>
              <a:buFont typeface="Century Gothic"/>
              <a:buChar char="○"/>
            </a:pPr>
            <a:r>
              <a:rPr lang="en-AU" sz="2000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Core API (most c</a:t>
            </a:r>
            <a:endParaRPr sz="2000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2000"/>
              <a:buFont typeface="Century Gothic"/>
              <a:buChar char="○"/>
            </a:pPr>
            <a:r>
              <a:rPr lang="en-AU" sz="2000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Management API</a:t>
            </a:r>
            <a:endParaRPr sz="2000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88ef11a686_0_0"/>
          <p:cNvSpPr/>
          <p:nvPr/>
        </p:nvSpPr>
        <p:spPr>
          <a:xfrm>
            <a:off x="-7749" y="0"/>
            <a:ext cx="12192000" cy="6858000"/>
          </a:xfrm>
          <a:prstGeom prst="rect">
            <a:avLst/>
          </a:prstGeom>
          <a:gradFill>
            <a:gsLst>
              <a:gs pos="0">
                <a:srgbClr val="031D76"/>
              </a:gs>
              <a:gs pos="58000">
                <a:srgbClr val="040D43"/>
              </a:gs>
              <a:gs pos="100000">
                <a:srgbClr val="040D43"/>
              </a:gs>
            </a:gsLst>
            <a:lin ang="7200017" scaled="0"/>
          </a:gradFill>
          <a:ln w="25400" cap="flat" cmpd="sng">
            <a:solidFill>
              <a:srgbClr val="38284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CE0E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g288ef11a686_0_0"/>
          <p:cNvSpPr txBox="1">
            <a:spLocks noGrp="1"/>
          </p:cNvSpPr>
          <p:nvPr>
            <p:ph type="title"/>
          </p:nvPr>
        </p:nvSpPr>
        <p:spPr>
          <a:xfrm>
            <a:off x="464127" y="441324"/>
            <a:ext cx="5631900" cy="183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AU"/>
              <a:t>Federation Manager</a:t>
            </a:r>
            <a:endParaRPr/>
          </a:p>
        </p:txBody>
      </p:sp>
      <p:pic>
        <p:nvPicPr>
          <p:cNvPr id="292" name="Google Shape;292;g288ef11a686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61809" y="1482001"/>
            <a:ext cx="8468392" cy="537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g288ef11a686_0_0" descr="A picture containing graphics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081073" y="118354"/>
            <a:ext cx="2272727" cy="13636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88ef11a686_0_7"/>
          <p:cNvSpPr/>
          <p:nvPr/>
        </p:nvSpPr>
        <p:spPr>
          <a:xfrm>
            <a:off x="-7749" y="0"/>
            <a:ext cx="12192000" cy="6858000"/>
          </a:xfrm>
          <a:prstGeom prst="rect">
            <a:avLst/>
          </a:prstGeom>
          <a:gradFill>
            <a:gsLst>
              <a:gs pos="0">
                <a:srgbClr val="031D76"/>
              </a:gs>
              <a:gs pos="58000">
                <a:srgbClr val="040D43"/>
              </a:gs>
              <a:gs pos="100000">
                <a:srgbClr val="040D43"/>
              </a:gs>
            </a:gsLst>
            <a:lin ang="7200017" scaled="0"/>
          </a:gradFill>
          <a:ln w="25400" cap="flat" cmpd="sng">
            <a:solidFill>
              <a:srgbClr val="38284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CE0E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g288ef11a686_0_7"/>
          <p:cNvSpPr txBox="1">
            <a:spLocks noGrp="1"/>
          </p:cNvSpPr>
          <p:nvPr>
            <p:ph type="title"/>
          </p:nvPr>
        </p:nvSpPr>
        <p:spPr>
          <a:xfrm>
            <a:off x="464127" y="441324"/>
            <a:ext cx="5631900" cy="183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AU"/>
              <a:t>Proxy improvements</a:t>
            </a:r>
            <a:endParaRPr/>
          </a:p>
        </p:txBody>
      </p:sp>
      <p:pic>
        <p:nvPicPr>
          <p:cNvPr id="300" name="Google Shape;300;g288ef11a686_0_7" descr="A picture containing graphic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81073" y="118354"/>
            <a:ext cx="2272727" cy="1363636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g288ef11a686_0_7"/>
          <p:cNvSpPr txBox="1"/>
          <p:nvPr/>
        </p:nvSpPr>
        <p:spPr>
          <a:xfrm>
            <a:off x="730525" y="1818850"/>
            <a:ext cx="10623300" cy="42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2000"/>
              <a:buFont typeface="Century Gothic"/>
              <a:buChar char="●"/>
            </a:pPr>
            <a:r>
              <a:rPr lang="en-AU" sz="2000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Current proxies</a:t>
            </a:r>
            <a:endParaRPr sz="2000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2000"/>
              <a:buFont typeface="Century Gothic"/>
              <a:buChar char="○"/>
            </a:pPr>
            <a:r>
              <a:rPr lang="en-AU" sz="2000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JWT</a:t>
            </a:r>
            <a:endParaRPr sz="2000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2000"/>
              <a:buFont typeface="Century Gothic"/>
              <a:buChar char="○"/>
            </a:pPr>
            <a:r>
              <a:rPr lang="en-AU" sz="2000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OIDC</a:t>
            </a:r>
            <a:endParaRPr sz="2000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2000"/>
              <a:buFont typeface="Century Gothic"/>
              <a:buChar char="●"/>
            </a:pPr>
            <a:r>
              <a:rPr lang="en-AU" sz="2000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SAML proxy coming soon</a:t>
            </a:r>
            <a:endParaRPr sz="2000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2000"/>
              <a:buFont typeface="Century Gothic"/>
              <a:buChar char="○"/>
            </a:pPr>
            <a:r>
              <a:rPr lang="en-AU" sz="2000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integrate services that assume a single SAML IdP (eg. AWS Cognito, Salesforce)</a:t>
            </a:r>
            <a:endParaRPr sz="2000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2000"/>
              <a:buFont typeface="Century Gothic"/>
              <a:buChar char="●"/>
            </a:pPr>
            <a:r>
              <a:rPr lang="en-AU" sz="2000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Other improvements under development:</a:t>
            </a:r>
            <a:endParaRPr sz="2000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2000"/>
              <a:buFont typeface="Century Gothic"/>
              <a:buChar char="○"/>
            </a:pPr>
            <a:r>
              <a:rPr lang="en-AU" sz="2000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DS page describes the target service (not the proxy)</a:t>
            </a:r>
            <a:endParaRPr sz="2000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2000"/>
              <a:buFont typeface="Century Gothic"/>
              <a:buChar char="○"/>
            </a:pPr>
            <a:r>
              <a:rPr lang="en-AU" sz="2000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service-by-service attribute release configuration</a:t>
            </a:r>
            <a:endParaRPr sz="2000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2000"/>
              <a:buFont typeface="Century Gothic"/>
              <a:buChar char="○"/>
            </a:pPr>
            <a:r>
              <a:rPr lang="en-AU" sz="2000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service-by-service publication to eduGAIN</a:t>
            </a:r>
            <a:endParaRPr sz="2000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91440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2000"/>
              <a:buFont typeface="Century Gothic"/>
              <a:buChar char="○"/>
            </a:pPr>
            <a:r>
              <a:rPr lang="en-AU" sz="2000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F-Ticks data about the target service, not just the proxy</a:t>
            </a:r>
            <a:endParaRPr sz="2000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88ef11a686_0_14"/>
          <p:cNvSpPr/>
          <p:nvPr/>
        </p:nvSpPr>
        <p:spPr>
          <a:xfrm>
            <a:off x="-7749" y="0"/>
            <a:ext cx="12192000" cy="6858000"/>
          </a:xfrm>
          <a:prstGeom prst="rect">
            <a:avLst/>
          </a:prstGeom>
          <a:gradFill>
            <a:gsLst>
              <a:gs pos="0">
                <a:srgbClr val="031D76"/>
              </a:gs>
              <a:gs pos="58000">
                <a:srgbClr val="040D43"/>
              </a:gs>
              <a:gs pos="100000">
                <a:srgbClr val="040D43"/>
              </a:gs>
            </a:gsLst>
            <a:lin ang="7200017" scaled="0"/>
          </a:gradFill>
          <a:ln w="25400" cap="flat" cmpd="sng">
            <a:solidFill>
              <a:srgbClr val="38284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CE0E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g288ef11a686_0_14"/>
          <p:cNvSpPr txBox="1">
            <a:spLocks noGrp="1"/>
          </p:cNvSpPr>
          <p:nvPr>
            <p:ph type="title"/>
          </p:nvPr>
        </p:nvSpPr>
        <p:spPr>
          <a:xfrm>
            <a:off x="464127" y="441324"/>
            <a:ext cx="5631900" cy="183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AU"/>
              <a:t>Synthetic EntityIDs</a:t>
            </a:r>
            <a:endParaRPr/>
          </a:p>
        </p:txBody>
      </p:sp>
      <p:pic>
        <p:nvPicPr>
          <p:cNvPr id="308" name="Google Shape;308;g288ef11a686_0_14" descr="A picture containing graphic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81073" y="118354"/>
            <a:ext cx="2272727" cy="1363636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g288ef11a686_0_14"/>
          <p:cNvSpPr txBox="1"/>
          <p:nvPr/>
        </p:nvSpPr>
        <p:spPr>
          <a:xfrm>
            <a:off x="730525" y="1818850"/>
            <a:ext cx="106233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CE0E3"/>
              </a:buClr>
              <a:buSzPts val="2000"/>
              <a:buFont typeface="Century Gothic"/>
              <a:buChar char="●"/>
            </a:pPr>
            <a:r>
              <a:rPr lang="en-AU" sz="2000">
                <a:solidFill>
                  <a:srgbClr val="DCE0E3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SAML RequestMap</a:t>
            </a:r>
            <a:endParaRPr sz="2000">
              <a:solidFill>
                <a:srgbClr val="DCE0E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10" name="Google Shape;310;g288ef11a686_0_14"/>
          <p:cNvPicPr preferRelativeResize="0"/>
          <p:nvPr/>
        </p:nvPicPr>
        <p:blipFill rotWithShape="1">
          <a:blip r:embed="rId4">
            <a:alphaModFix/>
          </a:blip>
          <a:srcRect l="4835" t="41067" r="14434" b="23759"/>
          <a:stretch/>
        </p:blipFill>
        <p:spPr>
          <a:xfrm>
            <a:off x="464125" y="2909900"/>
            <a:ext cx="11566700" cy="2039775"/>
          </a:xfrm>
          <a:prstGeom prst="rect">
            <a:avLst/>
          </a:prstGeom>
          <a:noFill/>
          <a:ln w="25400" cap="flat" cmpd="sng">
            <a:solidFill>
              <a:srgbClr val="382844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" name="Google Shape;315;p3" descr="A close-up of a docto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50800" y="-20320"/>
            <a:ext cx="12297664" cy="6908799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3"/>
          <p:cNvSpPr txBox="1">
            <a:spLocks noGrp="1"/>
          </p:cNvSpPr>
          <p:nvPr>
            <p:ph type="title"/>
          </p:nvPr>
        </p:nvSpPr>
        <p:spPr>
          <a:xfrm>
            <a:off x="464126" y="441324"/>
            <a:ext cx="7622969" cy="2176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AU" sz="4400">
                <a:latin typeface="Century Gothic"/>
                <a:ea typeface="Century Gothic"/>
                <a:cs typeface="Century Gothic"/>
                <a:sym typeface="Century Gothic"/>
              </a:rPr>
              <a:t>Trust &amp; Identity for NCRIS</a:t>
            </a:r>
            <a:br>
              <a:rPr lang="en-AU" sz="4400">
                <a:latin typeface="Century Gothic"/>
                <a:ea typeface="Century Gothic"/>
                <a:cs typeface="Century Gothic"/>
                <a:sym typeface="Century Gothic"/>
              </a:rPr>
            </a:br>
            <a:endParaRPr/>
          </a:p>
        </p:txBody>
      </p:sp>
      <p:pic>
        <p:nvPicPr>
          <p:cNvPr id="317" name="Google Shape;317;p3" descr="A black and white logo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3184" y="5392916"/>
            <a:ext cx="3591374" cy="884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Google Shape;322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25868" y="0"/>
            <a:ext cx="1216946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4" descr="A picture containing screenshot, graphics, graphic design, desig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r="3633"/>
          <a:stretch/>
        </p:blipFill>
        <p:spPr>
          <a:xfrm>
            <a:off x="0" y="-10137"/>
            <a:ext cx="11749100" cy="6878275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4"/>
          <p:cNvSpPr txBox="1">
            <a:spLocks noGrp="1"/>
          </p:cNvSpPr>
          <p:nvPr>
            <p:ph type="title"/>
          </p:nvPr>
        </p:nvSpPr>
        <p:spPr>
          <a:xfrm>
            <a:off x="464126" y="441324"/>
            <a:ext cx="7884743" cy="1685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AU"/>
              <a:t>Who, what and why</a:t>
            </a:r>
            <a:endParaRPr/>
          </a:p>
        </p:txBody>
      </p:sp>
      <p:sp>
        <p:nvSpPr>
          <p:cNvPr id="325" name="Google Shape;325;p4"/>
          <p:cNvSpPr txBox="1"/>
          <p:nvPr/>
        </p:nvSpPr>
        <p:spPr>
          <a:xfrm>
            <a:off x="464125" y="2791524"/>
            <a:ext cx="7389900" cy="12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marR="0" lvl="0" indent="-355600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entury Gothic"/>
              <a:buChar char="●"/>
            </a:pPr>
            <a:r>
              <a:rPr lang="en-AU"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r>
              <a:rPr lang="en-AU"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ational </a:t>
            </a:r>
            <a:r>
              <a:rPr lang="en-AU"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AU"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ollaborative </a:t>
            </a:r>
            <a:r>
              <a:rPr lang="en-AU"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-AU"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esearch </a:t>
            </a:r>
            <a:r>
              <a:rPr lang="en-AU"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AU"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nfrastructure </a:t>
            </a:r>
            <a:r>
              <a:rPr lang="en-AU"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-AU"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cheme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entury Gothic"/>
              <a:buChar char="●"/>
            </a:pPr>
            <a:r>
              <a:rPr lang="en-AU"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10-year Roadmap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entury Gothic"/>
              <a:buChar char="●"/>
            </a:pPr>
            <a:r>
              <a:rPr lang="en-AU"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25 </a:t>
            </a:r>
            <a:r>
              <a:rPr lang="en-AU"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r>
              <a:rPr lang="en-AU"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ational </a:t>
            </a:r>
            <a:r>
              <a:rPr lang="en-AU"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n-AU"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esearch </a:t>
            </a:r>
            <a:r>
              <a:rPr lang="en-AU"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AU"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nfrastructures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entury Gothic"/>
              <a:buChar char="●"/>
            </a:pPr>
            <a:r>
              <a:rPr lang="en-AU"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2021 Roadmap called out Trust and Identity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6" name="Google Shape;326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3184" y="5392916"/>
            <a:ext cx="3591373" cy="884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Custom 1">
      <a:dk1>
        <a:srgbClr val="606161"/>
      </a:dk1>
      <a:lt1>
        <a:srgbClr val="DCE0E3"/>
      </a:lt1>
      <a:dk2>
        <a:srgbClr val="606161"/>
      </a:dk2>
      <a:lt2>
        <a:srgbClr val="DCE0E3"/>
      </a:lt2>
      <a:accent1>
        <a:srgbClr val="376BB0"/>
      </a:accent1>
      <a:accent2>
        <a:srgbClr val="F08528"/>
      </a:accent2>
      <a:accent3>
        <a:srgbClr val="FAAE1D"/>
      </a:accent3>
      <a:accent4>
        <a:srgbClr val="DCE0E3"/>
      </a:accent4>
      <a:accent5>
        <a:srgbClr val="3FA8DC"/>
      </a:accent5>
      <a:accent6>
        <a:srgbClr val="FFFFFF"/>
      </a:accent6>
      <a:hlink>
        <a:srgbClr val="FAAE1D"/>
      </a:hlink>
      <a:folHlink>
        <a:srgbClr val="A158A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AAF Trust &amp; Identity">
      <a:dk1>
        <a:srgbClr val="2A0049"/>
      </a:dk1>
      <a:lt1>
        <a:srgbClr val="EFEBEB"/>
      </a:lt1>
      <a:dk2>
        <a:srgbClr val="000000"/>
      </a:dk2>
      <a:lt2>
        <a:srgbClr val="EFEBEB"/>
      </a:lt2>
      <a:accent1>
        <a:srgbClr val="8660A2"/>
      </a:accent1>
      <a:accent2>
        <a:srgbClr val="5F368A"/>
      </a:accent2>
      <a:accent3>
        <a:srgbClr val="E35C46"/>
      </a:accent3>
      <a:accent4>
        <a:srgbClr val="E37743"/>
      </a:accent4>
      <a:accent5>
        <a:srgbClr val="EA9644"/>
      </a:accent5>
      <a:accent6>
        <a:srgbClr val="F1B94D"/>
      </a:accent6>
      <a:hlink>
        <a:srgbClr val="2A0049"/>
      </a:hlink>
      <a:folHlink>
        <a:srgbClr val="2A00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331</Words>
  <Application>Microsoft Macintosh PowerPoint</Application>
  <PresentationFormat>Widescreen</PresentationFormat>
  <Paragraphs>67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Calibri</vt:lpstr>
      <vt:lpstr>2_Office Theme</vt:lpstr>
      <vt:lpstr>Office Theme</vt:lpstr>
      <vt:lpstr>PowerPoint Presentation</vt:lpstr>
      <vt:lpstr>Agenda</vt:lpstr>
      <vt:lpstr>Australian Access Federation (AAF) on a page </vt:lpstr>
      <vt:lpstr>CILogon (and COmanage) Penetration Test</vt:lpstr>
      <vt:lpstr>Federation Manager</vt:lpstr>
      <vt:lpstr>Proxy improvements</vt:lpstr>
      <vt:lpstr>Synthetic EntityIDs</vt:lpstr>
      <vt:lpstr>Trust &amp; Identity for NCRIS </vt:lpstr>
      <vt:lpstr>Who, what and why</vt:lpstr>
      <vt:lpstr>Why Trust &amp; Identity now?</vt:lpstr>
      <vt:lpstr>Progress</vt:lpstr>
      <vt:lpstr>Approach</vt:lpstr>
      <vt:lpstr>Any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Rossow</dc:creator>
  <cp:lastModifiedBy>Nick Rossow</cp:lastModifiedBy>
  <cp:revision>1</cp:revision>
  <dcterms:created xsi:type="dcterms:W3CDTF">2023-09-19T22:28:44Z</dcterms:created>
  <dcterms:modified xsi:type="dcterms:W3CDTF">2023-10-12T09:38:15Z</dcterms:modified>
</cp:coreProperties>
</file>