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4" r:id="rId4"/>
    <p:sldId id="260" r:id="rId5"/>
    <p:sldId id="259" r:id="rId6"/>
    <p:sldId id="274" r:id="rId7"/>
    <p:sldId id="277" r:id="rId8"/>
    <p:sldId id="286" r:id="rId9"/>
    <p:sldId id="265" r:id="rId10"/>
    <p:sldId id="266" r:id="rId11"/>
    <p:sldId id="268" r:id="rId12"/>
    <p:sldId id="271" r:id="rId13"/>
    <p:sldId id="276" r:id="rId14"/>
    <p:sldId id="273" r:id="rId15"/>
    <p:sldId id="284" r:id="rId16"/>
    <p:sldId id="285" r:id="rId17"/>
    <p:sldId id="287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10"/>
    <p:restoredTop sz="85782"/>
  </p:normalViewPr>
  <p:slideViewPr>
    <p:cSldViewPr snapToGrid="0" snapToObjects="1">
      <p:cViewPr>
        <p:scale>
          <a:sx n="96" d="100"/>
          <a:sy n="96" d="100"/>
        </p:scale>
        <p:origin x="70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D3A976-93D7-4B4C-B2F7-C37A259F29E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1FD999-B852-124A-A27A-1977BBCE88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1ACF78-5E05-9342-A2AB-BF3488E1CBEF}" type="datetime1">
              <a:rPr lang="en-GB" altLang="en-US"/>
              <a:pPr/>
              <a:t>09/10/2023</a:t>
            </a:fld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24D65B-5E40-3E40-80CE-8B32F5691F1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22D644-1810-CC46-940C-6859B0888E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7AA26E-9E71-A745-A9F6-07C3E34C701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CC5BFB-1FBD-9543-BA02-EEDECE5F1F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5C5B1B-8986-314A-9D7B-0051B678EB6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DEFEBA-4C6E-D945-AFA2-D63111462C5F}" type="datetime1">
              <a:rPr lang="en-GB" altLang="en-US"/>
              <a:pPr/>
              <a:t>09/10/2023</a:t>
            </a:fld>
            <a:endParaRPr lang="en-US" alt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440E7D3-8264-0A43-AC0D-3C9D1651D6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411CF7A-374B-E147-8313-34CE4CE59F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7511C2-AC00-AA48-8DEF-8DE5618960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FE98FD-1508-3B4E-8DCD-A67926C551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1863D8-4727-F044-A630-B3A1977AB7C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>
            <a:extLst>
              <a:ext uri="{FF2B5EF4-FFF2-40B4-BE49-F238E27FC236}">
                <a16:creationId xmlns:a16="http://schemas.microsoft.com/office/drawing/2014/main" id="{E6F0B5F5-6B5A-7F41-99B2-066F087783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2" name="Notes Placeholder 2">
            <a:extLst>
              <a:ext uri="{FF2B5EF4-FFF2-40B4-BE49-F238E27FC236}">
                <a16:creationId xmlns:a16="http://schemas.microsoft.com/office/drawing/2014/main" id="{47B00014-679F-B84E-A6C8-DCA75EC652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123" name="Slide Number Placeholder 3">
            <a:extLst>
              <a:ext uri="{FF2B5EF4-FFF2-40B4-BE49-F238E27FC236}">
                <a16:creationId xmlns:a16="http://schemas.microsoft.com/office/drawing/2014/main" id="{003C5DB6-855F-7E42-B018-F4E508BFF6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363C8200-E4F7-8A42-9164-C8BA29E32F6F}" type="slidenum">
              <a:rPr lang="en-US" altLang="en-US"/>
              <a:pPr/>
              <a:t>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1387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7651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9630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2864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7145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09928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9779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Happy to announce a new Bronze sponsor: KIFÜ, the NREN and federation for Hungary!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sponsors get to do: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  <a:latin typeface="Arial" panose="020B0604020202020204" pitchFamily="34" charset="0"/>
              </a:rPr>
              <a:t>A seat on the REFEDS sponsor committee;</a:t>
            </a:r>
            <a:br>
              <a:rPr lang="en-US" dirty="0"/>
            </a:br>
            <a:r>
              <a:rPr lang="en-US" dirty="0">
                <a:effectLst/>
                <a:latin typeface="Courier New" panose="02070309020205020404" pitchFamily="49" charset="0"/>
              </a:rPr>
              <a:t>• </a:t>
            </a:r>
            <a:r>
              <a:rPr lang="en-US" dirty="0">
                <a:effectLst/>
                <a:latin typeface="Arial" panose="020B0604020202020204" pitchFamily="34" charset="0"/>
              </a:rPr>
              <a:t>Recognition of sponsorship at the given level on the REFEDS website;</a:t>
            </a:r>
            <a:br>
              <a:rPr lang="en-US" dirty="0"/>
            </a:br>
            <a:r>
              <a:rPr lang="en-US" dirty="0">
                <a:effectLst/>
                <a:latin typeface="Courier New" panose="02070309020205020404" pitchFamily="49" charset="0"/>
              </a:rPr>
              <a:t>• </a:t>
            </a:r>
            <a:r>
              <a:rPr lang="en-US" dirty="0">
                <a:effectLst/>
                <a:latin typeface="Arial" panose="020B0604020202020204" pitchFamily="34" charset="0"/>
              </a:rPr>
              <a:t>An annual report from REFEDS on the work carried out within any given year with the detailed break down of the expenditures;</a:t>
            </a:r>
            <a:br>
              <a:rPr lang="en-US" dirty="0"/>
            </a:br>
            <a:r>
              <a:rPr lang="en-US" dirty="0">
                <a:effectLst/>
                <a:latin typeface="Courier New" panose="02070309020205020404" pitchFamily="49" charset="0"/>
              </a:rPr>
              <a:t>• </a:t>
            </a:r>
            <a:r>
              <a:rPr lang="en-US" dirty="0">
                <a:effectLst/>
                <a:latin typeface="Arial" panose="020B0604020202020204" pitchFamily="34" charset="0"/>
              </a:rPr>
              <a:t>The opportunity to approve the workplan and priorities proposed by the REFEDS Steering Committee;</a:t>
            </a:r>
            <a:br>
              <a:rPr lang="en-US" dirty="0"/>
            </a:br>
            <a:r>
              <a:rPr lang="en-US" dirty="0">
                <a:effectLst/>
                <a:latin typeface="Courier New" panose="02070309020205020404" pitchFamily="49" charset="0"/>
              </a:rPr>
              <a:t>• </a:t>
            </a:r>
            <a:r>
              <a:rPr lang="en-US" dirty="0">
                <a:effectLst/>
                <a:latin typeface="Arial" panose="020B0604020202020204" pitchFamily="34" charset="0"/>
              </a:rPr>
              <a:t>The opportunity to nominate candidates for the REFEDS Steering Committee</a:t>
            </a:r>
            <a:endParaRPr dirty="0"/>
          </a:p>
        </p:txBody>
      </p:sp>
      <p:sp>
        <p:nvSpPr>
          <p:cNvPr id="98" name="Google Shape;9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394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REFEDS Participants nominate candidates to fill these vacancies. Each candidate must be supported by at least one sponsor.</a:t>
            </a: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8025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8439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2670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6370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64765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63213102-A774-F543-B139-ECFB5A09B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A0282F7D-36A8-434F-9848-3979ED0814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7" name="Slide Number Placeholder 3">
            <a:extLst>
              <a:ext uri="{FF2B5EF4-FFF2-40B4-BE49-F238E27FC236}">
                <a16:creationId xmlns:a16="http://schemas.microsoft.com/office/drawing/2014/main" id="{46B20215-9BB1-844D-A2DF-CF274230D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DE33400C-653E-AE43-B209-5B5B2B0BCD15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926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8494E-7EB6-A34A-A421-6083BCC3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3FA6A-B75E-3344-963D-24D4A070C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6B4F9-9EE2-C04C-B431-42B26D50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5B74A-6CDA-224B-9CE6-F3FBD45D030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864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C28A4-0769-5640-AEBD-CC383B380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6A86A-2814-9940-B630-3527E1631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E217C-2548-954F-8A5F-828A7BD13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975B0-AF3C-6241-AFA7-ADA35715868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7720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98C59-EAF1-0F4F-9972-8109FB3A9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EC2F8-4E63-AA45-8D49-2B4E7D4B5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C089F-AF30-5E4D-9982-AEC4BF69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7C877-A4B7-FE4E-9E51-5DC2719CBCB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642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9DB64-4354-EF48-B27E-940D9939E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9A74A-A934-C141-BDAB-ECF7DB03D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2FF59-49CC-B14B-AC28-3F534550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2BD73-FA7C-354F-B84D-F56819CD4E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60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22A60-81FB-FE4A-999A-BF24A6F46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6FC9E-F00C-6043-B578-8FE357234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D8868-2E7F-4D4C-BD92-674A27B5F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2F533-EC62-5345-B26D-E61D67801F8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4440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9F948D-B26F-CA4D-A0D8-B82752DA6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C7A61A4-C0EE-C84F-8FC4-576D2A084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B9332CA-E035-F44F-8389-B4D29FBD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48044-311C-8647-87DF-AE2F3F48C33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184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8848CA8-BE82-BF40-99C2-0DB40A963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8D44FA-1349-804C-BFC4-69ACFF93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73553E9-9E06-A545-9EA1-147AA371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9D9FC-198C-9049-89B8-77AF89D2823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774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713A7AC-7728-AE45-8B2A-B400DC1C5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2303E43-F915-164E-B3AD-D2C58C4C1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A0D88C-30EF-9346-8CD4-8017F2404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E9D60-5AAF-654E-ABAE-403EF8F1F7D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296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781111A-F130-F84A-B3A8-A60EE5ED6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A3F4977-6708-0A4F-B3A3-36E8DE19F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4C2EAA9-5B2B-CE46-8F7D-C4515AE2D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E4A0E-55BF-6641-AB8A-710CB86FEE4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905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788270-3CB8-F542-B9D3-CB5E9AB49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33F379-E72A-7A40-88CD-636DC74EE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206BC3-8D44-C04E-B820-3B87F0F31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06379-BFAE-4547-B3FC-D68445C09A7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4631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2E64C13-EB2C-ED49-B5CD-643E28BBB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0B628E-9DFF-FA46-9C90-D49AED1C6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A36CCC-BEDB-C84E-99A9-E6A442F9E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03A9B-EB8B-C44E-84EF-70BE46E7C8B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11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B039935-09B1-4742-AB6F-CBFF16D356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1461F6F-D775-1F4F-93F4-24E93F675F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140C1-C2DA-B14B-9920-C7ADB4952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 dirty="0"/>
              <a:t>02/06/2011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395D6-34E8-C448-97A5-BDEA99633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35054-49D6-1A46-8423-AB1ADE3B9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D01063D-C241-E44E-897A-BD901E01CD5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refeds.org/display/OUT/Outreach+Home?preview=%2F44957987%2F153681921%2FUnderstanding-the-REFEDS-Workplan.pdf" TargetMode="External"/><Relationship Id="rId5" Type="http://schemas.openxmlformats.org/officeDocument/2006/relationships/hyperlink" Target="https://youtu.be/po3-pApuQbo" TargetMode="Externa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lists.refeds.org/sympa/info/refeds" TargetMode="External"/><Relationship Id="rId3" Type="http://schemas.openxmlformats.org/officeDocument/2006/relationships/image" Target="../media/image1.emf"/><Relationship Id="rId7" Type="http://schemas.openxmlformats.org/officeDocument/2006/relationships/hyperlink" Target="https://wiki.refeds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refeds.org/display/WOR/2024+Work+Plan+Preparation" TargetMode="External"/><Relationship Id="rId5" Type="http://schemas.openxmlformats.org/officeDocument/2006/relationships/hyperlink" Target="https://refeds.org/strategic-plan" TargetMode="External"/><Relationship Id="rId4" Type="http://schemas.openxmlformats.org/officeDocument/2006/relationships/image" Target="../media/image2.emf"/><Relationship Id="rId9" Type="http://schemas.openxmlformats.org/officeDocument/2006/relationships/hyperlink" Target="https://www.youtube.com/@REFED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iki.refeds.org/display/STAN/Schema+Editorial+Board" TargetMode="Externa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feds.org/strategic-plan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refeds.org/display/GROUPS/Browser+Changes+and+Federation" TargetMode="External"/><Relationship Id="rId3" Type="http://schemas.openxmlformats.org/officeDocument/2006/relationships/image" Target="../media/image1.emf"/><Relationship Id="rId7" Type="http://schemas.openxmlformats.org/officeDocument/2006/relationships/hyperlink" Target="https://wiki.refeds.org/display/GROUPS/MRPS+Updat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refeds.org/display/GROUPS/MFA+Subgroup" TargetMode="External"/><Relationship Id="rId5" Type="http://schemas.openxmlformats.org/officeDocument/2006/relationships/hyperlink" Target="https://wiki.refeds.org/display/GROUPS/Assurance+Working+Group" TargetMode="External"/><Relationship Id="rId10" Type="http://schemas.openxmlformats.org/officeDocument/2006/relationships/hyperlink" Target="https://wiki.refeds.org/display/GROUPS/SPOG" TargetMode="External"/><Relationship Id="rId4" Type="http://schemas.openxmlformats.org/officeDocument/2006/relationships/image" Target="../media/image2.emf"/><Relationship Id="rId9" Type="http://schemas.openxmlformats.org/officeDocument/2006/relationships/hyperlink" Target="https://wiki.refeds.org/display/GROUPS/FO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3" descr="Macintosh HD:Users:florio:Desktop:refedsfinal.eps">
            <a:extLst>
              <a:ext uri="{FF2B5EF4-FFF2-40B4-BE49-F238E27FC236}">
                <a16:creationId xmlns:a16="http://schemas.microsoft.com/office/drawing/2014/main" id="{3AD25410-73B8-0542-82A8-8A53419A4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207327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7" descr="Macintosh HD:Users:florio:Desktop:REFEDS-lines-small.eps">
            <a:extLst>
              <a:ext uri="{FF2B5EF4-FFF2-40B4-BE49-F238E27FC236}">
                <a16:creationId xmlns:a16="http://schemas.microsoft.com/office/drawing/2014/main" id="{241B177E-6898-EE40-AEAE-DD522ED4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9">
            <a:extLst>
              <a:ext uri="{FF2B5EF4-FFF2-40B4-BE49-F238E27FC236}">
                <a16:creationId xmlns:a16="http://schemas.microsoft.com/office/drawing/2014/main" id="{79C69240-FD3F-9345-9B57-C4BBAA199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430" y="1636534"/>
            <a:ext cx="70606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REFEDS?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A2E59F1-B3C9-F349-8AA6-B9C31208B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5210E849-66D7-CF41-9210-D600F6AB030E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053" name="TextBox 11">
            <a:extLst>
              <a:ext uri="{FF2B5EF4-FFF2-40B4-BE49-F238E27FC236}">
                <a16:creationId xmlns:a16="http://schemas.microsoft.com/office/drawing/2014/main" id="{0B3810A9-201B-FD4B-B4D6-2B06E5BF2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699" y="2836863"/>
            <a:ext cx="583813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>
                <a:latin typeface="+mn-lt"/>
              </a:rPr>
              <a:t>Heather Flanagan, REFEDS Coordinator</a:t>
            </a:r>
          </a:p>
          <a:p>
            <a:r>
              <a:rPr lang="en-US" altLang="en-US" dirty="0">
                <a:latin typeface="+mn-lt"/>
              </a:rPr>
              <a:t>11 October 2023, REFEDS 47 at the eduGAIN Town Hall / REFEDS meeting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SCHEMA EDITORIAL BOARD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10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859339"/>
            <a:ext cx="78512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REFEDS Schema Editorial Board is responsible for the various schema managed and maintained by the REFEDS community</a:t>
            </a:r>
          </a:p>
          <a:p>
            <a:endParaRPr lang="en-US" sz="3200" dirty="0"/>
          </a:p>
          <a:p>
            <a:r>
              <a:rPr lang="en-US" sz="3200" dirty="0"/>
              <a:t>Schemas currently under REFEDS SEB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eduPerson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voPerson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SCHAC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347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SPECIFICATIONS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11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373445"/>
            <a:ext cx="785127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TYPE: SAML Entity Category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Research &amp; Scholarship (R&amp;S)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Anonymous Access, Pseudonymous Access, and Personalized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Hide From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Code of Conduct v2 (also a Best Practice)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b="1" dirty="0"/>
              <a:t>TYPE: SAML Entity Attribute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SIRTFI v1 &amp; v2</a:t>
            </a:r>
          </a:p>
          <a:p>
            <a:endParaRPr lang="en-US" sz="2800" dirty="0"/>
          </a:p>
          <a:p>
            <a:r>
              <a:rPr lang="en-US" sz="2800" b="1" dirty="0"/>
              <a:t>TYPE: Metadata Extension 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Security Contact Metadata Extension Schema</a:t>
            </a:r>
          </a:p>
        </p:txBody>
      </p:sp>
    </p:spTree>
    <p:extLst>
      <p:ext uri="{BB962C8B-B14F-4D97-AF65-F5344CB8AC3E}">
        <p14:creationId xmlns:p14="http://schemas.microsoft.com/office/powerpoint/2010/main" val="2751456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SPECIFICATIONS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12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337488"/>
            <a:ext cx="785127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TYPE: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Assurance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Baseline Expectations</a:t>
            </a:r>
          </a:p>
          <a:p>
            <a:endParaRPr lang="en-US" sz="2800" b="1" dirty="0"/>
          </a:p>
          <a:p>
            <a:r>
              <a:rPr lang="en-US" sz="2800" b="1" dirty="0"/>
              <a:t>TYPE: Profiles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Error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b="1" dirty="0"/>
              <a:t>TYPE: 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eduPerson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SCHAC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voPerson</a:t>
            </a:r>
          </a:p>
        </p:txBody>
      </p:sp>
    </p:spTree>
    <p:extLst>
      <p:ext uri="{BB962C8B-B14F-4D97-AF65-F5344CB8AC3E}">
        <p14:creationId xmlns:p14="http://schemas.microsoft.com/office/powerpoint/2010/main" val="166375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2024 PLANNING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13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859339"/>
            <a:ext cx="78512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Understanding the REFEDS Work Planning Process</a:t>
            </a:r>
            <a:r>
              <a:rPr lang="en-US" sz="2400" dirty="0"/>
              <a:t> (17 November 2022) – </a:t>
            </a:r>
            <a:r>
              <a:rPr lang="en-US" sz="2400" dirty="0">
                <a:hlinkClick r:id="rId5"/>
              </a:rPr>
              <a:t>YouTube</a:t>
            </a:r>
            <a:r>
              <a:rPr lang="en-US" sz="2400" dirty="0"/>
              <a:t>, </a:t>
            </a:r>
            <a:r>
              <a:rPr lang="en-US" sz="2400" dirty="0">
                <a:hlinkClick r:id="rId6"/>
              </a:rPr>
              <a:t>Slides</a:t>
            </a:r>
            <a:endParaRPr lang="en-US" sz="2400" dirty="0"/>
          </a:p>
          <a:p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there areas where new policy or best practice guidance would help federations?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there special interest groups that could form to help answer technical questions?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What new technologies should federations be preparing for? What will that preparation look like?</a:t>
            </a:r>
          </a:p>
        </p:txBody>
      </p:sp>
    </p:spTree>
    <p:extLst>
      <p:ext uri="{BB962C8B-B14F-4D97-AF65-F5344CB8AC3E}">
        <p14:creationId xmlns:p14="http://schemas.microsoft.com/office/powerpoint/2010/main" val="382230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MORE INFO AND USEFUL LINKS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14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462703"/>
            <a:ext cx="785127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+mn-lt"/>
              </a:rPr>
              <a:t>REFEDS Strategic Plan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+mn-lt"/>
                <a:hlinkClick r:id="rId5"/>
              </a:rPr>
              <a:t>https://refeds.org/strategic-plan</a:t>
            </a:r>
            <a:endParaRPr lang="en-US" sz="2000" dirty="0"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latin typeface="+mn-lt"/>
              </a:rPr>
              <a:t>2024 REFEDS Planning Documents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+mn-lt"/>
                <a:hlinkClick r:id="rId6"/>
              </a:rPr>
              <a:t>https://wiki.refeds.org/display/WOR/2024+Work+Plan+Preparation</a:t>
            </a:r>
            <a:r>
              <a:rPr lang="en-US" sz="2000" dirty="0">
                <a:latin typeface="+mn-lt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+mn-lt"/>
              </a:rPr>
              <a:t>REFEDS Wiki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+mn-lt"/>
                <a:hlinkClick r:id="rId7"/>
              </a:rPr>
              <a:t>https://wiki.refeds.org</a:t>
            </a:r>
            <a:r>
              <a:rPr lang="en-US" sz="2000" dirty="0">
                <a:latin typeface="+mn-lt"/>
              </a:rPr>
              <a:t> 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+mn-lt"/>
              </a:rPr>
              <a:t>Mailing list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+mn-lt"/>
                <a:hlinkClick r:id="rId8"/>
              </a:rPr>
              <a:t>https://lists.refeds.org/sympa/info/refeds</a:t>
            </a:r>
            <a:r>
              <a:rPr lang="en-US" sz="2000" dirty="0">
                <a:latin typeface="+mn-lt"/>
              </a:rPr>
              <a:t> 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+mn-lt"/>
              </a:rPr>
              <a:t>Slack channel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+mn-lt"/>
              </a:rPr>
              <a:t>because of course there is</a:t>
            </a:r>
            <a:endParaRPr lang="en-US" sz="2000" b="1" dirty="0">
              <a:latin typeface="+mn-lt"/>
            </a:endParaRPr>
          </a:p>
          <a:p>
            <a:r>
              <a:rPr lang="en-US" sz="2400" dirty="0">
                <a:latin typeface="+mn-lt"/>
              </a:rPr>
              <a:t>YouTube channel</a:t>
            </a:r>
          </a:p>
          <a:p>
            <a:r>
              <a:rPr lang="en-US" sz="2000" dirty="0">
                <a:latin typeface="+mn-lt"/>
              </a:rPr>
              <a:t>	</a:t>
            </a:r>
            <a:r>
              <a:rPr lang="en-US" sz="2000" dirty="0">
                <a:latin typeface="+mn-lt"/>
                <a:hlinkClick r:id="rId9"/>
              </a:rPr>
              <a:t>https://www.youtube.com/@REFEDS 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2900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SCHEMA BOARD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15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395710"/>
            <a:ext cx="78512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REFEDS Schema Board-managed schema: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eduPerson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voPerson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SCHAC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b="1" dirty="0"/>
              <a:t>Board members: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David Bantz (U. Alaska) (2019-2024)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Alan Buxey (UNiDAYS) (2019-2025)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Keith Hazelton (Internet2) (2019-2025)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Christos Kanellopoulos (GÉANT) (2020-2024)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Benn Oshrin (SCG) (2019-2025, Chair)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Mark Rank (Cirrus Identity (2022-2024)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Mario Reale (GARR-GEANT) (2019-2025)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Terry Smith (AAF) (2019-2025)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</a:rPr>
              <a:t>Heather Flanagan (ex officio, Secretary)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hlinkClick r:id="rId5"/>
            </a:endParaRPr>
          </a:p>
          <a:p>
            <a:pPr algn="ctr"/>
            <a:r>
              <a:rPr lang="en-US" dirty="0">
                <a:hlinkClick r:id="rId5"/>
              </a:rPr>
              <a:t>https://wiki.refeds.org/display/STAN/Schema+Editorial+Board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0382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ENTITY CATEGORIES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16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395710"/>
            <a:ext cx="78512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Entity Categories = “</a:t>
            </a:r>
            <a:r>
              <a:rPr lang="en-US" sz="2400" dirty="0"/>
              <a:t>group federation entities that share common criteria.  The intent is that all entities in a given entity category are obliged to conform to the characteristics set out in the definition of that category.”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Hide from Discovery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REFEDS Data Protection Code of Conduct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Research &amp; Scholarship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Anonymous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Pseudonymous Access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Personalized Access</a:t>
            </a:r>
          </a:p>
        </p:txBody>
      </p:sp>
    </p:spTree>
    <p:extLst>
      <p:ext uri="{BB962C8B-B14F-4D97-AF65-F5344CB8AC3E}">
        <p14:creationId xmlns:p14="http://schemas.microsoft.com/office/powerpoint/2010/main" val="505185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/>
            <a:r>
              <a:rPr lang="en-US" altLang="en-US" b="1" dirty="0">
                <a:latin typeface="Verdana" panose="020B0604030504040204" pitchFamily="34" charset="0"/>
              </a:rPr>
              <a:t>REFEDS 47 Agenda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17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574675" y="1681222"/>
            <a:ext cx="39256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DFN eduID Project</a:t>
            </a:r>
          </a:p>
          <a:p>
            <a:r>
              <a:rPr lang="en-US" sz="2400" dirty="0"/>
              <a:t>RENATER? </a:t>
            </a:r>
          </a:p>
          <a:p>
            <a:r>
              <a:rPr lang="en-US" sz="2400" dirty="0"/>
              <a:t>AAF Update</a:t>
            </a:r>
          </a:p>
          <a:p>
            <a:r>
              <a:rPr lang="en-US" sz="2400" dirty="0"/>
              <a:t>InCommon Update</a:t>
            </a:r>
          </a:p>
          <a:p>
            <a:r>
              <a:rPr lang="en-US" sz="2400" dirty="0"/>
              <a:t>eduID.cz Update</a:t>
            </a:r>
          </a:p>
          <a:p>
            <a:r>
              <a:rPr lang="en-US" sz="2400" dirty="0"/>
              <a:t>Jisc Update</a:t>
            </a:r>
          </a:p>
          <a:p>
            <a:r>
              <a:rPr lang="en-US" sz="2400" dirty="0"/>
              <a:t>IDEM Update</a:t>
            </a:r>
          </a:p>
          <a:p>
            <a:r>
              <a:rPr lang="en-US" sz="2400" dirty="0"/>
              <a:t>SURF Update</a:t>
            </a:r>
          </a:p>
          <a:p>
            <a:r>
              <a:rPr lang="en-US" sz="2400" dirty="0"/>
              <a:t>LAIFE Update</a:t>
            </a:r>
          </a:p>
          <a:p>
            <a:r>
              <a:rPr lang="en-US" sz="2400" dirty="0"/>
              <a:t>SAFIRE Update</a:t>
            </a:r>
          </a:p>
          <a:p>
            <a:r>
              <a:rPr lang="en-US" sz="2400" dirty="0"/>
              <a:t>WAYF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410670-BAD5-25E4-B915-FBCD40F5ADB0}"/>
              </a:ext>
            </a:extLst>
          </p:cNvPr>
          <p:cNvSpPr txBox="1"/>
          <p:nvPr/>
        </p:nvSpPr>
        <p:spPr>
          <a:xfrm>
            <a:off x="4600575" y="1681222"/>
            <a:ext cx="44717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Questions to Federation Operators</a:t>
            </a:r>
          </a:p>
          <a:p>
            <a:r>
              <a:rPr lang="en-US" sz="2400" dirty="0"/>
              <a:t>Baseline Expectations Update</a:t>
            </a:r>
          </a:p>
          <a:p>
            <a:r>
              <a:rPr lang="en-US" sz="2400" dirty="0"/>
              <a:t>Baseline Expectations at InCommon</a:t>
            </a:r>
          </a:p>
          <a:p>
            <a:r>
              <a:rPr lang="en-US" sz="2400" dirty="0"/>
              <a:t>Assurance Working Group Update</a:t>
            </a:r>
          </a:p>
          <a:p>
            <a:r>
              <a:rPr lang="en-US" sz="2400" dirty="0"/>
              <a:t>Assurance at SWAMID</a:t>
            </a:r>
          </a:p>
          <a:p>
            <a:r>
              <a:rPr lang="en-US" sz="2400" dirty="0"/>
              <a:t>Seamless Access Update</a:t>
            </a:r>
          </a:p>
          <a:p>
            <a:r>
              <a:rPr lang="en-US" sz="2400" dirty="0"/>
              <a:t>FedCM</a:t>
            </a:r>
          </a:p>
          <a:p>
            <a:r>
              <a:rPr lang="en-US" sz="2400" dirty="0"/>
              <a:t>Outcomes from the GÉANT Incubator</a:t>
            </a:r>
          </a:p>
          <a:p>
            <a:r>
              <a:rPr lang="en-US" sz="2400" dirty="0"/>
              <a:t>Lobbying for Change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52B432-7651-72D4-1B9E-411C6FCCEA11}"/>
              </a:ext>
            </a:extLst>
          </p:cNvPr>
          <p:cNvSpPr txBox="1"/>
          <p:nvPr/>
        </p:nvSpPr>
        <p:spPr>
          <a:xfrm>
            <a:off x="574675" y="1311890"/>
            <a:ext cx="2425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Morning Sessions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AB8A23-DF7D-CBE8-0FDD-96EEEC27FCBE}"/>
              </a:ext>
            </a:extLst>
          </p:cNvPr>
          <p:cNvSpPr txBox="1"/>
          <p:nvPr/>
        </p:nvSpPr>
        <p:spPr>
          <a:xfrm>
            <a:off x="4643692" y="1311890"/>
            <a:ext cx="2643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Afternoon Sessions</a:t>
            </a:r>
          </a:p>
        </p:txBody>
      </p:sp>
    </p:spTree>
    <p:extLst>
      <p:ext uri="{BB962C8B-B14F-4D97-AF65-F5344CB8AC3E}">
        <p14:creationId xmlns:p14="http://schemas.microsoft.com/office/powerpoint/2010/main" val="361356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 COMMUNITY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 smtClean="0">
                <a:solidFill>
                  <a:srgbClr val="898989"/>
                </a:solidFill>
                <a:latin typeface="Verdana" panose="020B0604030504040204" pitchFamily="34" charset="0"/>
              </a:rPr>
              <a:pPr/>
              <a:t>2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0B5858-9589-CA50-0F3B-9D489ACAB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176122"/>
            <a:ext cx="7772400" cy="49283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 descr="Macintosh HD:Users:florio:Desktop:refedsfinal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 txBox="1"/>
          <p:nvPr/>
        </p:nvSpPr>
        <p:spPr>
          <a:xfrm>
            <a:off x="3767138" y="566738"/>
            <a:ext cx="48307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Sponsors</a:t>
            </a:r>
            <a:endParaRPr dirty="0"/>
          </a:p>
        </p:txBody>
      </p:sp>
      <p:sp>
        <p:nvSpPr>
          <p:cNvPr id="103" name="Google Shape;103;p2"/>
          <p:cNvSpPr txBox="1">
            <a:spLocks noGrp="1"/>
          </p:cNvSpPr>
          <p:nvPr>
            <p:ph type="sldNum" idx="12"/>
          </p:nvPr>
        </p:nvSpPr>
        <p:spPr>
          <a:xfrm>
            <a:off x="6900863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rPr>
              <a:t>3</a:t>
            </a:fld>
            <a:endParaRPr sz="1200" b="1" i="0" u="none" strike="noStrike" cap="none" dirty="0">
              <a:solidFill>
                <a:srgbClr val="89898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5CADEC-D1AC-C371-D658-2F01752C51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011441"/>
            <a:ext cx="7772400" cy="4835117"/>
          </a:xfrm>
          <a:prstGeom prst="rect">
            <a:avLst/>
          </a:prstGeom>
        </p:spPr>
      </p:pic>
      <p:pic>
        <p:nvPicPr>
          <p:cNvPr id="101" name="Google Shape;101;p2" descr="Macintosh HD:Users:florio:Desktop:REFEDS-lines-small.ep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KIFÜ">
            <a:extLst>
              <a:ext uri="{FF2B5EF4-FFF2-40B4-BE49-F238E27FC236}">
                <a16:creationId xmlns:a16="http://schemas.microsoft.com/office/drawing/2014/main" id="{B993B6C6-21F6-A115-51D2-4831964FE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761" y="5622131"/>
            <a:ext cx="1009439" cy="52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21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b="1" dirty="0">
                <a:latin typeface="Verdana" panose="020B0604030504040204" pitchFamily="34" charset="0"/>
              </a:rPr>
              <a:t>REFEDS Steering Committee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4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1D900-C72D-F40E-CDD7-AA7B7C3B842A}"/>
              </a:ext>
            </a:extLst>
          </p:cNvPr>
          <p:cNvSpPr txBox="1"/>
          <p:nvPr/>
        </p:nvSpPr>
        <p:spPr>
          <a:xfrm>
            <a:off x="555802" y="1589882"/>
            <a:ext cx="80420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cs typeface="Calibri" panose="020F0502020204030204" pitchFamily="34" charset="0"/>
              </a:rPr>
              <a:t>Pål Axelsson (SUNET) (2018 - 2023)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cs typeface="Calibri" panose="020F0502020204030204" pitchFamily="34" charset="0"/>
              </a:rPr>
              <a:t>Maarten Kremers (SURF) (2016-2023)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cs typeface="Calibri" panose="020F0502020204030204" pitchFamily="34" charset="0"/>
              </a:rPr>
              <a:t>John Scullen(AAF) (2023-2025)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cs typeface="Calibri" panose="020F0502020204030204" pitchFamily="34" charset="0"/>
              </a:rPr>
              <a:t>Alex Stuart (2022-2025)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cs typeface="Calibri" panose="020F0502020204030204" pitchFamily="34" charset="0"/>
              </a:rPr>
              <a:t>Albert Wu (Internet2) (2020 - 2025)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cs typeface="Calibri" panose="020F050202020403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cs typeface="Calibri" panose="020F0502020204030204" pitchFamily="34" charset="0"/>
            </a:endParaRPr>
          </a:p>
          <a:p>
            <a:r>
              <a:rPr lang="en-US" sz="3200" i="1" dirty="0">
                <a:cs typeface="Calibri" panose="020F0502020204030204" pitchFamily="34" charset="0"/>
              </a:rPr>
              <a:t>Nominations are now open for 2024-2026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062865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D0DF0D-1F25-B936-D062-C27EB4B2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2196-3324-5D47-B0F4-D6F6E7D59037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58B999-1A97-3117-3A70-7C344E4E1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001" y="39757"/>
            <a:ext cx="6593997" cy="58541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178773-A55A-9414-5AF7-CB59BDD76C91}"/>
              </a:ext>
            </a:extLst>
          </p:cNvPr>
          <p:cNvSpPr txBox="1"/>
          <p:nvPr/>
        </p:nvSpPr>
        <p:spPr>
          <a:xfrm>
            <a:off x="2933473" y="6169580"/>
            <a:ext cx="327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https://refeds.org/strategic-plan</a:t>
            </a:r>
            <a:endParaRPr lang="en-US" dirty="0"/>
          </a:p>
        </p:txBody>
      </p:sp>
      <p:pic>
        <p:nvPicPr>
          <p:cNvPr id="5" name="Google Shape;101;p2" descr="Macintosh HD:Users:florio:Desktop:REFEDS-lines-small.eps">
            <a:extLst>
              <a:ext uri="{FF2B5EF4-FFF2-40B4-BE49-F238E27FC236}">
                <a16:creationId xmlns:a16="http://schemas.microsoft.com/office/drawing/2014/main" id="{D18DDE73-AE1A-9271-0FDE-AF3E2565768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5697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b="1" dirty="0">
                <a:latin typeface="Verdana" panose="020B0604030504040204" pitchFamily="34" charset="0"/>
              </a:rPr>
              <a:t>CORE VALUES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6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1D900-C72D-F40E-CDD7-AA7B7C3B842A}"/>
              </a:ext>
            </a:extLst>
          </p:cNvPr>
          <p:cNvSpPr txBox="1"/>
          <p:nvPr/>
        </p:nvSpPr>
        <p:spPr>
          <a:xfrm>
            <a:off x="555802" y="1589882"/>
            <a:ext cx="80420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cs typeface="Calibri" panose="020F0502020204030204" pitchFamily="34" charset="0"/>
              </a:rPr>
              <a:t>Trust</a:t>
            </a:r>
            <a:r>
              <a:rPr lang="en-US" sz="2800" dirty="0">
                <a:cs typeface="Calibri" panose="020F0502020204030204" pitchFamily="34" charset="0"/>
              </a:rPr>
              <a:t>: through openness, transparency, and pragmatism in everything we do;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cs typeface="Calibri" panose="020F0502020204030204" pitchFamily="34" charset="0"/>
              </a:rPr>
              <a:t>Community</a:t>
            </a:r>
            <a:r>
              <a:rPr lang="en-US" sz="2800" dirty="0">
                <a:cs typeface="Calibri" panose="020F0502020204030204" pitchFamily="34" charset="0"/>
              </a:rPr>
              <a:t>: we are an enthusiastic, collaborative and inclusive community that makes strategic decisions based on consensus;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cs typeface="Calibri" panose="020F0502020204030204" pitchFamily="34" charset="0"/>
              </a:rPr>
              <a:t>Leadership</a:t>
            </a:r>
            <a:r>
              <a:rPr lang="en-US" sz="2800" dirty="0">
                <a:cs typeface="Calibri" panose="020F0502020204030204" pitchFamily="34" charset="0"/>
              </a:rPr>
              <a:t>: we are global leaders with expertise in trust and identity.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627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b="1" dirty="0">
                <a:latin typeface="Verdana" panose="020B0604030504040204" pitchFamily="34" charset="0"/>
              </a:rPr>
              <a:t>CRITICAL SUCCESS FACTORS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7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1D900-C72D-F40E-CDD7-AA7B7C3B842A}"/>
              </a:ext>
            </a:extLst>
          </p:cNvPr>
          <p:cNvSpPr txBox="1"/>
          <p:nvPr/>
        </p:nvSpPr>
        <p:spPr>
          <a:xfrm>
            <a:off x="555802" y="1589882"/>
            <a:ext cx="80420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cs typeface="Calibri" panose="020F0502020204030204" pitchFamily="34" charset="0"/>
              </a:rPr>
              <a:t>Sustainable Standards Development Process and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cs typeface="Calibri" panose="020F0502020204030204" pitchFamily="34" charset="0"/>
              </a:rPr>
              <a:t>Meeting Attendance and Community Representation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Supporting and Educating Stakeholders</a:t>
            </a:r>
          </a:p>
        </p:txBody>
      </p:sp>
    </p:spTree>
    <p:extLst>
      <p:ext uri="{BB962C8B-B14F-4D97-AF65-F5344CB8AC3E}">
        <p14:creationId xmlns:p14="http://schemas.microsoft.com/office/powerpoint/2010/main" val="115259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b="1" dirty="0">
                <a:latin typeface="Verdana" panose="020B0604030504040204" pitchFamily="34" charset="0"/>
              </a:rPr>
              <a:t>PARTICIPANT’S AGREEMENT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8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1D900-C72D-F40E-CDD7-AA7B7C3B842A}"/>
              </a:ext>
            </a:extLst>
          </p:cNvPr>
          <p:cNvSpPr txBox="1"/>
          <p:nvPr/>
        </p:nvSpPr>
        <p:spPr>
          <a:xfrm>
            <a:off x="555802" y="1589882"/>
            <a:ext cx="804209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REFEDS mailing lists, website, and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REFEDS Participants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REFEDS Sponsors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Annual REFEDS workplan and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Funding of the annual REFEDS workplan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REFEDS Steering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Annual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Intellectual Property Rights (IPR)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REFEDS Working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9825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Macintosh HD:Users:florio:Desktop:refedsfinal.eps">
            <a:extLst>
              <a:ext uri="{FF2B5EF4-FFF2-40B4-BE49-F238E27FC236}">
                <a16:creationId xmlns:a16="http://schemas.microsoft.com/office/drawing/2014/main" id="{1C786369-609D-5249-BA92-A72829F9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493713"/>
            <a:ext cx="1533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7" descr="Macintosh HD:Users:florio:Desktop:REFEDS-lines-small.eps">
            <a:extLst>
              <a:ext uri="{FF2B5EF4-FFF2-40B4-BE49-F238E27FC236}">
                <a16:creationId xmlns:a16="http://schemas.microsoft.com/office/drawing/2014/main" id="{528F47F8-4A04-2148-9886-207B0897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>
            <a:extLst>
              <a:ext uri="{FF2B5EF4-FFF2-40B4-BE49-F238E27FC236}">
                <a16:creationId xmlns:a16="http://schemas.microsoft.com/office/drawing/2014/main" id="{7F4DCA26-E2FE-DD40-97EB-2D45CCA51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38" y="566738"/>
            <a:ext cx="483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b="1" dirty="0">
                <a:latin typeface="Verdana" panose="020B0604030504040204" pitchFamily="34" charset="0"/>
              </a:rPr>
              <a:t>WORKING GROUPS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03A100-CE50-6B4B-AD22-45B818DD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4D08A6C5-3923-324B-BE85-A8E98719251C}" type="slidenum">
              <a:rPr lang="en-US" altLang="en-US" b="1">
                <a:solidFill>
                  <a:srgbClr val="898989"/>
                </a:solidFill>
                <a:latin typeface="Verdana" panose="020B0604030504040204" pitchFamily="34" charset="0"/>
              </a:rPr>
              <a:pPr/>
              <a:t>9</a:t>
            </a:fld>
            <a:endParaRPr lang="en-US" altLang="en-US" b="1" dirty="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8B339-2892-734F-9183-4E54DF0B75E1}"/>
              </a:ext>
            </a:extLst>
          </p:cNvPr>
          <p:cNvSpPr txBox="1"/>
          <p:nvPr/>
        </p:nvSpPr>
        <p:spPr>
          <a:xfrm>
            <a:off x="646365" y="1859339"/>
            <a:ext cx="78512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5"/>
              </a:rPr>
              <a:t>Assurance Working Group</a:t>
            </a:r>
            <a:r>
              <a:rPr lang="en-US" sz="2400" dirty="0"/>
              <a:t> (open).</a:t>
            </a:r>
          </a:p>
          <a:p>
            <a:r>
              <a:rPr lang="en-US" sz="2400" dirty="0"/>
              <a:t>	</a:t>
            </a:r>
            <a:r>
              <a:rPr lang="en-US" sz="2400" dirty="0">
                <a:hlinkClick r:id="rId6"/>
              </a:rPr>
              <a:t>MFA Subgroup</a:t>
            </a:r>
            <a:r>
              <a:rPr lang="en-US" sz="2400" dirty="0"/>
              <a:t> (open).</a:t>
            </a:r>
          </a:p>
          <a:p>
            <a:endParaRPr lang="en-US" sz="2400" dirty="0"/>
          </a:p>
          <a:p>
            <a:r>
              <a:rPr lang="en-US" sz="2400" dirty="0">
                <a:hlinkClick r:id="rId7"/>
              </a:rPr>
              <a:t>MRPS Update</a:t>
            </a:r>
            <a:r>
              <a:rPr lang="en-US" sz="2400" dirty="0"/>
              <a:t> (open).</a:t>
            </a:r>
          </a:p>
          <a:p>
            <a:endParaRPr lang="en-US" sz="2400" dirty="0"/>
          </a:p>
          <a:p>
            <a:r>
              <a:rPr lang="en-US" sz="2400" dirty="0">
                <a:hlinkClick r:id="rId8"/>
              </a:rPr>
              <a:t>Browser Changes and Federation </a:t>
            </a:r>
            <a:r>
              <a:rPr lang="en-US" sz="2400" dirty="0"/>
              <a:t>(open).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>
                <a:hlinkClick r:id="rId9"/>
              </a:rPr>
              <a:t>FOG</a:t>
            </a:r>
            <a:r>
              <a:rPr lang="en-US" sz="2400" dirty="0"/>
              <a:t> - Federation Operators Group (by nomination only; see group page for membership requirements).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>
                <a:hlinkClick r:id="rId10"/>
              </a:rPr>
              <a:t>SPOG</a:t>
            </a:r>
            <a:r>
              <a:rPr lang="en-US" sz="2400" dirty="0"/>
              <a:t> - SP Operator Group (see group page for membership requirements)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85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F8CB887-9976-4E46-AF54-ECF704C83096}" vid="{5774566A-A12C-804C-AFD6-82A092FC6C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1666</TotalTime>
  <Words>873</Words>
  <Application>Microsoft Macintosh PowerPoint</Application>
  <PresentationFormat>On-screen Show (4:3)</PresentationFormat>
  <Paragraphs>188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Flanagan</dc:creator>
  <cp:lastModifiedBy>Heather Flanagan</cp:lastModifiedBy>
  <cp:revision>21</cp:revision>
  <dcterms:created xsi:type="dcterms:W3CDTF">2020-07-17T13:50:54Z</dcterms:created>
  <dcterms:modified xsi:type="dcterms:W3CDTF">2023-10-10T09:10:09Z</dcterms:modified>
</cp:coreProperties>
</file>