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  <p:sldMasterId id="2147483703" r:id="rId2"/>
    <p:sldMasterId id="2147483705" r:id="rId3"/>
    <p:sldMasterId id="2147483706" r:id="rId4"/>
  </p:sldMasterIdLst>
  <p:notesMasterIdLst>
    <p:notesMasterId r:id="rId4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  <p:sldId id="266" r:id="rId15"/>
    <p:sldId id="267" r:id="rId16"/>
    <p:sldId id="268" r:id="rId17"/>
    <p:sldId id="269" r:id="rId18"/>
    <p:sldId id="295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16059A2-7BC0-4E2B-A849-60401DFDD68D}">
  <a:tblStyle styleId="{916059A2-7BC0-4E2B-A849-60401DFDD68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C2BCF6A-05B4-4803-8E79-3F418F19531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1b6970c70c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g11b6970c70c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8703dd5a97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g28703dd5a97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8703dd5a97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g28703dd5a97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88e5a9a434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0" name="Google Shape;420;g288e5a9a434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8703dd5a97_0_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g28703dd5a97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8703dd5a97_0_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g28703dd5a97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9271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8703dd5a97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g28703dd5a97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8703dd5a97_0_4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0" name="Google Shape;450;g28703dd5a97_0_4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28703dd5a97_0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9" name="Google Shape;459;g28703dd5a97_0_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8703dd5a9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7388"/>
            <a:ext cx="6092825" cy="3427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8" name="Google Shape;468;g28703dd5a9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9" name="Google Shape;469;g28703dd5a97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27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88e5a9a434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288e5a9a434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28703dd5a97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g28703dd5a97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1b6970c70c_0_2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4" name="Google Shape;484;g11b6970c70c_0_2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28703dd5a97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3" name="Google Shape;523;g28703dd5a97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28703dd5a97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0" name="Google Shape;560;g28703dd5a97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8703dd5a97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1" name="Google Shape;571;g28703dd5a97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28703dd5a97_0_2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3" name="Google Shape;593;g28703dd5a97_0_2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8703dd5a97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9" name="Google Shape;599;g28703dd5a97_0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8703dd5a97_0_4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g28703dd5a97_0_4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28703dd5a97_0_4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“Filtering pre-relese”, “Filtering release”, “Best practices UX and better path for integrators”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Graphs used as estimates, does not represent exact development times</a:t>
            </a:r>
            <a:endParaRPr i="1"/>
          </a:p>
        </p:txBody>
      </p:sp>
      <p:sp>
        <p:nvSpPr>
          <p:cNvPr id="610" name="Google Shape;610;g28703dd5a97_0_4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88e5a9a434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“Filtering pre-relese”, “Filtering release”, “Best practices UX and better path for integrators”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Graphs used as estimates, does not represent exact development times</a:t>
            </a:r>
            <a:endParaRPr i="1"/>
          </a:p>
        </p:txBody>
      </p:sp>
      <p:sp>
        <p:nvSpPr>
          <p:cNvPr id="635" name="Google Shape;635;g288e5a9a434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1b6970c70c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g11b6970c70c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88e5a9a43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“Filtering pre-relese”, “Filtering release”, “Best practices UX and better path for integrators”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Graphs used as estimates, does not represent exact development times</a:t>
            </a:r>
            <a:endParaRPr i="1"/>
          </a:p>
        </p:txBody>
      </p:sp>
      <p:sp>
        <p:nvSpPr>
          <p:cNvPr id="661" name="Google Shape;661;g288e5a9a43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288e5a9a434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“Filtering pre-relese”, “Filtering release”, “Best practices UX and better path for integrators”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Graphs used as estimates, does not represent exact development times</a:t>
            </a:r>
            <a:endParaRPr i="1"/>
          </a:p>
        </p:txBody>
      </p:sp>
      <p:sp>
        <p:nvSpPr>
          <p:cNvPr id="687" name="Google Shape;687;g288e5a9a434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28703dd5a97_0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3" name="Google Shape;713;g28703dd5a97_0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28703dd5a97_0_4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1" name="Google Shape;721;g28703dd5a97_0_4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28703dd5a97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9" name="Google Shape;729;g28703dd5a97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88e5a9a434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“Filtering pre-relese”, “Filtering release”, “Best practices UX and better path for integrators”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Graphs used as estimates, does not represent exact development times</a:t>
            </a:r>
            <a:endParaRPr i="1"/>
          </a:p>
        </p:txBody>
      </p:sp>
      <p:sp>
        <p:nvSpPr>
          <p:cNvPr id="735" name="Google Shape;735;g288e5a9a434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d78ed0665b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d78ed0665b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12dbef22b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0" name="Google Shape;750;g12dbef22b4f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d6d5735bbf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gd6d5735bbf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86fb341be2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674688"/>
            <a:ext cx="5994400" cy="33734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6" name="Google Shape;326;g286fb341be2_1_57:notes"/>
          <p:cNvSpPr txBox="1">
            <a:spLocks noGrp="1"/>
          </p:cNvSpPr>
          <p:nvPr>
            <p:ph type="body" idx="1"/>
          </p:nvPr>
        </p:nvSpPr>
        <p:spPr>
          <a:xfrm>
            <a:off x="894522" y="4272197"/>
            <a:ext cx="4920000" cy="4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600" tIns="89600" rIns="89600" bIns="89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b6970c70c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3" name="Google Shape;333;g11b6970c70c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1b6970c70c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g11b6970c70c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1b6970c70c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g11b6970c70c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1b6970c70c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g11b6970c70c_0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8703dd5a97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g28703dd5a97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075" tIns="91075" rIns="91075" bIns="910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4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  <a:defRPr sz="6400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535460" y="3473964"/>
            <a:ext cx="6149545" cy="138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3825222" y="6121571"/>
            <a:ext cx="200716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1" u="none" strike="noStrike" cap="none">
                <a:solidFill>
                  <a:srgbClr val="00FFE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+ image">
  <p:cSld name="One column + imag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6291515" y="1436687"/>
            <a:ext cx="4856100" cy="5541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>
            <a:spLocks noGrp="1"/>
          </p:cNvSpPr>
          <p:nvPr>
            <p:ph type="title"/>
          </p:nvPr>
        </p:nvSpPr>
        <p:spPr>
          <a:xfrm>
            <a:off x="1016001" y="538165"/>
            <a:ext cx="10140300" cy="3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1"/>
          </p:nvPr>
        </p:nvSpPr>
        <p:spPr>
          <a:xfrm>
            <a:off x="1016001" y="1436691"/>
            <a:ext cx="4856100" cy="16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8478557" y="6224939"/>
            <a:ext cx="258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13"/>
          <p:cNvSpPr txBox="1"/>
          <p:nvPr/>
        </p:nvSpPr>
        <p:spPr>
          <a:xfrm>
            <a:off x="11932960" y="6632129"/>
            <a:ext cx="258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1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7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  <a:defRPr sz="6400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ubTitle" idx="1"/>
          </p:nvPr>
        </p:nvSpPr>
        <p:spPr>
          <a:xfrm>
            <a:off x="535460" y="3473964"/>
            <a:ext cx="6149700" cy="13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dt" idx="10"/>
          </p:nvPr>
        </p:nvSpPr>
        <p:spPr>
          <a:xfrm>
            <a:off x="3825222" y="6121571"/>
            <a:ext cx="2007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600" b="0" i="1" u="none" strike="noStrike" cap="none">
                <a:solidFill>
                  <a:srgbClr val="00FFE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9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900" cy="11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100"/>
              <a:buFont typeface="Georgia"/>
              <a:buNone/>
              <a:defRPr sz="5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Header">
  <p:cSld name="5_Section Head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900" cy="11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100"/>
              <a:buFont typeface="Georgia"/>
              <a:buNone/>
              <a:defRPr sz="5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/>
          <p:nvPr/>
        </p:nvSpPr>
        <p:spPr>
          <a:xfrm>
            <a:off x="247135" y="0"/>
            <a:ext cx="1557300" cy="3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sz="1500"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9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>
  <p:cSld name="1_Content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0"/>
          <p:cNvSpPr txBox="1"/>
          <p:nvPr/>
        </p:nvSpPr>
        <p:spPr>
          <a:xfrm>
            <a:off x="247135" y="0"/>
            <a:ext cx="1557300" cy="3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sz="1500"/>
          </a:p>
        </p:txBody>
      </p:sp>
      <p:sp>
        <p:nvSpPr>
          <p:cNvPr id="103" name="Google Shape;103;p20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9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6000"/>
              <a:buNone/>
              <a:defRPr sz="6000" i="1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7" name="Google Shape;10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2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1"/>
          <p:cNvSpPr txBox="1">
            <a:spLocks noGrp="1"/>
          </p:cNvSpPr>
          <p:nvPr>
            <p:ph type="body" idx="1"/>
          </p:nvPr>
        </p:nvSpPr>
        <p:spPr>
          <a:xfrm>
            <a:off x="0" y="5098541"/>
            <a:ext cx="12192000" cy="9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>
            <a:spLocks noGrp="1"/>
          </p:cNvSpPr>
          <p:nvPr>
            <p:ph type="title"/>
          </p:nvPr>
        </p:nvSpPr>
        <p:spPr>
          <a:xfrm>
            <a:off x="362294" y="3954162"/>
            <a:ext cx="11543100" cy="12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  <a:defRPr sz="6400">
                <a:solidFill>
                  <a:srgbClr val="FD766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pic>
        <p:nvPicPr>
          <p:cNvPr id="112" name="Google Shape;112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6541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2"/>
          <p:cNvSpPr txBox="1"/>
          <p:nvPr/>
        </p:nvSpPr>
        <p:spPr>
          <a:xfrm>
            <a:off x="7861899" y="5904450"/>
            <a:ext cx="2546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en-US" sz="1600" b="1">
                <a:solidFill>
                  <a:srgbClr val="7F7F7F"/>
                </a:solidFill>
              </a:rPr>
              <a:t>seamlessaccess</a:t>
            </a:r>
            <a:endParaRPr sz="1600" b="1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377687" y="365125"/>
            <a:ext cx="1097760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9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839788" y="1394833"/>
            <a:ext cx="5157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2"/>
          </p:nvPr>
        </p:nvSpPr>
        <p:spPr>
          <a:xfrm>
            <a:off x="839788" y="1898113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3"/>
          </p:nvPr>
        </p:nvSpPr>
        <p:spPr>
          <a:xfrm>
            <a:off x="6172200" y="1394833"/>
            <a:ext cx="51831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4"/>
          </p:nvPr>
        </p:nvSpPr>
        <p:spPr>
          <a:xfrm>
            <a:off x="6172200" y="1898113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9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9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  <a:defRPr sz="6400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39"/>
          <p:cNvSpPr txBox="1">
            <a:spLocks noGrp="1"/>
          </p:cNvSpPr>
          <p:nvPr>
            <p:ph type="subTitle" idx="1"/>
          </p:nvPr>
        </p:nvSpPr>
        <p:spPr>
          <a:xfrm>
            <a:off x="535460" y="3473964"/>
            <a:ext cx="6149400" cy="13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2" name="Google Shape;202;p39"/>
          <p:cNvSpPr txBox="1">
            <a:spLocks noGrp="1"/>
          </p:cNvSpPr>
          <p:nvPr>
            <p:ph type="dt" idx="10"/>
          </p:nvPr>
        </p:nvSpPr>
        <p:spPr>
          <a:xfrm>
            <a:off x="3825222" y="6121571"/>
            <a:ext cx="2007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1" u="none" strike="noStrike" cap="none">
                <a:solidFill>
                  <a:srgbClr val="00FFE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0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0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p40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40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1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900" cy="11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Header">
  <p:cSld name="5_Section Header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42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900" cy="11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3"/>
          <p:cNvSpPr txBox="1"/>
          <p:nvPr/>
        </p:nvSpPr>
        <p:spPr>
          <a:xfrm>
            <a:off x="247135" y="0"/>
            <a:ext cx="1557000" cy="3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217" name="Google Shape;217;p43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9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>
  <p:cSld name="1_Content with Caption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4"/>
          <p:cNvSpPr txBox="1"/>
          <p:nvPr/>
        </p:nvSpPr>
        <p:spPr>
          <a:xfrm>
            <a:off x="247135" y="0"/>
            <a:ext cx="1557000" cy="3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221" name="Google Shape;221;p44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9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6000"/>
              <a:buNone/>
              <a:defRPr sz="6000" i="1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755" cy="1198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5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45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5" name="Google Shape;225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2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5"/>
          <p:cNvSpPr txBox="1">
            <a:spLocks noGrp="1"/>
          </p:cNvSpPr>
          <p:nvPr>
            <p:ph type="body" idx="1"/>
          </p:nvPr>
        </p:nvSpPr>
        <p:spPr>
          <a:xfrm>
            <a:off x="0" y="5098541"/>
            <a:ext cx="12192000" cy="9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6"/>
          <p:cNvSpPr txBox="1">
            <a:spLocks noGrp="1"/>
          </p:cNvSpPr>
          <p:nvPr>
            <p:ph type="title"/>
          </p:nvPr>
        </p:nvSpPr>
        <p:spPr>
          <a:xfrm>
            <a:off x="362294" y="3954162"/>
            <a:ext cx="11543100" cy="12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  <a:defRPr sz="6400">
                <a:solidFill>
                  <a:srgbClr val="FD766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0" name="Google Shape;230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6541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6"/>
          <p:cNvSpPr txBox="1"/>
          <p:nvPr/>
        </p:nvSpPr>
        <p:spPr>
          <a:xfrm>
            <a:off x="7861899" y="5904450"/>
            <a:ext cx="2545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en-US" sz="1600" b="1">
                <a:solidFill>
                  <a:srgbClr val="7F7F7F"/>
                </a:solidFill>
              </a:rPr>
              <a:t>seamlessaccess</a:t>
            </a:r>
            <a:endParaRPr sz="1600" b="1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7"/>
          <p:cNvSpPr txBox="1">
            <a:spLocks noGrp="1"/>
          </p:cNvSpPr>
          <p:nvPr>
            <p:ph type="title"/>
          </p:nvPr>
        </p:nvSpPr>
        <p:spPr>
          <a:xfrm>
            <a:off x="377687" y="365125"/>
            <a:ext cx="1097760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47"/>
          <p:cNvSpPr txBox="1">
            <a:spLocks noGrp="1"/>
          </p:cNvSpPr>
          <p:nvPr>
            <p:ph type="body" idx="1"/>
          </p:nvPr>
        </p:nvSpPr>
        <p:spPr>
          <a:xfrm>
            <a:off x="839788" y="1394833"/>
            <a:ext cx="5157900" cy="5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5" name="Google Shape;235;p47"/>
          <p:cNvSpPr txBox="1">
            <a:spLocks noGrp="1"/>
          </p:cNvSpPr>
          <p:nvPr>
            <p:ph type="body" idx="2"/>
          </p:nvPr>
        </p:nvSpPr>
        <p:spPr>
          <a:xfrm>
            <a:off x="839788" y="1898113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47"/>
          <p:cNvSpPr txBox="1">
            <a:spLocks noGrp="1"/>
          </p:cNvSpPr>
          <p:nvPr>
            <p:ph type="body" idx="3"/>
          </p:nvPr>
        </p:nvSpPr>
        <p:spPr>
          <a:xfrm>
            <a:off x="6172200" y="1394833"/>
            <a:ext cx="5183100" cy="5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7" name="Google Shape;237;p47"/>
          <p:cNvSpPr txBox="1">
            <a:spLocks noGrp="1"/>
          </p:cNvSpPr>
          <p:nvPr>
            <p:ph type="body" idx="4"/>
          </p:nvPr>
        </p:nvSpPr>
        <p:spPr>
          <a:xfrm>
            <a:off x="6172200" y="1898113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47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47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8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48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48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9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49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51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4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  <a:defRPr sz="6400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51"/>
          <p:cNvSpPr txBox="1">
            <a:spLocks noGrp="1"/>
          </p:cNvSpPr>
          <p:nvPr>
            <p:ph type="subTitle" idx="1"/>
          </p:nvPr>
        </p:nvSpPr>
        <p:spPr>
          <a:xfrm>
            <a:off x="535460" y="3473964"/>
            <a:ext cx="6149545" cy="138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9" name="Google Shape;259;p51"/>
          <p:cNvSpPr txBox="1">
            <a:spLocks noGrp="1"/>
          </p:cNvSpPr>
          <p:nvPr>
            <p:ph type="dt" idx="10"/>
          </p:nvPr>
        </p:nvSpPr>
        <p:spPr>
          <a:xfrm>
            <a:off x="3825222" y="6121571"/>
            <a:ext cx="200716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1" u="none" strike="noStrike" cap="none">
                <a:solidFill>
                  <a:srgbClr val="00FFE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+ image">
  <p:cSld name="One column + image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52"/>
          <p:cNvSpPr>
            <a:spLocks noGrp="1"/>
          </p:cNvSpPr>
          <p:nvPr>
            <p:ph type="pic" idx="2"/>
          </p:nvPr>
        </p:nvSpPr>
        <p:spPr>
          <a:xfrm>
            <a:off x="6291515" y="1436687"/>
            <a:ext cx="4856100" cy="554100"/>
          </a:xfrm>
          <a:prstGeom prst="rect">
            <a:avLst/>
          </a:prstGeom>
          <a:noFill/>
          <a:ln>
            <a:noFill/>
          </a:ln>
        </p:spPr>
      </p:sp>
      <p:sp>
        <p:nvSpPr>
          <p:cNvPr id="262" name="Google Shape;262;p52"/>
          <p:cNvSpPr txBox="1">
            <a:spLocks noGrp="1"/>
          </p:cNvSpPr>
          <p:nvPr>
            <p:ph type="title"/>
          </p:nvPr>
        </p:nvSpPr>
        <p:spPr>
          <a:xfrm>
            <a:off x="1016001" y="538165"/>
            <a:ext cx="10140300" cy="3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52"/>
          <p:cNvSpPr txBox="1">
            <a:spLocks noGrp="1"/>
          </p:cNvSpPr>
          <p:nvPr>
            <p:ph type="body" idx="1"/>
          </p:nvPr>
        </p:nvSpPr>
        <p:spPr>
          <a:xfrm>
            <a:off x="1016001" y="1436691"/>
            <a:ext cx="4856100" cy="16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1pPr>
            <a:lvl2pPr marL="914400" lvl="1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2pPr>
            <a:lvl3pPr marL="1371600" lvl="2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3pPr>
            <a:lvl4pPr marL="1828800" lvl="3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4pPr>
            <a:lvl5pPr marL="2286000" lvl="4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5pPr>
            <a:lvl6pPr marL="2743200" lvl="5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6pPr>
            <a:lvl7pPr marL="3200400" lvl="6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7pPr>
            <a:lvl8pPr marL="3657600" lvl="7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8pPr>
            <a:lvl9pPr marL="4114800" lvl="8" indent="-3492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404040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64" name="Google Shape;264;p52"/>
          <p:cNvSpPr txBox="1">
            <a:spLocks noGrp="1"/>
          </p:cNvSpPr>
          <p:nvPr>
            <p:ph type="sldNum" idx="12"/>
          </p:nvPr>
        </p:nvSpPr>
        <p:spPr>
          <a:xfrm>
            <a:off x="8478557" y="6224939"/>
            <a:ext cx="258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5" name="Google Shape;265;p52"/>
          <p:cNvSpPr txBox="1"/>
          <p:nvPr/>
        </p:nvSpPr>
        <p:spPr>
          <a:xfrm>
            <a:off x="11932960" y="6632129"/>
            <a:ext cx="258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1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53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53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53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54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54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55"/>
          <p:cNvSpPr txBox="1">
            <a:spLocks noGrp="1"/>
          </p:cNvSpPr>
          <p:nvPr>
            <p:ph type="title"/>
          </p:nvPr>
        </p:nvSpPr>
        <p:spPr>
          <a:xfrm>
            <a:off x="362294" y="3954162"/>
            <a:ext cx="11543102" cy="1254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  <a:defRPr sz="6400">
                <a:solidFill>
                  <a:srgbClr val="FD766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78" name="Google Shape;278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83378" y="5907038"/>
            <a:ext cx="408416" cy="329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36541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91900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55"/>
          <p:cNvSpPr txBox="1"/>
          <p:nvPr/>
        </p:nvSpPr>
        <p:spPr>
          <a:xfrm>
            <a:off x="7861902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@twittername</a:t>
            </a:r>
            <a:endParaRPr sz="1600" b="1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55"/>
          <p:cNvSpPr txBox="1"/>
          <p:nvPr/>
        </p:nvSpPr>
        <p:spPr>
          <a:xfrm>
            <a:off x="10172615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linkedinprofile</a:t>
            </a:r>
            <a:endParaRPr sz="1600" b="1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55"/>
          <p:cNvSpPr txBox="1"/>
          <p:nvPr/>
        </p:nvSpPr>
        <p:spPr>
          <a:xfrm>
            <a:off x="5551188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facebookpage</a:t>
            </a:r>
            <a:endParaRPr sz="1600" b="1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Header">
  <p:cSld name="5_Section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522930" y="1816444"/>
            <a:ext cx="4938755" cy="1198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6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56"/>
          <p:cNvSpPr txBox="1">
            <a:spLocks noGrp="1"/>
          </p:cNvSpPr>
          <p:nvPr>
            <p:ph type="ftr" idx="11"/>
          </p:nvPr>
        </p:nvSpPr>
        <p:spPr>
          <a:xfrm>
            <a:off x="3299253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56"/>
          <p:cNvSpPr txBox="1">
            <a:spLocks noGrp="1"/>
          </p:cNvSpPr>
          <p:nvPr>
            <p:ph type="sldNum" idx="12"/>
          </p:nvPr>
        </p:nvSpPr>
        <p:spPr>
          <a:xfrm>
            <a:off x="9064486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7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57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1" name="Google Shape;291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57"/>
          <p:cNvSpPr txBox="1">
            <a:spLocks noGrp="1"/>
          </p:cNvSpPr>
          <p:nvPr>
            <p:ph type="body" idx="1"/>
          </p:nvPr>
        </p:nvSpPr>
        <p:spPr>
          <a:xfrm>
            <a:off x="0" y="5098541"/>
            <a:ext cx="12192000" cy="96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58"/>
          <p:cNvSpPr txBox="1">
            <a:spLocks noGrp="1"/>
          </p:cNvSpPr>
          <p:nvPr>
            <p:ph type="title"/>
          </p:nvPr>
        </p:nvSpPr>
        <p:spPr>
          <a:xfrm>
            <a:off x="377687" y="365125"/>
            <a:ext cx="10977701" cy="771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58"/>
          <p:cNvSpPr txBox="1">
            <a:spLocks noGrp="1"/>
          </p:cNvSpPr>
          <p:nvPr>
            <p:ph type="body" idx="1"/>
          </p:nvPr>
        </p:nvSpPr>
        <p:spPr>
          <a:xfrm>
            <a:off x="839788" y="1394833"/>
            <a:ext cx="5157787" cy="50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6" name="Google Shape;296;p58"/>
          <p:cNvSpPr txBox="1">
            <a:spLocks noGrp="1"/>
          </p:cNvSpPr>
          <p:nvPr>
            <p:ph type="body" idx="2"/>
          </p:nvPr>
        </p:nvSpPr>
        <p:spPr>
          <a:xfrm>
            <a:off x="839788" y="1898113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7" name="Google Shape;297;p58"/>
          <p:cNvSpPr txBox="1">
            <a:spLocks noGrp="1"/>
          </p:cNvSpPr>
          <p:nvPr>
            <p:ph type="body" idx="3"/>
          </p:nvPr>
        </p:nvSpPr>
        <p:spPr>
          <a:xfrm>
            <a:off x="6172200" y="1394833"/>
            <a:ext cx="5183188" cy="50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p58"/>
          <p:cNvSpPr txBox="1">
            <a:spLocks noGrp="1"/>
          </p:cNvSpPr>
          <p:nvPr>
            <p:ph type="body" idx="4"/>
          </p:nvPr>
        </p:nvSpPr>
        <p:spPr>
          <a:xfrm>
            <a:off x="6172200" y="1898113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p58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58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9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9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 txBox="1"/>
          <p:nvPr/>
        </p:nvSpPr>
        <p:spPr>
          <a:xfrm>
            <a:off x="247135" y="0"/>
            <a:ext cx="1556951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876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>
  <p:cSld name="1_Content with 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/>
          <p:nvPr/>
        </p:nvSpPr>
        <p:spPr>
          <a:xfrm>
            <a:off x="247135" y="0"/>
            <a:ext cx="1556951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20000"/>
              <a:buFont typeface="Georgia"/>
              <a:buNone/>
            </a:pPr>
            <a:r>
              <a:rPr lang="en-US" sz="20000" b="0" i="1" u="none" strike="noStrike" cap="none">
                <a:solidFill>
                  <a:srgbClr val="00FFE7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825843" y="1391513"/>
            <a:ext cx="5883876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6000"/>
              <a:buNone/>
              <a:defRPr sz="6000" i="1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" name="Google Shape;40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0" y="5098541"/>
            <a:ext cx="12192000" cy="96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362294" y="3954162"/>
            <a:ext cx="11543102" cy="1254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  <a:defRPr sz="6400">
                <a:solidFill>
                  <a:srgbClr val="FD766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83378" y="5907038"/>
            <a:ext cx="408416" cy="329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36541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91900" y="5907039"/>
            <a:ext cx="408416" cy="329685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/>
        </p:nvSpPr>
        <p:spPr>
          <a:xfrm>
            <a:off x="7861902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@twittername</a:t>
            </a:r>
            <a:endParaRPr sz="1600" b="1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9"/>
          <p:cNvSpPr txBox="1"/>
          <p:nvPr/>
        </p:nvSpPr>
        <p:spPr>
          <a:xfrm>
            <a:off x="10172615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linkedinprofile</a:t>
            </a:r>
            <a:endParaRPr sz="1600" b="1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"/>
          <p:cNvSpPr txBox="1"/>
          <p:nvPr/>
        </p:nvSpPr>
        <p:spPr>
          <a:xfrm>
            <a:off x="5551188" y="5904462"/>
            <a:ext cx="173278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facebookpage</a:t>
            </a:r>
            <a:endParaRPr sz="1600" b="1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377687" y="365125"/>
            <a:ext cx="10977701" cy="771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839788" y="1394833"/>
            <a:ext cx="5157787" cy="50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839788" y="1898113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6172200" y="1394833"/>
            <a:ext cx="5183188" cy="50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4"/>
          </p:nvPr>
        </p:nvSpPr>
        <p:spPr>
          <a:xfrm>
            <a:off x="6172200" y="1898113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9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4">
            <a:alphaModFix amt="10000"/>
          </a:blip>
          <a:srcRect/>
          <a:stretch/>
        </p:blipFill>
        <p:spPr>
          <a:xfrm>
            <a:off x="6883400" y="856457"/>
            <a:ext cx="53086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/>
          <p:nvPr/>
        </p:nvSpPr>
        <p:spPr>
          <a:xfrm>
            <a:off x="3120886" y="6176963"/>
            <a:ext cx="9071113" cy="681037"/>
          </a:xfrm>
          <a:prstGeom prst="rect">
            <a:avLst/>
          </a:prstGeom>
          <a:solidFill>
            <a:srgbClr val="193B6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  <a:defRPr sz="4400" b="0" i="0" u="none" strike="noStrike" cap="none">
                <a:solidFill>
                  <a:srgbClr val="193B6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67267" y="5897347"/>
            <a:ext cx="2120900" cy="774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13">
            <a:alphaModFix amt="10000"/>
          </a:blip>
          <a:srcRect/>
          <a:stretch/>
        </p:blipFill>
        <p:spPr>
          <a:xfrm>
            <a:off x="6883400" y="856457"/>
            <a:ext cx="5308603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>
            <a:off x="3120886" y="6176963"/>
            <a:ext cx="9071100" cy="681300"/>
          </a:xfrm>
          <a:prstGeom prst="rect">
            <a:avLst/>
          </a:prstGeom>
          <a:solidFill>
            <a:srgbClr val="193B6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  <a:defRPr sz="4400" b="0" i="0" u="none" strike="noStrike" cap="none">
                <a:solidFill>
                  <a:srgbClr val="193B6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9" name="Google Shape;79;p1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67267" y="5897347"/>
            <a:ext cx="2120900" cy="774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38"/>
          <p:cNvPicPr preferRelativeResize="0"/>
          <p:nvPr/>
        </p:nvPicPr>
        <p:blipFill rotWithShape="1">
          <a:blip r:embed="rId13">
            <a:alphaModFix amt="10000"/>
          </a:blip>
          <a:srcRect/>
          <a:stretch/>
        </p:blipFill>
        <p:spPr>
          <a:xfrm>
            <a:off x="6883400" y="856457"/>
            <a:ext cx="5308601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8"/>
          <p:cNvSpPr/>
          <p:nvPr/>
        </p:nvSpPr>
        <p:spPr>
          <a:xfrm>
            <a:off x="3120886" y="6176963"/>
            <a:ext cx="9071100" cy="681000"/>
          </a:xfrm>
          <a:prstGeom prst="rect">
            <a:avLst/>
          </a:prstGeom>
          <a:solidFill>
            <a:srgbClr val="193B6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38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  <a:defRPr sz="4400" b="0" i="0" u="none" strike="noStrike" cap="none">
                <a:solidFill>
                  <a:srgbClr val="193B6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4" name="Google Shape;194;p38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Google Shape;195;p38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6" name="Google Shape;196;p38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7" name="Google Shape;197;p3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67267" y="5897347"/>
            <a:ext cx="2120900" cy="774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50"/>
          <p:cNvPicPr preferRelativeResize="0"/>
          <p:nvPr/>
        </p:nvPicPr>
        <p:blipFill rotWithShape="1">
          <a:blip r:embed="rId11">
            <a:alphaModFix amt="10000"/>
          </a:blip>
          <a:srcRect/>
          <a:stretch/>
        </p:blipFill>
        <p:spPr>
          <a:xfrm>
            <a:off x="6883400" y="856457"/>
            <a:ext cx="53086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50"/>
          <p:cNvSpPr/>
          <p:nvPr/>
        </p:nvSpPr>
        <p:spPr>
          <a:xfrm>
            <a:off x="3120886" y="6176963"/>
            <a:ext cx="9071113" cy="681037"/>
          </a:xfrm>
          <a:prstGeom prst="rect">
            <a:avLst/>
          </a:prstGeom>
          <a:solidFill>
            <a:srgbClr val="193B6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50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  <a:defRPr sz="4400" b="0" i="0" u="none" strike="noStrike" cap="none">
                <a:solidFill>
                  <a:srgbClr val="193B6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1" name="Google Shape;251;p50"/>
          <p:cNvSpPr txBox="1">
            <a:spLocks noGrp="1"/>
          </p:cNvSpPr>
          <p:nvPr>
            <p:ph type="body" idx="1"/>
          </p:nvPr>
        </p:nvSpPr>
        <p:spPr>
          <a:xfrm>
            <a:off x="377687" y="1714414"/>
            <a:ext cx="11430000" cy="389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p50"/>
          <p:cNvSpPr txBox="1">
            <a:spLocks noGrp="1"/>
          </p:cNvSpPr>
          <p:nvPr>
            <p:ph type="ftr" idx="11"/>
          </p:nvPr>
        </p:nvSpPr>
        <p:spPr>
          <a:xfrm>
            <a:off x="3299254" y="6343993"/>
            <a:ext cx="48541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p50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4" name="Google Shape;254;p5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67267" y="5897347"/>
            <a:ext cx="2120900" cy="774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demo.seamlessaccess.org/custom-link" TargetMode="Externa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hyperlink" Target="https://demo.seamlessaccess.org/custom-seamlessaccess-butto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s://service.seamlessaccess.org/d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hylke@stm-solutions.org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ervice.seamlessaccess.org/d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hyperlink" Target="https://demo.seamlessaccess.org/custom-seamlessaccess-butt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0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4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</a:pPr>
            <a:r>
              <a:rPr lang="en-US"/>
              <a:t>SeamlessAccess Update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8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377" name="Google Shape;377;p68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Three different flavours: </a:t>
            </a:r>
            <a:r>
              <a:rPr lang="en-US" u="sng"/>
              <a:t>Limited</a:t>
            </a:r>
            <a:endParaRPr u="sng">
              <a:solidFill>
                <a:srgbClr val="193B62"/>
              </a:solidFill>
            </a:endParaRPr>
          </a:p>
        </p:txBody>
      </p:sp>
      <p:pic>
        <p:nvPicPr>
          <p:cNvPr id="378" name="Google Shape;378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3648" y="1908000"/>
            <a:ext cx="7279224" cy="3341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79" name="Google Shape;379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73199" y="1600475"/>
            <a:ext cx="2489600" cy="17144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80" name="Google Shape;380;p68"/>
          <p:cNvSpPr txBox="1"/>
          <p:nvPr/>
        </p:nvSpPr>
        <p:spPr>
          <a:xfrm>
            <a:off x="883650" y="5347675"/>
            <a:ext cx="605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5"/>
              </a:rPr>
              <a:t>https://demo.seamlessaccess.org/custom-link</a:t>
            </a:r>
            <a:r>
              <a:rPr lang="en-US" sz="1200"/>
              <a:t> </a:t>
            </a:r>
            <a:endParaRPr sz="1200"/>
          </a:p>
        </p:txBody>
      </p:sp>
      <p:cxnSp>
        <p:nvCxnSpPr>
          <p:cNvPr id="381" name="Google Shape;381;p68"/>
          <p:cNvCxnSpPr/>
          <p:nvPr/>
        </p:nvCxnSpPr>
        <p:spPr>
          <a:xfrm>
            <a:off x="8051400" y="2366200"/>
            <a:ext cx="1121700" cy="0"/>
          </a:xfrm>
          <a:prstGeom prst="straightConnector1">
            <a:avLst/>
          </a:prstGeom>
          <a:noFill/>
          <a:ln w="38100" cap="flat" cmpd="sng">
            <a:solidFill>
              <a:srgbClr val="0097A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2" name="Google Shape;382;p68"/>
          <p:cNvSpPr/>
          <p:nvPr/>
        </p:nvSpPr>
        <p:spPr>
          <a:xfrm>
            <a:off x="3940375" y="1275338"/>
            <a:ext cx="3397500" cy="605400"/>
          </a:xfrm>
          <a:prstGeom prst="wedgeRectCallout">
            <a:avLst>
              <a:gd name="adj1" fmla="val 31912"/>
              <a:gd name="adj2" fmla="val 114265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Custom text link points to standard SeamlessAccess IdP discovery service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300" y="1115175"/>
            <a:ext cx="8717924" cy="38147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99" name="Google Shape;399;p70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400" name="Google Shape;400;p70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Three different flavours: </a:t>
            </a:r>
            <a:r>
              <a:rPr lang="en-US" u="sng"/>
              <a:t>Advanced</a:t>
            </a:r>
            <a:endParaRPr u="sng">
              <a:solidFill>
                <a:srgbClr val="193B62"/>
              </a:solidFill>
            </a:endParaRPr>
          </a:p>
        </p:txBody>
      </p:sp>
      <p:sp>
        <p:nvSpPr>
          <p:cNvPr id="401" name="Google Shape;401;p70"/>
          <p:cNvSpPr txBox="1"/>
          <p:nvPr/>
        </p:nvSpPr>
        <p:spPr>
          <a:xfrm>
            <a:off x="465300" y="5298275"/>
            <a:ext cx="8442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4"/>
              </a:rPr>
              <a:t>https://demo.seamlessaccess.org/custom-seamlessaccess-button</a:t>
            </a:r>
            <a:r>
              <a:rPr lang="en-US" sz="1200"/>
              <a:t> </a:t>
            </a:r>
            <a:endParaRPr sz="1200"/>
          </a:p>
        </p:txBody>
      </p:sp>
      <p:pic>
        <p:nvPicPr>
          <p:cNvPr id="402" name="Google Shape;402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7297" y="4121975"/>
            <a:ext cx="5009651" cy="17431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403" name="Google Shape;403;p70"/>
          <p:cNvGrpSpPr/>
          <p:nvPr/>
        </p:nvGrpSpPr>
        <p:grpSpPr>
          <a:xfrm>
            <a:off x="2893699" y="4722151"/>
            <a:ext cx="3464700" cy="454200"/>
            <a:chOff x="2738649" y="4797026"/>
            <a:chExt cx="3464700" cy="454200"/>
          </a:xfrm>
        </p:grpSpPr>
        <p:cxnSp>
          <p:nvCxnSpPr>
            <p:cNvPr id="404" name="Google Shape;404;p70"/>
            <p:cNvCxnSpPr/>
            <p:nvPr/>
          </p:nvCxnSpPr>
          <p:spPr>
            <a:xfrm>
              <a:off x="2738649" y="5240150"/>
              <a:ext cx="3464700" cy="0"/>
            </a:xfrm>
            <a:prstGeom prst="straightConnector1">
              <a:avLst/>
            </a:prstGeom>
            <a:noFill/>
            <a:ln w="38100" cap="flat" cmpd="sng">
              <a:solidFill>
                <a:srgbClr val="0097A7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05" name="Google Shape;405;p70"/>
            <p:cNvCxnSpPr/>
            <p:nvPr/>
          </p:nvCxnSpPr>
          <p:spPr>
            <a:xfrm>
              <a:off x="2749201" y="4797026"/>
              <a:ext cx="0" cy="454200"/>
            </a:xfrm>
            <a:prstGeom prst="straightConnector1">
              <a:avLst/>
            </a:prstGeom>
            <a:noFill/>
            <a:ln w="38100" cap="flat" cmpd="sng">
              <a:solidFill>
                <a:srgbClr val="0097A7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06" name="Google Shape;406;p70"/>
          <p:cNvSpPr/>
          <p:nvPr/>
        </p:nvSpPr>
        <p:spPr>
          <a:xfrm>
            <a:off x="191049" y="3044700"/>
            <a:ext cx="3923743" cy="768600"/>
          </a:xfrm>
          <a:prstGeom prst="wedgeRectCallout">
            <a:avLst>
              <a:gd name="adj1" fmla="val 20366"/>
              <a:gd name="adj2" fmla="val 11612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Locally implemented SeamlessAccess button (with remembered IdP) pointing to Service Provider’s own IdP discovery service (with own metadata)</a:t>
            </a:r>
            <a:endParaRPr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71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412" name="Google Shape;412;p71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Functionality per integration model</a:t>
            </a:r>
            <a:endParaRPr>
              <a:solidFill>
                <a:srgbClr val="193B62"/>
              </a:solidFill>
            </a:endParaRPr>
          </a:p>
        </p:txBody>
      </p:sp>
      <p:graphicFrame>
        <p:nvGraphicFramePr>
          <p:cNvPr id="413" name="Google Shape;413;p71"/>
          <p:cNvGraphicFramePr/>
          <p:nvPr/>
        </p:nvGraphicFramePr>
        <p:xfrm>
          <a:off x="716300" y="1965475"/>
          <a:ext cx="10458300" cy="276184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{8C2BCF6A-05B4-4803-8E79-3F418F195313}</a:tableStyleId>
              </a:tblPr>
              <a:tblGrid>
                <a:gridCol w="116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9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62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Integration Model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1st-party (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seamless-access.org</a:t>
                      </a:r>
                      <a:r>
                        <a:rPr lang="en-US" b="1">
                          <a:solidFill>
                            <a:schemeClr val="lt1"/>
                          </a:solidFill>
                        </a:rPr>
                        <a:t>)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3rd-party access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Seamless-Access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Limited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Standard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Advanced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4" name="Google Shape;414;p71"/>
          <p:cNvSpPr/>
          <p:nvPr/>
        </p:nvSpPr>
        <p:spPr>
          <a:xfrm>
            <a:off x="18839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Button</a:t>
            </a:r>
            <a:endParaRPr b="1"/>
          </a:p>
        </p:txBody>
      </p:sp>
      <p:sp>
        <p:nvSpPr>
          <p:cNvPr id="415" name="Google Shape;415;p71"/>
          <p:cNvSpPr/>
          <p:nvPr/>
        </p:nvSpPr>
        <p:spPr>
          <a:xfrm>
            <a:off x="41267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Persistence</a:t>
            </a:r>
            <a:endParaRPr b="1"/>
          </a:p>
        </p:txBody>
      </p:sp>
      <p:sp>
        <p:nvSpPr>
          <p:cNvPr id="416" name="Google Shape;416;p71"/>
          <p:cNvSpPr/>
          <p:nvPr/>
        </p:nvSpPr>
        <p:spPr>
          <a:xfrm>
            <a:off x="6366800" y="1508575"/>
            <a:ext cx="22455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IdP Discovery</a:t>
            </a:r>
            <a:endParaRPr b="1"/>
          </a:p>
        </p:txBody>
      </p:sp>
      <p:sp>
        <p:nvSpPr>
          <p:cNvPr id="417" name="Google Shape;417;p71"/>
          <p:cNvSpPr/>
          <p:nvPr/>
        </p:nvSpPr>
        <p:spPr>
          <a:xfrm>
            <a:off x="8612300" y="1508575"/>
            <a:ext cx="25623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Metadata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72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423" name="Google Shape;423;p72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Functionality per integration model</a:t>
            </a:r>
            <a:endParaRPr>
              <a:solidFill>
                <a:srgbClr val="193B62"/>
              </a:solidFill>
            </a:endParaRPr>
          </a:p>
        </p:txBody>
      </p:sp>
      <p:graphicFrame>
        <p:nvGraphicFramePr>
          <p:cNvPr id="424" name="Google Shape;424;p72"/>
          <p:cNvGraphicFramePr/>
          <p:nvPr/>
        </p:nvGraphicFramePr>
        <p:xfrm>
          <a:off x="716300" y="1965475"/>
          <a:ext cx="10458300" cy="276184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{8C2BCF6A-05B4-4803-8E79-3F418F195313}</a:tableStyleId>
              </a:tblPr>
              <a:tblGrid>
                <a:gridCol w="116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9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62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Integration Model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1st-party (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seamless-access.org</a:t>
                      </a:r>
                      <a:r>
                        <a:rPr lang="en-US" b="1">
                          <a:solidFill>
                            <a:schemeClr val="lt1"/>
                          </a:solidFill>
                        </a:rPr>
                        <a:t>)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3rd-party access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Seamless-Access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Limited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Standard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Advanced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30" name="Google Shape;430;p72"/>
          <p:cNvSpPr txBox="1"/>
          <p:nvPr/>
        </p:nvSpPr>
        <p:spPr>
          <a:xfrm>
            <a:off x="3504625" y="5309248"/>
            <a:ext cx="57912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chemeClr val="dk2"/>
                </a:solidFill>
              </a:rPr>
              <a:t>Greater flexibility &amp; greater complexity</a:t>
            </a:r>
            <a:br>
              <a:rPr lang="en-US" sz="2000" b="1" dirty="0">
                <a:solidFill>
                  <a:schemeClr val="dk2"/>
                </a:solidFill>
              </a:rPr>
            </a:br>
            <a:endParaRPr dirty="0"/>
          </a:p>
        </p:txBody>
      </p:sp>
      <p:sp>
        <p:nvSpPr>
          <p:cNvPr id="2" name="Google Shape;414;p71">
            <a:extLst>
              <a:ext uri="{FF2B5EF4-FFF2-40B4-BE49-F238E27FC236}">
                <a16:creationId xmlns:a16="http://schemas.microsoft.com/office/drawing/2014/main" id="{B43D8E68-679F-B137-5A24-B390F57C51F9}"/>
              </a:ext>
            </a:extLst>
          </p:cNvPr>
          <p:cNvSpPr/>
          <p:nvPr/>
        </p:nvSpPr>
        <p:spPr>
          <a:xfrm>
            <a:off x="18839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Button</a:t>
            </a:r>
            <a:endParaRPr b="1"/>
          </a:p>
        </p:txBody>
      </p:sp>
      <p:sp>
        <p:nvSpPr>
          <p:cNvPr id="3" name="Google Shape;415;p71">
            <a:extLst>
              <a:ext uri="{FF2B5EF4-FFF2-40B4-BE49-F238E27FC236}">
                <a16:creationId xmlns:a16="http://schemas.microsoft.com/office/drawing/2014/main" id="{AC2C0517-30E5-F656-18E4-EFB091316E5A}"/>
              </a:ext>
            </a:extLst>
          </p:cNvPr>
          <p:cNvSpPr/>
          <p:nvPr/>
        </p:nvSpPr>
        <p:spPr>
          <a:xfrm>
            <a:off x="41267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Persistence</a:t>
            </a:r>
            <a:endParaRPr b="1"/>
          </a:p>
        </p:txBody>
      </p:sp>
      <p:sp>
        <p:nvSpPr>
          <p:cNvPr id="4" name="Google Shape;416;p71">
            <a:extLst>
              <a:ext uri="{FF2B5EF4-FFF2-40B4-BE49-F238E27FC236}">
                <a16:creationId xmlns:a16="http://schemas.microsoft.com/office/drawing/2014/main" id="{51AABAE5-986D-CF27-CC6C-C90D5C85DFBD}"/>
              </a:ext>
            </a:extLst>
          </p:cNvPr>
          <p:cNvSpPr/>
          <p:nvPr/>
        </p:nvSpPr>
        <p:spPr>
          <a:xfrm>
            <a:off x="6366800" y="1508575"/>
            <a:ext cx="22455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IdP Discovery</a:t>
            </a:r>
            <a:endParaRPr b="1"/>
          </a:p>
        </p:txBody>
      </p:sp>
      <p:sp>
        <p:nvSpPr>
          <p:cNvPr id="5" name="Google Shape;417;p71">
            <a:extLst>
              <a:ext uri="{FF2B5EF4-FFF2-40B4-BE49-F238E27FC236}">
                <a16:creationId xmlns:a16="http://schemas.microsoft.com/office/drawing/2014/main" id="{D5D55A5F-DA91-3010-EA48-5753975941EC}"/>
              </a:ext>
            </a:extLst>
          </p:cNvPr>
          <p:cNvSpPr/>
          <p:nvPr/>
        </p:nvSpPr>
        <p:spPr>
          <a:xfrm>
            <a:off x="8612300" y="1508575"/>
            <a:ext cx="25623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Metadata</a:t>
            </a:r>
            <a:endParaRPr b="1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43155340-D915-6097-4166-35D4099B350D}"/>
              </a:ext>
            </a:extLst>
          </p:cNvPr>
          <p:cNvSpPr/>
          <p:nvPr/>
        </p:nvSpPr>
        <p:spPr>
          <a:xfrm rot="10800000">
            <a:off x="5905500" y="4891111"/>
            <a:ext cx="838200" cy="41813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609CAC8A-2F48-0533-EF6A-6A78A4746AC7}"/>
              </a:ext>
            </a:extLst>
          </p:cNvPr>
          <p:cNvSpPr/>
          <p:nvPr/>
        </p:nvSpPr>
        <p:spPr>
          <a:xfrm>
            <a:off x="6139542" y="3240117"/>
            <a:ext cx="392974" cy="1650994"/>
          </a:xfrm>
          <a:prstGeom prst="triangle">
            <a:avLst>
              <a:gd name="adj" fmla="val 571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7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</a:pPr>
            <a:r>
              <a:rPr lang="en-US"/>
              <a:t>Adoption is steadily growing</a:t>
            </a:r>
            <a:endParaRPr/>
          </a:p>
        </p:txBody>
      </p:sp>
      <p:sp>
        <p:nvSpPr>
          <p:cNvPr id="436" name="Google Shape;436;p73"/>
          <p:cNvSpPr txBox="1">
            <a:spLocks noGrp="1"/>
          </p:cNvSpPr>
          <p:nvPr>
            <p:ph type="body" idx="1"/>
          </p:nvPr>
        </p:nvSpPr>
        <p:spPr>
          <a:xfrm>
            <a:off x="377675" y="1515275"/>
            <a:ext cx="4117800" cy="42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u="sng" dirty="0"/>
              <a:t>Recent joiners:</a:t>
            </a:r>
            <a:endParaRPr sz="2000" u="sng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 err="1"/>
              <a:t>NORDUnet</a:t>
            </a:r>
            <a:r>
              <a:rPr lang="en-US" sz="2000" dirty="0"/>
              <a:t> (Finland, Denmark, Iceland, Norway, Sweden) switched to SeamlessAccess IdP service last month</a:t>
            </a: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2000" dirty="0"/>
          </a:p>
        </p:txBody>
      </p:sp>
      <p:pic>
        <p:nvPicPr>
          <p:cNvPr id="437" name="Google Shape;43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8450" y="1099475"/>
            <a:ext cx="7189550" cy="4917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7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</a:pPr>
            <a:r>
              <a:rPr lang="en-US"/>
              <a:t>Adoption is steadily growing</a:t>
            </a:r>
            <a:endParaRPr/>
          </a:p>
        </p:txBody>
      </p:sp>
      <p:sp>
        <p:nvSpPr>
          <p:cNvPr id="436" name="Google Shape;436;p73"/>
          <p:cNvSpPr txBox="1">
            <a:spLocks noGrp="1"/>
          </p:cNvSpPr>
          <p:nvPr>
            <p:ph type="body" idx="1"/>
          </p:nvPr>
        </p:nvSpPr>
        <p:spPr>
          <a:xfrm>
            <a:off x="377675" y="1515275"/>
            <a:ext cx="4117800" cy="42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u="sng" dirty="0"/>
              <a:t>Recent joiners:</a:t>
            </a:r>
            <a:endParaRPr sz="2000" u="sng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dirty="0" err="1"/>
              <a:t>NORDUnet</a:t>
            </a:r>
            <a:r>
              <a:rPr lang="en-US" sz="2000" dirty="0"/>
              <a:t> (Finland, Denmark, Iceland, Norway, Sweden) switched to SeamlessAccess IdP service last month</a:t>
            </a:r>
            <a:br>
              <a:rPr lang="en-US" sz="2000" dirty="0"/>
            </a:br>
            <a:endParaRPr lang="en-US" sz="2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 b="1" dirty="0"/>
              <a:t>Over a beer 🍺 </a:t>
            </a: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2000" dirty="0"/>
          </a:p>
        </p:txBody>
      </p:sp>
      <p:pic>
        <p:nvPicPr>
          <p:cNvPr id="437" name="Google Shape;43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8450" y="1099475"/>
            <a:ext cx="7189550" cy="4917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274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7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3B62"/>
              </a:buClr>
              <a:buSzPts val="4400"/>
              <a:buFont typeface="Georgia"/>
              <a:buNone/>
            </a:pPr>
            <a:r>
              <a:rPr lang="en-US"/>
              <a:t>Adoption is steadily growing</a:t>
            </a:r>
            <a:endParaRPr/>
          </a:p>
        </p:txBody>
      </p:sp>
      <p:pic>
        <p:nvPicPr>
          <p:cNvPr id="443" name="Google Shape;443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4200" y="2769100"/>
            <a:ext cx="7192652" cy="31473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44" name="Google Shape;444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6825" y="1520925"/>
            <a:ext cx="6892584" cy="30057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45" name="Google Shape;445;p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8131" y="3234004"/>
            <a:ext cx="4162900" cy="2097061"/>
          </a:xfrm>
          <a:prstGeom prst="rect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pic>
      <p:pic>
        <p:nvPicPr>
          <p:cNvPr id="446" name="Google Shape;446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1175" y="1395500"/>
            <a:ext cx="6813548" cy="2031300"/>
          </a:xfrm>
          <a:prstGeom prst="rect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pic>
      <p:pic>
        <p:nvPicPr>
          <p:cNvPr id="447" name="Google Shape;447;p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59225" y="3092800"/>
            <a:ext cx="3348450" cy="27442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75"/>
          <p:cNvSpPr txBox="1">
            <a:spLocks noGrp="1"/>
          </p:cNvSpPr>
          <p:nvPr>
            <p:ph type="body" idx="1"/>
          </p:nvPr>
        </p:nvSpPr>
        <p:spPr>
          <a:xfrm>
            <a:off x="530275" y="1248075"/>
            <a:ext cx="8163300" cy="34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US" sz="2200" b="1" dirty="0">
                <a:solidFill>
                  <a:schemeClr val="dk2"/>
                </a:solidFill>
              </a:rPr>
              <a:t>SeamlessAccess is part of a virtuous circle that supports federated access:</a:t>
            </a:r>
            <a:endParaRPr sz="2200" b="1" dirty="0">
              <a:solidFill>
                <a:schemeClr val="dk2"/>
              </a:solidFill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 dirty="0">
                <a:solidFill>
                  <a:schemeClr val="dk2"/>
                </a:solidFill>
              </a:rPr>
              <a:t>Improve the access user experience, both on- and off-campus. Example: </a:t>
            </a:r>
            <a:r>
              <a:rPr lang="en-US" sz="2200" b="1" dirty="0">
                <a:solidFill>
                  <a:schemeClr val="dk2"/>
                </a:solidFill>
              </a:rPr>
              <a:t>IOP Publishing reported 82% increase in use of federated access after implementing SeamlessAccess</a:t>
            </a:r>
            <a:endParaRPr sz="2200" b="1" dirty="0">
              <a:solidFill>
                <a:schemeClr val="dk2"/>
              </a:solidFill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 dirty="0">
                <a:solidFill>
                  <a:schemeClr val="dk2"/>
                </a:solidFill>
              </a:rPr>
              <a:t>Better user experience means value for Service Providers, making it easier and more beneficial for them to adopt federated access</a:t>
            </a:r>
            <a:endParaRPr sz="2200" dirty="0">
              <a:solidFill>
                <a:schemeClr val="dk2"/>
              </a:solidFill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2200"/>
              <a:buChar char="●"/>
            </a:pPr>
            <a:r>
              <a:rPr lang="en-US" sz="2200" dirty="0">
                <a:solidFill>
                  <a:schemeClr val="dk2"/>
                </a:solidFill>
              </a:rPr>
              <a:t>More SP’s means more value for IdP’s to join federations</a:t>
            </a:r>
            <a:endParaRPr sz="2200" dirty="0">
              <a:solidFill>
                <a:schemeClr val="dk2"/>
              </a:solidFill>
            </a:endParaRPr>
          </a:p>
        </p:txBody>
      </p:sp>
      <p:sp>
        <p:nvSpPr>
          <p:cNvPr id="453" name="Google Shape;453;p75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454" name="Google Shape;454;p75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Value</a:t>
            </a:r>
            <a:r>
              <a:rPr lang="en-US">
                <a:solidFill>
                  <a:srgbClr val="193B62"/>
                </a:solidFill>
              </a:rPr>
              <a:t> for </a:t>
            </a:r>
            <a:r>
              <a:rPr lang="en-US"/>
              <a:t>federations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455" name="Google Shape;455;p75"/>
          <p:cNvSpPr/>
          <p:nvPr/>
        </p:nvSpPr>
        <p:spPr>
          <a:xfrm rot="10800000">
            <a:off x="9064475" y="3114275"/>
            <a:ext cx="2557800" cy="1497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75"/>
          <p:cNvSpPr/>
          <p:nvPr/>
        </p:nvSpPr>
        <p:spPr>
          <a:xfrm>
            <a:off x="9216875" y="1331850"/>
            <a:ext cx="2557800" cy="1497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76"/>
          <p:cNvSpPr txBox="1">
            <a:spLocks noGrp="1"/>
          </p:cNvSpPr>
          <p:nvPr>
            <p:ph type="body" idx="1"/>
          </p:nvPr>
        </p:nvSpPr>
        <p:spPr>
          <a:xfrm>
            <a:off x="530275" y="1248075"/>
            <a:ext cx="6284100" cy="34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US" sz="2200" b="1">
                <a:solidFill>
                  <a:schemeClr val="dk2"/>
                </a:solidFill>
              </a:rPr>
              <a:t>SeamlessAccess means you do not have to run your own federation discovery service:</a:t>
            </a:r>
            <a:endParaRPr sz="2200" b="1">
              <a:solidFill>
                <a:schemeClr val="dk2"/>
              </a:solidFill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>
                <a:solidFill>
                  <a:schemeClr val="dk2"/>
                </a:solidFill>
              </a:rPr>
              <a:t>As SeamlessAccess continues to enhance its Standard Integration with features like IdP Filtering, federations will be able to present IdPs only in their federation to interested Service Providers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chemeClr val="dk2"/>
              </a:buClr>
              <a:buSzPts val="2200"/>
              <a:buChar char="●"/>
            </a:pPr>
            <a:r>
              <a:rPr lang="en-US" sz="2200">
                <a:solidFill>
                  <a:schemeClr val="dk2"/>
                </a:solidFill>
              </a:rPr>
              <a:t>Requires additions to metadata which federations will need to be prepare to support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462" name="Google Shape;462;p76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463" name="Google Shape;463;p76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Value</a:t>
            </a:r>
            <a:r>
              <a:rPr lang="en-US">
                <a:solidFill>
                  <a:srgbClr val="193B62"/>
                </a:solidFill>
              </a:rPr>
              <a:t> for </a:t>
            </a:r>
            <a:r>
              <a:rPr lang="en-US"/>
              <a:t>federations</a:t>
            </a:r>
            <a:endParaRPr>
              <a:solidFill>
                <a:srgbClr val="193B62"/>
              </a:solidFill>
            </a:endParaRPr>
          </a:p>
        </p:txBody>
      </p:sp>
      <p:pic>
        <p:nvPicPr>
          <p:cNvPr id="464" name="Google Shape;464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6800" y="1324275"/>
            <a:ext cx="3640350" cy="39160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</p:pic>
      <p:sp>
        <p:nvSpPr>
          <p:cNvPr id="465" name="Google Shape;465;p76"/>
          <p:cNvSpPr txBox="1"/>
          <p:nvPr/>
        </p:nvSpPr>
        <p:spPr>
          <a:xfrm>
            <a:off x="7666800" y="5376500"/>
            <a:ext cx="3640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Try it out here: </a:t>
            </a:r>
            <a:r>
              <a:rPr lang="en-U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https://service.seamlessaccess.org/ds/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77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472" name="Google Shape;472;p77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SeamlessAccess is more than a service</a:t>
            </a:r>
            <a:endParaRPr/>
          </a:p>
        </p:txBody>
      </p:sp>
      <p:pic>
        <p:nvPicPr>
          <p:cNvPr id="473" name="Google Shape;473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661" y="1248068"/>
            <a:ext cx="5435286" cy="208565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38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</p:pic>
      <p:pic>
        <p:nvPicPr>
          <p:cNvPr id="474" name="Google Shape;474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10975" y="1347475"/>
            <a:ext cx="3960063" cy="208565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38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</p:pic>
      <p:pic>
        <p:nvPicPr>
          <p:cNvPr id="475" name="Google Shape;475;p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8625" y="3601800"/>
            <a:ext cx="5148175" cy="218407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76" name="Google Shape;476;p77"/>
          <p:cNvSpPr txBox="1"/>
          <p:nvPr/>
        </p:nvSpPr>
        <p:spPr>
          <a:xfrm>
            <a:off x="7445300" y="3725113"/>
            <a:ext cx="30000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>
                <a:solidFill>
                  <a:srgbClr val="193B62"/>
                </a:solidFill>
                <a:latin typeface="Georgia"/>
                <a:ea typeface="Georgia"/>
                <a:cs typeface="Georgia"/>
                <a:sym typeface="Georgia"/>
              </a:rPr>
              <a:t>UX group </a:t>
            </a:r>
            <a:endParaRPr sz="7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1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</a:pPr>
            <a:r>
              <a:rPr lang="en-US" dirty="0"/>
              <a:t>SeamlessAccess</a:t>
            </a:r>
            <a:endParaRPr dirty="0"/>
          </a:p>
          <a:p>
            <a:pPr marL="457200" lvl="0" indent="-431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 dirty="0"/>
              <a:t>Project updates</a:t>
            </a:r>
            <a:endParaRPr sz="3200" dirty="0"/>
          </a:p>
          <a:p>
            <a:pPr marL="457200" lvl="0" indent="-431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 dirty="0"/>
              <a:t>Browser changes</a:t>
            </a:r>
            <a:endParaRPr sz="3200" dirty="0"/>
          </a:p>
          <a:p>
            <a:pPr marL="457200" lvl="0" indent="-431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 dirty="0"/>
              <a:t>Development roadmap</a:t>
            </a:r>
            <a:endParaRPr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78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</a:pPr>
            <a:r>
              <a:rPr lang="en-US"/>
              <a:t>SeamlessAccess &amp; browser changes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79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SeamlessAccess’ global persistence drives a network effect</a:t>
            </a:r>
            <a:endParaRPr/>
          </a:p>
        </p:txBody>
      </p:sp>
      <p:cxnSp>
        <p:nvCxnSpPr>
          <p:cNvPr id="487" name="Google Shape;487;p79"/>
          <p:cNvCxnSpPr>
            <a:stCxn id="488" idx="6"/>
            <a:endCxn id="489" idx="2"/>
          </p:cNvCxnSpPr>
          <p:nvPr/>
        </p:nvCxnSpPr>
        <p:spPr>
          <a:xfrm rot="10800000" flipH="1">
            <a:off x="4990013" y="2449750"/>
            <a:ext cx="1624800" cy="87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0" name="Google Shape;490;p79"/>
          <p:cNvCxnSpPr/>
          <p:nvPr/>
        </p:nvCxnSpPr>
        <p:spPr>
          <a:xfrm rot="10800000" flipH="1">
            <a:off x="4046515" y="2848467"/>
            <a:ext cx="276300" cy="525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1" name="Google Shape;491;p79"/>
          <p:cNvCxnSpPr>
            <a:stCxn id="492" idx="5"/>
            <a:endCxn id="493" idx="2"/>
          </p:cNvCxnSpPr>
          <p:nvPr/>
        </p:nvCxnSpPr>
        <p:spPr>
          <a:xfrm>
            <a:off x="3908340" y="4097658"/>
            <a:ext cx="811500" cy="874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79"/>
          <p:cNvCxnSpPr>
            <a:stCxn id="495" idx="0"/>
            <a:endCxn id="496" idx="2"/>
          </p:cNvCxnSpPr>
          <p:nvPr/>
        </p:nvCxnSpPr>
        <p:spPr>
          <a:xfrm>
            <a:off x="4518263" y="2222435"/>
            <a:ext cx="612000" cy="2906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7" name="Google Shape;497;p79"/>
          <p:cNvCxnSpPr>
            <a:stCxn id="498" idx="3"/>
            <a:endCxn id="493" idx="7"/>
          </p:cNvCxnSpPr>
          <p:nvPr/>
        </p:nvCxnSpPr>
        <p:spPr>
          <a:xfrm flipH="1">
            <a:off x="5525160" y="4240583"/>
            <a:ext cx="570600" cy="386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9" name="Google Shape;499;p79"/>
          <p:cNvCxnSpPr>
            <a:stCxn id="500" idx="1"/>
            <a:endCxn id="501" idx="2"/>
          </p:cNvCxnSpPr>
          <p:nvPr/>
        </p:nvCxnSpPr>
        <p:spPr>
          <a:xfrm>
            <a:off x="6050288" y="3866973"/>
            <a:ext cx="2088300" cy="495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79"/>
          <p:cNvCxnSpPr>
            <a:stCxn id="500" idx="2"/>
            <a:endCxn id="503" idx="0"/>
          </p:cNvCxnSpPr>
          <p:nvPr/>
        </p:nvCxnSpPr>
        <p:spPr>
          <a:xfrm rot="10800000" flipH="1">
            <a:off x="6307463" y="2222523"/>
            <a:ext cx="717300" cy="1930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79"/>
          <p:cNvCxnSpPr>
            <a:stCxn id="489" idx="5"/>
            <a:endCxn id="501" idx="1"/>
          </p:cNvCxnSpPr>
          <p:nvPr/>
        </p:nvCxnSpPr>
        <p:spPr>
          <a:xfrm>
            <a:off x="7420190" y="2718633"/>
            <a:ext cx="856800" cy="129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79"/>
          <p:cNvCxnSpPr>
            <a:stCxn id="498" idx="1"/>
            <a:endCxn id="488" idx="5"/>
          </p:cNvCxnSpPr>
          <p:nvPr/>
        </p:nvCxnSpPr>
        <p:spPr>
          <a:xfrm rot="10800000">
            <a:off x="4851840" y="2881783"/>
            <a:ext cx="1243800" cy="744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06" name="Google Shape;506;p79"/>
          <p:cNvGrpSpPr/>
          <p:nvPr/>
        </p:nvGrpSpPr>
        <p:grpSpPr>
          <a:xfrm>
            <a:off x="4046513" y="2048800"/>
            <a:ext cx="943500" cy="975900"/>
            <a:chOff x="4046513" y="1972600"/>
            <a:chExt cx="943500" cy="975900"/>
          </a:xfrm>
        </p:grpSpPr>
        <p:sp>
          <p:nvSpPr>
            <p:cNvPr id="488" name="Google Shape;488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495" name="Google Shape;495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7" name="Google Shape;507;p79"/>
          <p:cNvGrpSpPr/>
          <p:nvPr/>
        </p:nvGrpSpPr>
        <p:grpSpPr>
          <a:xfrm>
            <a:off x="7854938" y="3866296"/>
            <a:ext cx="943500" cy="975900"/>
            <a:chOff x="4046513" y="1972600"/>
            <a:chExt cx="943500" cy="975900"/>
          </a:xfrm>
        </p:grpSpPr>
        <p:sp>
          <p:nvSpPr>
            <p:cNvPr id="508" name="Google Shape;508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09" name="Google Shape;509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0" name="Google Shape;510;p79"/>
          <p:cNvGrpSpPr/>
          <p:nvPr/>
        </p:nvGrpSpPr>
        <p:grpSpPr>
          <a:xfrm>
            <a:off x="6552888" y="2048788"/>
            <a:ext cx="943500" cy="975900"/>
            <a:chOff x="4046513" y="1972600"/>
            <a:chExt cx="943500" cy="975900"/>
          </a:xfrm>
        </p:grpSpPr>
        <p:sp>
          <p:nvSpPr>
            <p:cNvPr id="511" name="Google Shape;511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03" name="Google Shape;503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2" name="Google Shape;512;p79"/>
          <p:cNvGrpSpPr/>
          <p:nvPr/>
        </p:nvGrpSpPr>
        <p:grpSpPr>
          <a:xfrm>
            <a:off x="5835713" y="3407588"/>
            <a:ext cx="943500" cy="975900"/>
            <a:chOff x="4046513" y="1972600"/>
            <a:chExt cx="943500" cy="975900"/>
          </a:xfrm>
        </p:grpSpPr>
        <p:sp>
          <p:nvSpPr>
            <p:cNvPr id="513" name="Google Shape;513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00" name="Google Shape;500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4" name="Google Shape;514;p79"/>
          <p:cNvGrpSpPr/>
          <p:nvPr/>
        </p:nvGrpSpPr>
        <p:grpSpPr>
          <a:xfrm>
            <a:off x="4658363" y="4383488"/>
            <a:ext cx="943500" cy="975900"/>
            <a:chOff x="4046513" y="1972600"/>
            <a:chExt cx="943500" cy="975900"/>
          </a:xfrm>
        </p:grpSpPr>
        <p:sp>
          <p:nvSpPr>
            <p:cNvPr id="515" name="Google Shape;515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496" name="Google Shape;496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6" name="Google Shape;516;p79"/>
          <p:cNvGrpSpPr/>
          <p:nvPr/>
        </p:nvGrpSpPr>
        <p:grpSpPr>
          <a:xfrm>
            <a:off x="3511613" y="3264675"/>
            <a:ext cx="943500" cy="975900"/>
            <a:chOff x="4046513" y="1972600"/>
            <a:chExt cx="943500" cy="975900"/>
          </a:xfrm>
        </p:grpSpPr>
        <p:sp>
          <p:nvSpPr>
            <p:cNvPr id="517" name="Google Shape;517;p79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18" name="Google Shape;518;p7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9" name="Google Shape;519;p79"/>
          <p:cNvSpPr/>
          <p:nvPr/>
        </p:nvSpPr>
        <p:spPr>
          <a:xfrm>
            <a:off x="937201" y="1955322"/>
            <a:ext cx="2644500" cy="602100"/>
          </a:xfrm>
          <a:prstGeom prst="wedgeRectCallout">
            <a:avLst>
              <a:gd name="adj1" fmla="val 61244"/>
              <a:gd name="adj2" fmla="val 2752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User interaction on service A …</a:t>
            </a:r>
            <a:endParaRPr sz="1700"/>
          </a:p>
        </p:txBody>
      </p:sp>
      <p:sp>
        <p:nvSpPr>
          <p:cNvPr id="520" name="Google Shape;520;p79"/>
          <p:cNvSpPr/>
          <p:nvPr/>
        </p:nvSpPr>
        <p:spPr>
          <a:xfrm>
            <a:off x="9147153" y="4885744"/>
            <a:ext cx="2644500" cy="602100"/>
          </a:xfrm>
          <a:prstGeom prst="wedgeRectCallout">
            <a:avLst>
              <a:gd name="adj1" fmla="val -65967"/>
              <a:gd name="adj2" fmla="val -6473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/>
              <a:t>Improves the user experience on service B</a:t>
            </a:r>
            <a:endParaRPr sz="17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80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This is likely to break</a:t>
            </a:r>
            <a:endParaRPr/>
          </a:p>
        </p:txBody>
      </p:sp>
      <p:cxnSp>
        <p:nvCxnSpPr>
          <p:cNvPr id="526" name="Google Shape;526;p80"/>
          <p:cNvCxnSpPr>
            <a:stCxn id="527" idx="6"/>
            <a:endCxn id="528" idx="2"/>
          </p:cNvCxnSpPr>
          <p:nvPr/>
        </p:nvCxnSpPr>
        <p:spPr>
          <a:xfrm rot="10800000" flipH="1">
            <a:off x="4990013" y="2449750"/>
            <a:ext cx="1624800" cy="87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29" name="Google Shape;529;p80"/>
          <p:cNvCxnSpPr/>
          <p:nvPr/>
        </p:nvCxnSpPr>
        <p:spPr>
          <a:xfrm rot="10800000" flipH="1">
            <a:off x="4046515" y="2848467"/>
            <a:ext cx="276300" cy="525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30" name="Google Shape;530;p80"/>
          <p:cNvCxnSpPr>
            <a:stCxn id="531" idx="5"/>
            <a:endCxn id="532" idx="2"/>
          </p:cNvCxnSpPr>
          <p:nvPr/>
        </p:nvCxnSpPr>
        <p:spPr>
          <a:xfrm>
            <a:off x="3908340" y="4097658"/>
            <a:ext cx="811500" cy="874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33" name="Google Shape;533;p80"/>
          <p:cNvCxnSpPr>
            <a:stCxn id="534" idx="0"/>
            <a:endCxn id="535" idx="2"/>
          </p:cNvCxnSpPr>
          <p:nvPr/>
        </p:nvCxnSpPr>
        <p:spPr>
          <a:xfrm>
            <a:off x="4518263" y="2222435"/>
            <a:ext cx="612000" cy="2906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36" name="Google Shape;536;p80"/>
          <p:cNvCxnSpPr>
            <a:stCxn id="537" idx="3"/>
            <a:endCxn id="532" idx="7"/>
          </p:cNvCxnSpPr>
          <p:nvPr/>
        </p:nvCxnSpPr>
        <p:spPr>
          <a:xfrm flipH="1">
            <a:off x="5525160" y="4240583"/>
            <a:ext cx="570600" cy="386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38" name="Google Shape;538;p80"/>
          <p:cNvCxnSpPr>
            <a:stCxn id="539" idx="1"/>
            <a:endCxn id="540" idx="2"/>
          </p:cNvCxnSpPr>
          <p:nvPr/>
        </p:nvCxnSpPr>
        <p:spPr>
          <a:xfrm>
            <a:off x="6050288" y="3866973"/>
            <a:ext cx="2088300" cy="495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41" name="Google Shape;541;p80"/>
          <p:cNvCxnSpPr>
            <a:stCxn id="539" idx="2"/>
            <a:endCxn id="542" idx="0"/>
          </p:cNvCxnSpPr>
          <p:nvPr/>
        </p:nvCxnSpPr>
        <p:spPr>
          <a:xfrm rot="10800000" flipH="1">
            <a:off x="6307463" y="2222523"/>
            <a:ext cx="717300" cy="1930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43" name="Google Shape;543;p80"/>
          <p:cNvCxnSpPr>
            <a:stCxn id="528" idx="5"/>
            <a:endCxn id="540" idx="1"/>
          </p:cNvCxnSpPr>
          <p:nvPr/>
        </p:nvCxnSpPr>
        <p:spPr>
          <a:xfrm>
            <a:off x="7420190" y="2718633"/>
            <a:ext cx="856800" cy="129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44" name="Google Shape;544;p80"/>
          <p:cNvCxnSpPr>
            <a:stCxn id="537" idx="1"/>
            <a:endCxn id="527" idx="5"/>
          </p:cNvCxnSpPr>
          <p:nvPr/>
        </p:nvCxnSpPr>
        <p:spPr>
          <a:xfrm rot="10800000">
            <a:off x="4851840" y="2881783"/>
            <a:ext cx="1243800" cy="744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545" name="Google Shape;545;p80"/>
          <p:cNvGrpSpPr/>
          <p:nvPr/>
        </p:nvGrpSpPr>
        <p:grpSpPr>
          <a:xfrm>
            <a:off x="4046513" y="2048800"/>
            <a:ext cx="943500" cy="975900"/>
            <a:chOff x="4046513" y="1972600"/>
            <a:chExt cx="943500" cy="975900"/>
          </a:xfrm>
        </p:grpSpPr>
        <p:sp>
          <p:nvSpPr>
            <p:cNvPr id="527" name="Google Shape;527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34" name="Google Shape;534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46" name="Google Shape;546;p80"/>
          <p:cNvGrpSpPr/>
          <p:nvPr/>
        </p:nvGrpSpPr>
        <p:grpSpPr>
          <a:xfrm>
            <a:off x="7854938" y="3866296"/>
            <a:ext cx="943500" cy="975900"/>
            <a:chOff x="4046513" y="1972600"/>
            <a:chExt cx="943500" cy="975900"/>
          </a:xfrm>
        </p:grpSpPr>
        <p:sp>
          <p:nvSpPr>
            <p:cNvPr id="547" name="Google Shape;547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48" name="Google Shape;548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49" name="Google Shape;549;p80"/>
          <p:cNvGrpSpPr/>
          <p:nvPr/>
        </p:nvGrpSpPr>
        <p:grpSpPr>
          <a:xfrm>
            <a:off x="6552888" y="2048788"/>
            <a:ext cx="943500" cy="975900"/>
            <a:chOff x="4046513" y="1972600"/>
            <a:chExt cx="943500" cy="975900"/>
          </a:xfrm>
        </p:grpSpPr>
        <p:sp>
          <p:nvSpPr>
            <p:cNvPr id="550" name="Google Shape;550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42" name="Google Shape;542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1" name="Google Shape;551;p80"/>
          <p:cNvGrpSpPr/>
          <p:nvPr/>
        </p:nvGrpSpPr>
        <p:grpSpPr>
          <a:xfrm>
            <a:off x="5835713" y="3407588"/>
            <a:ext cx="943500" cy="975900"/>
            <a:chOff x="4046513" y="1972600"/>
            <a:chExt cx="943500" cy="975900"/>
          </a:xfrm>
        </p:grpSpPr>
        <p:sp>
          <p:nvSpPr>
            <p:cNvPr id="552" name="Google Shape;552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39" name="Google Shape;539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3" name="Google Shape;553;p80"/>
          <p:cNvGrpSpPr/>
          <p:nvPr/>
        </p:nvGrpSpPr>
        <p:grpSpPr>
          <a:xfrm>
            <a:off x="4658363" y="4383488"/>
            <a:ext cx="943500" cy="975900"/>
            <a:chOff x="4046513" y="1972600"/>
            <a:chExt cx="943500" cy="975900"/>
          </a:xfrm>
        </p:grpSpPr>
        <p:sp>
          <p:nvSpPr>
            <p:cNvPr id="554" name="Google Shape;554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35" name="Google Shape;535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5" name="Google Shape;555;p80"/>
          <p:cNvGrpSpPr/>
          <p:nvPr/>
        </p:nvGrpSpPr>
        <p:grpSpPr>
          <a:xfrm>
            <a:off x="3511613" y="3264675"/>
            <a:ext cx="943500" cy="975900"/>
            <a:chOff x="4046513" y="1972600"/>
            <a:chExt cx="943500" cy="975900"/>
          </a:xfrm>
        </p:grpSpPr>
        <p:sp>
          <p:nvSpPr>
            <p:cNvPr id="556" name="Google Shape;556;p80"/>
            <p:cNvSpPr/>
            <p:nvPr/>
          </p:nvSpPr>
          <p:spPr>
            <a:xfrm>
              <a:off x="4046513" y="1972600"/>
              <a:ext cx="943500" cy="975900"/>
            </a:xfrm>
            <a:prstGeom prst="ellipse">
              <a:avLst/>
            </a:prstGeom>
            <a:solidFill>
              <a:srgbClr val="006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57" name="Google Shape;557;p8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61088" y="2146235"/>
              <a:ext cx="514350" cy="571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81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563" name="Google Shape;563;p81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Functionality per integration model</a:t>
            </a:r>
            <a:endParaRPr>
              <a:solidFill>
                <a:srgbClr val="193B62"/>
              </a:solidFill>
            </a:endParaRPr>
          </a:p>
        </p:txBody>
      </p:sp>
      <p:graphicFrame>
        <p:nvGraphicFramePr>
          <p:cNvPr id="564" name="Google Shape;564;p81"/>
          <p:cNvGraphicFramePr/>
          <p:nvPr>
            <p:extLst>
              <p:ext uri="{D42A27DB-BD31-4B8C-83A1-F6EECF244321}">
                <p14:modId xmlns:p14="http://schemas.microsoft.com/office/powerpoint/2010/main" val="380466161"/>
              </p:ext>
            </p:extLst>
          </p:nvPr>
        </p:nvGraphicFramePr>
        <p:xfrm>
          <a:off x="716300" y="1987247"/>
          <a:ext cx="10458300" cy="276184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{8C2BCF6A-05B4-4803-8E79-3F418F195313}</a:tableStyleId>
              </a:tblPr>
              <a:tblGrid>
                <a:gridCol w="116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9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62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lt1"/>
                          </a:solidFill>
                        </a:rPr>
                        <a:t>Integration Model</a:t>
                      </a:r>
                      <a:endParaRPr b="1"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1st-party (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seamless-access.org</a:t>
                      </a:r>
                      <a:r>
                        <a:rPr lang="en-US" b="1">
                          <a:solidFill>
                            <a:schemeClr val="lt1"/>
                          </a:solidFill>
                        </a:rPr>
                        <a:t>)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3rd-party access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Seamless-Access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Limited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Standard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Advanced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 dirty="0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Google Shape;414;p71">
            <a:extLst>
              <a:ext uri="{FF2B5EF4-FFF2-40B4-BE49-F238E27FC236}">
                <a16:creationId xmlns:a16="http://schemas.microsoft.com/office/drawing/2014/main" id="{C9BD8FBC-773A-670D-5A30-782EDF0D2DC5}"/>
              </a:ext>
            </a:extLst>
          </p:cNvPr>
          <p:cNvSpPr/>
          <p:nvPr/>
        </p:nvSpPr>
        <p:spPr>
          <a:xfrm>
            <a:off x="18839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Button</a:t>
            </a:r>
            <a:endParaRPr b="1"/>
          </a:p>
        </p:txBody>
      </p:sp>
      <p:sp>
        <p:nvSpPr>
          <p:cNvPr id="3" name="Google Shape;415;p71">
            <a:extLst>
              <a:ext uri="{FF2B5EF4-FFF2-40B4-BE49-F238E27FC236}">
                <a16:creationId xmlns:a16="http://schemas.microsoft.com/office/drawing/2014/main" id="{E001A1E5-693A-AB15-0F43-6488E1EF1CB7}"/>
              </a:ext>
            </a:extLst>
          </p:cNvPr>
          <p:cNvSpPr/>
          <p:nvPr/>
        </p:nvSpPr>
        <p:spPr>
          <a:xfrm>
            <a:off x="41267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Persistence</a:t>
            </a:r>
            <a:endParaRPr b="1"/>
          </a:p>
        </p:txBody>
      </p:sp>
      <p:sp>
        <p:nvSpPr>
          <p:cNvPr id="4" name="Google Shape;416;p71">
            <a:extLst>
              <a:ext uri="{FF2B5EF4-FFF2-40B4-BE49-F238E27FC236}">
                <a16:creationId xmlns:a16="http://schemas.microsoft.com/office/drawing/2014/main" id="{F9F2D9C8-0F2C-7FC2-922C-056104423255}"/>
              </a:ext>
            </a:extLst>
          </p:cNvPr>
          <p:cNvSpPr/>
          <p:nvPr/>
        </p:nvSpPr>
        <p:spPr>
          <a:xfrm>
            <a:off x="6366800" y="1508575"/>
            <a:ext cx="22455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IdP Discovery</a:t>
            </a:r>
            <a:endParaRPr b="1"/>
          </a:p>
        </p:txBody>
      </p:sp>
      <p:sp>
        <p:nvSpPr>
          <p:cNvPr id="5" name="Google Shape;417;p71">
            <a:extLst>
              <a:ext uri="{FF2B5EF4-FFF2-40B4-BE49-F238E27FC236}">
                <a16:creationId xmlns:a16="http://schemas.microsoft.com/office/drawing/2014/main" id="{D899E108-BE2D-9B10-5DD3-79384EADD8D3}"/>
              </a:ext>
            </a:extLst>
          </p:cNvPr>
          <p:cNvSpPr/>
          <p:nvPr/>
        </p:nvSpPr>
        <p:spPr>
          <a:xfrm>
            <a:off x="8612300" y="1508575"/>
            <a:ext cx="25623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Metadata</a:t>
            </a:r>
            <a:endParaRPr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82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574" name="Google Shape;574;p82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Expected impact of browser tech changes</a:t>
            </a:r>
            <a:endParaRPr>
              <a:solidFill>
                <a:srgbClr val="193B62"/>
              </a:solidFill>
            </a:endParaRPr>
          </a:p>
        </p:txBody>
      </p:sp>
      <p:graphicFrame>
        <p:nvGraphicFramePr>
          <p:cNvPr id="575" name="Google Shape;575;p82"/>
          <p:cNvGraphicFramePr/>
          <p:nvPr>
            <p:extLst>
              <p:ext uri="{D42A27DB-BD31-4B8C-83A1-F6EECF244321}">
                <p14:modId xmlns:p14="http://schemas.microsoft.com/office/powerpoint/2010/main" val="2533452982"/>
              </p:ext>
            </p:extLst>
          </p:nvPr>
        </p:nvGraphicFramePr>
        <p:xfrm>
          <a:off x="716300" y="1987247"/>
          <a:ext cx="10458300" cy="276184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{8C2BCF6A-05B4-4803-8E79-3F418F195313}</a:tableStyleId>
              </a:tblPr>
              <a:tblGrid>
                <a:gridCol w="116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9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62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Integration Model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button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1st-party (</a:t>
                      </a:r>
                      <a:r>
                        <a:rPr lang="en-US" sz="1300" b="1">
                          <a:solidFill>
                            <a:schemeClr val="lt1"/>
                          </a:solidFill>
                        </a:rPr>
                        <a:t>seamless-access.org</a:t>
                      </a:r>
                      <a:r>
                        <a:rPr lang="en-US" b="1">
                          <a:solidFill>
                            <a:schemeClr val="lt1"/>
                          </a:solidFill>
                        </a:rPr>
                        <a:t>)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3rd-party access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Seamless-Access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 IdP Discovery Service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Seamless-</a:t>
                      </a:r>
                      <a:br>
                        <a:rPr lang="en-US" b="1">
                          <a:solidFill>
                            <a:schemeClr val="lt1"/>
                          </a:solidFill>
                        </a:rPr>
                      </a:br>
                      <a:r>
                        <a:rPr lang="en-US" b="1">
                          <a:solidFill>
                            <a:schemeClr val="lt1"/>
                          </a:solidFill>
                        </a:rPr>
                        <a:t>Access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Locally managed metadata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7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Limited</a:t>
                      </a:r>
                      <a:endParaRPr b="1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accent2"/>
                          </a:solidFill>
                          <a:highlight>
                            <a:srgbClr val="FFFFFF"/>
                          </a:highlight>
                        </a:rPr>
                        <a:t>Standard</a:t>
                      </a:r>
                      <a:endParaRPr b="1">
                        <a:solidFill>
                          <a:schemeClr val="accent2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</a:rPr>
                        <a:t>Advanced</a:t>
                      </a:r>
                      <a:endParaRPr b="1">
                        <a:solidFill>
                          <a:srgbClr val="FF0000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212529"/>
                          </a:solidFill>
                          <a:highlight>
                            <a:srgbClr val="FFFFFF"/>
                          </a:highlight>
                        </a:rPr>
                        <a:t>Yes</a:t>
                      </a: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212529"/>
                          </a:solidFill>
                          <a:highlight>
                            <a:schemeClr val="lt1"/>
                          </a:highlight>
                        </a:rPr>
                        <a:t>Yes</a:t>
                      </a:r>
                      <a:endParaRPr dirty="0">
                        <a:solidFill>
                          <a:srgbClr val="212529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0404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80" name="Google Shape;580;p82"/>
          <p:cNvSpPr/>
          <p:nvPr/>
        </p:nvSpPr>
        <p:spPr>
          <a:xfrm>
            <a:off x="1883950" y="3678025"/>
            <a:ext cx="1121400" cy="539700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82"/>
          <p:cNvSpPr/>
          <p:nvPr/>
        </p:nvSpPr>
        <p:spPr>
          <a:xfrm>
            <a:off x="7535250" y="4217725"/>
            <a:ext cx="1075800" cy="539700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82"/>
          <p:cNvSpPr/>
          <p:nvPr/>
        </p:nvSpPr>
        <p:spPr>
          <a:xfrm>
            <a:off x="4126750" y="3136999"/>
            <a:ext cx="1121400" cy="10788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82"/>
          <p:cNvSpPr/>
          <p:nvPr/>
        </p:nvSpPr>
        <p:spPr>
          <a:xfrm>
            <a:off x="6369550" y="3137378"/>
            <a:ext cx="1165800" cy="10788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82"/>
          <p:cNvSpPr/>
          <p:nvPr/>
        </p:nvSpPr>
        <p:spPr>
          <a:xfrm>
            <a:off x="5248150" y="4217725"/>
            <a:ext cx="1121400" cy="5397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82"/>
          <p:cNvSpPr/>
          <p:nvPr/>
        </p:nvSpPr>
        <p:spPr>
          <a:xfrm>
            <a:off x="3016425" y="4217725"/>
            <a:ext cx="1121400" cy="539700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p82"/>
          <p:cNvSpPr/>
          <p:nvPr/>
        </p:nvSpPr>
        <p:spPr>
          <a:xfrm>
            <a:off x="8612350" y="3146823"/>
            <a:ext cx="1323300" cy="10788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587;p82"/>
          <p:cNvSpPr/>
          <p:nvPr/>
        </p:nvSpPr>
        <p:spPr>
          <a:xfrm>
            <a:off x="9935650" y="4217725"/>
            <a:ext cx="1239000" cy="5397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82"/>
          <p:cNvSpPr txBox="1"/>
          <p:nvPr/>
        </p:nvSpPr>
        <p:spPr>
          <a:xfrm>
            <a:off x="716300" y="4893450"/>
            <a:ext cx="7702200" cy="90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6"/>
                </a:solidFill>
              </a:rPr>
              <a:t>Green</a:t>
            </a:r>
            <a:r>
              <a:rPr lang="en-US" dirty="0">
                <a:solidFill>
                  <a:schemeClr val="dk2"/>
                </a:solidFill>
              </a:rPr>
              <a:t>:	no impact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2"/>
                </a:solidFill>
              </a:rPr>
              <a:t>Orange</a:t>
            </a:r>
            <a:r>
              <a:rPr lang="en-US" dirty="0">
                <a:solidFill>
                  <a:schemeClr val="dk2"/>
                </a:solidFill>
              </a:rPr>
              <a:t>:	degradation of functionality (not ‘smart’ anymore)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Red</a:t>
            </a:r>
            <a:r>
              <a:rPr lang="en-US" dirty="0">
                <a:solidFill>
                  <a:schemeClr val="dk2"/>
                </a:solidFill>
              </a:rPr>
              <a:t>:	will break</a:t>
            </a:r>
            <a:endParaRPr dirty="0">
              <a:solidFill>
                <a:schemeClr val="dk2"/>
              </a:solidFill>
            </a:endParaRPr>
          </a:p>
        </p:txBody>
      </p:sp>
      <p:cxnSp>
        <p:nvCxnSpPr>
          <p:cNvPr id="589" name="Google Shape;589;p82"/>
          <p:cNvCxnSpPr>
            <a:endCxn id="585" idx="3"/>
          </p:cNvCxnSpPr>
          <p:nvPr/>
        </p:nvCxnSpPr>
        <p:spPr>
          <a:xfrm rot="10800000">
            <a:off x="4137825" y="4487575"/>
            <a:ext cx="11103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0" name="Google Shape;590;p82"/>
          <p:cNvCxnSpPr>
            <a:stCxn id="584" idx="3"/>
            <a:endCxn id="581" idx="1"/>
          </p:cNvCxnSpPr>
          <p:nvPr/>
        </p:nvCxnSpPr>
        <p:spPr>
          <a:xfrm>
            <a:off x="6369550" y="4487575"/>
            <a:ext cx="11658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Google Shape;414;p71">
            <a:extLst>
              <a:ext uri="{FF2B5EF4-FFF2-40B4-BE49-F238E27FC236}">
                <a16:creationId xmlns:a16="http://schemas.microsoft.com/office/drawing/2014/main" id="{5B4CE490-6376-10CC-4968-F3FDB9FBAF8D}"/>
              </a:ext>
            </a:extLst>
          </p:cNvPr>
          <p:cNvSpPr/>
          <p:nvPr/>
        </p:nvSpPr>
        <p:spPr>
          <a:xfrm>
            <a:off x="18839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Button</a:t>
            </a:r>
            <a:endParaRPr b="1"/>
          </a:p>
        </p:txBody>
      </p:sp>
      <p:sp>
        <p:nvSpPr>
          <p:cNvPr id="3" name="Google Shape;415;p71">
            <a:extLst>
              <a:ext uri="{FF2B5EF4-FFF2-40B4-BE49-F238E27FC236}">
                <a16:creationId xmlns:a16="http://schemas.microsoft.com/office/drawing/2014/main" id="{F6D697F1-16B3-E4F1-3C2F-F1F78E9634E0}"/>
              </a:ext>
            </a:extLst>
          </p:cNvPr>
          <p:cNvSpPr/>
          <p:nvPr/>
        </p:nvSpPr>
        <p:spPr>
          <a:xfrm>
            <a:off x="4126750" y="1508575"/>
            <a:ext cx="22761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Persistence</a:t>
            </a:r>
            <a:endParaRPr b="1"/>
          </a:p>
        </p:txBody>
      </p:sp>
      <p:sp>
        <p:nvSpPr>
          <p:cNvPr id="4" name="Google Shape;416;p71">
            <a:extLst>
              <a:ext uri="{FF2B5EF4-FFF2-40B4-BE49-F238E27FC236}">
                <a16:creationId xmlns:a16="http://schemas.microsoft.com/office/drawing/2014/main" id="{3DA61AB5-CBE4-BA5C-91EF-23C31099FB36}"/>
              </a:ext>
            </a:extLst>
          </p:cNvPr>
          <p:cNvSpPr/>
          <p:nvPr/>
        </p:nvSpPr>
        <p:spPr>
          <a:xfrm>
            <a:off x="6366800" y="1508575"/>
            <a:ext cx="22455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IdP Discovery</a:t>
            </a:r>
            <a:endParaRPr b="1"/>
          </a:p>
        </p:txBody>
      </p:sp>
      <p:sp>
        <p:nvSpPr>
          <p:cNvPr id="5" name="Google Shape;417;p71">
            <a:extLst>
              <a:ext uri="{FF2B5EF4-FFF2-40B4-BE49-F238E27FC236}">
                <a16:creationId xmlns:a16="http://schemas.microsoft.com/office/drawing/2014/main" id="{093F31D1-7262-08F2-653B-9F9299420A8F}"/>
              </a:ext>
            </a:extLst>
          </p:cNvPr>
          <p:cNvSpPr/>
          <p:nvPr/>
        </p:nvSpPr>
        <p:spPr>
          <a:xfrm>
            <a:off x="8612300" y="1508575"/>
            <a:ext cx="2562300" cy="365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Metadata</a:t>
            </a:r>
            <a:endParaRPr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8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Expected impact of browser tech changes</a:t>
            </a:r>
            <a:endParaRPr/>
          </a:p>
        </p:txBody>
      </p:sp>
      <p:sp>
        <p:nvSpPr>
          <p:cNvPr id="596" name="Google Shape;596;p83"/>
          <p:cNvSpPr txBox="1"/>
          <p:nvPr/>
        </p:nvSpPr>
        <p:spPr>
          <a:xfrm>
            <a:off x="454100" y="1378150"/>
            <a:ext cx="11098800" cy="4508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dk2"/>
                </a:solidFill>
              </a:rPr>
              <a:t>Possible impact (worst case):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b="1" dirty="0">
                <a:solidFill>
                  <a:schemeClr val="dk2"/>
                </a:solidFill>
              </a:rPr>
              <a:t>SeamlessAccess button </a:t>
            </a:r>
            <a:r>
              <a:rPr lang="en-US" sz="2100" dirty="0">
                <a:solidFill>
                  <a:schemeClr val="dk2"/>
                </a:solidFill>
              </a:rPr>
              <a:t>will no longer be 'smart’ (i.e. showing the user’s remembered choice of IdP across different SPs)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b="1" dirty="0">
                <a:solidFill>
                  <a:schemeClr val="dk2"/>
                </a:solidFill>
              </a:rPr>
              <a:t>Advanced integration</a:t>
            </a:r>
            <a:r>
              <a:rPr lang="en-US" sz="2100" dirty="0">
                <a:solidFill>
                  <a:schemeClr val="dk2"/>
                </a:solidFill>
              </a:rPr>
              <a:t> pattern, combining SeamlessAccess and local metadata for a bespoke IdP discovery service and a global ‘remember me’ functionality, will break</a:t>
            </a:r>
            <a:br>
              <a:rPr lang="en-US" sz="2100" dirty="0">
                <a:solidFill>
                  <a:schemeClr val="dk2"/>
                </a:solidFill>
              </a:rPr>
            </a:br>
            <a:endParaRPr sz="21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dk2"/>
                </a:solidFill>
              </a:rPr>
              <a:t>What is </a:t>
            </a:r>
            <a:r>
              <a:rPr lang="en-US" sz="2100" b="1" u="sng" dirty="0">
                <a:solidFill>
                  <a:schemeClr val="dk2"/>
                </a:solidFill>
              </a:rPr>
              <a:t>not</a:t>
            </a:r>
            <a:r>
              <a:rPr lang="en-US" sz="2100" b="1" dirty="0">
                <a:solidFill>
                  <a:schemeClr val="dk2"/>
                </a:solidFill>
              </a:rPr>
              <a:t> at risk?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Limited and Standard integration patterns with a </a:t>
            </a:r>
            <a:r>
              <a:rPr lang="en-US" sz="2100" b="1" dirty="0">
                <a:solidFill>
                  <a:schemeClr val="dk2"/>
                </a:solidFill>
              </a:rPr>
              <a:t>static SeamlessAccess button</a:t>
            </a:r>
            <a:br>
              <a:rPr lang="en-US" sz="2100" b="1" dirty="0">
                <a:solidFill>
                  <a:schemeClr val="dk2"/>
                </a:solidFill>
              </a:rPr>
            </a:br>
            <a:r>
              <a:rPr lang="en-US" sz="2100" dirty="0">
                <a:solidFill>
                  <a:schemeClr val="dk2"/>
                </a:solidFill>
              </a:rPr>
              <a:t>(which still brings huge UI standardization benefits)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SeamlessAccess </a:t>
            </a:r>
            <a:r>
              <a:rPr lang="en-US" sz="2100" b="1" dirty="0">
                <a:solidFill>
                  <a:schemeClr val="dk2"/>
                </a:solidFill>
              </a:rPr>
              <a:t>central IdP discovery service</a:t>
            </a:r>
            <a:r>
              <a:rPr lang="en-US" sz="2100" dirty="0">
                <a:solidFill>
                  <a:schemeClr val="dk2"/>
                </a:solidFill>
              </a:rPr>
              <a:t> (including central ‘remember me’ functionality) </a:t>
            </a:r>
            <a:endParaRPr sz="21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8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Expected impact of browser tech changes</a:t>
            </a:r>
            <a:endParaRPr/>
          </a:p>
        </p:txBody>
      </p:sp>
      <p:sp>
        <p:nvSpPr>
          <p:cNvPr id="602" name="Google Shape;602;p84"/>
          <p:cNvSpPr txBox="1"/>
          <p:nvPr/>
        </p:nvSpPr>
        <p:spPr>
          <a:xfrm>
            <a:off x="454100" y="1378150"/>
            <a:ext cx="11098800" cy="2959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dk2"/>
                </a:solidFill>
              </a:rPr>
              <a:t>What are doing about this?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b="1" dirty="0">
                <a:solidFill>
                  <a:schemeClr val="dk2"/>
                </a:solidFill>
              </a:rPr>
              <a:t>Support advocacy efforts; </a:t>
            </a:r>
            <a:r>
              <a:rPr lang="en-US" sz="2100" dirty="0">
                <a:solidFill>
                  <a:schemeClr val="dk2"/>
                </a:solidFill>
              </a:rPr>
              <a:t>engagements with browser vendors, influence design choices, looking for alternative solutions to cross-site persistence, </a:t>
            </a: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Test emerging new technologies like </a:t>
            </a:r>
            <a:r>
              <a:rPr lang="en-US" sz="2100" b="1" dirty="0" err="1">
                <a:solidFill>
                  <a:schemeClr val="dk2"/>
                </a:solidFill>
              </a:rPr>
              <a:t>FedCM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100"/>
              <a:buChar char="●"/>
            </a:pPr>
            <a:r>
              <a:rPr lang="en-US" sz="2100" b="1" dirty="0">
                <a:solidFill>
                  <a:schemeClr val="dk2"/>
                </a:solidFill>
              </a:rPr>
              <a:t>Reduce the feature gap</a:t>
            </a:r>
            <a:r>
              <a:rPr lang="en-US" sz="2100" dirty="0">
                <a:solidFill>
                  <a:schemeClr val="dk2"/>
                </a:solidFill>
              </a:rPr>
              <a:t> between ‘Advanced’ and ‘Standard’ integration pattern, in particular the ability for an SP to customize the IdP discovery flow by combining SeamlessAccess and local metadata.</a:t>
            </a:r>
            <a:endParaRPr sz="21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85"/>
          <p:cNvSpPr txBox="1">
            <a:spLocks noGrp="1"/>
          </p:cNvSpPr>
          <p:nvPr>
            <p:ph type="ctrTitle"/>
          </p:nvPr>
        </p:nvSpPr>
        <p:spPr>
          <a:xfrm>
            <a:off x="535460" y="890290"/>
            <a:ext cx="6977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FFE7"/>
              </a:buClr>
              <a:buSzPts val="6400"/>
              <a:buFont typeface="Georgia"/>
              <a:buNone/>
            </a:pPr>
            <a:r>
              <a:rPr lang="en-US"/>
              <a:t>Development work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86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 development roadmap</a:t>
            </a:r>
            <a:endParaRPr/>
          </a:p>
        </p:txBody>
      </p:sp>
      <p:sp>
        <p:nvSpPr>
          <p:cNvPr id="613" name="Google Shape;613;p86"/>
          <p:cNvSpPr txBox="1"/>
          <p:nvPr/>
        </p:nvSpPr>
        <p:spPr>
          <a:xfrm>
            <a:off x="1831375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Q3 (2023)</a:t>
            </a:r>
            <a:endParaRPr/>
          </a:p>
        </p:txBody>
      </p:sp>
      <p:sp>
        <p:nvSpPr>
          <p:cNvPr id="614" name="Google Shape;614;p86"/>
          <p:cNvSpPr txBox="1"/>
          <p:nvPr/>
        </p:nvSpPr>
        <p:spPr>
          <a:xfrm>
            <a:off x="6436100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(2023)</a:t>
            </a:r>
            <a:endParaRPr/>
          </a:p>
        </p:txBody>
      </p:sp>
      <p:cxnSp>
        <p:nvCxnSpPr>
          <p:cNvPr id="615" name="Google Shape;615;p86"/>
          <p:cNvCxnSpPr/>
          <p:nvPr/>
        </p:nvCxnSpPr>
        <p:spPr>
          <a:xfrm>
            <a:off x="6129675" y="1255750"/>
            <a:ext cx="12300" cy="446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6" name="Google Shape;616;p86"/>
          <p:cNvSpPr/>
          <p:nvPr/>
        </p:nvSpPr>
        <p:spPr>
          <a:xfrm>
            <a:off x="7523975" y="37375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7" name="Google Shape;617;p86"/>
          <p:cNvCxnSpPr/>
          <p:nvPr/>
        </p:nvCxnSpPr>
        <p:spPr>
          <a:xfrm rot="10800000">
            <a:off x="1967025" y="2594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8" name="Google Shape;618;p86"/>
          <p:cNvSpPr/>
          <p:nvPr/>
        </p:nvSpPr>
        <p:spPr>
          <a:xfrm>
            <a:off x="6632225" y="42760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UX/UI/guides best practices implementation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19" name="Google Shape;619;p86"/>
          <p:cNvSpPr/>
          <p:nvPr/>
        </p:nvSpPr>
        <p:spPr>
          <a:xfrm>
            <a:off x="6632225" y="45759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Reviewed path of new integrator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20" name="Google Shape;620;p86"/>
          <p:cNvSpPr/>
          <p:nvPr/>
        </p:nvSpPr>
        <p:spPr>
          <a:xfrm>
            <a:off x="10422100" y="5165700"/>
            <a:ext cx="10122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FedCM SA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prototyping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21" name="Google Shape;621;p86"/>
          <p:cNvSpPr/>
          <p:nvPr/>
        </p:nvSpPr>
        <p:spPr>
          <a:xfrm>
            <a:off x="63047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86"/>
          <p:cNvSpPr/>
          <p:nvPr/>
        </p:nvSpPr>
        <p:spPr>
          <a:xfrm>
            <a:off x="76001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23" name="Google Shape;623;p86"/>
          <p:cNvCxnSpPr/>
          <p:nvPr/>
        </p:nvCxnSpPr>
        <p:spPr>
          <a:xfrm>
            <a:off x="6025675" y="1251153"/>
            <a:ext cx="12300" cy="4461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4" name="Google Shape;624;p86"/>
          <p:cNvSpPr/>
          <p:nvPr/>
        </p:nvSpPr>
        <p:spPr>
          <a:xfrm>
            <a:off x="4509275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cxnSp>
        <p:nvCxnSpPr>
          <p:cNvPr id="625" name="Google Shape;625;p86"/>
          <p:cNvCxnSpPr/>
          <p:nvPr/>
        </p:nvCxnSpPr>
        <p:spPr>
          <a:xfrm rot="10800000">
            <a:off x="1967025" y="3737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6" name="Google Shape;626;p86"/>
          <p:cNvCxnSpPr/>
          <p:nvPr/>
        </p:nvCxnSpPr>
        <p:spPr>
          <a:xfrm rot="10800000">
            <a:off x="1967025" y="50333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7" name="Google Shape;627;p86"/>
          <p:cNvSpPr/>
          <p:nvPr/>
        </p:nvSpPr>
        <p:spPr>
          <a:xfrm>
            <a:off x="5466575" y="1527700"/>
            <a:ext cx="360300" cy="360900"/>
          </a:xfrm>
          <a:prstGeom prst="diamond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86"/>
          <p:cNvSpPr/>
          <p:nvPr/>
        </p:nvSpPr>
        <p:spPr>
          <a:xfrm>
            <a:off x="3617650" y="1948400"/>
            <a:ext cx="2219700" cy="400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Website rework - demo-site and path for librarians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29" name="Google Shape;629;p86"/>
          <p:cNvSpPr/>
          <p:nvPr/>
        </p:nvSpPr>
        <p:spPr>
          <a:xfrm>
            <a:off x="4246675" y="3805450"/>
            <a:ext cx="23466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Networking: Best practices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&amp; user journey standardisation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30" name="Google Shape;630;p86"/>
          <p:cNvSpPr/>
          <p:nvPr/>
        </p:nvSpPr>
        <p:spPr>
          <a:xfrm>
            <a:off x="3998350" y="3041996"/>
            <a:ext cx="2219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Front end &amp; UX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31" name="Google Shape;631;p86"/>
          <p:cNvSpPr/>
          <p:nvPr/>
        </p:nvSpPr>
        <p:spPr>
          <a:xfrm>
            <a:off x="4667513" y="2710400"/>
            <a:ext cx="1550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Pinning front-end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32" name="Google Shape;632;p86"/>
          <p:cNvSpPr/>
          <p:nvPr/>
        </p:nvSpPr>
        <p:spPr>
          <a:xfrm>
            <a:off x="2192950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87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 development roadmap</a:t>
            </a:r>
            <a:endParaRPr/>
          </a:p>
        </p:txBody>
      </p:sp>
      <p:sp>
        <p:nvSpPr>
          <p:cNvPr id="638" name="Google Shape;638;p87"/>
          <p:cNvSpPr txBox="1"/>
          <p:nvPr/>
        </p:nvSpPr>
        <p:spPr>
          <a:xfrm>
            <a:off x="1831375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Q3 (2023)</a:t>
            </a:r>
            <a:endParaRPr/>
          </a:p>
        </p:txBody>
      </p:sp>
      <p:sp>
        <p:nvSpPr>
          <p:cNvPr id="639" name="Google Shape;639;p87"/>
          <p:cNvSpPr txBox="1"/>
          <p:nvPr/>
        </p:nvSpPr>
        <p:spPr>
          <a:xfrm>
            <a:off x="6436100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(2023)</a:t>
            </a:r>
            <a:endParaRPr/>
          </a:p>
        </p:txBody>
      </p:sp>
      <p:cxnSp>
        <p:nvCxnSpPr>
          <p:cNvPr id="640" name="Google Shape;640;p87"/>
          <p:cNvCxnSpPr/>
          <p:nvPr/>
        </p:nvCxnSpPr>
        <p:spPr>
          <a:xfrm>
            <a:off x="6129675" y="1255750"/>
            <a:ext cx="12300" cy="446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1" name="Google Shape;641;p87"/>
          <p:cNvSpPr/>
          <p:nvPr/>
        </p:nvSpPr>
        <p:spPr>
          <a:xfrm>
            <a:off x="7523975" y="37375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42" name="Google Shape;642;p87"/>
          <p:cNvCxnSpPr/>
          <p:nvPr/>
        </p:nvCxnSpPr>
        <p:spPr>
          <a:xfrm rot="10800000">
            <a:off x="1967025" y="2594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3" name="Google Shape;643;p87"/>
          <p:cNvSpPr/>
          <p:nvPr/>
        </p:nvSpPr>
        <p:spPr>
          <a:xfrm>
            <a:off x="6632225" y="42760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UX/UI/guides best practices implementation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44" name="Google Shape;644;p87"/>
          <p:cNvSpPr/>
          <p:nvPr/>
        </p:nvSpPr>
        <p:spPr>
          <a:xfrm>
            <a:off x="6632225" y="45759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Reviewed path of new integrator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45" name="Google Shape;645;p87"/>
          <p:cNvSpPr/>
          <p:nvPr/>
        </p:nvSpPr>
        <p:spPr>
          <a:xfrm>
            <a:off x="10422100" y="5165700"/>
            <a:ext cx="10122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FedCM SA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prototyping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46" name="Google Shape;646;p87"/>
          <p:cNvSpPr/>
          <p:nvPr/>
        </p:nvSpPr>
        <p:spPr>
          <a:xfrm>
            <a:off x="63047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87"/>
          <p:cNvSpPr/>
          <p:nvPr/>
        </p:nvSpPr>
        <p:spPr>
          <a:xfrm>
            <a:off x="76001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48" name="Google Shape;648;p87"/>
          <p:cNvCxnSpPr/>
          <p:nvPr/>
        </p:nvCxnSpPr>
        <p:spPr>
          <a:xfrm>
            <a:off x="6025675" y="1251153"/>
            <a:ext cx="12300" cy="4461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9" name="Google Shape;649;p87"/>
          <p:cNvSpPr/>
          <p:nvPr/>
        </p:nvSpPr>
        <p:spPr>
          <a:xfrm>
            <a:off x="4509275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cxnSp>
        <p:nvCxnSpPr>
          <p:cNvPr id="650" name="Google Shape;650;p87"/>
          <p:cNvCxnSpPr/>
          <p:nvPr/>
        </p:nvCxnSpPr>
        <p:spPr>
          <a:xfrm rot="10800000">
            <a:off x="1967025" y="3737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1" name="Google Shape;651;p87"/>
          <p:cNvCxnSpPr/>
          <p:nvPr/>
        </p:nvCxnSpPr>
        <p:spPr>
          <a:xfrm rot="10800000">
            <a:off x="1967025" y="50333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52" name="Google Shape;652;p87"/>
          <p:cNvSpPr/>
          <p:nvPr/>
        </p:nvSpPr>
        <p:spPr>
          <a:xfrm>
            <a:off x="5466575" y="1527700"/>
            <a:ext cx="360300" cy="360900"/>
          </a:xfrm>
          <a:prstGeom prst="diamond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87"/>
          <p:cNvSpPr/>
          <p:nvPr/>
        </p:nvSpPr>
        <p:spPr>
          <a:xfrm>
            <a:off x="3617650" y="1948400"/>
            <a:ext cx="2219700" cy="400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Website rework - demo-site and path for librarians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54" name="Google Shape;654;p87"/>
          <p:cNvSpPr/>
          <p:nvPr/>
        </p:nvSpPr>
        <p:spPr>
          <a:xfrm>
            <a:off x="4246675" y="3805450"/>
            <a:ext cx="23466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Networking: Best practices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&amp; user journey standardisation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55" name="Google Shape;655;p87"/>
          <p:cNvSpPr/>
          <p:nvPr/>
        </p:nvSpPr>
        <p:spPr>
          <a:xfrm>
            <a:off x="3998350" y="3041996"/>
            <a:ext cx="2219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Front end &amp; UX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56" name="Google Shape;656;p87"/>
          <p:cNvSpPr/>
          <p:nvPr/>
        </p:nvSpPr>
        <p:spPr>
          <a:xfrm>
            <a:off x="4667513" y="2710400"/>
            <a:ext cx="1550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Pinning front-end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57" name="Google Shape;657;p87"/>
          <p:cNvSpPr/>
          <p:nvPr/>
        </p:nvSpPr>
        <p:spPr>
          <a:xfrm>
            <a:off x="2192950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58" name="Google Shape;658;p87"/>
          <p:cNvSpPr/>
          <p:nvPr/>
        </p:nvSpPr>
        <p:spPr>
          <a:xfrm>
            <a:off x="10306609" y="5069707"/>
            <a:ext cx="1230000" cy="684000"/>
          </a:xfrm>
          <a:prstGeom prst="rect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2"/>
          <p:cNvSpPr txBox="1">
            <a:spLocks noGrp="1"/>
          </p:cNvSpPr>
          <p:nvPr>
            <p:ph type="body" idx="1"/>
          </p:nvPr>
        </p:nvSpPr>
        <p:spPr>
          <a:xfrm>
            <a:off x="530275" y="1248075"/>
            <a:ext cx="5107500" cy="29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2"/>
                </a:solidFill>
              </a:rPr>
              <a:t>SeamlessAccess is about improving access to online content and services for researchers: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-US" sz="2000" b="1" dirty="0">
                <a:solidFill>
                  <a:schemeClr val="dk2"/>
                </a:solidFill>
              </a:rPr>
              <a:t>Improve the access user experience</a:t>
            </a:r>
            <a:r>
              <a:rPr lang="en-US" sz="2000" dirty="0">
                <a:solidFill>
                  <a:schemeClr val="dk2"/>
                </a:solidFill>
              </a:rPr>
              <a:t>, both on- and off-campus, making it easier for researchers to </a:t>
            </a:r>
            <a:r>
              <a:rPr lang="en-US" sz="2000" b="1" dirty="0">
                <a:solidFill>
                  <a:schemeClr val="dk2"/>
                </a:solidFill>
              </a:rPr>
              <a:t>benefit from federated authentication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-US" sz="2000" dirty="0">
                <a:solidFill>
                  <a:schemeClr val="dk2"/>
                </a:solidFill>
              </a:rPr>
              <a:t>Enable continued </a:t>
            </a:r>
            <a:r>
              <a:rPr lang="en-US" sz="2000" b="1" dirty="0">
                <a:solidFill>
                  <a:schemeClr val="dk2"/>
                </a:solidFill>
              </a:rPr>
              <a:t>identity federation infrastructure and standards development </a:t>
            </a:r>
            <a:endParaRPr sz="2000" b="1" dirty="0">
              <a:solidFill>
                <a:schemeClr val="dk2"/>
              </a:solidFill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-US" sz="2000" dirty="0">
                <a:solidFill>
                  <a:schemeClr val="dk2"/>
                </a:solidFill>
              </a:rPr>
              <a:t>Improve campus response to </a:t>
            </a:r>
            <a:r>
              <a:rPr lang="en-US" sz="2000" b="1" dirty="0">
                <a:solidFill>
                  <a:schemeClr val="dk2"/>
                </a:solidFill>
              </a:rPr>
              <a:t>security incidents</a:t>
            </a:r>
            <a:r>
              <a:rPr lang="en-US" sz="2000" dirty="0">
                <a:solidFill>
                  <a:schemeClr val="dk2"/>
                </a:solidFill>
              </a:rPr>
              <a:t>; limit site-wide disruption caused by abuse by individuals</a:t>
            </a:r>
            <a:endParaRPr sz="1500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900"/>
              <a:buNone/>
            </a:pPr>
            <a:endParaRPr sz="1500" b="1" i="1" dirty="0">
              <a:solidFill>
                <a:srgbClr val="595959"/>
              </a:solidFill>
              <a:highlight>
                <a:srgbClr val="C9DAF8"/>
              </a:highlight>
            </a:endParaRPr>
          </a:p>
        </p:txBody>
      </p:sp>
      <p:pic>
        <p:nvPicPr>
          <p:cNvPr id="319" name="Google Shape;319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42525" y="1342700"/>
            <a:ext cx="5781151" cy="401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3200" y="2697141"/>
            <a:ext cx="3886200" cy="10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62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322" name="Google Shape;322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63200" y="2796210"/>
            <a:ext cx="3886200" cy="939165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62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Why</a:t>
            </a:r>
            <a:r>
              <a:rPr lang="en-US">
                <a:solidFill>
                  <a:srgbClr val="193B62"/>
                </a:solidFill>
              </a:rPr>
              <a:t> SeamlessAccess?</a:t>
            </a:r>
            <a:endParaRPr>
              <a:solidFill>
                <a:srgbClr val="193B62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88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 development roadmap</a:t>
            </a:r>
            <a:endParaRPr/>
          </a:p>
        </p:txBody>
      </p:sp>
      <p:sp>
        <p:nvSpPr>
          <p:cNvPr id="664" name="Google Shape;664;p88"/>
          <p:cNvSpPr txBox="1"/>
          <p:nvPr/>
        </p:nvSpPr>
        <p:spPr>
          <a:xfrm>
            <a:off x="1831375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Q3 (2023)</a:t>
            </a:r>
            <a:endParaRPr/>
          </a:p>
        </p:txBody>
      </p:sp>
      <p:sp>
        <p:nvSpPr>
          <p:cNvPr id="665" name="Google Shape;665;p88"/>
          <p:cNvSpPr txBox="1"/>
          <p:nvPr/>
        </p:nvSpPr>
        <p:spPr>
          <a:xfrm>
            <a:off x="6436100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(2023)</a:t>
            </a:r>
            <a:endParaRPr/>
          </a:p>
        </p:txBody>
      </p:sp>
      <p:cxnSp>
        <p:nvCxnSpPr>
          <p:cNvPr id="666" name="Google Shape;666;p88"/>
          <p:cNvCxnSpPr/>
          <p:nvPr/>
        </p:nvCxnSpPr>
        <p:spPr>
          <a:xfrm>
            <a:off x="6129675" y="1255750"/>
            <a:ext cx="12300" cy="446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7" name="Google Shape;667;p88"/>
          <p:cNvSpPr/>
          <p:nvPr/>
        </p:nvSpPr>
        <p:spPr>
          <a:xfrm>
            <a:off x="7523975" y="37375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68" name="Google Shape;668;p88"/>
          <p:cNvCxnSpPr/>
          <p:nvPr/>
        </p:nvCxnSpPr>
        <p:spPr>
          <a:xfrm rot="10800000">
            <a:off x="1967025" y="2594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9" name="Google Shape;669;p88"/>
          <p:cNvSpPr/>
          <p:nvPr/>
        </p:nvSpPr>
        <p:spPr>
          <a:xfrm>
            <a:off x="6632225" y="42760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UX/UI/guides best practices implementation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70" name="Google Shape;670;p88"/>
          <p:cNvSpPr/>
          <p:nvPr/>
        </p:nvSpPr>
        <p:spPr>
          <a:xfrm>
            <a:off x="6632225" y="45759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Reviewed path of new integrator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71" name="Google Shape;671;p88"/>
          <p:cNvSpPr/>
          <p:nvPr/>
        </p:nvSpPr>
        <p:spPr>
          <a:xfrm>
            <a:off x="10422100" y="5165700"/>
            <a:ext cx="10122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FedCM SA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prototyping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72" name="Google Shape;672;p88"/>
          <p:cNvSpPr/>
          <p:nvPr/>
        </p:nvSpPr>
        <p:spPr>
          <a:xfrm>
            <a:off x="63047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88"/>
          <p:cNvSpPr/>
          <p:nvPr/>
        </p:nvSpPr>
        <p:spPr>
          <a:xfrm>
            <a:off x="76001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74" name="Google Shape;674;p88"/>
          <p:cNvCxnSpPr/>
          <p:nvPr/>
        </p:nvCxnSpPr>
        <p:spPr>
          <a:xfrm>
            <a:off x="6025675" y="1251153"/>
            <a:ext cx="12300" cy="4461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5" name="Google Shape;675;p88"/>
          <p:cNvSpPr/>
          <p:nvPr/>
        </p:nvSpPr>
        <p:spPr>
          <a:xfrm>
            <a:off x="4509275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cxnSp>
        <p:nvCxnSpPr>
          <p:cNvPr id="676" name="Google Shape;676;p88"/>
          <p:cNvCxnSpPr/>
          <p:nvPr/>
        </p:nvCxnSpPr>
        <p:spPr>
          <a:xfrm rot="10800000">
            <a:off x="1967025" y="3737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7" name="Google Shape;677;p88"/>
          <p:cNvCxnSpPr/>
          <p:nvPr/>
        </p:nvCxnSpPr>
        <p:spPr>
          <a:xfrm rot="10800000">
            <a:off x="1967025" y="50333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8" name="Google Shape;678;p88"/>
          <p:cNvSpPr/>
          <p:nvPr/>
        </p:nvSpPr>
        <p:spPr>
          <a:xfrm>
            <a:off x="5466575" y="1527700"/>
            <a:ext cx="360300" cy="360900"/>
          </a:xfrm>
          <a:prstGeom prst="diamond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679;p88"/>
          <p:cNvSpPr/>
          <p:nvPr/>
        </p:nvSpPr>
        <p:spPr>
          <a:xfrm>
            <a:off x="3617650" y="1948400"/>
            <a:ext cx="2219700" cy="400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Website rework - demo-site and path for librarians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80" name="Google Shape;680;p88"/>
          <p:cNvSpPr/>
          <p:nvPr/>
        </p:nvSpPr>
        <p:spPr>
          <a:xfrm>
            <a:off x="4246675" y="3805450"/>
            <a:ext cx="23466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Networking: Best practices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&amp; user journey standardisation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81" name="Google Shape;681;p88"/>
          <p:cNvSpPr/>
          <p:nvPr/>
        </p:nvSpPr>
        <p:spPr>
          <a:xfrm>
            <a:off x="3998350" y="3041996"/>
            <a:ext cx="2219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Front end &amp; UX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82" name="Google Shape;682;p88"/>
          <p:cNvSpPr/>
          <p:nvPr/>
        </p:nvSpPr>
        <p:spPr>
          <a:xfrm>
            <a:off x="4667513" y="2710400"/>
            <a:ext cx="1550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Pinning front-end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83" name="Google Shape;683;p88"/>
          <p:cNvSpPr/>
          <p:nvPr/>
        </p:nvSpPr>
        <p:spPr>
          <a:xfrm>
            <a:off x="2192950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84" name="Google Shape;684;p88"/>
          <p:cNvSpPr/>
          <p:nvPr/>
        </p:nvSpPr>
        <p:spPr>
          <a:xfrm>
            <a:off x="4147457" y="3729688"/>
            <a:ext cx="5770135" cy="1178700"/>
          </a:xfrm>
          <a:prstGeom prst="rect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89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 development roadmap</a:t>
            </a:r>
            <a:endParaRPr/>
          </a:p>
        </p:txBody>
      </p:sp>
      <p:sp>
        <p:nvSpPr>
          <p:cNvPr id="690" name="Google Shape;690;p89"/>
          <p:cNvSpPr txBox="1"/>
          <p:nvPr/>
        </p:nvSpPr>
        <p:spPr>
          <a:xfrm>
            <a:off x="1831375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Q3 (2023)</a:t>
            </a:r>
            <a:endParaRPr/>
          </a:p>
        </p:txBody>
      </p:sp>
      <p:sp>
        <p:nvSpPr>
          <p:cNvPr id="691" name="Google Shape;691;p89"/>
          <p:cNvSpPr txBox="1"/>
          <p:nvPr/>
        </p:nvSpPr>
        <p:spPr>
          <a:xfrm>
            <a:off x="6436100" y="1171875"/>
            <a:ext cx="101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Q4 (2023)</a:t>
            </a:r>
            <a:endParaRPr/>
          </a:p>
        </p:txBody>
      </p:sp>
      <p:cxnSp>
        <p:nvCxnSpPr>
          <p:cNvPr id="692" name="Google Shape;692;p89"/>
          <p:cNvCxnSpPr/>
          <p:nvPr/>
        </p:nvCxnSpPr>
        <p:spPr>
          <a:xfrm>
            <a:off x="6129675" y="1255750"/>
            <a:ext cx="12300" cy="446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3" name="Google Shape;693;p89"/>
          <p:cNvSpPr/>
          <p:nvPr/>
        </p:nvSpPr>
        <p:spPr>
          <a:xfrm>
            <a:off x="7523975" y="37375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4" name="Google Shape;694;p89"/>
          <p:cNvCxnSpPr/>
          <p:nvPr/>
        </p:nvCxnSpPr>
        <p:spPr>
          <a:xfrm rot="10800000">
            <a:off x="1967025" y="2594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5" name="Google Shape;695;p89"/>
          <p:cNvSpPr/>
          <p:nvPr/>
        </p:nvSpPr>
        <p:spPr>
          <a:xfrm>
            <a:off x="6632225" y="42760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UX/UI/guides best practices implementation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96" name="Google Shape;696;p89"/>
          <p:cNvSpPr/>
          <p:nvPr/>
        </p:nvSpPr>
        <p:spPr>
          <a:xfrm>
            <a:off x="6632225" y="4575925"/>
            <a:ext cx="32106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Reviewed path of new integrator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97" name="Google Shape;697;p89"/>
          <p:cNvSpPr/>
          <p:nvPr/>
        </p:nvSpPr>
        <p:spPr>
          <a:xfrm>
            <a:off x="10422100" y="5165700"/>
            <a:ext cx="10122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FedCM SA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prototyping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98" name="Google Shape;698;p89"/>
          <p:cNvSpPr/>
          <p:nvPr/>
        </p:nvSpPr>
        <p:spPr>
          <a:xfrm>
            <a:off x="63047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89"/>
          <p:cNvSpPr/>
          <p:nvPr/>
        </p:nvSpPr>
        <p:spPr>
          <a:xfrm>
            <a:off x="7600175" y="2670700"/>
            <a:ext cx="360300" cy="360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00" name="Google Shape;700;p89"/>
          <p:cNvCxnSpPr/>
          <p:nvPr/>
        </p:nvCxnSpPr>
        <p:spPr>
          <a:xfrm>
            <a:off x="6025675" y="1251153"/>
            <a:ext cx="12300" cy="4461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1" name="Google Shape;701;p89"/>
          <p:cNvSpPr/>
          <p:nvPr/>
        </p:nvSpPr>
        <p:spPr>
          <a:xfrm>
            <a:off x="4509275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cxnSp>
        <p:nvCxnSpPr>
          <p:cNvPr id="702" name="Google Shape;702;p89"/>
          <p:cNvCxnSpPr/>
          <p:nvPr/>
        </p:nvCxnSpPr>
        <p:spPr>
          <a:xfrm rot="10800000">
            <a:off x="1967025" y="37379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3" name="Google Shape;703;p89"/>
          <p:cNvCxnSpPr/>
          <p:nvPr/>
        </p:nvCxnSpPr>
        <p:spPr>
          <a:xfrm rot="10800000">
            <a:off x="1967025" y="5033325"/>
            <a:ext cx="780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4" name="Google Shape;704;p89"/>
          <p:cNvSpPr/>
          <p:nvPr/>
        </p:nvSpPr>
        <p:spPr>
          <a:xfrm>
            <a:off x="5466575" y="1527700"/>
            <a:ext cx="360300" cy="360900"/>
          </a:xfrm>
          <a:prstGeom prst="diamond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89"/>
          <p:cNvSpPr/>
          <p:nvPr/>
        </p:nvSpPr>
        <p:spPr>
          <a:xfrm>
            <a:off x="3617650" y="1948400"/>
            <a:ext cx="2219700" cy="400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Website rework - demo-site and path for librarians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06" name="Google Shape;706;p89"/>
          <p:cNvSpPr/>
          <p:nvPr/>
        </p:nvSpPr>
        <p:spPr>
          <a:xfrm>
            <a:off x="4246675" y="3805450"/>
            <a:ext cx="2346600" cy="49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Networking: Best practices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&amp; user journey standardisation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07" name="Google Shape;707;p89"/>
          <p:cNvSpPr/>
          <p:nvPr/>
        </p:nvSpPr>
        <p:spPr>
          <a:xfrm>
            <a:off x="3998350" y="3041996"/>
            <a:ext cx="2219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Front end &amp; UX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08" name="Google Shape;708;p89"/>
          <p:cNvSpPr/>
          <p:nvPr/>
        </p:nvSpPr>
        <p:spPr>
          <a:xfrm>
            <a:off x="4667513" y="2710400"/>
            <a:ext cx="1550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Pinning front-end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09" name="Google Shape;709;p89"/>
          <p:cNvSpPr/>
          <p:nvPr/>
        </p:nvSpPr>
        <p:spPr>
          <a:xfrm>
            <a:off x="2192950" y="3392188"/>
            <a:ext cx="1424700" cy="256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Filtering backend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10" name="Google Shape;710;p89"/>
          <p:cNvSpPr/>
          <p:nvPr/>
        </p:nvSpPr>
        <p:spPr>
          <a:xfrm>
            <a:off x="2102358" y="2629791"/>
            <a:ext cx="4206074" cy="1083825"/>
          </a:xfrm>
          <a:prstGeom prst="rect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90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IdP filtering</a:t>
            </a:r>
            <a:endParaRPr/>
          </a:p>
        </p:txBody>
      </p:sp>
      <p:sp>
        <p:nvSpPr>
          <p:cNvPr id="716" name="Google Shape;716;p90"/>
          <p:cNvSpPr txBox="1"/>
          <p:nvPr/>
        </p:nvSpPr>
        <p:spPr>
          <a:xfrm>
            <a:off x="454100" y="1378150"/>
            <a:ext cx="3935100" cy="3154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dk2"/>
                </a:solidFill>
              </a:rPr>
              <a:t>Key development priority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Requirement for many SPs within GEANT and Internet2 community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Reduces the functional gap between ‘Standard’ and ‘Advanced’ integration patterns</a:t>
            </a:r>
            <a:endParaRPr sz="2100" dirty="0">
              <a:solidFill>
                <a:schemeClr val="dk2"/>
              </a:solidFill>
            </a:endParaRPr>
          </a:p>
        </p:txBody>
      </p:sp>
      <p:pic>
        <p:nvPicPr>
          <p:cNvPr id="717" name="Google Shape;717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3288" y="811888"/>
            <a:ext cx="4552100" cy="46332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718" name="Google Shape;718;p90"/>
          <p:cNvSpPr/>
          <p:nvPr/>
        </p:nvSpPr>
        <p:spPr>
          <a:xfrm>
            <a:off x="9379075" y="1135126"/>
            <a:ext cx="2644500" cy="2651400"/>
          </a:xfrm>
          <a:prstGeom prst="wedgeRectCallout">
            <a:avLst>
              <a:gd name="adj1" fmla="val -66089"/>
              <a:gd name="adj2" fmla="val 3644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‘Filtering </a:t>
            </a:r>
            <a:r>
              <a:rPr lang="en-US" sz="1800" b="1" u="sng"/>
              <a:t>out’</a:t>
            </a:r>
            <a:r>
              <a:rPr lang="en-US" sz="1800" b="1"/>
              <a:t>:</a:t>
            </a:r>
            <a:r>
              <a:rPr lang="en-US" sz="1800"/>
              <a:t> Lets the SP </a:t>
            </a:r>
            <a:r>
              <a:rPr lang="en-US" sz="1800" i="1"/>
              <a:t>deselect</a:t>
            </a:r>
            <a:r>
              <a:rPr lang="en-US" sz="1800"/>
              <a:t> IdPs from SeamlessAccess standard metadata - for example to reduce ambiguity for the user </a:t>
            </a:r>
            <a:endParaRPr sz="1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91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IdP filtering</a:t>
            </a:r>
            <a:endParaRPr/>
          </a:p>
        </p:txBody>
      </p:sp>
      <p:sp>
        <p:nvSpPr>
          <p:cNvPr id="724" name="Google Shape;724;p91"/>
          <p:cNvSpPr txBox="1"/>
          <p:nvPr/>
        </p:nvSpPr>
        <p:spPr>
          <a:xfrm>
            <a:off x="454100" y="1378150"/>
            <a:ext cx="3935100" cy="3154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dk2"/>
                </a:solidFill>
              </a:rPr>
              <a:t>Key development priority</a:t>
            </a:r>
            <a:endParaRPr sz="2100" b="1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Requirement for many SPs within GEANT and Internet2 community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Reduces the functional gap between ‘Standard’ and ‘Advanced’ integration patterns</a:t>
            </a:r>
            <a:endParaRPr sz="2100" dirty="0">
              <a:solidFill>
                <a:schemeClr val="dk2"/>
              </a:solidFill>
            </a:endParaRPr>
          </a:p>
        </p:txBody>
      </p:sp>
      <p:pic>
        <p:nvPicPr>
          <p:cNvPr id="725" name="Google Shape;725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8713" y="575024"/>
            <a:ext cx="4561225" cy="5107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726" name="Google Shape;726;p91"/>
          <p:cNvSpPr/>
          <p:nvPr/>
        </p:nvSpPr>
        <p:spPr>
          <a:xfrm>
            <a:off x="9329275" y="1819100"/>
            <a:ext cx="2644500" cy="2346600"/>
          </a:xfrm>
          <a:prstGeom prst="wedgeRectCallout">
            <a:avLst>
              <a:gd name="adj1" fmla="val -73836"/>
              <a:gd name="adj2" fmla="val 4178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‘Filtering </a:t>
            </a:r>
            <a:r>
              <a:rPr lang="en-US" sz="1800" b="1" u="sng"/>
              <a:t>in’</a:t>
            </a:r>
            <a:r>
              <a:rPr lang="en-US" sz="1800" b="1"/>
              <a:t>:</a:t>
            </a:r>
            <a:r>
              <a:rPr lang="en-US" sz="1800"/>
              <a:t> Lets the SP </a:t>
            </a:r>
            <a:r>
              <a:rPr lang="en-US" sz="1800" i="1"/>
              <a:t>add</a:t>
            </a:r>
            <a:r>
              <a:rPr lang="en-US" sz="1800"/>
              <a:t> IdPs from outside the scope of SeamlessAccess standard metadata - for example to add corporate or social logins</a:t>
            </a:r>
            <a:endParaRPr sz="1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92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IdP filtering</a:t>
            </a:r>
            <a:endParaRPr/>
          </a:p>
        </p:txBody>
      </p:sp>
      <p:sp>
        <p:nvSpPr>
          <p:cNvPr id="732" name="Google Shape;732;p92"/>
          <p:cNvSpPr txBox="1"/>
          <p:nvPr/>
        </p:nvSpPr>
        <p:spPr>
          <a:xfrm>
            <a:off x="454100" y="1446175"/>
            <a:ext cx="100926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chemeClr val="dk2"/>
                </a:solidFill>
              </a:rPr>
              <a:t>Roll-out plan</a:t>
            </a:r>
            <a:endParaRPr sz="2300">
              <a:solidFill>
                <a:schemeClr val="dk2"/>
              </a:solidFill>
            </a:endParaRPr>
          </a:p>
          <a:p>
            <a:pPr marL="457200" lvl="0" indent="-3746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</a:pPr>
            <a:r>
              <a:rPr lang="en-US" sz="2300">
                <a:solidFill>
                  <a:schemeClr val="dk2"/>
                </a:solidFill>
              </a:rPr>
              <a:t>Firm up and deploy IdP filtering into SeamlessAccess ‘standard’ service </a:t>
            </a:r>
            <a:endParaRPr sz="2300">
              <a:solidFill>
                <a:schemeClr val="dk2"/>
              </a:solidFill>
            </a:endParaRPr>
          </a:p>
          <a:p>
            <a:pPr marL="457200" lvl="0" indent="-3746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</a:pPr>
            <a:r>
              <a:rPr lang="en-US" sz="2300">
                <a:solidFill>
                  <a:schemeClr val="dk2"/>
                </a:solidFill>
              </a:rPr>
              <a:t>Trial (live) with 2 or 3 selected SPs - selected by GEANT and Internet2 - to validate that everything works as expected</a:t>
            </a:r>
            <a:endParaRPr sz="2300">
              <a:solidFill>
                <a:schemeClr val="dk2"/>
              </a:solidFill>
            </a:endParaRPr>
          </a:p>
          <a:p>
            <a:pPr marL="457200" lvl="0" indent="-3746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</a:pPr>
            <a:r>
              <a:rPr lang="en-US" sz="2300">
                <a:solidFill>
                  <a:schemeClr val="dk2"/>
                </a:solidFill>
              </a:rPr>
              <a:t>Roll out to 10-20 SPs, monitor onboarding time per SP to see if we need more support staff</a:t>
            </a:r>
            <a:endParaRPr sz="2300">
              <a:solidFill>
                <a:schemeClr val="dk2"/>
              </a:solidFill>
            </a:endParaRPr>
          </a:p>
          <a:p>
            <a:pPr marL="457200" lvl="0" indent="-3746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300"/>
              <a:buChar char="●"/>
            </a:pPr>
            <a:r>
              <a:rPr lang="en-US" sz="2300">
                <a:solidFill>
                  <a:schemeClr val="dk2"/>
                </a:solidFill>
              </a:rPr>
              <a:t>Staggered roll-out, wave by wave, size of wave TBD by what we learn in Q1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9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 development priorities 2024</a:t>
            </a:r>
            <a:endParaRPr/>
          </a:p>
        </p:txBody>
      </p:sp>
      <p:sp>
        <p:nvSpPr>
          <p:cNvPr id="738" name="Google Shape;738;p93"/>
          <p:cNvSpPr txBox="1"/>
          <p:nvPr/>
        </p:nvSpPr>
        <p:spPr>
          <a:xfrm>
            <a:off x="454100" y="1560075"/>
            <a:ext cx="77355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</a:pPr>
            <a:r>
              <a:rPr lang="en-US" sz="2800">
                <a:solidFill>
                  <a:schemeClr val="dk2"/>
                </a:solidFill>
              </a:rPr>
              <a:t>FedCM prototyping</a:t>
            </a:r>
            <a:endParaRPr sz="2800">
              <a:solidFill>
                <a:schemeClr val="dk2"/>
              </a:solidFill>
            </a:endParaRPr>
          </a:p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</a:pPr>
            <a:r>
              <a:rPr lang="en-US" sz="2800">
                <a:solidFill>
                  <a:schemeClr val="dk2"/>
                </a:solidFill>
              </a:rPr>
              <a:t>Roll out IdP filtering</a:t>
            </a:r>
            <a:endParaRPr sz="2800">
              <a:solidFill>
                <a:schemeClr val="dk2"/>
              </a:solidFill>
            </a:endParaRPr>
          </a:p>
          <a:p>
            <a:pPr marL="457200" lvl="0" indent="-40640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800"/>
              <a:buChar char="●"/>
            </a:pPr>
            <a:r>
              <a:rPr lang="en-US" sz="2800">
                <a:solidFill>
                  <a:schemeClr val="dk2"/>
                </a:solidFill>
              </a:rPr>
              <a:t>Explore connections with wallets</a:t>
            </a:r>
            <a:endParaRPr sz="2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9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Who</a:t>
            </a:r>
            <a:r>
              <a:rPr lang="en-US">
                <a:solidFill>
                  <a:srgbClr val="193B62"/>
                </a:solidFill>
              </a:rPr>
              <a:t> is SeamlessAccess?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744" name="Google Shape;744;p94"/>
          <p:cNvSpPr txBox="1"/>
          <p:nvPr/>
        </p:nvSpPr>
        <p:spPr>
          <a:xfrm>
            <a:off x="677675" y="1490875"/>
            <a:ext cx="9801900" cy="3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2"/>
                </a:solidFill>
              </a:rPr>
              <a:t>A </a:t>
            </a:r>
            <a:r>
              <a:rPr lang="en-US" sz="2600" b="1">
                <a:solidFill>
                  <a:schemeClr val="dk2"/>
                </a:solidFill>
              </a:rPr>
              <a:t>coalition</a:t>
            </a:r>
            <a:r>
              <a:rPr lang="en-US" sz="2600">
                <a:solidFill>
                  <a:schemeClr val="dk2"/>
                </a:solidFill>
              </a:rPr>
              <a:t> of 4 founding organizations:</a:t>
            </a: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chemeClr val="dk2"/>
                </a:solidFill>
              </a:rPr>
              <a:t>Community-driven</a:t>
            </a:r>
            <a:r>
              <a:rPr lang="en-US" sz="2600">
                <a:solidFill>
                  <a:schemeClr val="dk2"/>
                </a:solidFill>
              </a:rPr>
              <a:t> effort to support seamless access to information resources, scholarly collaboration tools, and shared research infrastructure.</a:t>
            </a:r>
            <a:endParaRPr sz="2600">
              <a:solidFill>
                <a:schemeClr val="dk2"/>
              </a:solidFill>
            </a:endParaRPr>
          </a:p>
        </p:txBody>
      </p:sp>
      <p:pic>
        <p:nvPicPr>
          <p:cNvPr id="745" name="Google Shape;745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525" y="2379825"/>
            <a:ext cx="230505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94"/>
          <p:cNvPicPr preferRelativeResize="0"/>
          <p:nvPr/>
        </p:nvPicPr>
        <p:blipFill rotWithShape="1">
          <a:blip r:embed="rId4">
            <a:alphaModFix/>
          </a:blip>
          <a:srcRect l="45301"/>
          <a:stretch/>
        </p:blipFill>
        <p:spPr>
          <a:xfrm>
            <a:off x="7264598" y="2535025"/>
            <a:ext cx="3350725" cy="113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2801" y="2750972"/>
            <a:ext cx="3626275" cy="70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95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  <p:sp>
        <p:nvSpPr>
          <p:cNvPr id="753" name="Google Shape;753;p95"/>
          <p:cNvSpPr txBox="1">
            <a:spLocks noGrp="1"/>
          </p:cNvSpPr>
          <p:nvPr>
            <p:ph type="title"/>
          </p:nvPr>
        </p:nvSpPr>
        <p:spPr>
          <a:xfrm>
            <a:off x="377675" y="272198"/>
            <a:ext cx="11430000" cy="47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Thank you!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Any questions? Let’s discuss</a:t>
            </a:r>
            <a:endParaRPr>
              <a:solidFill>
                <a:srgbClr val="193B62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96"/>
          <p:cNvSpPr txBox="1">
            <a:spLocks noGrp="1"/>
          </p:cNvSpPr>
          <p:nvPr>
            <p:ph type="title"/>
          </p:nvPr>
        </p:nvSpPr>
        <p:spPr>
          <a:xfrm>
            <a:off x="362300" y="1707741"/>
            <a:ext cx="11543100" cy="35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</a:pPr>
            <a:r>
              <a:rPr lang="en-US"/>
              <a:t>Thank you!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</a:pPr>
            <a:r>
              <a:rPr lang="en-US" sz="3200" u="sng">
                <a:solidFill>
                  <a:schemeClr val="hlink"/>
                </a:solidFill>
                <a:hlinkClick r:id="rId3"/>
              </a:rPr>
              <a:t>hylke@stm-solutions.org</a:t>
            </a:r>
            <a:r>
              <a:rPr lang="en-US" sz="3200">
                <a:solidFill>
                  <a:srgbClr val="434343"/>
                </a:solidFill>
              </a:rPr>
              <a:t> </a:t>
            </a:r>
            <a:endParaRPr sz="3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</a:pPr>
            <a:endParaRPr sz="3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D766F"/>
              </a:buClr>
              <a:buSzPts val="6400"/>
              <a:buFont typeface="Georgia"/>
              <a:buNone/>
            </a:pPr>
            <a:endParaRPr sz="3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" name="Google Shape;328;p63"/>
          <p:cNvGraphicFramePr/>
          <p:nvPr/>
        </p:nvGraphicFramePr>
        <p:xfrm>
          <a:off x="1219651" y="1652226"/>
          <a:ext cx="9926125" cy="3263965"/>
        </p:xfrm>
        <a:graphic>
          <a:graphicData uri="http://schemas.openxmlformats.org/drawingml/2006/table">
            <a:tbl>
              <a:tblPr>
                <a:noFill/>
                <a:tableStyleId>{916059A2-7BC0-4E2B-A849-60401DFDD68D}</a:tableStyleId>
              </a:tblPr>
              <a:tblGrid>
                <a:gridCol w="3729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6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100"/>
                        <a:buFont typeface="Arial"/>
                        <a:buNone/>
                      </a:pPr>
                      <a:r>
                        <a:rPr lang="en-US" sz="3100" b="1" u="none" strike="noStrike" cap="non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 Federation</a:t>
                      </a:r>
                      <a:endParaRPr sz="3100" b="1" u="none" strike="noStrike" cap="non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en-US" sz="2100" u="none" strike="noStrike" cap="none">
                          <a:solidFill>
                            <a:schemeClr val="dk2"/>
                          </a:solidFill>
                        </a:rPr>
                        <a:t>SeamlessAccess consumes metadata from federations including eduGAIN, OpenAthens etc.</a:t>
                      </a:r>
                      <a:endParaRPr sz="2100" u="none" strike="noStrike" cap="none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100"/>
                        <a:buFont typeface="Calibri"/>
                        <a:buNone/>
                      </a:pPr>
                      <a:r>
                        <a:rPr lang="en-US" sz="3100" b="1" u="none" strike="noStrike" cap="non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 Authentication Service</a:t>
                      </a:r>
                      <a:endParaRPr sz="3100" b="1" u="none" strike="noStrike" cap="non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en-US" sz="2100" u="none" strike="noStrike" cap="none">
                          <a:solidFill>
                            <a:schemeClr val="dk2"/>
                          </a:solidFill>
                        </a:rPr>
                        <a:t>SeamlessAccess gets the user to their IdP; SeamlessAccess does not have anything to do with the authentication process itself</a:t>
                      </a:r>
                      <a:endParaRPr sz="2100" u="none" strike="noStrike" cap="none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100"/>
                        <a:buFont typeface="Calibri"/>
                        <a:buNone/>
                      </a:pPr>
                      <a:r>
                        <a:rPr lang="en-US" sz="3100" b="1" u="none" strike="noStrike" cap="non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 Data Collection Service</a:t>
                      </a:r>
                      <a:endParaRPr sz="3100" b="1" u="none" strike="noStrike" cap="non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en-US" sz="2100" u="none" strike="noStrike" cap="none">
                          <a:solidFill>
                            <a:schemeClr val="dk2"/>
                          </a:solidFill>
                        </a:rPr>
                        <a:t>SeamlessAccess neither sees nor collects any user information; the only information it sees and stores is the user’s choice of IdP</a:t>
                      </a:r>
                      <a:endParaRPr sz="2100" u="none" strike="noStrike" cap="none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9" name="Google Shape;329;p63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330" name="Google Shape;330;p63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SeamlessAccess is </a:t>
            </a:r>
            <a:r>
              <a:rPr lang="en-US" u="sng"/>
              <a:t>not</a:t>
            </a:r>
            <a:r>
              <a:rPr lang="en-US"/>
              <a:t>…</a:t>
            </a:r>
            <a:endParaRPr>
              <a:solidFill>
                <a:srgbClr val="193B6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4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336" name="Google Shape;336;p64"/>
          <p:cNvSpPr/>
          <p:nvPr/>
        </p:nvSpPr>
        <p:spPr>
          <a:xfrm>
            <a:off x="5126075" y="2080575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Access button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37" name="Google Shape;337;p64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solidFill>
                  <a:srgbClr val="193B62"/>
                </a:solidFill>
              </a:rPr>
              <a:t>What is SeamlessAccess?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338" name="Google Shape;338;p64"/>
          <p:cNvSpPr/>
          <p:nvPr/>
        </p:nvSpPr>
        <p:spPr>
          <a:xfrm>
            <a:off x="8506500" y="1358625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IdP Discovery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64"/>
          <p:cNvSpPr/>
          <p:nvPr/>
        </p:nvSpPr>
        <p:spPr>
          <a:xfrm>
            <a:off x="7863250" y="3750500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Persistence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5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345" name="Google Shape;345;p65"/>
          <p:cNvSpPr/>
          <p:nvPr/>
        </p:nvSpPr>
        <p:spPr>
          <a:xfrm>
            <a:off x="5126075" y="2080575"/>
            <a:ext cx="3065700" cy="2040300"/>
          </a:xfrm>
          <a:prstGeom prst="ellipse">
            <a:avLst/>
          </a:prstGeom>
          <a:solidFill>
            <a:srgbClr val="0097A7"/>
          </a:solidFill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Access button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46" name="Google Shape;346;p65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solidFill>
                  <a:srgbClr val="193B62"/>
                </a:solidFill>
              </a:rPr>
              <a:t>What is SeamlessAccess?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347" name="Google Shape;347;p65"/>
          <p:cNvSpPr/>
          <p:nvPr/>
        </p:nvSpPr>
        <p:spPr>
          <a:xfrm>
            <a:off x="8506500" y="1358625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IdP Discovery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65"/>
          <p:cNvSpPr/>
          <p:nvPr/>
        </p:nvSpPr>
        <p:spPr>
          <a:xfrm>
            <a:off x="7863250" y="3750500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Persistence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65"/>
          <p:cNvSpPr txBox="1"/>
          <p:nvPr/>
        </p:nvSpPr>
        <p:spPr>
          <a:xfrm>
            <a:off x="448025" y="3222050"/>
            <a:ext cx="40707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Standard visual cue</a:t>
            </a:r>
            <a:endParaRPr sz="210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Context-aware</a:t>
            </a:r>
            <a:endParaRPr sz="210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Integrated into SP access flow</a:t>
            </a:r>
            <a:endParaRPr sz="2100">
              <a:solidFill>
                <a:schemeClr val="dk2"/>
              </a:solidFill>
            </a:endParaRPr>
          </a:p>
        </p:txBody>
      </p:sp>
      <p:pic>
        <p:nvPicPr>
          <p:cNvPr id="350" name="Google Shape;350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25" y="1708411"/>
            <a:ext cx="3914150" cy="10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25" y="1248075"/>
            <a:ext cx="5216847" cy="32667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56" name="Google Shape;356;p66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357" name="Google Shape;357;p66"/>
          <p:cNvSpPr/>
          <p:nvPr/>
        </p:nvSpPr>
        <p:spPr>
          <a:xfrm>
            <a:off x="5126075" y="2080575"/>
            <a:ext cx="3065700" cy="2040300"/>
          </a:xfrm>
          <a:prstGeom prst="ellipse">
            <a:avLst/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Access button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58" name="Google Shape;358;p66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solidFill>
                  <a:srgbClr val="193B62"/>
                </a:solidFill>
              </a:rPr>
              <a:t>What is SeamlessAccess?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359" name="Google Shape;359;p66"/>
          <p:cNvSpPr/>
          <p:nvPr/>
        </p:nvSpPr>
        <p:spPr>
          <a:xfrm>
            <a:off x="8506500" y="1358625"/>
            <a:ext cx="3065700" cy="2040300"/>
          </a:xfrm>
          <a:prstGeom prst="ellipse">
            <a:avLst/>
          </a:prstGeom>
          <a:solidFill>
            <a:srgbClr val="0097A7"/>
          </a:solidFill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IdP Discovery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66"/>
          <p:cNvSpPr/>
          <p:nvPr/>
        </p:nvSpPr>
        <p:spPr>
          <a:xfrm>
            <a:off x="7863250" y="3750500"/>
            <a:ext cx="3065700" cy="2040300"/>
          </a:xfrm>
          <a:prstGeom prst="ellipse">
            <a:avLst/>
          </a:prstGeom>
          <a:solidFill>
            <a:srgbClr val="0097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Persistence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66"/>
          <p:cNvSpPr txBox="1"/>
          <p:nvPr/>
        </p:nvSpPr>
        <p:spPr>
          <a:xfrm>
            <a:off x="448025" y="4636400"/>
            <a:ext cx="67572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Standardized, best-practice method to find your institution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 dirty="0">
                <a:solidFill>
                  <a:schemeClr val="dk2"/>
                </a:solidFill>
              </a:rPr>
              <a:t>Try it out: </a:t>
            </a:r>
            <a:r>
              <a:rPr lang="en-US" sz="2100" u="sng" dirty="0">
                <a:solidFill>
                  <a:schemeClr val="hlink"/>
                </a:solidFill>
                <a:hlinkClick r:id="rId4"/>
              </a:rPr>
              <a:t>https://service.seamlessaccess.org/ds/</a:t>
            </a:r>
            <a:r>
              <a:rPr lang="en-US" sz="2100" dirty="0">
                <a:solidFill>
                  <a:schemeClr val="dk2"/>
                </a:solidFill>
              </a:rPr>
              <a:t> </a:t>
            </a:r>
            <a:endParaRPr sz="21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67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367" name="Google Shape;367;p67"/>
          <p:cNvSpPr/>
          <p:nvPr/>
        </p:nvSpPr>
        <p:spPr>
          <a:xfrm>
            <a:off x="5126075" y="2080575"/>
            <a:ext cx="3065700" cy="2040300"/>
          </a:xfrm>
          <a:prstGeom prst="ellipse">
            <a:avLst/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Access button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68" name="Google Shape;368;p67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solidFill>
                  <a:srgbClr val="193B62"/>
                </a:solidFill>
              </a:rPr>
              <a:t>What is SeamlessAccess?</a:t>
            </a:r>
            <a:endParaRPr>
              <a:solidFill>
                <a:srgbClr val="193B62"/>
              </a:solidFill>
            </a:endParaRPr>
          </a:p>
        </p:txBody>
      </p:sp>
      <p:sp>
        <p:nvSpPr>
          <p:cNvPr id="369" name="Google Shape;369;p67"/>
          <p:cNvSpPr/>
          <p:nvPr/>
        </p:nvSpPr>
        <p:spPr>
          <a:xfrm>
            <a:off x="8506500" y="1358625"/>
            <a:ext cx="3065700" cy="2040300"/>
          </a:xfrm>
          <a:prstGeom prst="ellipse">
            <a:avLst/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IdP Discovery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67"/>
          <p:cNvSpPr/>
          <p:nvPr/>
        </p:nvSpPr>
        <p:spPr>
          <a:xfrm>
            <a:off x="7863250" y="3750500"/>
            <a:ext cx="3065700" cy="2040300"/>
          </a:xfrm>
          <a:prstGeom prst="ellipse">
            <a:avLst/>
          </a:prstGeom>
          <a:solidFill>
            <a:srgbClr val="0097A7"/>
          </a:solidFill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Persistence Service</a:t>
            </a:r>
            <a:endParaRPr sz="3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67"/>
          <p:cNvSpPr txBox="1"/>
          <p:nvPr/>
        </p:nvSpPr>
        <p:spPr>
          <a:xfrm>
            <a:off x="448025" y="1683025"/>
            <a:ext cx="45201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User’s choices of IdP stored in Local Browser Storage</a:t>
            </a:r>
            <a:endParaRPr sz="210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Only accessible by SeamlessAccess.org and approved integrators</a:t>
            </a:r>
            <a:endParaRPr sz="210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Privacy-preserving</a:t>
            </a:r>
            <a:endParaRPr sz="210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2100"/>
              <a:buChar char="●"/>
            </a:pPr>
            <a:r>
              <a:rPr lang="en-US" sz="2100">
                <a:solidFill>
                  <a:schemeClr val="dk2"/>
                </a:solidFill>
              </a:rPr>
              <a:t>User can opt out</a:t>
            </a:r>
            <a:endParaRPr sz="2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9"/>
          <p:cNvSpPr txBox="1">
            <a:spLocks noGrp="1"/>
          </p:cNvSpPr>
          <p:nvPr>
            <p:ph type="sldNum" idx="12"/>
          </p:nvPr>
        </p:nvSpPr>
        <p:spPr>
          <a:xfrm>
            <a:off x="9064487" y="6343993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388" name="Google Shape;388;p69"/>
          <p:cNvSpPr txBox="1">
            <a:spLocks noGrp="1"/>
          </p:cNvSpPr>
          <p:nvPr>
            <p:ph type="title"/>
          </p:nvPr>
        </p:nvSpPr>
        <p:spPr>
          <a:xfrm>
            <a:off x="377687" y="272169"/>
            <a:ext cx="11430000" cy="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Three different flavours: </a:t>
            </a:r>
            <a:r>
              <a:rPr lang="en-US" u="sng"/>
              <a:t>Standard</a:t>
            </a:r>
            <a:endParaRPr u="sng">
              <a:solidFill>
                <a:srgbClr val="193B62"/>
              </a:solidFill>
            </a:endParaRPr>
          </a:p>
        </p:txBody>
      </p:sp>
      <p:pic>
        <p:nvPicPr>
          <p:cNvPr id="389" name="Google Shape;389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91274" y="2571775"/>
            <a:ext cx="2489600" cy="17144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90" name="Google Shape;390;p69"/>
          <p:cNvSpPr txBox="1"/>
          <p:nvPr/>
        </p:nvSpPr>
        <p:spPr>
          <a:xfrm>
            <a:off x="465300" y="4313600"/>
            <a:ext cx="8442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4"/>
              </a:rPr>
              <a:t>https://demo.seamlessaccess.org/custom-seamlessaccess-button</a:t>
            </a:r>
            <a:r>
              <a:rPr lang="en-US" sz="1200"/>
              <a:t> </a:t>
            </a:r>
            <a:endParaRPr sz="1200"/>
          </a:p>
        </p:txBody>
      </p:sp>
      <p:pic>
        <p:nvPicPr>
          <p:cNvPr id="391" name="Google Shape;391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013" y="1561425"/>
            <a:ext cx="8361169" cy="263998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392" name="Google Shape;392;p69"/>
          <p:cNvCxnSpPr/>
          <p:nvPr/>
        </p:nvCxnSpPr>
        <p:spPr>
          <a:xfrm>
            <a:off x="7678350" y="2963600"/>
            <a:ext cx="1512900" cy="0"/>
          </a:xfrm>
          <a:prstGeom prst="straightConnector1">
            <a:avLst/>
          </a:prstGeom>
          <a:noFill/>
          <a:ln w="38100" cap="flat" cmpd="sng">
            <a:solidFill>
              <a:srgbClr val="0097A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3" name="Google Shape;393;p69"/>
          <p:cNvSpPr/>
          <p:nvPr/>
        </p:nvSpPr>
        <p:spPr>
          <a:xfrm>
            <a:off x="5584875" y="3914278"/>
            <a:ext cx="3397500" cy="768600"/>
          </a:xfrm>
          <a:prstGeom prst="wedgeRectCallout">
            <a:avLst>
              <a:gd name="adj1" fmla="val -27396"/>
              <a:gd name="adj2" fmla="val -11818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Customized SeamlessAccess button (with remembered IdP) pointing to SeamlessAccess IdP discovery service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1637</Words>
  <Application>Microsoft Macintosh PowerPoint</Application>
  <PresentationFormat>Widescreen</PresentationFormat>
  <Paragraphs>326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Georgia</vt:lpstr>
      <vt:lpstr>Office Theme</vt:lpstr>
      <vt:lpstr>Office Theme</vt:lpstr>
      <vt:lpstr>Office Theme</vt:lpstr>
      <vt:lpstr>Office Theme</vt:lpstr>
      <vt:lpstr>SeamlessAccess Update</vt:lpstr>
      <vt:lpstr>SeamlessAccess Project updates Browser changes Development roadmap</vt:lpstr>
      <vt:lpstr>Why SeamlessAccess?</vt:lpstr>
      <vt:lpstr>SeamlessAccess is not…</vt:lpstr>
      <vt:lpstr>What is SeamlessAccess?</vt:lpstr>
      <vt:lpstr>What is SeamlessAccess?</vt:lpstr>
      <vt:lpstr>What is SeamlessAccess?</vt:lpstr>
      <vt:lpstr>What is SeamlessAccess?</vt:lpstr>
      <vt:lpstr>Three different flavours: Standard</vt:lpstr>
      <vt:lpstr>Three different flavours: Limited</vt:lpstr>
      <vt:lpstr>Three different flavours: Advanced</vt:lpstr>
      <vt:lpstr>Functionality per integration model</vt:lpstr>
      <vt:lpstr>Functionality per integration model</vt:lpstr>
      <vt:lpstr>Adoption is steadily growing</vt:lpstr>
      <vt:lpstr>Adoption is steadily growing</vt:lpstr>
      <vt:lpstr>Adoption is steadily growing</vt:lpstr>
      <vt:lpstr>Value for federations</vt:lpstr>
      <vt:lpstr>Value for federations</vt:lpstr>
      <vt:lpstr>SeamlessAccess is more than a service</vt:lpstr>
      <vt:lpstr>SeamlessAccess &amp; browser changes</vt:lpstr>
      <vt:lpstr>SeamlessAccess’ global persistence drives a network effect</vt:lpstr>
      <vt:lpstr>This is likely to break</vt:lpstr>
      <vt:lpstr>Functionality per integration model</vt:lpstr>
      <vt:lpstr>Expected impact of browser tech changes</vt:lpstr>
      <vt:lpstr>Expected impact of browser tech changes</vt:lpstr>
      <vt:lpstr>Expected impact of browser tech changes</vt:lpstr>
      <vt:lpstr>Development work</vt:lpstr>
      <vt:lpstr>Product development roadmap</vt:lpstr>
      <vt:lpstr>Product development roadmap</vt:lpstr>
      <vt:lpstr>Product development roadmap</vt:lpstr>
      <vt:lpstr>Product development roadmap</vt:lpstr>
      <vt:lpstr>IdP filtering</vt:lpstr>
      <vt:lpstr>IdP filtering</vt:lpstr>
      <vt:lpstr>IdP filtering</vt:lpstr>
      <vt:lpstr>Product development priorities 2024</vt:lpstr>
      <vt:lpstr>Who is SeamlessAccess?</vt:lpstr>
      <vt:lpstr>Thank you!  Any questions? Let’s discuss</vt:lpstr>
      <vt:lpstr>Thank you! hylke@stm-solutions.org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SeamlessAccess Update</dc:title>
  <cp:lastModifiedBy>Hylke Koers</cp:lastModifiedBy>
  <cp:revision>4</cp:revision>
  <dcterms:modified xsi:type="dcterms:W3CDTF">2023-10-18T16:17:30Z</dcterms:modified>
</cp:coreProperties>
</file>