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71" r:id="rId2"/>
    <p:sldId id="402" r:id="rId3"/>
    <p:sldId id="403" r:id="rId4"/>
    <p:sldId id="405" r:id="rId5"/>
    <p:sldId id="406" r:id="rId6"/>
    <p:sldId id="407" r:id="rId7"/>
    <p:sldId id="404" r:id="rId8"/>
    <p:sldId id="39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394F"/>
    <a:srgbClr val="A7B3B4"/>
    <a:srgbClr val="30348F"/>
    <a:srgbClr val="8EB1D1"/>
    <a:srgbClr val="83A3C2"/>
    <a:srgbClr val="80A1BE"/>
    <a:srgbClr val="2C318F"/>
    <a:srgbClr val="2A2E84"/>
    <a:srgbClr val="62738F"/>
    <a:srgbClr val="425E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00" autoAdjust="0"/>
    <p:restoredTop sz="76801" autoAdjust="0"/>
  </p:normalViewPr>
  <p:slideViewPr>
    <p:cSldViewPr snapToGrid="0">
      <p:cViewPr varScale="1">
        <p:scale>
          <a:sx n="91" d="100"/>
          <a:sy n="91" d="100"/>
        </p:scale>
        <p:origin x="1264" y="17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A04D02-460F-2241-9C45-20EEB6933E13}" type="doc">
      <dgm:prSet loTypeId="urn:microsoft.com/office/officeart/2005/8/layout/pyramid1" loCatId="" qsTypeId="urn:microsoft.com/office/officeart/2005/8/quickstyle/simple5" qsCatId="simple" csTypeId="urn:microsoft.com/office/officeart/2005/8/colors/accent4_5" csCatId="accent4" phldr="1"/>
      <dgm:spPr/>
      <dgm:t>
        <a:bodyPr/>
        <a:lstStyle/>
        <a:p>
          <a:endParaRPr lang="en-GB"/>
        </a:p>
      </dgm:t>
    </dgm:pt>
    <dgm:pt modelId="{EAE0F2FF-95F1-C941-92C3-1971AAEC09F6}">
      <dgm:prSet phldrT="[Text]"/>
      <dgm:spPr/>
      <dgm:t>
        <a:bodyPr/>
        <a:lstStyle/>
        <a:p>
          <a:r>
            <a:rPr lang="en-GB" dirty="0"/>
            <a:t>Executive Board</a:t>
          </a:r>
        </a:p>
      </dgm:t>
    </dgm:pt>
    <dgm:pt modelId="{DB12D1B3-232E-B74A-AEC6-AF7DC077D264}" type="parTrans" cxnId="{270816C1-BA58-FA4C-8973-0A635D44BEBE}">
      <dgm:prSet/>
      <dgm:spPr/>
      <dgm:t>
        <a:bodyPr/>
        <a:lstStyle/>
        <a:p>
          <a:endParaRPr lang="en-GB"/>
        </a:p>
      </dgm:t>
    </dgm:pt>
    <dgm:pt modelId="{FB4CDF6F-2D74-5D48-AA3E-0BAF355CD47D}" type="sibTrans" cxnId="{270816C1-BA58-FA4C-8973-0A635D44BEBE}">
      <dgm:prSet/>
      <dgm:spPr/>
      <dgm:t>
        <a:bodyPr/>
        <a:lstStyle/>
        <a:p>
          <a:endParaRPr lang="en-GB"/>
        </a:p>
      </dgm:t>
    </dgm:pt>
    <dgm:pt modelId="{5599FF2F-9AED-B04F-B134-B2EA919A1D0A}">
      <dgm:prSet phldrT="[Text]"/>
      <dgm:spPr/>
      <dgm:t>
        <a:bodyPr/>
        <a:lstStyle/>
        <a:p>
          <a:r>
            <a:rPr lang="en-GB" dirty="0"/>
            <a:t>Steering Committee</a:t>
          </a:r>
        </a:p>
      </dgm:t>
    </dgm:pt>
    <dgm:pt modelId="{A225FF08-8327-9148-B64F-42F562050F06}" type="parTrans" cxnId="{569E89CF-DA28-6349-832C-DD6F7FE399A9}">
      <dgm:prSet/>
      <dgm:spPr/>
      <dgm:t>
        <a:bodyPr/>
        <a:lstStyle/>
        <a:p>
          <a:endParaRPr lang="en-GB"/>
        </a:p>
      </dgm:t>
    </dgm:pt>
    <dgm:pt modelId="{07F7FAE5-C00C-FA46-BAF4-A00452EFFF90}" type="sibTrans" cxnId="{569E89CF-DA28-6349-832C-DD6F7FE399A9}">
      <dgm:prSet/>
      <dgm:spPr/>
      <dgm:t>
        <a:bodyPr/>
        <a:lstStyle/>
        <a:p>
          <a:endParaRPr lang="en-GB"/>
        </a:p>
      </dgm:t>
    </dgm:pt>
    <dgm:pt modelId="{0AC900C5-C5C8-0D45-A1DC-D4D3D91A511C}">
      <dgm:prSet phldrT="[Text]"/>
      <dgm:spPr/>
      <dgm:t>
        <a:bodyPr/>
        <a:lstStyle/>
        <a:p>
          <a:r>
            <a:rPr lang="en-GB" dirty="0"/>
            <a:t>Assembly</a:t>
          </a:r>
        </a:p>
      </dgm:t>
    </dgm:pt>
    <dgm:pt modelId="{2A0F7C69-87B8-624D-B51A-4B82E5863AA7}" type="parTrans" cxnId="{7D1EFA74-09DC-0A42-80D9-DD01FF44E940}">
      <dgm:prSet/>
      <dgm:spPr/>
      <dgm:t>
        <a:bodyPr/>
        <a:lstStyle/>
        <a:p>
          <a:endParaRPr lang="en-GB"/>
        </a:p>
      </dgm:t>
    </dgm:pt>
    <dgm:pt modelId="{4261882C-37E0-3247-AEBC-F52E6F93B57A}" type="sibTrans" cxnId="{7D1EFA74-09DC-0A42-80D9-DD01FF44E940}">
      <dgm:prSet/>
      <dgm:spPr/>
      <dgm:t>
        <a:bodyPr/>
        <a:lstStyle/>
        <a:p>
          <a:endParaRPr lang="en-GB"/>
        </a:p>
      </dgm:t>
    </dgm:pt>
    <dgm:pt modelId="{BAE560D4-466A-9B4D-885E-8593EDA6688C}" type="pres">
      <dgm:prSet presAssocID="{15A04D02-460F-2241-9C45-20EEB6933E13}" presName="Name0" presStyleCnt="0">
        <dgm:presLayoutVars>
          <dgm:dir/>
          <dgm:animLvl val="lvl"/>
          <dgm:resizeHandles val="exact"/>
        </dgm:presLayoutVars>
      </dgm:prSet>
      <dgm:spPr/>
    </dgm:pt>
    <dgm:pt modelId="{9A3891A6-F437-4646-BF1D-978F5EDC44E0}" type="pres">
      <dgm:prSet presAssocID="{EAE0F2FF-95F1-C941-92C3-1971AAEC09F6}" presName="Name8" presStyleCnt="0"/>
      <dgm:spPr/>
    </dgm:pt>
    <dgm:pt modelId="{FF3B551B-A342-B343-8D02-E8A0C6FCCDDB}" type="pres">
      <dgm:prSet presAssocID="{EAE0F2FF-95F1-C941-92C3-1971AAEC09F6}" presName="level" presStyleLbl="node1" presStyleIdx="0" presStyleCnt="3">
        <dgm:presLayoutVars>
          <dgm:chMax val="1"/>
          <dgm:bulletEnabled val="1"/>
        </dgm:presLayoutVars>
      </dgm:prSet>
      <dgm:spPr/>
    </dgm:pt>
    <dgm:pt modelId="{BDBE1224-E63B-454A-8BF0-2489E5FF2D6A}" type="pres">
      <dgm:prSet presAssocID="{EAE0F2FF-95F1-C941-92C3-1971AAEC09F6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72802C74-DE28-4B41-8146-409DE113844C}" type="pres">
      <dgm:prSet presAssocID="{5599FF2F-9AED-B04F-B134-B2EA919A1D0A}" presName="Name8" presStyleCnt="0"/>
      <dgm:spPr/>
    </dgm:pt>
    <dgm:pt modelId="{8B604D48-1228-204D-B249-1EF5334D1FBA}" type="pres">
      <dgm:prSet presAssocID="{5599FF2F-9AED-B04F-B134-B2EA919A1D0A}" presName="level" presStyleLbl="node1" presStyleIdx="1" presStyleCnt="3">
        <dgm:presLayoutVars>
          <dgm:chMax val="1"/>
          <dgm:bulletEnabled val="1"/>
        </dgm:presLayoutVars>
      </dgm:prSet>
      <dgm:spPr/>
    </dgm:pt>
    <dgm:pt modelId="{15673506-0443-7A46-A173-A95AA590BE87}" type="pres">
      <dgm:prSet presAssocID="{5599FF2F-9AED-B04F-B134-B2EA919A1D0A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058FA209-AB92-FB4F-BDCF-C637A2F461B8}" type="pres">
      <dgm:prSet presAssocID="{0AC900C5-C5C8-0D45-A1DC-D4D3D91A511C}" presName="Name8" presStyleCnt="0"/>
      <dgm:spPr/>
    </dgm:pt>
    <dgm:pt modelId="{45F3E918-626A-AB49-BE0D-8440D1E69EEA}" type="pres">
      <dgm:prSet presAssocID="{0AC900C5-C5C8-0D45-A1DC-D4D3D91A511C}" presName="level" presStyleLbl="node1" presStyleIdx="2" presStyleCnt="3">
        <dgm:presLayoutVars>
          <dgm:chMax val="1"/>
          <dgm:bulletEnabled val="1"/>
        </dgm:presLayoutVars>
      </dgm:prSet>
      <dgm:spPr/>
    </dgm:pt>
    <dgm:pt modelId="{EF17DBA4-6B07-B243-9971-39173E6D4A9D}" type="pres">
      <dgm:prSet presAssocID="{0AC900C5-C5C8-0D45-A1DC-D4D3D91A511C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B2C2D60F-B85D-D44E-AE7D-402E5CB77CA8}" type="presOf" srcId="{EAE0F2FF-95F1-C941-92C3-1971AAEC09F6}" destId="{BDBE1224-E63B-454A-8BF0-2489E5FF2D6A}" srcOrd="1" destOrd="0" presId="urn:microsoft.com/office/officeart/2005/8/layout/pyramid1"/>
    <dgm:cxn modelId="{7605E546-0DCE-F445-9215-E15E44ECFB31}" type="presOf" srcId="{0AC900C5-C5C8-0D45-A1DC-D4D3D91A511C}" destId="{EF17DBA4-6B07-B243-9971-39173E6D4A9D}" srcOrd="1" destOrd="0" presId="urn:microsoft.com/office/officeart/2005/8/layout/pyramid1"/>
    <dgm:cxn modelId="{7D1EFA74-09DC-0A42-80D9-DD01FF44E940}" srcId="{15A04D02-460F-2241-9C45-20EEB6933E13}" destId="{0AC900C5-C5C8-0D45-A1DC-D4D3D91A511C}" srcOrd="2" destOrd="0" parTransId="{2A0F7C69-87B8-624D-B51A-4B82E5863AA7}" sibTransId="{4261882C-37E0-3247-AEBC-F52E6F93B57A}"/>
    <dgm:cxn modelId="{4E78F295-55CB-F44A-A924-3C015F982413}" type="presOf" srcId="{EAE0F2FF-95F1-C941-92C3-1971AAEC09F6}" destId="{FF3B551B-A342-B343-8D02-E8A0C6FCCDDB}" srcOrd="0" destOrd="0" presId="urn:microsoft.com/office/officeart/2005/8/layout/pyramid1"/>
    <dgm:cxn modelId="{33DCC19F-9EE2-384E-89DF-9CC29D793F99}" type="presOf" srcId="{5599FF2F-9AED-B04F-B134-B2EA919A1D0A}" destId="{15673506-0443-7A46-A173-A95AA590BE87}" srcOrd="1" destOrd="0" presId="urn:microsoft.com/office/officeart/2005/8/layout/pyramid1"/>
    <dgm:cxn modelId="{97F5C8A3-8C78-5345-A610-7065628518E1}" type="presOf" srcId="{5599FF2F-9AED-B04F-B134-B2EA919A1D0A}" destId="{8B604D48-1228-204D-B249-1EF5334D1FBA}" srcOrd="0" destOrd="0" presId="urn:microsoft.com/office/officeart/2005/8/layout/pyramid1"/>
    <dgm:cxn modelId="{2AD770C0-893D-D64F-876A-AE949A17E1DE}" type="presOf" srcId="{15A04D02-460F-2241-9C45-20EEB6933E13}" destId="{BAE560D4-466A-9B4D-885E-8593EDA6688C}" srcOrd="0" destOrd="0" presId="urn:microsoft.com/office/officeart/2005/8/layout/pyramid1"/>
    <dgm:cxn modelId="{270816C1-BA58-FA4C-8973-0A635D44BEBE}" srcId="{15A04D02-460F-2241-9C45-20EEB6933E13}" destId="{EAE0F2FF-95F1-C941-92C3-1971AAEC09F6}" srcOrd="0" destOrd="0" parTransId="{DB12D1B3-232E-B74A-AEC6-AF7DC077D264}" sibTransId="{FB4CDF6F-2D74-5D48-AA3E-0BAF355CD47D}"/>
    <dgm:cxn modelId="{569E89CF-DA28-6349-832C-DD6F7FE399A9}" srcId="{15A04D02-460F-2241-9C45-20EEB6933E13}" destId="{5599FF2F-9AED-B04F-B134-B2EA919A1D0A}" srcOrd="1" destOrd="0" parTransId="{A225FF08-8327-9148-B64F-42F562050F06}" sibTransId="{07F7FAE5-C00C-FA46-BAF4-A00452EFFF90}"/>
    <dgm:cxn modelId="{C83C98EC-0336-C244-A7B0-AA8E688A5C5A}" type="presOf" srcId="{0AC900C5-C5C8-0D45-A1DC-D4D3D91A511C}" destId="{45F3E918-626A-AB49-BE0D-8440D1E69EEA}" srcOrd="0" destOrd="0" presId="urn:microsoft.com/office/officeart/2005/8/layout/pyramid1"/>
    <dgm:cxn modelId="{D4D8A5F4-3BEB-0640-B70A-2AF804C9BDE2}" type="presParOf" srcId="{BAE560D4-466A-9B4D-885E-8593EDA6688C}" destId="{9A3891A6-F437-4646-BF1D-978F5EDC44E0}" srcOrd="0" destOrd="0" presId="urn:microsoft.com/office/officeart/2005/8/layout/pyramid1"/>
    <dgm:cxn modelId="{4ECC34FF-255B-C64E-8842-C080D31B771E}" type="presParOf" srcId="{9A3891A6-F437-4646-BF1D-978F5EDC44E0}" destId="{FF3B551B-A342-B343-8D02-E8A0C6FCCDDB}" srcOrd="0" destOrd="0" presId="urn:microsoft.com/office/officeart/2005/8/layout/pyramid1"/>
    <dgm:cxn modelId="{787570B5-CA70-8F44-B455-F82D439801A7}" type="presParOf" srcId="{9A3891A6-F437-4646-BF1D-978F5EDC44E0}" destId="{BDBE1224-E63B-454A-8BF0-2489E5FF2D6A}" srcOrd="1" destOrd="0" presId="urn:microsoft.com/office/officeart/2005/8/layout/pyramid1"/>
    <dgm:cxn modelId="{97648879-C23C-5B4E-91F4-BF7EEF017686}" type="presParOf" srcId="{BAE560D4-466A-9B4D-885E-8593EDA6688C}" destId="{72802C74-DE28-4B41-8146-409DE113844C}" srcOrd="1" destOrd="0" presId="urn:microsoft.com/office/officeart/2005/8/layout/pyramid1"/>
    <dgm:cxn modelId="{4DA61E35-E23B-9D4F-8745-D8743FF979D8}" type="presParOf" srcId="{72802C74-DE28-4B41-8146-409DE113844C}" destId="{8B604D48-1228-204D-B249-1EF5334D1FBA}" srcOrd="0" destOrd="0" presId="urn:microsoft.com/office/officeart/2005/8/layout/pyramid1"/>
    <dgm:cxn modelId="{8373F8FE-3ECC-7649-9830-3B3673BE30B3}" type="presParOf" srcId="{72802C74-DE28-4B41-8146-409DE113844C}" destId="{15673506-0443-7A46-A173-A95AA590BE87}" srcOrd="1" destOrd="0" presId="urn:microsoft.com/office/officeart/2005/8/layout/pyramid1"/>
    <dgm:cxn modelId="{391D3192-EE08-0740-B0E4-66AC60E320A8}" type="presParOf" srcId="{BAE560D4-466A-9B4D-885E-8593EDA6688C}" destId="{058FA209-AB92-FB4F-BDCF-C637A2F461B8}" srcOrd="2" destOrd="0" presId="urn:microsoft.com/office/officeart/2005/8/layout/pyramid1"/>
    <dgm:cxn modelId="{21BCF382-E208-6349-814E-1A46A057A693}" type="presParOf" srcId="{058FA209-AB92-FB4F-BDCF-C637A2F461B8}" destId="{45F3E918-626A-AB49-BE0D-8440D1E69EEA}" srcOrd="0" destOrd="0" presId="urn:microsoft.com/office/officeart/2005/8/layout/pyramid1"/>
    <dgm:cxn modelId="{91EE3477-688F-9D42-A57D-06E2A5E98699}" type="presParOf" srcId="{058FA209-AB92-FB4F-BDCF-C637A2F461B8}" destId="{EF17DBA4-6B07-B243-9971-39173E6D4A9D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3B551B-A342-B343-8D02-E8A0C6FCCDDB}">
      <dsp:nvSpPr>
        <dsp:cNvPr id="0" name=""/>
        <dsp:cNvSpPr/>
      </dsp:nvSpPr>
      <dsp:spPr>
        <a:xfrm>
          <a:off x="3298295" y="0"/>
          <a:ext cx="3298295" cy="1501245"/>
        </a:xfrm>
        <a:prstGeom prst="trapezoid">
          <a:avLst>
            <a:gd name="adj" fmla="val 109852"/>
          </a:avLst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alpha val="9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2230" tIns="62230" rIns="62230" bIns="62230" numCol="1" spcCol="1270" anchor="ctr" anchorCtr="0">
          <a:noAutofit/>
        </a:bodyPr>
        <a:lstStyle/>
        <a:p>
          <a:pPr marL="0" lvl="0" indent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900" kern="1200" dirty="0"/>
            <a:t>Executive Board</a:t>
          </a:r>
        </a:p>
      </dsp:txBody>
      <dsp:txXfrm>
        <a:off x="3298295" y="0"/>
        <a:ext cx="3298295" cy="1501245"/>
      </dsp:txXfrm>
    </dsp:sp>
    <dsp:sp modelId="{8B604D48-1228-204D-B249-1EF5334D1FBA}">
      <dsp:nvSpPr>
        <dsp:cNvPr id="0" name=""/>
        <dsp:cNvSpPr/>
      </dsp:nvSpPr>
      <dsp:spPr>
        <a:xfrm>
          <a:off x="1649147" y="1501245"/>
          <a:ext cx="6596591" cy="1501245"/>
        </a:xfrm>
        <a:prstGeom prst="trapezoid">
          <a:avLst>
            <a:gd name="adj" fmla="val 109852"/>
          </a:avLst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20000"/>
                <a:satMod val="103000"/>
                <a:lumMod val="102000"/>
                <a:tint val="94000"/>
              </a:schemeClr>
            </a:gs>
            <a:gs pos="50000">
              <a:schemeClr val="accent4">
                <a:alpha val="90000"/>
                <a:hueOff val="0"/>
                <a:satOff val="0"/>
                <a:lumOff val="0"/>
                <a:alphaOff val="-20000"/>
                <a:satMod val="110000"/>
                <a:lumMod val="100000"/>
                <a:shade val="100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2000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2230" tIns="62230" rIns="62230" bIns="62230" numCol="1" spcCol="1270" anchor="ctr" anchorCtr="0">
          <a:noAutofit/>
        </a:bodyPr>
        <a:lstStyle/>
        <a:p>
          <a:pPr marL="0" lvl="0" indent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900" kern="1200" dirty="0"/>
            <a:t>Steering Committee</a:t>
          </a:r>
        </a:p>
      </dsp:txBody>
      <dsp:txXfrm>
        <a:off x="2803551" y="1501245"/>
        <a:ext cx="4287784" cy="1501245"/>
      </dsp:txXfrm>
    </dsp:sp>
    <dsp:sp modelId="{45F3E918-626A-AB49-BE0D-8440D1E69EEA}">
      <dsp:nvSpPr>
        <dsp:cNvPr id="0" name=""/>
        <dsp:cNvSpPr/>
      </dsp:nvSpPr>
      <dsp:spPr>
        <a:xfrm>
          <a:off x="0" y="3002491"/>
          <a:ext cx="9894887" cy="1501245"/>
        </a:xfrm>
        <a:prstGeom prst="trapezoid">
          <a:avLst>
            <a:gd name="adj" fmla="val 109852"/>
          </a:avLst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40000"/>
                <a:satMod val="103000"/>
                <a:lumMod val="102000"/>
                <a:tint val="94000"/>
              </a:schemeClr>
            </a:gs>
            <a:gs pos="50000">
              <a:schemeClr val="accent4">
                <a:alpha val="90000"/>
                <a:hueOff val="0"/>
                <a:satOff val="0"/>
                <a:lumOff val="0"/>
                <a:alphaOff val="-40000"/>
                <a:satMod val="110000"/>
                <a:lumMod val="100000"/>
                <a:shade val="100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4000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2230" tIns="62230" rIns="62230" bIns="62230" numCol="1" spcCol="1270" anchor="ctr" anchorCtr="0">
          <a:noAutofit/>
        </a:bodyPr>
        <a:lstStyle/>
        <a:p>
          <a:pPr marL="0" lvl="0" indent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900" kern="1200" dirty="0"/>
            <a:t>Assembly</a:t>
          </a:r>
        </a:p>
      </dsp:txBody>
      <dsp:txXfrm>
        <a:off x="1731605" y="3002491"/>
        <a:ext cx="6431676" cy="15012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10/10/2023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</a:t>
            </a:r>
            <a:r>
              <a:rPr lang="en-NL" dirty="0"/>
              <a:t>ownsides 1: Futures WG problem statement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01202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L" dirty="0"/>
              <a:t>Executive board = GÉANT Board</a:t>
            </a:r>
          </a:p>
          <a:p>
            <a:r>
              <a:rPr lang="en-NL" dirty="0"/>
              <a:t>Extra layer </a:t>
            </a:r>
            <a:r>
              <a:rPr lang="en-NL"/>
              <a:t>= Steering 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67193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file:///Users/</a:t>
            </a:r>
            <a:r>
              <a:rPr lang="en-GB" dirty="0" err="1"/>
              <a:t>casperdreef</a:t>
            </a:r>
            <a:r>
              <a:rPr lang="en-GB" dirty="0"/>
              <a:t>/Downloads/eduGAIN-Steering-Committee-ToRv1%20FINAL-2.pdf 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95636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file:///Users/</a:t>
            </a:r>
            <a:r>
              <a:rPr lang="en-GB" dirty="0" err="1"/>
              <a:t>casperdreef</a:t>
            </a:r>
            <a:r>
              <a:rPr lang="en-GB" dirty="0"/>
              <a:t>/Downloads/eduGAIN-Steering-Committee-ToRv1%20FINAL-2.pdf 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34257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file:///Users/</a:t>
            </a:r>
            <a:r>
              <a:rPr lang="en-GB" dirty="0" err="1"/>
              <a:t>casperdreef</a:t>
            </a:r>
            <a:r>
              <a:rPr lang="en-GB" dirty="0"/>
              <a:t>/Downloads/eduGAIN-Steering-Committee-ToRv1%20FINAL-2.pdf 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10827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L"/>
              <a:t>WG based on Futures WG recommendations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867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00FA2B3-1505-3A41-A87D-80572BB3C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86634"/>
            <a:ext cx="9894723" cy="6125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39A0EAE-9DC7-E64C-B528-7FE2DD3BE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86634"/>
            <a:ext cx="9894723" cy="6455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0444729D-076A-B34E-817B-AAAD4F608C6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698797"/>
            <a:ext cx="9923105" cy="7498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4" y="1566391"/>
            <a:ext cx="992310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385562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</a:t>
            </a:r>
            <a:r>
              <a:rPr lang="en-GB" dirty="0">
                <a:solidFill>
                  <a:schemeClr val="bg1"/>
                </a:solidFill>
              </a:rPr>
              <a:t>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022254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solidFill>
                  <a:schemeClr val="bg1"/>
                </a:solidFill>
                <a:latin typeface="+mn-lt"/>
              </a:rPr>
              <a:t>GEANT.ORG</a:t>
            </a:r>
            <a:endParaRPr lang="en-GB" sz="12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baseline="0" dirty="0">
          <a:solidFill>
            <a:schemeClr val="accent2">
              <a:lumMod val="90000"/>
              <a:lumOff val="1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FB45E650-A7C9-7941-B8C1-9EB62BC38C2F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01D1AD-FF15-244B-B225-8E5849DDC6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255494" y="1619457"/>
            <a:ext cx="6059706" cy="737449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000" dirty="0" err="1">
                <a:solidFill>
                  <a:schemeClr val="bg1"/>
                </a:solidFill>
              </a:rPr>
              <a:t>eduGAIN</a:t>
            </a:r>
            <a:r>
              <a:rPr lang="en-GB" sz="3000" dirty="0">
                <a:solidFill>
                  <a:schemeClr val="bg1"/>
                </a:solidFill>
              </a:rPr>
              <a:t> Governance</a:t>
            </a:r>
            <a:endParaRPr lang="en-US" sz="3000" dirty="0">
              <a:solidFill>
                <a:schemeClr val="bg1"/>
              </a:solidFill>
              <a:ea typeface="Calibri"/>
              <a:cs typeface="Calibri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55494" y="2607476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2400" dirty="0">
                <a:solidFill>
                  <a:schemeClr val="bg1"/>
                </a:solidFill>
              </a:rPr>
              <a:t>What is changing?</a:t>
            </a:r>
            <a:endParaRPr lang="en-GB" sz="2400" dirty="0">
              <a:solidFill>
                <a:schemeClr val="bg1"/>
              </a:solidFill>
            </a:endParaRP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1255494" y="3498256"/>
            <a:ext cx="6753726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chemeClr val="bg1"/>
                </a:solidFill>
              </a:rPr>
              <a:t>Casper </a:t>
            </a:r>
            <a:r>
              <a:rPr lang="en-US" sz="2000" b="1" dirty="0" err="1">
                <a:solidFill>
                  <a:schemeClr val="bg1"/>
                </a:solidFill>
              </a:rPr>
              <a:t>Dreef</a:t>
            </a:r>
            <a:endParaRPr lang="en-US" sz="2000" b="1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 err="1">
                <a:solidFill>
                  <a:schemeClr val="bg1"/>
                </a:solidFill>
              </a:rPr>
              <a:t>eduGAIN</a:t>
            </a:r>
            <a:r>
              <a:rPr lang="en-US" sz="2000" dirty="0">
                <a:solidFill>
                  <a:schemeClr val="bg1"/>
                </a:solidFill>
              </a:rPr>
              <a:t> secretariat</a:t>
            </a:r>
            <a:endParaRPr lang="en-GB" sz="2000" cap="all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7BFC8EF-A9F1-694B-9F9D-CC0F056AA3B5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ate Placeholder 3">
            <a:extLst>
              <a:ext uri="{FF2B5EF4-FFF2-40B4-BE49-F238E27FC236}">
                <a16:creationId xmlns:a16="http://schemas.microsoft.com/office/drawing/2014/main" id="{C850078D-81AF-0448-A794-95A3C416C535}"/>
              </a:ext>
            </a:extLst>
          </p:cNvPr>
          <p:cNvSpPr txBox="1">
            <a:spLocks/>
          </p:cNvSpPr>
          <p:nvPr/>
        </p:nvSpPr>
        <p:spPr>
          <a:xfrm>
            <a:off x="1255494" y="5922278"/>
            <a:ext cx="2480762" cy="6146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Public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55494" y="5073436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err="1">
                <a:solidFill>
                  <a:schemeClr val="bg1"/>
                </a:solidFill>
              </a:rPr>
              <a:t>eduGAIN</a:t>
            </a:r>
            <a:r>
              <a:rPr lang="en-US" sz="1600" dirty="0">
                <a:solidFill>
                  <a:schemeClr val="bg1"/>
                </a:solidFill>
              </a:rPr>
              <a:t> and REFEDS Town Hall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BF97B6D9-9532-6C4C-BD89-9525855C36B1}"/>
              </a:ext>
            </a:extLst>
          </p:cNvPr>
          <p:cNvSpPr txBox="1">
            <a:spLocks/>
          </p:cNvSpPr>
          <p:nvPr/>
        </p:nvSpPr>
        <p:spPr>
          <a:xfrm>
            <a:off x="1255494" y="5375228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10 October 2023</a:t>
            </a:r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349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C3E4095-62F0-0A81-FCAF-2CD61A674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change what we have?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04BF022-9544-94A4-D1B9-42549292ACF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Current model: </a:t>
            </a:r>
          </a:p>
          <a:p>
            <a:pPr lvl="1"/>
            <a:r>
              <a:rPr lang="en-US" dirty="0"/>
              <a:t>Steering Group with 150+ </a:t>
            </a:r>
            <a:r>
              <a:rPr lang="en-US" dirty="0" err="1"/>
              <a:t>FedOps</a:t>
            </a:r>
            <a:r>
              <a:rPr lang="en-US" dirty="0"/>
              <a:t> representatives</a:t>
            </a:r>
          </a:p>
          <a:p>
            <a:pPr lvl="1"/>
            <a:r>
              <a:rPr lang="en-US" dirty="0" err="1"/>
              <a:t>eduGAIN</a:t>
            </a:r>
            <a:r>
              <a:rPr lang="en-US" dirty="0"/>
              <a:t> service team</a:t>
            </a:r>
          </a:p>
          <a:p>
            <a:pPr lvl="1"/>
            <a:endParaRPr lang="en-US" dirty="0"/>
          </a:p>
          <a:p>
            <a:r>
              <a:rPr lang="en-US" dirty="0"/>
              <a:t>Downsides</a:t>
            </a:r>
          </a:p>
          <a:p>
            <a:pPr lvl="1"/>
            <a:r>
              <a:rPr lang="en-GB" i="1" dirty="0">
                <a:effectLst/>
                <a:latin typeface="Arial" panose="020B0604020202020204" pitchFamily="34" charset="0"/>
              </a:rPr>
              <a:t>“</a:t>
            </a:r>
            <a:r>
              <a:rPr lang="en-GB" i="1" dirty="0" err="1">
                <a:effectLst/>
                <a:latin typeface="Arial" panose="020B0604020202020204" pitchFamily="34" charset="0"/>
              </a:rPr>
              <a:t>eduGAIN</a:t>
            </a:r>
            <a:r>
              <a:rPr lang="en-GB" i="1" dirty="0">
                <a:effectLst/>
                <a:latin typeface="Arial" panose="020B0604020202020204" pitchFamily="34" charset="0"/>
              </a:rPr>
              <a:t> itself is slow to make decisions and necessary changes to its service model and other technological advances”</a:t>
            </a:r>
            <a:endParaRPr lang="en-GB" dirty="0">
              <a:effectLst/>
              <a:latin typeface="Arial" panose="020B0604020202020204" pitchFamily="34" charset="0"/>
            </a:endParaRPr>
          </a:p>
          <a:p>
            <a:pPr lvl="1"/>
            <a:r>
              <a:rPr lang="en-US" dirty="0"/>
              <a:t>No direct link between the GN-project and the </a:t>
            </a:r>
            <a:r>
              <a:rPr lang="en-US" dirty="0" err="1"/>
              <a:t>eduGAIN</a:t>
            </a:r>
            <a:r>
              <a:rPr lang="en-US" dirty="0"/>
              <a:t> governance </a:t>
            </a:r>
          </a:p>
          <a:p>
            <a:pPr lvl="1"/>
            <a:r>
              <a:rPr lang="en-US" dirty="0"/>
              <a:t>Not much input from member Federations</a:t>
            </a:r>
          </a:p>
        </p:txBody>
      </p:sp>
    </p:spTree>
    <p:extLst>
      <p:ext uri="{BB962C8B-B14F-4D97-AF65-F5344CB8AC3E}">
        <p14:creationId xmlns:p14="http://schemas.microsoft.com/office/powerpoint/2010/main" val="4266111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C3E4095-62F0-0A81-FCAF-2CD61A674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model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0902F053-C9B6-9CC6-99BC-084E923AC49C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1968719048"/>
              </p:ext>
            </p:extLst>
          </p:nvPr>
        </p:nvGraphicFramePr>
        <p:xfrm>
          <a:off x="998538" y="1566863"/>
          <a:ext cx="9894887" cy="4503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94675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C3E4095-62F0-0A81-FCAF-2CD61A674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Steering Committee (</a:t>
            </a:r>
            <a:r>
              <a:rPr lang="en-US" dirty="0" err="1"/>
              <a:t>eSC</a:t>
            </a:r>
            <a:r>
              <a:rPr lang="en-US" dirty="0"/>
              <a:t>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04BF022-9544-94A4-D1B9-42549292ACF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Composition:</a:t>
            </a:r>
          </a:p>
          <a:p>
            <a:r>
              <a:rPr lang="en-US" dirty="0"/>
              <a:t>7 individuals of which; </a:t>
            </a:r>
          </a:p>
          <a:p>
            <a:endParaRPr lang="en-US" dirty="0"/>
          </a:p>
          <a:p>
            <a:r>
              <a:rPr lang="en-US" dirty="0"/>
              <a:t>at least 4 are </a:t>
            </a:r>
            <a:r>
              <a:rPr lang="en-US" dirty="0" err="1"/>
              <a:t>eduGAIN</a:t>
            </a:r>
            <a:r>
              <a:rPr lang="en-US" dirty="0"/>
              <a:t> Delegate/Deputy</a:t>
            </a:r>
          </a:p>
          <a:p>
            <a:endParaRPr lang="en-US" dirty="0"/>
          </a:p>
          <a:p>
            <a:r>
              <a:rPr lang="en-US" dirty="0"/>
              <a:t>2 seats can be from the broader community</a:t>
            </a:r>
          </a:p>
          <a:p>
            <a:endParaRPr lang="en-US" dirty="0"/>
          </a:p>
          <a:p>
            <a:r>
              <a:rPr lang="en-US" dirty="0" err="1"/>
              <a:t>eduGAIN</a:t>
            </a:r>
            <a:r>
              <a:rPr lang="en-US" dirty="0"/>
              <a:t> Service Owner (ex-officio, acts as vice-Chair)</a:t>
            </a:r>
          </a:p>
          <a:p>
            <a:endParaRPr lang="en-US" dirty="0"/>
          </a:p>
          <a:p>
            <a:r>
              <a:rPr lang="en-US" dirty="0"/>
              <a:t>The committee appoints Chair</a:t>
            </a:r>
          </a:p>
          <a:p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759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C3E4095-62F0-0A81-FCAF-2CD61A674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Steering Committee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04BF022-9544-94A4-D1B9-42549292ACF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723" cy="529037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Responsibilities:</a:t>
            </a:r>
          </a:p>
          <a:p>
            <a:pPr rtl="0" fontAlgn="base">
              <a:spcBef>
                <a:spcPts val="1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8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rtl="0" fontAlgn="base">
              <a:spcBef>
                <a:spcPts val="1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i="0" u="none" strike="noStrike" dirty="0">
                <a:effectLst/>
                <a:latin typeface="Arial" panose="020B0604020202020204" pitchFamily="34" charset="0"/>
              </a:rPr>
              <a:t>Proposing changes to the </a:t>
            </a:r>
            <a:r>
              <a:rPr lang="en-GB" sz="1800" b="0" i="0" u="none" strike="noStrike" dirty="0" err="1">
                <a:effectLst/>
                <a:latin typeface="Arial" panose="020B0604020202020204" pitchFamily="34" charset="0"/>
              </a:rPr>
              <a:t>eduGAIN</a:t>
            </a:r>
            <a:r>
              <a:rPr lang="en-GB" sz="1800" b="0" i="0" u="none" strike="noStrike" dirty="0">
                <a:effectLst/>
                <a:latin typeface="Arial" panose="020B0604020202020204" pitchFamily="34" charset="0"/>
              </a:rPr>
              <a:t> Declaration and Constitution for vote by the </a:t>
            </a:r>
            <a:r>
              <a:rPr lang="en-GB" sz="1800" b="0" i="0" u="none" strike="noStrike" dirty="0" err="1">
                <a:effectLst/>
                <a:latin typeface="Arial" panose="020B0604020202020204" pitchFamily="34" charset="0"/>
              </a:rPr>
              <a:t>eduGAIN</a:t>
            </a:r>
            <a:r>
              <a:rPr lang="en-GB" sz="1800" b="0" i="0" u="none" strike="noStrike" dirty="0">
                <a:effectLst/>
                <a:latin typeface="Arial" panose="020B0604020202020204" pitchFamily="34" charset="0"/>
              </a:rPr>
              <a:t> Assembly.</a:t>
            </a:r>
          </a:p>
          <a:p>
            <a:pPr rtl="0" fontAlgn="base">
              <a:spcBef>
                <a:spcPts val="1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800" b="0" i="0" u="none" strike="noStrike" dirty="0">
              <a:effectLst/>
              <a:latin typeface="Arial" panose="020B0604020202020204" pitchFamily="34" charset="0"/>
            </a:endParaRP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i="0" u="none" strike="noStrike" dirty="0">
                <a:effectLst/>
                <a:latin typeface="Arial" panose="020B0604020202020204" pitchFamily="34" charset="0"/>
              </a:rPr>
              <a:t>Discussing and approving changes to the </a:t>
            </a:r>
            <a:r>
              <a:rPr lang="en-GB" sz="1800" b="0" i="0" u="none" strike="noStrike" dirty="0" err="1">
                <a:effectLst/>
                <a:latin typeface="Arial" panose="020B0604020202020204" pitchFamily="34" charset="0"/>
              </a:rPr>
              <a:t>eduGAIN</a:t>
            </a:r>
            <a:r>
              <a:rPr lang="en-GB" sz="1800" b="0" i="0" u="none" strike="noStrike" dirty="0">
                <a:effectLst/>
                <a:latin typeface="Arial" panose="020B0604020202020204" pitchFamily="34" charset="0"/>
              </a:rPr>
              <a:t> Technical Profiles and supporting technical documentation after consultation with appropriate parties.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800" b="0" i="0" u="none" strike="noStrike" dirty="0">
              <a:effectLst/>
              <a:latin typeface="Arial" panose="020B0604020202020204" pitchFamily="34" charset="0"/>
            </a:endParaRP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i="0" u="none" strike="noStrike" dirty="0">
                <a:effectLst/>
                <a:latin typeface="Arial" panose="020B0604020202020204" pitchFamily="34" charset="0"/>
              </a:rPr>
              <a:t>Approving updates and changes to the </a:t>
            </a:r>
            <a:r>
              <a:rPr lang="en-GB" sz="1800" b="0" i="0" u="none" strike="noStrike" dirty="0" err="1">
                <a:effectLst/>
                <a:latin typeface="Arial" panose="020B0604020202020204" pitchFamily="34" charset="0"/>
              </a:rPr>
              <a:t>eduGAIN</a:t>
            </a:r>
            <a:r>
              <a:rPr lang="en-GB" sz="1800" b="0" i="0" u="none" strike="noStrike" dirty="0">
                <a:effectLst/>
                <a:latin typeface="Arial" panose="020B0604020202020204" pitchFamily="34" charset="0"/>
              </a:rPr>
              <a:t> Strategy and Workplan. 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800" b="0" i="0" u="none" strike="noStrike" dirty="0">
              <a:effectLst/>
              <a:latin typeface="Arial" panose="020B0604020202020204" pitchFamily="34" charset="0"/>
            </a:endParaRPr>
          </a:p>
          <a:p>
            <a:pPr marR="27940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i="0" u="none" strike="noStrike" dirty="0">
                <a:effectLst/>
                <a:latin typeface="Arial" panose="020B0604020202020204" pitchFamily="34" charset="0"/>
              </a:rPr>
              <a:t>Making decisions on metadata peering relationships, e.g. exchanging metadata with other trust infrastructures.</a:t>
            </a:r>
          </a:p>
          <a:p>
            <a:pPr marR="27940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800" b="0" i="0" u="none" strike="noStrike" dirty="0">
              <a:effectLst/>
              <a:latin typeface="Arial" panose="020B0604020202020204" pitchFamily="34" charset="0"/>
            </a:endParaRP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i="0" u="none" strike="noStrike" dirty="0">
                <a:effectLst/>
                <a:latin typeface="Arial" panose="020B0604020202020204" pitchFamily="34" charset="0"/>
              </a:rPr>
              <a:t>Reviewing membership of new Federations and making recommendations to the </a:t>
            </a:r>
            <a:r>
              <a:rPr lang="en-GB" sz="1800" b="0" i="0" u="none" strike="noStrike" dirty="0" err="1">
                <a:effectLst/>
                <a:latin typeface="Arial" panose="020B0604020202020204" pitchFamily="34" charset="0"/>
              </a:rPr>
              <a:t>eduGAIN</a:t>
            </a:r>
            <a:r>
              <a:rPr lang="en-GB" sz="1800" b="0" i="0" u="none" strike="noStrike" dirty="0">
                <a:effectLst/>
                <a:latin typeface="Arial" panose="020B0604020202020204" pitchFamily="34" charset="0"/>
              </a:rPr>
              <a:t> Assembly.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800" b="0" i="0" u="none" strike="noStrike" dirty="0">
              <a:effectLst/>
              <a:latin typeface="Arial" panose="020B0604020202020204" pitchFamily="34" charset="0"/>
            </a:endParaRP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i="0" u="none" strike="noStrike" dirty="0">
                <a:effectLst/>
                <a:latin typeface="Arial" panose="020B0604020202020204" pitchFamily="34" charset="0"/>
              </a:rPr>
              <a:t>Approving the disqualification or temporary suspension for Member Federations as described in section 3.5 of the </a:t>
            </a:r>
            <a:r>
              <a:rPr lang="en-GB" sz="1800" b="0" i="0" u="none" strike="noStrike" dirty="0" err="1">
                <a:effectLst/>
                <a:latin typeface="Arial" panose="020B0604020202020204" pitchFamily="34" charset="0"/>
              </a:rPr>
              <a:t>eduGAIN</a:t>
            </a:r>
            <a:r>
              <a:rPr lang="en-GB" sz="1800" b="0" i="0" u="none" strike="noStrike" dirty="0">
                <a:effectLst/>
                <a:latin typeface="Arial" panose="020B0604020202020204" pitchFamily="34" charset="0"/>
              </a:rPr>
              <a:t> Constitution.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800" b="0" i="0" u="none" strike="noStrike" dirty="0">
              <a:effectLst/>
              <a:latin typeface="Arial" panose="020B0604020202020204" pitchFamily="34" charset="0"/>
            </a:endParaRP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i="0" u="none" strike="noStrike" dirty="0">
                <a:effectLst/>
                <a:latin typeface="Arial" panose="020B0604020202020204" pitchFamily="34" charset="0"/>
              </a:rPr>
              <a:t>Appointing the Chair and non-voting invited observers to the </a:t>
            </a:r>
            <a:r>
              <a:rPr lang="en-GB" sz="1800" b="0" i="0" u="none" strike="noStrike" dirty="0" err="1">
                <a:effectLst/>
                <a:latin typeface="Arial" panose="020B0604020202020204" pitchFamily="34" charset="0"/>
              </a:rPr>
              <a:t>eSC</a:t>
            </a:r>
            <a:r>
              <a:rPr lang="en-GB" sz="1800" b="0" i="0" u="none" strike="noStrike" dirty="0">
                <a:effectLst/>
                <a:latin typeface="Arial" panose="020B0604020202020204" pitchFamily="34" charset="0"/>
              </a:rPr>
              <a:t>.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800" b="0" i="0" u="none" strike="noStrike" dirty="0">
              <a:effectLst/>
              <a:latin typeface="Arial" panose="020B0604020202020204" pitchFamily="34" charset="0"/>
            </a:endParaRPr>
          </a:p>
          <a:p>
            <a:pPr rtl="0" fontAlgn="base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i="0" u="none" strike="noStrike" dirty="0">
                <a:effectLst/>
                <a:latin typeface="Arial" panose="020B0604020202020204" pitchFamily="34" charset="0"/>
              </a:rPr>
              <a:t>Approving, supporting and chairing </a:t>
            </a:r>
            <a:r>
              <a:rPr lang="en-GB" sz="1800" b="0" i="0" u="none" strike="noStrike" dirty="0" err="1">
                <a:effectLst/>
                <a:latin typeface="Arial" panose="020B0604020202020204" pitchFamily="34" charset="0"/>
              </a:rPr>
              <a:t>eduGAIN</a:t>
            </a:r>
            <a:r>
              <a:rPr lang="en-GB" sz="1800" b="0" i="0" u="none" strike="noStrike" dirty="0">
                <a:effectLst/>
                <a:latin typeface="Arial" panose="020B0604020202020204" pitchFamily="34" charset="0"/>
              </a:rPr>
              <a:t> Working Groups.</a:t>
            </a:r>
          </a:p>
        </p:txBody>
      </p:sp>
    </p:spTree>
    <p:extLst>
      <p:ext uri="{BB962C8B-B14F-4D97-AF65-F5344CB8AC3E}">
        <p14:creationId xmlns:p14="http://schemas.microsoft.com/office/powerpoint/2010/main" val="1502796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C3E4095-62F0-0A81-FCAF-2CD61A674C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9059" y="786634"/>
            <a:ext cx="9894723" cy="612508"/>
          </a:xfrm>
          <a:ln>
            <a:noFill/>
          </a:ln>
        </p:spPr>
        <p:txBody>
          <a:bodyPr/>
          <a:lstStyle/>
          <a:p>
            <a:r>
              <a:rPr lang="en-US" dirty="0"/>
              <a:t>Assembly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04BF022-9544-94A4-D1B9-42549292ACF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All </a:t>
            </a:r>
            <a:r>
              <a:rPr lang="en-US" dirty="0" err="1"/>
              <a:t>eduGAIN</a:t>
            </a:r>
            <a:r>
              <a:rPr lang="en-US" dirty="0"/>
              <a:t> Delegates/Deputies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Chaired by </a:t>
            </a:r>
            <a:r>
              <a:rPr lang="en-US" dirty="0" err="1"/>
              <a:t>eSC</a:t>
            </a:r>
            <a:r>
              <a:rPr lang="en-US" dirty="0"/>
              <a:t> Chair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Responsibilities:</a:t>
            </a:r>
          </a:p>
          <a:p>
            <a:r>
              <a:rPr lang="en-GB" sz="1800" dirty="0">
                <a:latin typeface="Arial" panose="020B0604020202020204" pitchFamily="34" charset="0"/>
              </a:rPr>
              <a:t>V</a:t>
            </a:r>
            <a:r>
              <a:rPr lang="en-GB" sz="1800" b="0" i="0" u="none" strike="noStrike" dirty="0">
                <a:effectLst/>
                <a:latin typeface="Arial" panose="020B0604020202020204" pitchFamily="34" charset="0"/>
              </a:rPr>
              <a:t>oting in Member Federations, </a:t>
            </a:r>
          </a:p>
          <a:p>
            <a:r>
              <a:rPr lang="en-GB" sz="1800" dirty="0">
                <a:latin typeface="Arial" panose="020B0604020202020204" pitchFamily="34" charset="0"/>
              </a:rPr>
              <a:t>V</a:t>
            </a:r>
            <a:r>
              <a:rPr lang="en-GB" sz="1800" b="0" i="0" u="none" strike="noStrike" dirty="0">
                <a:effectLst/>
                <a:latin typeface="Arial" panose="020B0604020202020204" pitchFamily="34" charset="0"/>
              </a:rPr>
              <a:t>oting on changes to the </a:t>
            </a:r>
            <a:r>
              <a:rPr lang="en-GB" sz="1800" b="0" i="0" u="none" strike="noStrike" dirty="0" err="1">
                <a:effectLst/>
                <a:latin typeface="Arial" panose="020B0604020202020204" pitchFamily="34" charset="0"/>
              </a:rPr>
              <a:t>eduGAIN</a:t>
            </a:r>
            <a:r>
              <a:rPr lang="en-GB" sz="1800" b="0" i="0" u="none" strike="noStrike" dirty="0">
                <a:effectLst/>
                <a:latin typeface="Arial" panose="020B0604020202020204" pitchFamily="34" charset="0"/>
              </a:rPr>
              <a:t> Declaration and Constitution, and</a:t>
            </a:r>
          </a:p>
          <a:p>
            <a:r>
              <a:rPr lang="en-GB" sz="1800" dirty="0">
                <a:latin typeface="Arial" panose="020B0604020202020204" pitchFamily="34" charset="0"/>
              </a:rPr>
              <a:t>V</a:t>
            </a:r>
            <a:r>
              <a:rPr lang="en-GB" sz="1800" b="0" i="0" u="none" strike="noStrike" dirty="0">
                <a:effectLst/>
                <a:latin typeface="Arial" panose="020B0604020202020204" pitchFamily="34" charset="0"/>
              </a:rPr>
              <a:t>oting for membership of the </a:t>
            </a:r>
            <a:r>
              <a:rPr lang="en-GB" sz="1800" b="0" i="0" u="none" strike="noStrike" dirty="0" err="1">
                <a:effectLst/>
                <a:latin typeface="Arial" panose="020B0604020202020204" pitchFamily="34" charset="0"/>
              </a:rPr>
              <a:t>eduGAIN</a:t>
            </a:r>
            <a:r>
              <a:rPr lang="en-GB" sz="1800" b="0" i="0" u="none" strike="noStrike" dirty="0">
                <a:effectLst/>
                <a:latin typeface="Arial" panose="020B0604020202020204" pitchFamily="34" charset="0"/>
              </a:rPr>
              <a:t> Steering Committee</a:t>
            </a:r>
          </a:p>
          <a:p>
            <a:r>
              <a:rPr lang="en-GB" sz="1800" b="0" i="0" u="none" strike="noStrike" dirty="0">
                <a:effectLst/>
                <a:latin typeface="Arial" panose="020B0604020202020204" pitchFamily="34" charset="0"/>
              </a:rPr>
              <a:t>May call for a veto on decisions made by the </a:t>
            </a:r>
            <a:r>
              <a:rPr lang="en-GB" sz="1800" b="0" i="0" u="none" strike="noStrike" dirty="0" err="1">
                <a:effectLst/>
                <a:latin typeface="Arial" panose="020B0604020202020204" pitchFamily="34" charset="0"/>
              </a:rPr>
              <a:t>eduGAIN</a:t>
            </a:r>
            <a:r>
              <a:rPr lang="en-GB" sz="1800" b="0" i="0" u="none" strike="noStrike" dirty="0">
                <a:effectLst/>
                <a:latin typeface="Arial" panose="020B0604020202020204" pitchFamily="34" charset="0"/>
              </a:rPr>
              <a:t> Steering Committee with support from a simple majority of </a:t>
            </a:r>
            <a:r>
              <a:rPr lang="en-GB" sz="1800" b="0" i="0" u="none" strike="noStrike" dirty="0" err="1">
                <a:effectLst/>
                <a:latin typeface="Arial" panose="020B0604020202020204" pitchFamily="34" charset="0"/>
              </a:rPr>
              <a:t>eduGAIN</a:t>
            </a:r>
            <a:r>
              <a:rPr lang="en-GB" sz="1800" b="0" i="0" u="none" strike="noStrike" dirty="0">
                <a:effectLst/>
                <a:latin typeface="Arial" panose="020B0604020202020204" pitchFamily="34" charset="0"/>
              </a:rPr>
              <a:t> Member Federations. </a:t>
            </a:r>
            <a:endParaRPr lang="en-US" dirty="0"/>
          </a:p>
          <a:p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1511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C3E4095-62F0-0A81-FCAF-2CD61A674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04BF022-9544-94A4-D1B9-42549292ACF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New Constitution from 1 January 2024</a:t>
            </a:r>
          </a:p>
          <a:p>
            <a:endParaRPr lang="en-US" dirty="0"/>
          </a:p>
          <a:p>
            <a:r>
              <a:rPr lang="en-US" dirty="0"/>
              <a:t>Call for nominations </a:t>
            </a:r>
          </a:p>
          <a:p>
            <a:endParaRPr lang="en-US" dirty="0"/>
          </a:p>
          <a:p>
            <a:r>
              <a:rPr lang="en-US" dirty="0"/>
              <a:t>Vote</a:t>
            </a:r>
          </a:p>
          <a:p>
            <a:endParaRPr lang="en-US" dirty="0"/>
          </a:p>
          <a:p>
            <a:r>
              <a:rPr lang="en-US" dirty="0"/>
              <a:t>Appoint Chair</a:t>
            </a:r>
          </a:p>
          <a:p>
            <a:endParaRPr lang="en-US" dirty="0"/>
          </a:p>
          <a:p>
            <a:r>
              <a:rPr lang="en-US" dirty="0"/>
              <a:t>Define workplan, initiate working groups</a:t>
            </a:r>
          </a:p>
        </p:txBody>
      </p:sp>
    </p:spTree>
    <p:extLst>
      <p:ext uri="{BB962C8B-B14F-4D97-AF65-F5344CB8AC3E}">
        <p14:creationId xmlns:p14="http://schemas.microsoft.com/office/powerpoint/2010/main" val="3627914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65A1A63B-A7B3-C64F-84BA-269873DB019A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446DAD9-03C7-D24A-ACAC-77B72C2026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9136ECF-B205-C846-B3D0-77CD6025EFD7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10"/>
          <p:cNvSpPr txBox="1">
            <a:spLocks/>
          </p:cNvSpPr>
          <p:nvPr/>
        </p:nvSpPr>
        <p:spPr>
          <a:xfrm>
            <a:off x="1255494" y="1966743"/>
            <a:ext cx="6059706" cy="7374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000" dirty="0">
                <a:solidFill>
                  <a:schemeClr val="bg1"/>
                </a:solidFill>
              </a:rPr>
              <a:t>Thank You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91788" y="2599353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2400" dirty="0">
                <a:solidFill>
                  <a:schemeClr val="bg1"/>
                </a:solidFill>
              </a:rPr>
              <a:t>Any questions?</a:t>
            </a: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91787" y="530354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>
                <a:solidFill>
                  <a:schemeClr val="bg1"/>
                </a:solidFill>
              </a:rPr>
              <a:t>www.geant.org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2" name="Picture 2" descr="Text, logo&#10;&#10;Description automatically generated">
            <a:extLst>
              <a:ext uri="{FF2B5EF4-FFF2-40B4-BE49-F238E27FC236}">
                <a16:creationId xmlns:a16="http://schemas.microsoft.com/office/drawing/2014/main" id="{9EFF5A69-4AE8-6DB1-735B-F5E2690CDA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1984" y="5767004"/>
            <a:ext cx="2071734" cy="424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017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EANT color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C1556"/>
      </a:accent1>
      <a:accent2>
        <a:srgbClr val="003E5E"/>
      </a:accent2>
      <a:accent3>
        <a:srgbClr val="702077"/>
      </a:accent3>
      <a:accent4>
        <a:srgbClr val="E14200"/>
      </a:accent4>
      <a:accent5>
        <a:srgbClr val="CC007B"/>
      </a:accent5>
      <a:accent6>
        <a:srgbClr val="A7B2B3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́ANT_Presentation_Template_2022" id="{4BE2BC52-70CB-804F-8000-929BD1B6A85B}" vid="{DC141317-625F-DC42-A6EE-F36CBAE4B3B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1079</TotalTime>
  <Words>395</Words>
  <Application>Microsoft Macintosh PowerPoint</Application>
  <PresentationFormat>Widescreen</PresentationFormat>
  <Paragraphs>91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PowerPoint Presentation</vt:lpstr>
      <vt:lpstr>Why change what we have?</vt:lpstr>
      <vt:lpstr>New model</vt:lpstr>
      <vt:lpstr>Steering Committee (eSC)</vt:lpstr>
      <vt:lpstr>Steering Committee</vt:lpstr>
      <vt:lpstr>Assembly</vt:lpstr>
      <vt:lpstr>Next steps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Hasleham</dc:creator>
  <cp:lastModifiedBy>Casper Dreef</cp:lastModifiedBy>
  <cp:revision>27</cp:revision>
  <dcterms:created xsi:type="dcterms:W3CDTF">2022-09-06T15:15:15Z</dcterms:created>
  <dcterms:modified xsi:type="dcterms:W3CDTF">2023-10-10T07:27:34Z</dcterms:modified>
</cp:coreProperties>
</file>