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288" r:id="rId3"/>
    <p:sldId id="290" r:id="rId4"/>
    <p:sldId id="287" r:id="rId5"/>
    <p:sldId id="292" r:id="rId6"/>
    <p:sldId id="286" r:id="rId7"/>
    <p:sldId id="293" r:id="rId8"/>
    <p:sldId id="295" r:id="rId9"/>
    <p:sldId id="29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37"/>
    <p:restoredTop sz="96327"/>
  </p:normalViewPr>
  <p:slideViewPr>
    <p:cSldViewPr snapToGrid="0">
      <p:cViewPr>
        <p:scale>
          <a:sx n="128" d="100"/>
          <a:sy n="128" d="100"/>
        </p:scale>
        <p:origin x="14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IdP</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IdP</c:v>
                </c:pt>
              </c:strCache>
            </c:strRef>
          </c:tx>
          <c:dPt>
            <c:idx val="0"/>
            <c:bubble3D val="0"/>
            <c:spPr>
              <a:solidFill>
                <a:schemeClr val="accent2"/>
              </a:solidFill>
              <a:ln w="19050">
                <a:solidFill>
                  <a:schemeClr val="lt1"/>
                </a:solidFill>
              </a:ln>
              <a:effectLst/>
            </c:spPr>
          </c:dPt>
          <c:dPt>
            <c:idx val="1"/>
            <c:bubble3D val="0"/>
            <c:spPr>
              <a:solidFill>
                <a:schemeClr val="accent4"/>
              </a:solidFill>
              <a:ln w="19050">
                <a:solidFill>
                  <a:schemeClr val="lt1"/>
                </a:solidFill>
              </a:ln>
              <a:effectLst/>
            </c:spPr>
          </c:dPt>
          <c:dPt>
            <c:idx val="2"/>
            <c:bubble3D val="0"/>
            <c:spPr>
              <a:solidFill>
                <a:schemeClr val="accent6"/>
              </a:solidFill>
              <a:ln w="19050">
                <a:solidFill>
                  <a:schemeClr val="lt1"/>
                </a:solidFill>
              </a:ln>
              <a:effectLst/>
            </c:spPr>
          </c:dPt>
          <c:cat>
            <c:strRef>
              <c:f>Sheet1!$A$2:$A$4</c:f>
              <c:strCache>
                <c:ptCount val="3"/>
                <c:pt idx="0">
                  <c:v>No SIRTFI</c:v>
                </c:pt>
                <c:pt idx="1">
                  <c:v>SIRTFI v1</c:v>
                </c:pt>
                <c:pt idx="2">
                  <c:v>SIRTFI v2</c:v>
                </c:pt>
              </c:strCache>
            </c:strRef>
          </c:cat>
          <c:val>
            <c:numRef>
              <c:f>Sheet1!$B$2:$B$4</c:f>
              <c:numCache>
                <c:formatCode>General</c:formatCode>
                <c:ptCount val="3"/>
                <c:pt idx="0">
                  <c:v>4147</c:v>
                </c:pt>
                <c:pt idx="1">
                  <c:v>1293</c:v>
                </c:pt>
                <c:pt idx="2">
                  <c:v>19</c:v>
                </c:pt>
              </c:numCache>
            </c:numRef>
          </c:val>
          <c:extLst>
            <c:ext xmlns:c16="http://schemas.microsoft.com/office/drawing/2014/chart" uri="{C3380CC4-5D6E-409C-BE32-E72D297353CC}">
              <c16:uniqueId val="{00000000-A47E-D048-BCB7-2D7C091D02C2}"/>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SP</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dPt>
            <c:idx val="2"/>
            <c:bubble3D val="0"/>
            <c:spPr>
              <a:solidFill>
                <a:schemeClr val="accent3"/>
              </a:solidFill>
              <a:ln w="19050">
                <a:solidFill>
                  <a:schemeClr val="lt1"/>
                </a:solidFill>
              </a:ln>
              <a:effectLst/>
            </c:spPr>
          </c:dPt>
          <c:cat>
            <c:strRef>
              <c:f>Sheet1!$A$2:$A$4</c:f>
              <c:strCache>
                <c:ptCount val="3"/>
                <c:pt idx="0">
                  <c:v>No SIRTFI</c:v>
                </c:pt>
                <c:pt idx="1">
                  <c:v>SIRTFI v1</c:v>
                </c:pt>
                <c:pt idx="2">
                  <c:v>SIRTFI v2</c:v>
                </c:pt>
              </c:strCache>
            </c:strRef>
          </c:cat>
          <c:val>
            <c:numRef>
              <c:f>Sheet1!$B$2:$B$4</c:f>
              <c:numCache>
                <c:formatCode>General</c:formatCode>
                <c:ptCount val="3"/>
                <c:pt idx="0">
                  <c:v>1779</c:v>
                </c:pt>
                <c:pt idx="1">
                  <c:v>1849</c:v>
                </c:pt>
                <c:pt idx="2">
                  <c:v>2</c:v>
                </c:pt>
              </c:numCache>
            </c:numRef>
          </c:val>
          <c:extLst>
            <c:ext xmlns:c16="http://schemas.microsoft.com/office/drawing/2014/chart" uri="{C3380CC4-5D6E-409C-BE32-E72D297353CC}">
              <c16:uniqueId val="{00000000-3B43-7440-83EC-F59E5D0170E2}"/>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IdP</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72B-BD48-8936-29B1A65931E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72B-BD48-8936-29B1A65931E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72B-BD48-8936-29B1A65931E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72B-BD48-8936-29B1A65931E5}"/>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072B-BD48-8936-29B1A65931E5}"/>
              </c:ext>
            </c:extLst>
          </c:dPt>
          <c:cat>
            <c:strRef>
              <c:f>Sheet1!$A$2:$A$6</c:f>
              <c:strCache>
                <c:ptCount val="5"/>
                <c:pt idx="0">
                  <c:v>No Attribute EC</c:v>
                </c:pt>
                <c:pt idx="1">
                  <c:v>R&amp;S</c:v>
                </c:pt>
                <c:pt idx="2">
                  <c:v>Anonymous</c:v>
                </c:pt>
                <c:pt idx="3">
                  <c:v>Pseudonymous</c:v>
                </c:pt>
                <c:pt idx="4">
                  <c:v>Personalized</c:v>
                </c:pt>
              </c:strCache>
            </c:strRef>
          </c:cat>
          <c:val>
            <c:numRef>
              <c:f>Sheet1!$B$2:$B$6</c:f>
              <c:numCache>
                <c:formatCode>General</c:formatCode>
                <c:ptCount val="5"/>
                <c:pt idx="0">
                  <c:v>3479</c:v>
                </c:pt>
                <c:pt idx="1">
                  <c:v>1810</c:v>
                </c:pt>
                <c:pt idx="2">
                  <c:v>54</c:v>
                </c:pt>
                <c:pt idx="3">
                  <c:v>46</c:v>
                </c:pt>
                <c:pt idx="4">
                  <c:v>51</c:v>
                </c:pt>
              </c:numCache>
            </c:numRef>
          </c:val>
          <c:extLst>
            <c:ext xmlns:c16="http://schemas.microsoft.com/office/drawing/2014/chart" uri="{C3380CC4-5D6E-409C-BE32-E72D297353CC}">
              <c16:uniqueId val="{0000000A-072B-BD48-8936-29B1A65931E5}"/>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452D74-79C4-4F0F-846F-475BF74D9AD3}"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DCEDBCD2-9EC9-4A86-B1EC-A6D4425B7163}">
      <dgm:prSet/>
      <dgm:spPr/>
      <dgm:t>
        <a:bodyPr/>
        <a:lstStyle/>
        <a:p>
          <a:r>
            <a:rPr lang="en-US" dirty="0"/>
            <a:t>Does:</a:t>
          </a:r>
        </a:p>
      </dgm:t>
    </dgm:pt>
    <dgm:pt modelId="{50806B44-2A64-4656-B736-BCBCF66AE278}" type="parTrans" cxnId="{55052371-DA9B-4DA2-9891-598B2FA1D933}">
      <dgm:prSet/>
      <dgm:spPr/>
      <dgm:t>
        <a:bodyPr/>
        <a:lstStyle/>
        <a:p>
          <a:endParaRPr lang="en-US"/>
        </a:p>
      </dgm:t>
    </dgm:pt>
    <dgm:pt modelId="{0257D81F-69A7-447F-A32D-445C0D82BB95}" type="sibTrans" cxnId="{55052371-DA9B-4DA2-9891-598B2FA1D933}">
      <dgm:prSet/>
      <dgm:spPr/>
      <dgm:t>
        <a:bodyPr/>
        <a:lstStyle/>
        <a:p>
          <a:endParaRPr lang="en-US"/>
        </a:p>
      </dgm:t>
    </dgm:pt>
    <dgm:pt modelId="{F94D2735-C5D9-4B72-B0EB-6D81FF1B10E8}">
      <dgm:prSet/>
      <dgm:spPr/>
      <dgm:t>
        <a:bodyPr/>
        <a:lstStyle/>
        <a:p>
          <a:r>
            <a:rPr lang="en-US" dirty="0"/>
            <a:t>Defines a standard signal to request and respond to a request for MFA in a federated authentication transaction</a:t>
          </a:r>
        </a:p>
      </dgm:t>
    </dgm:pt>
    <dgm:pt modelId="{20D076F4-C123-4D32-AFF2-632DE8E96880}" type="parTrans" cxnId="{7616BC30-CF64-408E-879A-8E3D69A89F53}">
      <dgm:prSet/>
      <dgm:spPr/>
      <dgm:t>
        <a:bodyPr/>
        <a:lstStyle/>
        <a:p>
          <a:endParaRPr lang="en-US"/>
        </a:p>
      </dgm:t>
    </dgm:pt>
    <dgm:pt modelId="{10764DA3-5B63-455C-B330-97D2E9E4CFBA}" type="sibTrans" cxnId="{7616BC30-CF64-408E-879A-8E3D69A89F53}">
      <dgm:prSet/>
      <dgm:spPr/>
      <dgm:t>
        <a:bodyPr/>
        <a:lstStyle/>
        <a:p>
          <a:endParaRPr lang="en-US"/>
        </a:p>
      </dgm:t>
    </dgm:pt>
    <dgm:pt modelId="{105BF27F-FD54-4F73-AF5D-5FD26A05A82A}">
      <dgm:prSet/>
      <dgm:spPr/>
      <dgm:t>
        <a:bodyPr/>
        <a:lstStyle/>
        <a:p>
          <a:r>
            <a:rPr lang="en-US" dirty="0"/>
            <a:t>Outlines requirements that an authentication event must meet in order to communicate the usage of MFA</a:t>
          </a:r>
        </a:p>
      </dgm:t>
    </dgm:pt>
    <dgm:pt modelId="{5BA94C86-7298-40D7-B611-D474CD7B8979}" type="parTrans" cxnId="{76E7576E-FF2D-42E5-8AD2-D254E29DB497}">
      <dgm:prSet/>
      <dgm:spPr/>
      <dgm:t>
        <a:bodyPr/>
        <a:lstStyle/>
        <a:p>
          <a:endParaRPr lang="en-US"/>
        </a:p>
      </dgm:t>
    </dgm:pt>
    <dgm:pt modelId="{C006789A-4089-4208-BE80-0DC67AAF36D2}" type="sibTrans" cxnId="{76E7576E-FF2D-42E5-8AD2-D254E29DB497}">
      <dgm:prSet/>
      <dgm:spPr/>
      <dgm:t>
        <a:bodyPr/>
        <a:lstStyle/>
        <a:p>
          <a:endParaRPr lang="en-US"/>
        </a:p>
      </dgm:t>
    </dgm:pt>
    <dgm:pt modelId="{A17FFE10-5AF5-4FA2-AF27-47B3F90B1F56}">
      <dgm:prSet/>
      <dgm:spPr/>
      <dgm:t>
        <a:bodyPr/>
        <a:lstStyle/>
        <a:p>
          <a:r>
            <a:rPr lang="en-US" dirty="0"/>
            <a:t>Does NOT:</a:t>
          </a:r>
        </a:p>
      </dgm:t>
    </dgm:pt>
    <dgm:pt modelId="{82AF1CA2-0EDF-480A-86A1-E983C3D8E0F2}" type="parTrans" cxnId="{D1ECFB25-E5CB-4CDF-8AAB-79F880E3271B}">
      <dgm:prSet/>
      <dgm:spPr/>
      <dgm:t>
        <a:bodyPr/>
        <a:lstStyle/>
        <a:p>
          <a:endParaRPr lang="en-US"/>
        </a:p>
      </dgm:t>
    </dgm:pt>
    <dgm:pt modelId="{8BA811FB-0B55-4EC9-9349-8529CA7A5F90}" type="sibTrans" cxnId="{D1ECFB25-E5CB-4CDF-8AAB-79F880E3271B}">
      <dgm:prSet/>
      <dgm:spPr/>
      <dgm:t>
        <a:bodyPr/>
        <a:lstStyle/>
        <a:p>
          <a:endParaRPr lang="en-US"/>
        </a:p>
      </dgm:t>
    </dgm:pt>
    <dgm:pt modelId="{A39A5179-5FFC-4E22-ABFD-5C004C589116}">
      <dgm:prSet/>
      <dgm:spPr/>
      <dgm:t>
        <a:bodyPr/>
        <a:lstStyle/>
        <a:p>
          <a:r>
            <a:rPr lang="en-US" dirty="0"/>
            <a:t>Precisely specify or constrain the exact methods for MFA</a:t>
          </a:r>
        </a:p>
      </dgm:t>
    </dgm:pt>
    <dgm:pt modelId="{3C304F92-B1EB-4FBD-9149-53CBCEC36BCB}" type="parTrans" cxnId="{32DB9ADD-CC1D-4073-81A5-61099019E0AF}">
      <dgm:prSet/>
      <dgm:spPr/>
      <dgm:t>
        <a:bodyPr/>
        <a:lstStyle/>
        <a:p>
          <a:endParaRPr lang="en-US"/>
        </a:p>
      </dgm:t>
    </dgm:pt>
    <dgm:pt modelId="{1D0D8682-DDF7-4FC5-94BF-66308212F68C}" type="sibTrans" cxnId="{32DB9ADD-CC1D-4073-81A5-61099019E0AF}">
      <dgm:prSet/>
      <dgm:spPr/>
      <dgm:t>
        <a:bodyPr/>
        <a:lstStyle/>
        <a:p>
          <a:endParaRPr lang="en-US"/>
        </a:p>
      </dgm:t>
    </dgm:pt>
    <dgm:pt modelId="{CA142AA6-B4AF-4FF0-BE32-255F086065F6}">
      <dgm:prSet/>
      <dgm:spPr/>
      <dgm:t>
        <a:bodyPr/>
        <a:lstStyle/>
        <a:p>
          <a:r>
            <a:rPr lang="en-US" dirty="0"/>
            <a:t>Encompass all forms of “higher quality” authentication and in fact some technologies that may be deemed strong</a:t>
          </a:r>
        </a:p>
      </dgm:t>
    </dgm:pt>
    <dgm:pt modelId="{A76323C8-1E0D-4F45-8BCE-B4F69F200189}" type="parTrans" cxnId="{AFB43297-6B68-412A-AA0D-30235DD64758}">
      <dgm:prSet/>
      <dgm:spPr/>
      <dgm:t>
        <a:bodyPr/>
        <a:lstStyle/>
        <a:p>
          <a:endParaRPr lang="en-US"/>
        </a:p>
      </dgm:t>
    </dgm:pt>
    <dgm:pt modelId="{B58FF60A-7E36-4C31-82EC-18E11C05C6C4}" type="sibTrans" cxnId="{AFB43297-6B68-412A-AA0D-30235DD64758}">
      <dgm:prSet/>
      <dgm:spPr/>
      <dgm:t>
        <a:bodyPr/>
        <a:lstStyle/>
        <a:p>
          <a:endParaRPr lang="en-US"/>
        </a:p>
      </dgm:t>
    </dgm:pt>
    <dgm:pt modelId="{9357412E-62E7-9B41-9CD1-99EA130B2EFB}" type="pres">
      <dgm:prSet presAssocID="{BC452D74-79C4-4F0F-846F-475BF74D9AD3}" presName="linear" presStyleCnt="0">
        <dgm:presLayoutVars>
          <dgm:animLvl val="lvl"/>
          <dgm:resizeHandles val="exact"/>
        </dgm:presLayoutVars>
      </dgm:prSet>
      <dgm:spPr/>
    </dgm:pt>
    <dgm:pt modelId="{C403721A-AA1E-374D-8EFA-B876E0974EBF}" type="pres">
      <dgm:prSet presAssocID="{DCEDBCD2-9EC9-4A86-B1EC-A6D4425B7163}" presName="parentText" presStyleLbl="node1" presStyleIdx="0" presStyleCnt="2">
        <dgm:presLayoutVars>
          <dgm:chMax val="0"/>
          <dgm:bulletEnabled val="1"/>
        </dgm:presLayoutVars>
      </dgm:prSet>
      <dgm:spPr/>
    </dgm:pt>
    <dgm:pt modelId="{CF7A3DA0-B3B8-3240-A2E5-9EE310D49B3E}" type="pres">
      <dgm:prSet presAssocID="{DCEDBCD2-9EC9-4A86-B1EC-A6D4425B7163}" presName="childText" presStyleLbl="revTx" presStyleIdx="0" presStyleCnt="2">
        <dgm:presLayoutVars>
          <dgm:bulletEnabled val="1"/>
        </dgm:presLayoutVars>
      </dgm:prSet>
      <dgm:spPr/>
    </dgm:pt>
    <dgm:pt modelId="{75B8F332-D713-3C4C-833B-8369B558A45A}" type="pres">
      <dgm:prSet presAssocID="{A17FFE10-5AF5-4FA2-AF27-47B3F90B1F56}" presName="parentText" presStyleLbl="node1" presStyleIdx="1" presStyleCnt="2">
        <dgm:presLayoutVars>
          <dgm:chMax val="0"/>
          <dgm:bulletEnabled val="1"/>
        </dgm:presLayoutVars>
      </dgm:prSet>
      <dgm:spPr/>
    </dgm:pt>
    <dgm:pt modelId="{B574923A-69EB-8749-82D5-12007E7A46A9}" type="pres">
      <dgm:prSet presAssocID="{A17FFE10-5AF5-4FA2-AF27-47B3F90B1F56}" presName="childText" presStyleLbl="revTx" presStyleIdx="1" presStyleCnt="2">
        <dgm:presLayoutVars>
          <dgm:bulletEnabled val="1"/>
        </dgm:presLayoutVars>
      </dgm:prSet>
      <dgm:spPr/>
    </dgm:pt>
  </dgm:ptLst>
  <dgm:cxnLst>
    <dgm:cxn modelId="{90D1B90A-D10F-CE4F-AE54-10C16612FF25}" type="presOf" srcId="{A39A5179-5FFC-4E22-ABFD-5C004C589116}" destId="{B574923A-69EB-8749-82D5-12007E7A46A9}" srcOrd="0" destOrd="0" presId="urn:microsoft.com/office/officeart/2005/8/layout/vList2"/>
    <dgm:cxn modelId="{19023014-B090-9249-AE6D-7F446F1D66F2}" type="presOf" srcId="{F94D2735-C5D9-4B72-B0EB-6D81FF1B10E8}" destId="{CF7A3DA0-B3B8-3240-A2E5-9EE310D49B3E}" srcOrd="0" destOrd="0" presId="urn:microsoft.com/office/officeart/2005/8/layout/vList2"/>
    <dgm:cxn modelId="{C9A25725-0268-3248-8F45-AC9A4B1B2129}" type="presOf" srcId="{DCEDBCD2-9EC9-4A86-B1EC-A6D4425B7163}" destId="{C403721A-AA1E-374D-8EFA-B876E0974EBF}" srcOrd="0" destOrd="0" presId="urn:microsoft.com/office/officeart/2005/8/layout/vList2"/>
    <dgm:cxn modelId="{D1ECFB25-E5CB-4CDF-8AAB-79F880E3271B}" srcId="{BC452D74-79C4-4F0F-846F-475BF74D9AD3}" destId="{A17FFE10-5AF5-4FA2-AF27-47B3F90B1F56}" srcOrd="1" destOrd="0" parTransId="{82AF1CA2-0EDF-480A-86A1-E983C3D8E0F2}" sibTransId="{8BA811FB-0B55-4EC9-9349-8529CA7A5F90}"/>
    <dgm:cxn modelId="{7616BC30-CF64-408E-879A-8E3D69A89F53}" srcId="{DCEDBCD2-9EC9-4A86-B1EC-A6D4425B7163}" destId="{F94D2735-C5D9-4B72-B0EB-6D81FF1B10E8}" srcOrd="0" destOrd="0" parTransId="{20D076F4-C123-4D32-AFF2-632DE8E96880}" sibTransId="{10764DA3-5B63-455C-B330-97D2E9E4CFBA}"/>
    <dgm:cxn modelId="{F4868F44-55EA-4540-A09E-CEBA13054831}" type="presOf" srcId="{A17FFE10-5AF5-4FA2-AF27-47B3F90B1F56}" destId="{75B8F332-D713-3C4C-833B-8369B558A45A}" srcOrd="0" destOrd="0" presId="urn:microsoft.com/office/officeart/2005/8/layout/vList2"/>
    <dgm:cxn modelId="{F78AC348-E3EC-664F-95FC-855EAEA58A36}" type="presOf" srcId="{105BF27F-FD54-4F73-AF5D-5FD26A05A82A}" destId="{CF7A3DA0-B3B8-3240-A2E5-9EE310D49B3E}" srcOrd="0" destOrd="1" presId="urn:microsoft.com/office/officeart/2005/8/layout/vList2"/>
    <dgm:cxn modelId="{76E7576E-FF2D-42E5-8AD2-D254E29DB497}" srcId="{DCEDBCD2-9EC9-4A86-B1EC-A6D4425B7163}" destId="{105BF27F-FD54-4F73-AF5D-5FD26A05A82A}" srcOrd="1" destOrd="0" parTransId="{5BA94C86-7298-40D7-B611-D474CD7B8979}" sibTransId="{C006789A-4089-4208-BE80-0DC67AAF36D2}"/>
    <dgm:cxn modelId="{55052371-DA9B-4DA2-9891-598B2FA1D933}" srcId="{BC452D74-79C4-4F0F-846F-475BF74D9AD3}" destId="{DCEDBCD2-9EC9-4A86-B1EC-A6D4425B7163}" srcOrd="0" destOrd="0" parTransId="{50806B44-2A64-4656-B736-BCBCF66AE278}" sibTransId="{0257D81F-69A7-447F-A32D-445C0D82BB95}"/>
    <dgm:cxn modelId="{5A0E5796-6384-0A42-BF72-7DD6AD364FA5}" type="presOf" srcId="{CA142AA6-B4AF-4FF0-BE32-255F086065F6}" destId="{B574923A-69EB-8749-82D5-12007E7A46A9}" srcOrd="0" destOrd="1" presId="urn:microsoft.com/office/officeart/2005/8/layout/vList2"/>
    <dgm:cxn modelId="{AFB43297-6B68-412A-AA0D-30235DD64758}" srcId="{A17FFE10-5AF5-4FA2-AF27-47B3F90B1F56}" destId="{CA142AA6-B4AF-4FF0-BE32-255F086065F6}" srcOrd="1" destOrd="0" parTransId="{A76323C8-1E0D-4F45-8BCE-B4F69F200189}" sibTransId="{B58FF60A-7E36-4C31-82EC-18E11C05C6C4}"/>
    <dgm:cxn modelId="{B6DB83A3-6639-994A-80F5-AF0AECF2913D}" type="presOf" srcId="{BC452D74-79C4-4F0F-846F-475BF74D9AD3}" destId="{9357412E-62E7-9B41-9CD1-99EA130B2EFB}" srcOrd="0" destOrd="0" presId="urn:microsoft.com/office/officeart/2005/8/layout/vList2"/>
    <dgm:cxn modelId="{32DB9ADD-CC1D-4073-81A5-61099019E0AF}" srcId="{A17FFE10-5AF5-4FA2-AF27-47B3F90B1F56}" destId="{A39A5179-5FFC-4E22-ABFD-5C004C589116}" srcOrd="0" destOrd="0" parTransId="{3C304F92-B1EB-4FBD-9149-53CBCEC36BCB}" sibTransId="{1D0D8682-DDF7-4FC5-94BF-66308212F68C}"/>
    <dgm:cxn modelId="{2CD6C62C-850A-7B48-A173-3489ACEF62FC}" type="presParOf" srcId="{9357412E-62E7-9B41-9CD1-99EA130B2EFB}" destId="{C403721A-AA1E-374D-8EFA-B876E0974EBF}" srcOrd="0" destOrd="0" presId="urn:microsoft.com/office/officeart/2005/8/layout/vList2"/>
    <dgm:cxn modelId="{7F0AB73D-3EAD-9D40-B6D9-1F4B7E408FEF}" type="presParOf" srcId="{9357412E-62E7-9B41-9CD1-99EA130B2EFB}" destId="{CF7A3DA0-B3B8-3240-A2E5-9EE310D49B3E}" srcOrd="1" destOrd="0" presId="urn:microsoft.com/office/officeart/2005/8/layout/vList2"/>
    <dgm:cxn modelId="{2E070DCC-3D3E-8142-B9A2-79727F40CF73}" type="presParOf" srcId="{9357412E-62E7-9B41-9CD1-99EA130B2EFB}" destId="{75B8F332-D713-3C4C-833B-8369B558A45A}" srcOrd="2" destOrd="0" presId="urn:microsoft.com/office/officeart/2005/8/layout/vList2"/>
    <dgm:cxn modelId="{F12C050D-CE82-594C-A833-EA23CF54A9DD}" type="presParOf" srcId="{9357412E-62E7-9B41-9CD1-99EA130B2EFB}" destId="{B574923A-69EB-8749-82D5-12007E7A46A9}"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526FF5D-5738-4B8E-92B9-0DFCD355CDE4}"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en-US"/>
        </a:p>
      </dgm:t>
    </dgm:pt>
    <dgm:pt modelId="{3FCED972-243C-45EB-B83F-F417F5705485}">
      <dgm:prSet/>
      <dgm:spPr/>
      <dgm:t>
        <a:bodyPr/>
        <a:lstStyle/>
        <a:p>
          <a:r>
            <a:rPr lang="en-US" dirty="0"/>
            <a:t>All these Entity Categories are solving real problems.</a:t>
          </a:r>
        </a:p>
      </dgm:t>
    </dgm:pt>
    <dgm:pt modelId="{CE65897B-5561-46A6-8A51-B2EA6EF711E6}" type="parTrans" cxnId="{E21F55D7-0CED-49B2-BA91-2920E9BA085D}">
      <dgm:prSet/>
      <dgm:spPr/>
      <dgm:t>
        <a:bodyPr/>
        <a:lstStyle/>
        <a:p>
          <a:endParaRPr lang="en-US"/>
        </a:p>
      </dgm:t>
    </dgm:pt>
    <dgm:pt modelId="{22B0867C-F5D9-4489-A01B-0A347A651516}" type="sibTrans" cxnId="{E21F55D7-0CED-49B2-BA91-2920E9BA085D}">
      <dgm:prSet/>
      <dgm:spPr/>
      <dgm:t>
        <a:bodyPr/>
        <a:lstStyle/>
        <a:p>
          <a:endParaRPr lang="en-US"/>
        </a:p>
      </dgm:t>
    </dgm:pt>
    <dgm:pt modelId="{75509EDD-6E42-4790-B052-6EA03570544F}">
      <dgm:prSet/>
      <dgm:spPr/>
      <dgm:t>
        <a:bodyPr/>
        <a:lstStyle/>
        <a:p>
          <a:r>
            <a:rPr lang="en-US" dirty="0"/>
            <a:t>Why are they not more broadly adopted (and how can we change that)?</a:t>
          </a:r>
        </a:p>
      </dgm:t>
    </dgm:pt>
    <dgm:pt modelId="{EF1355C3-FB1E-48AF-A77F-1BC51B19C6A6}" type="parTrans" cxnId="{2D4A4F69-FBB3-49B3-9683-309ECF423F26}">
      <dgm:prSet/>
      <dgm:spPr/>
      <dgm:t>
        <a:bodyPr/>
        <a:lstStyle/>
        <a:p>
          <a:endParaRPr lang="en-US"/>
        </a:p>
      </dgm:t>
    </dgm:pt>
    <dgm:pt modelId="{294CE4AE-2695-4F55-A347-E84E1F3620FF}" type="sibTrans" cxnId="{2D4A4F69-FBB3-49B3-9683-309ECF423F26}">
      <dgm:prSet/>
      <dgm:spPr/>
      <dgm:t>
        <a:bodyPr/>
        <a:lstStyle/>
        <a:p>
          <a:endParaRPr lang="en-US"/>
        </a:p>
      </dgm:t>
    </dgm:pt>
    <dgm:pt modelId="{0E03BA3F-4D41-4188-B892-CC3FB9E72900}">
      <dgm:prSet/>
      <dgm:spPr/>
      <dgm:t>
        <a:bodyPr/>
        <a:lstStyle/>
        <a:p>
          <a:r>
            <a:rPr lang="en-US" dirty="0"/>
            <a:t>What is eduGAIN’s role?</a:t>
          </a:r>
        </a:p>
      </dgm:t>
    </dgm:pt>
    <dgm:pt modelId="{06FF43A9-4C88-4F71-AEE3-CAADA46853AF}" type="parTrans" cxnId="{414AEDBF-C22E-4AA8-8C0D-BEC08B53DD6F}">
      <dgm:prSet/>
      <dgm:spPr/>
      <dgm:t>
        <a:bodyPr/>
        <a:lstStyle/>
        <a:p>
          <a:endParaRPr lang="en-US"/>
        </a:p>
      </dgm:t>
    </dgm:pt>
    <dgm:pt modelId="{43D87B0A-321C-482D-9520-A40CB386CEB8}" type="sibTrans" cxnId="{414AEDBF-C22E-4AA8-8C0D-BEC08B53DD6F}">
      <dgm:prSet/>
      <dgm:spPr/>
      <dgm:t>
        <a:bodyPr/>
        <a:lstStyle/>
        <a:p>
          <a:endParaRPr lang="en-US"/>
        </a:p>
      </dgm:t>
    </dgm:pt>
    <dgm:pt modelId="{F53897AA-20B4-4516-994C-114CA636F46B}">
      <dgm:prSet/>
      <dgm:spPr/>
      <dgm:t>
        <a:bodyPr/>
        <a:lstStyle/>
        <a:p>
          <a:r>
            <a:rPr lang="en-US" dirty="0"/>
            <a:t>Discuss!</a:t>
          </a:r>
        </a:p>
      </dgm:t>
    </dgm:pt>
    <dgm:pt modelId="{07822EF9-6AE6-4B38-9095-6FB6ED34430B}" type="parTrans" cxnId="{4F00E9A2-500B-4CB9-8718-5007611111CA}">
      <dgm:prSet/>
      <dgm:spPr/>
      <dgm:t>
        <a:bodyPr/>
        <a:lstStyle/>
        <a:p>
          <a:endParaRPr lang="en-US"/>
        </a:p>
      </dgm:t>
    </dgm:pt>
    <dgm:pt modelId="{E1DB1D0D-0C4D-46A7-A3DB-1CF285F82A4C}" type="sibTrans" cxnId="{4F00E9A2-500B-4CB9-8718-5007611111CA}">
      <dgm:prSet/>
      <dgm:spPr/>
      <dgm:t>
        <a:bodyPr/>
        <a:lstStyle/>
        <a:p>
          <a:endParaRPr lang="en-US"/>
        </a:p>
      </dgm:t>
    </dgm:pt>
    <dgm:pt modelId="{854E05B3-3B2A-6E48-9F37-DA00A44B69B7}" type="pres">
      <dgm:prSet presAssocID="{E526FF5D-5738-4B8E-92B9-0DFCD355CDE4}" presName="linear" presStyleCnt="0">
        <dgm:presLayoutVars>
          <dgm:animLvl val="lvl"/>
          <dgm:resizeHandles val="exact"/>
        </dgm:presLayoutVars>
      </dgm:prSet>
      <dgm:spPr/>
    </dgm:pt>
    <dgm:pt modelId="{ADC3EE08-2555-CC4A-B108-383D543C9EAE}" type="pres">
      <dgm:prSet presAssocID="{3FCED972-243C-45EB-B83F-F417F5705485}" presName="parentText" presStyleLbl="node1" presStyleIdx="0" presStyleCnt="4">
        <dgm:presLayoutVars>
          <dgm:chMax val="0"/>
          <dgm:bulletEnabled val="1"/>
        </dgm:presLayoutVars>
      </dgm:prSet>
      <dgm:spPr/>
    </dgm:pt>
    <dgm:pt modelId="{F8CAC0A1-04B7-004C-A66C-A5A4C962C38A}" type="pres">
      <dgm:prSet presAssocID="{22B0867C-F5D9-4489-A01B-0A347A651516}" presName="spacer" presStyleCnt="0"/>
      <dgm:spPr/>
    </dgm:pt>
    <dgm:pt modelId="{4EA061A9-47A7-794D-BCE3-3359D8A209F2}" type="pres">
      <dgm:prSet presAssocID="{75509EDD-6E42-4790-B052-6EA03570544F}" presName="parentText" presStyleLbl="node1" presStyleIdx="1" presStyleCnt="4">
        <dgm:presLayoutVars>
          <dgm:chMax val="0"/>
          <dgm:bulletEnabled val="1"/>
        </dgm:presLayoutVars>
      </dgm:prSet>
      <dgm:spPr/>
    </dgm:pt>
    <dgm:pt modelId="{A15AB3D9-CC84-224B-983B-BB23747FDC96}" type="pres">
      <dgm:prSet presAssocID="{294CE4AE-2695-4F55-A347-E84E1F3620FF}" presName="spacer" presStyleCnt="0"/>
      <dgm:spPr/>
    </dgm:pt>
    <dgm:pt modelId="{294291C0-1DB4-BC45-8019-F7A286B7D5E9}" type="pres">
      <dgm:prSet presAssocID="{0E03BA3F-4D41-4188-B892-CC3FB9E72900}" presName="parentText" presStyleLbl="node1" presStyleIdx="2" presStyleCnt="4">
        <dgm:presLayoutVars>
          <dgm:chMax val="0"/>
          <dgm:bulletEnabled val="1"/>
        </dgm:presLayoutVars>
      </dgm:prSet>
      <dgm:spPr/>
    </dgm:pt>
    <dgm:pt modelId="{42F0B7A1-D0EA-E44B-8382-5911E15DD8CD}" type="pres">
      <dgm:prSet presAssocID="{43D87B0A-321C-482D-9520-A40CB386CEB8}" presName="spacer" presStyleCnt="0"/>
      <dgm:spPr/>
    </dgm:pt>
    <dgm:pt modelId="{CCC00002-B188-914F-A18D-AA0510E3E531}" type="pres">
      <dgm:prSet presAssocID="{F53897AA-20B4-4516-994C-114CA636F46B}" presName="parentText" presStyleLbl="node1" presStyleIdx="3" presStyleCnt="4">
        <dgm:presLayoutVars>
          <dgm:chMax val="0"/>
          <dgm:bulletEnabled val="1"/>
        </dgm:presLayoutVars>
      </dgm:prSet>
      <dgm:spPr/>
    </dgm:pt>
  </dgm:ptLst>
  <dgm:cxnLst>
    <dgm:cxn modelId="{D626A003-F2BA-D24E-954F-071B8DFCB2AD}" type="presOf" srcId="{3FCED972-243C-45EB-B83F-F417F5705485}" destId="{ADC3EE08-2555-CC4A-B108-383D543C9EAE}" srcOrd="0" destOrd="0" presId="urn:microsoft.com/office/officeart/2005/8/layout/vList2"/>
    <dgm:cxn modelId="{2D4A4F69-FBB3-49B3-9683-309ECF423F26}" srcId="{E526FF5D-5738-4B8E-92B9-0DFCD355CDE4}" destId="{75509EDD-6E42-4790-B052-6EA03570544F}" srcOrd="1" destOrd="0" parTransId="{EF1355C3-FB1E-48AF-A77F-1BC51B19C6A6}" sibTransId="{294CE4AE-2695-4F55-A347-E84E1F3620FF}"/>
    <dgm:cxn modelId="{2D70057C-7023-6C49-B2FF-C6D97ACC3B2A}" type="presOf" srcId="{F53897AA-20B4-4516-994C-114CA636F46B}" destId="{CCC00002-B188-914F-A18D-AA0510E3E531}" srcOrd="0" destOrd="0" presId="urn:microsoft.com/office/officeart/2005/8/layout/vList2"/>
    <dgm:cxn modelId="{BB6529A0-628E-CB4A-A7C3-0C66BAC73707}" type="presOf" srcId="{E526FF5D-5738-4B8E-92B9-0DFCD355CDE4}" destId="{854E05B3-3B2A-6E48-9F37-DA00A44B69B7}" srcOrd="0" destOrd="0" presId="urn:microsoft.com/office/officeart/2005/8/layout/vList2"/>
    <dgm:cxn modelId="{E0DD1AA1-2E6E-3B45-A1AF-514F227BCBE8}" type="presOf" srcId="{0E03BA3F-4D41-4188-B892-CC3FB9E72900}" destId="{294291C0-1DB4-BC45-8019-F7A286B7D5E9}" srcOrd="0" destOrd="0" presId="urn:microsoft.com/office/officeart/2005/8/layout/vList2"/>
    <dgm:cxn modelId="{4F00E9A2-500B-4CB9-8718-5007611111CA}" srcId="{E526FF5D-5738-4B8E-92B9-0DFCD355CDE4}" destId="{F53897AA-20B4-4516-994C-114CA636F46B}" srcOrd="3" destOrd="0" parTransId="{07822EF9-6AE6-4B38-9095-6FB6ED34430B}" sibTransId="{E1DB1D0D-0C4D-46A7-A3DB-1CF285F82A4C}"/>
    <dgm:cxn modelId="{414AEDBF-C22E-4AA8-8C0D-BEC08B53DD6F}" srcId="{E526FF5D-5738-4B8E-92B9-0DFCD355CDE4}" destId="{0E03BA3F-4D41-4188-B892-CC3FB9E72900}" srcOrd="2" destOrd="0" parTransId="{06FF43A9-4C88-4F71-AEE3-CAADA46853AF}" sibTransId="{43D87B0A-321C-482D-9520-A40CB386CEB8}"/>
    <dgm:cxn modelId="{4ED3EBD3-0D78-EA4B-A563-6F0E189CB029}" type="presOf" srcId="{75509EDD-6E42-4790-B052-6EA03570544F}" destId="{4EA061A9-47A7-794D-BCE3-3359D8A209F2}" srcOrd="0" destOrd="0" presId="urn:microsoft.com/office/officeart/2005/8/layout/vList2"/>
    <dgm:cxn modelId="{E21F55D7-0CED-49B2-BA91-2920E9BA085D}" srcId="{E526FF5D-5738-4B8E-92B9-0DFCD355CDE4}" destId="{3FCED972-243C-45EB-B83F-F417F5705485}" srcOrd="0" destOrd="0" parTransId="{CE65897B-5561-46A6-8A51-B2EA6EF711E6}" sibTransId="{22B0867C-F5D9-4489-A01B-0A347A651516}"/>
    <dgm:cxn modelId="{D86EC796-9C2B-9545-A50B-AF6DCF3A141E}" type="presParOf" srcId="{854E05B3-3B2A-6E48-9F37-DA00A44B69B7}" destId="{ADC3EE08-2555-CC4A-B108-383D543C9EAE}" srcOrd="0" destOrd="0" presId="urn:microsoft.com/office/officeart/2005/8/layout/vList2"/>
    <dgm:cxn modelId="{34E719E8-3791-884D-86BA-3A75B7F0E102}" type="presParOf" srcId="{854E05B3-3B2A-6E48-9F37-DA00A44B69B7}" destId="{F8CAC0A1-04B7-004C-A66C-A5A4C962C38A}" srcOrd="1" destOrd="0" presId="urn:microsoft.com/office/officeart/2005/8/layout/vList2"/>
    <dgm:cxn modelId="{44840B96-7965-1B44-92AF-2E79B1738999}" type="presParOf" srcId="{854E05B3-3B2A-6E48-9F37-DA00A44B69B7}" destId="{4EA061A9-47A7-794D-BCE3-3359D8A209F2}" srcOrd="2" destOrd="0" presId="urn:microsoft.com/office/officeart/2005/8/layout/vList2"/>
    <dgm:cxn modelId="{3A4DC5B7-FE0B-F94B-8324-51BFF5239F32}" type="presParOf" srcId="{854E05B3-3B2A-6E48-9F37-DA00A44B69B7}" destId="{A15AB3D9-CC84-224B-983B-BB23747FDC96}" srcOrd="3" destOrd="0" presId="urn:microsoft.com/office/officeart/2005/8/layout/vList2"/>
    <dgm:cxn modelId="{F4321C6C-1AF4-694F-8849-49B558C096C7}" type="presParOf" srcId="{854E05B3-3B2A-6E48-9F37-DA00A44B69B7}" destId="{294291C0-1DB4-BC45-8019-F7A286B7D5E9}" srcOrd="4" destOrd="0" presId="urn:microsoft.com/office/officeart/2005/8/layout/vList2"/>
    <dgm:cxn modelId="{3775B6A4-AEA3-8046-A91D-CA1D478793CA}" type="presParOf" srcId="{854E05B3-3B2A-6E48-9F37-DA00A44B69B7}" destId="{42F0B7A1-D0EA-E44B-8382-5911E15DD8CD}" srcOrd="5" destOrd="0" presId="urn:microsoft.com/office/officeart/2005/8/layout/vList2"/>
    <dgm:cxn modelId="{0E4B3421-FA0C-A84C-90F7-DA01C15221D7}" type="presParOf" srcId="{854E05B3-3B2A-6E48-9F37-DA00A44B69B7}" destId="{CCC00002-B188-914F-A18D-AA0510E3E531}"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03721A-AA1E-374D-8EFA-B876E0974EBF}">
      <dsp:nvSpPr>
        <dsp:cNvPr id="0" name=""/>
        <dsp:cNvSpPr/>
      </dsp:nvSpPr>
      <dsp:spPr>
        <a:xfrm>
          <a:off x="0" y="62542"/>
          <a:ext cx="4780416" cy="575639"/>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Does:</a:t>
          </a:r>
        </a:p>
      </dsp:txBody>
      <dsp:txXfrm>
        <a:off x="28100" y="90642"/>
        <a:ext cx="4724216" cy="519439"/>
      </dsp:txXfrm>
    </dsp:sp>
    <dsp:sp modelId="{CF7A3DA0-B3B8-3240-A2E5-9EE310D49B3E}">
      <dsp:nvSpPr>
        <dsp:cNvPr id="0" name=""/>
        <dsp:cNvSpPr/>
      </dsp:nvSpPr>
      <dsp:spPr>
        <a:xfrm>
          <a:off x="0" y="638182"/>
          <a:ext cx="4780416" cy="1738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778"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n-US" sz="1900" kern="1200" dirty="0"/>
            <a:t>Defines a standard signal to request and respond to a request for MFA in a federated authentication transaction</a:t>
          </a:r>
        </a:p>
        <a:p>
          <a:pPr marL="171450" lvl="1" indent="-171450" algn="l" defTabSz="844550">
            <a:lnSpc>
              <a:spcPct val="90000"/>
            </a:lnSpc>
            <a:spcBef>
              <a:spcPct val="0"/>
            </a:spcBef>
            <a:spcAft>
              <a:spcPct val="20000"/>
            </a:spcAft>
            <a:buChar char="•"/>
          </a:pPr>
          <a:r>
            <a:rPr lang="en-US" sz="1900" kern="1200" dirty="0"/>
            <a:t>Outlines requirements that an authentication event must meet in order to communicate the usage of MFA</a:t>
          </a:r>
        </a:p>
      </dsp:txBody>
      <dsp:txXfrm>
        <a:off x="0" y="638182"/>
        <a:ext cx="4780416" cy="1738800"/>
      </dsp:txXfrm>
    </dsp:sp>
    <dsp:sp modelId="{75B8F332-D713-3C4C-833B-8369B558A45A}">
      <dsp:nvSpPr>
        <dsp:cNvPr id="0" name=""/>
        <dsp:cNvSpPr/>
      </dsp:nvSpPr>
      <dsp:spPr>
        <a:xfrm>
          <a:off x="0" y="2376983"/>
          <a:ext cx="4780416" cy="575639"/>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Does NOT:</a:t>
          </a:r>
        </a:p>
      </dsp:txBody>
      <dsp:txXfrm>
        <a:off x="28100" y="2405083"/>
        <a:ext cx="4724216" cy="519439"/>
      </dsp:txXfrm>
    </dsp:sp>
    <dsp:sp modelId="{B574923A-69EB-8749-82D5-12007E7A46A9}">
      <dsp:nvSpPr>
        <dsp:cNvPr id="0" name=""/>
        <dsp:cNvSpPr/>
      </dsp:nvSpPr>
      <dsp:spPr>
        <a:xfrm>
          <a:off x="0" y="2952623"/>
          <a:ext cx="4780416" cy="14655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778" tIns="30480" rIns="170688" bIns="30480" numCol="1" spcCol="1270" anchor="t" anchorCtr="0">
          <a:noAutofit/>
        </a:bodyPr>
        <a:lstStyle/>
        <a:p>
          <a:pPr marL="171450" lvl="1" indent="-171450" algn="l" defTabSz="844550">
            <a:lnSpc>
              <a:spcPct val="90000"/>
            </a:lnSpc>
            <a:spcBef>
              <a:spcPct val="0"/>
            </a:spcBef>
            <a:spcAft>
              <a:spcPct val="20000"/>
            </a:spcAft>
            <a:buChar char="•"/>
          </a:pPr>
          <a:r>
            <a:rPr lang="en-US" sz="1900" kern="1200" dirty="0"/>
            <a:t>Precisely specify or constrain the exact methods for MFA</a:t>
          </a:r>
        </a:p>
        <a:p>
          <a:pPr marL="171450" lvl="1" indent="-171450" algn="l" defTabSz="844550">
            <a:lnSpc>
              <a:spcPct val="90000"/>
            </a:lnSpc>
            <a:spcBef>
              <a:spcPct val="0"/>
            </a:spcBef>
            <a:spcAft>
              <a:spcPct val="20000"/>
            </a:spcAft>
            <a:buChar char="•"/>
          </a:pPr>
          <a:r>
            <a:rPr lang="en-US" sz="1900" kern="1200" dirty="0"/>
            <a:t>Encompass all forms of “higher quality” authentication and in fact some technologies that may be deemed strong</a:t>
          </a:r>
        </a:p>
      </dsp:txBody>
      <dsp:txXfrm>
        <a:off x="0" y="2952623"/>
        <a:ext cx="4780416" cy="14655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C3EE08-2555-CC4A-B108-383D543C9EAE}">
      <dsp:nvSpPr>
        <dsp:cNvPr id="0" name=""/>
        <dsp:cNvSpPr/>
      </dsp:nvSpPr>
      <dsp:spPr>
        <a:xfrm>
          <a:off x="0" y="228601"/>
          <a:ext cx="5117960" cy="91494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All these Entity Categories are solving real problems.</a:t>
          </a:r>
        </a:p>
      </dsp:txBody>
      <dsp:txXfrm>
        <a:off x="44664" y="273265"/>
        <a:ext cx="5028632" cy="825612"/>
      </dsp:txXfrm>
    </dsp:sp>
    <dsp:sp modelId="{4EA061A9-47A7-794D-BCE3-3359D8A209F2}">
      <dsp:nvSpPr>
        <dsp:cNvPr id="0" name=""/>
        <dsp:cNvSpPr/>
      </dsp:nvSpPr>
      <dsp:spPr>
        <a:xfrm>
          <a:off x="0" y="1209781"/>
          <a:ext cx="5117960" cy="914940"/>
        </a:xfrm>
        <a:prstGeom prst="roundRect">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Why are they not more broadly adopted (and how can we change that)?</a:t>
          </a:r>
        </a:p>
      </dsp:txBody>
      <dsp:txXfrm>
        <a:off x="44664" y="1254445"/>
        <a:ext cx="5028632" cy="825612"/>
      </dsp:txXfrm>
    </dsp:sp>
    <dsp:sp modelId="{294291C0-1DB4-BC45-8019-F7A286B7D5E9}">
      <dsp:nvSpPr>
        <dsp:cNvPr id="0" name=""/>
        <dsp:cNvSpPr/>
      </dsp:nvSpPr>
      <dsp:spPr>
        <a:xfrm>
          <a:off x="0" y="2190961"/>
          <a:ext cx="5117960" cy="914940"/>
        </a:xfrm>
        <a:prstGeom prst="roundRect">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What is eduGAIN’s role?</a:t>
          </a:r>
        </a:p>
      </dsp:txBody>
      <dsp:txXfrm>
        <a:off x="44664" y="2235625"/>
        <a:ext cx="5028632" cy="825612"/>
      </dsp:txXfrm>
    </dsp:sp>
    <dsp:sp modelId="{CCC00002-B188-914F-A18D-AA0510E3E531}">
      <dsp:nvSpPr>
        <dsp:cNvPr id="0" name=""/>
        <dsp:cNvSpPr/>
      </dsp:nvSpPr>
      <dsp:spPr>
        <a:xfrm>
          <a:off x="0" y="3172142"/>
          <a:ext cx="5117960" cy="91494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Discuss!</a:t>
          </a:r>
        </a:p>
      </dsp:txBody>
      <dsp:txXfrm>
        <a:off x="44664" y="3216806"/>
        <a:ext cx="5028632" cy="82561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481D9B-AC55-4541-9119-F52F96EB69DD}" type="datetimeFigureOut">
              <a:rPr lang="en-US" smtClean="0"/>
              <a:t>10/9/23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50A363-1C47-CA4A-B595-3555EB142BE0}" type="slidenum">
              <a:rPr lang="en-US" smtClean="0"/>
              <a:t>‹#›</a:t>
            </a:fld>
            <a:endParaRPr lang="en-US" dirty="0"/>
          </a:p>
        </p:txBody>
      </p:sp>
    </p:spTree>
    <p:extLst>
      <p:ext uri="{BB962C8B-B14F-4D97-AF65-F5344CB8AC3E}">
        <p14:creationId xmlns:p14="http://schemas.microsoft.com/office/powerpoint/2010/main" val="1668907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8526E-1C3F-97C4-B49C-A70727BCCEC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F7D0777-F2E9-CB87-A5D6-089D00B7A18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AD22556-836C-A704-3211-3D8092E44579}"/>
              </a:ext>
            </a:extLst>
          </p:cNvPr>
          <p:cNvSpPr>
            <a:spLocks noGrp="1"/>
          </p:cNvSpPr>
          <p:nvPr>
            <p:ph type="dt" sz="half" idx="10"/>
          </p:nvPr>
        </p:nvSpPr>
        <p:spPr/>
        <p:txBody>
          <a:bodyPr/>
          <a:lstStyle/>
          <a:p>
            <a:fld id="{36D5C9E1-35FD-3644-ACFC-EAE46C3BDA38}" type="datetimeFigureOut">
              <a:rPr lang="en-US" smtClean="0"/>
              <a:t>10/9/23</a:t>
            </a:fld>
            <a:endParaRPr lang="en-US" dirty="0"/>
          </a:p>
        </p:txBody>
      </p:sp>
      <p:sp>
        <p:nvSpPr>
          <p:cNvPr id="5" name="Footer Placeholder 4">
            <a:extLst>
              <a:ext uri="{FF2B5EF4-FFF2-40B4-BE49-F238E27FC236}">
                <a16:creationId xmlns:a16="http://schemas.microsoft.com/office/drawing/2014/main" id="{5C697710-302B-DDD4-4EFB-CCDC77F9198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D6914F8-ED4B-136F-DBE4-7B2D21F2E9A1}"/>
              </a:ext>
            </a:extLst>
          </p:cNvPr>
          <p:cNvSpPr>
            <a:spLocks noGrp="1"/>
          </p:cNvSpPr>
          <p:nvPr>
            <p:ph type="sldNum" sz="quarter" idx="12"/>
          </p:nvPr>
        </p:nvSpPr>
        <p:spPr/>
        <p:txBody>
          <a:bodyPr/>
          <a:lstStyle/>
          <a:p>
            <a:fld id="{739A63E0-B4FC-7149-AED5-856F11FF0B8E}" type="slidenum">
              <a:rPr lang="en-US" smtClean="0"/>
              <a:t>‹#›</a:t>
            </a:fld>
            <a:endParaRPr lang="en-US" dirty="0"/>
          </a:p>
        </p:txBody>
      </p:sp>
    </p:spTree>
    <p:extLst>
      <p:ext uri="{BB962C8B-B14F-4D97-AF65-F5344CB8AC3E}">
        <p14:creationId xmlns:p14="http://schemas.microsoft.com/office/powerpoint/2010/main" val="2491913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DB22A-7553-553B-C55A-B55747834D2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CF45975-B87D-2273-35E1-F879FCA5770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61DD062-267C-9356-EB6D-C85EEEBF31D4}"/>
              </a:ext>
            </a:extLst>
          </p:cNvPr>
          <p:cNvSpPr>
            <a:spLocks noGrp="1"/>
          </p:cNvSpPr>
          <p:nvPr>
            <p:ph type="dt" sz="half" idx="10"/>
          </p:nvPr>
        </p:nvSpPr>
        <p:spPr/>
        <p:txBody>
          <a:bodyPr/>
          <a:lstStyle/>
          <a:p>
            <a:fld id="{36D5C9E1-35FD-3644-ACFC-EAE46C3BDA38}" type="datetimeFigureOut">
              <a:rPr lang="en-US" smtClean="0"/>
              <a:t>10/9/23</a:t>
            </a:fld>
            <a:endParaRPr lang="en-US" dirty="0"/>
          </a:p>
        </p:txBody>
      </p:sp>
      <p:sp>
        <p:nvSpPr>
          <p:cNvPr id="5" name="Footer Placeholder 4">
            <a:extLst>
              <a:ext uri="{FF2B5EF4-FFF2-40B4-BE49-F238E27FC236}">
                <a16:creationId xmlns:a16="http://schemas.microsoft.com/office/drawing/2014/main" id="{04EC1B19-201F-E590-4F2D-A6A7FD9712E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A565417-A779-D7B8-DC55-55540C6CC01D}"/>
              </a:ext>
            </a:extLst>
          </p:cNvPr>
          <p:cNvSpPr>
            <a:spLocks noGrp="1"/>
          </p:cNvSpPr>
          <p:nvPr>
            <p:ph type="sldNum" sz="quarter" idx="12"/>
          </p:nvPr>
        </p:nvSpPr>
        <p:spPr/>
        <p:txBody>
          <a:bodyPr/>
          <a:lstStyle/>
          <a:p>
            <a:fld id="{739A63E0-B4FC-7149-AED5-856F11FF0B8E}" type="slidenum">
              <a:rPr lang="en-US" smtClean="0"/>
              <a:t>‹#›</a:t>
            </a:fld>
            <a:endParaRPr lang="en-US" dirty="0"/>
          </a:p>
        </p:txBody>
      </p:sp>
    </p:spTree>
    <p:extLst>
      <p:ext uri="{BB962C8B-B14F-4D97-AF65-F5344CB8AC3E}">
        <p14:creationId xmlns:p14="http://schemas.microsoft.com/office/powerpoint/2010/main" val="327735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2F5BE85-8233-61FE-77A1-B8FE2633BF0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652CD46-B097-3838-9BD8-B6C2770F4AFB}"/>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38C426-BFE2-7C89-5B7C-FBF7B342E662}"/>
              </a:ext>
            </a:extLst>
          </p:cNvPr>
          <p:cNvSpPr>
            <a:spLocks noGrp="1"/>
          </p:cNvSpPr>
          <p:nvPr>
            <p:ph type="dt" sz="half" idx="10"/>
          </p:nvPr>
        </p:nvSpPr>
        <p:spPr/>
        <p:txBody>
          <a:bodyPr/>
          <a:lstStyle/>
          <a:p>
            <a:fld id="{36D5C9E1-35FD-3644-ACFC-EAE46C3BDA38}" type="datetimeFigureOut">
              <a:rPr lang="en-US" smtClean="0"/>
              <a:t>10/9/23</a:t>
            </a:fld>
            <a:endParaRPr lang="en-US" dirty="0"/>
          </a:p>
        </p:txBody>
      </p:sp>
      <p:sp>
        <p:nvSpPr>
          <p:cNvPr id="5" name="Footer Placeholder 4">
            <a:extLst>
              <a:ext uri="{FF2B5EF4-FFF2-40B4-BE49-F238E27FC236}">
                <a16:creationId xmlns:a16="http://schemas.microsoft.com/office/drawing/2014/main" id="{E15BEFF9-DAE5-EDCC-2D72-DC618A8921EA}"/>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6D63FC9-4186-CDE7-6E90-2187BBCE562A}"/>
              </a:ext>
            </a:extLst>
          </p:cNvPr>
          <p:cNvSpPr>
            <a:spLocks noGrp="1"/>
          </p:cNvSpPr>
          <p:nvPr>
            <p:ph type="sldNum" sz="quarter" idx="12"/>
          </p:nvPr>
        </p:nvSpPr>
        <p:spPr/>
        <p:txBody>
          <a:bodyPr/>
          <a:lstStyle/>
          <a:p>
            <a:fld id="{739A63E0-B4FC-7149-AED5-856F11FF0B8E}" type="slidenum">
              <a:rPr lang="en-US" smtClean="0"/>
              <a:t>‹#›</a:t>
            </a:fld>
            <a:endParaRPr lang="en-US" dirty="0"/>
          </a:p>
        </p:txBody>
      </p:sp>
    </p:spTree>
    <p:extLst>
      <p:ext uri="{BB962C8B-B14F-4D97-AF65-F5344CB8AC3E}">
        <p14:creationId xmlns:p14="http://schemas.microsoft.com/office/powerpoint/2010/main" val="22678876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0F218E-868D-AA9F-7BCA-E53F5F7A49D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6E62169-6762-7540-93A1-332F6209389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2CA545E-14EA-2550-7F39-B6DB46117CD5}"/>
              </a:ext>
            </a:extLst>
          </p:cNvPr>
          <p:cNvSpPr>
            <a:spLocks noGrp="1"/>
          </p:cNvSpPr>
          <p:nvPr>
            <p:ph type="dt" sz="half" idx="10"/>
          </p:nvPr>
        </p:nvSpPr>
        <p:spPr/>
        <p:txBody>
          <a:bodyPr/>
          <a:lstStyle/>
          <a:p>
            <a:fld id="{36D5C9E1-35FD-3644-ACFC-EAE46C3BDA38}" type="datetimeFigureOut">
              <a:rPr lang="en-US" smtClean="0"/>
              <a:t>10/9/23</a:t>
            </a:fld>
            <a:endParaRPr lang="en-US" dirty="0"/>
          </a:p>
        </p:txBody>
      </p:sp>
      <p:sp>
        <p:nvSpPr>
          <p:cNvPr id="5" name="Footer Placeholder 4">
            <a:extLst>
              <a:ext uri="{FF2B5EF4-FFF2-40B4-BE49-F238E27FC236}">
                <a16:creationId xmlns:a16="http://schemas.microsoft.com/office/drawing/2014/main" id="{21B4106B-329E-037B-A8FE-9CE98A965FFD}"/>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A7570154-7FB7-7E37-6038-2E744ED0A72F}"/>
              </a:ext>
            </a:extLst>
          </p:cNvPr>
          <p:cNvSpPr>
            <a:spLocks noGrp="1"/>
          </p:cNvSpPr>
          <p:nvPr>
            <p:ph type="sldNum" sz="quarter" idx="12"/>
          </p:nvPr>
        </p:nvSpPr>
        <p:spPr/>
        <p:txBody>
          <a:bodyPr/>
          <a:lstStyle/>
          <a:p>
            <a:fld id="{739A63E0-B4FC-7149-AED5-856F11FF0B8E}" type="slidenum">
              <a:rPr lang="en-US" smtClean="0"/>
              <a:t>‹#›</a:t>
            </a:fld>
            <a:endParaRPr lang="en-US" dirty="0"/>
          </a:p>
        </p:txBody>
      </p:sp>
    </p:spTree>
    <p:extLst>
      <p:ext uri="{BB962C8B-B14F-4D97-AF65-F5344CB8AC3E}">
        <p14:creationId xmlns:p14="http://schemas.microsoft.com/office/powerpoint/2010/main" val="7182558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FDAE1-E73C-6FBD-9F8E-263102D631B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6C7CFC5-A43B-E586-D320-DCE629E031C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CE2205-75B2-5E0C-F38A-7651B4D27EE7}"/>
              </a:ext>
            </a:extLst>
          </p:cNvPr>
          <p:cNvSpPr>
            <a:spLocks noGrp="1"/>
          </p:cNvSpPr>
          <p:nvPr>
            <p:ph type="dt" sz="half" idx="10"/>
          </p:nvPr>
        </p:nvSpPr>
        <p:spPr/>
        <p:txBody>
          <a:bodyPr/>
          <a:lstStyle/>
          <a:p>
            <a:fld id="{36D5C9E1-35FD-3644-ACFC-EAE46C3BDA38}" type="datetimeFigureOut">
              <a:rPr lang="en-US" smtClean="0"/>
              <a:t>10/9/23</a:t>
            </a:fld>
            <a:endParaRPr lang="en-US" dirty="0"/>
          </a:p>
        </p:txBody>
      </p:sp>
      <p:sp>
        <p:nvSpPr>
          <p:cNvPr id="5" name="Footer Placeholder 4">
            <a:extLst>
              <a:ext uri="{FF2B5EF4-FFF2-40B4-BE49-F238E27FC236}">
                <a16:creationId xmlns:a16="http://schemas.microsoft.com/office/drawing/2014/main" id="{118D6830-A468-26F2-3742-2C00D4C1B908}"/>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B13746E-38BC-74BF-3ACD-2547E3AE934F}"/>
              </a:ext>
            </a:extLst>
          </p:cNvPr>
          <p:cNvSpPr>
            <a:spLocks noGrp="1"/>
          </p:cNvSpPr>
          <p:nvPr>
            <p:ph type="sldNum" sz="quarter" idx="12"/>
          </p:nvPr>
        </p:nvSpPr>
        <p:spPr/>
        <p:txBody>
          <a:bodyPr/>
          <a:lstStyle/>
          <a:p>
            <a:fld id="{739A63E0-B4FC-7149-AED5-856F11FF0B8E}" type="slidenum">
              <a:rPr lang="en-US" smtClean="0"/>
              <a:t>‹#›</a:t>
            </a:fld>
            <a:endParaRPr lang="en-US" dirty="0"/>
          </a:p>
        </p:txBody>
      </p:sp>
    </p:spTree>
    <p:extLst>
      <p:ext uri="{BB962C8B-B14F-4D97-AF65-F5344CB8AC3E}">
        <p14:creationId xmlns:p14="http://schemas.microsoft.com/office/powerpoint/2010/main" val="2784737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E23AB2-2585-7551-B34D-DDF228F9CF8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CE13DD-61B5-9742-77DD-BDC6D13DA34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B8620E4-D248-7637-387D-B39C9AE5ECB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79B7456-82D6-7B97-D81D-C95327286371}"/>
              </a:ext>
            </a:extLst>
          </p:cNvPr>
          <p:cNvSpPr>
            <a:spLocks noGrp="1"/>
          </p:cNvSpPr>
          <p:nvPr>
            <p:ph type="dt" sz="half" idx="10"/>
          </p:nvPr>
        </p:nvSpPr>
        <p:spPr/>
        <p:txBody>
          <a:bodyPr/>
          <a:lstStyle/>
          <a:p>
            <a:fld id="{36D5C9E1-35FD-3644-ACFC-EAE46C3BDA38}" type="datetimeFigureOut">
              <a:rPr lang="en-US" smtClean="0"/>
              <a:t>10/9/23</a:t>
            </a:fld>
            <a:endParaRPr lang="en-US" dirty="0"/>
          </a:p>
        </p:txBody>
      </p:sp>
      <p:sp>
        <p:nvSpPr>
          <p:cNvPr id="6" name="Footer Placeholder 5">
            <a:extLst>
              <a:ext uri="{FF2B5EF4-FFF2-40B4-BE49-F238E27FC236}">
                <a16:creationId xmlns:a16="http://schemas.microsoft.com/office/drawing/2014/main" id="{DAB1D30C-1B8A-1B2D-5CAB-E0F8DE49472B}"/>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C6E3F9FD-2A10-8B5A-F914-79AC9D844796}"/>
              </a:ext>
            </a:extLst>
          </p:cNvPr>
          <p:cNvSpPr>
            <a:spLocks noGrp="1"/>
          </p:cNvSpPr>
          <p:nvPr>
            <p:ph type="sldNum" sz="quarter" idx="12"/>
          </p:nvPr>
        </p:nvSpPr>
        <p:spPr/>
        <p:txBody>
          <a:bodyPr/>
          <a:lstStyle/>
          <a:p>
            <a:fld id="{739A63E0-B4FC-7149-AED5-856F11FF0B8E}" type="slidenum">
              <a:rPr lang="en-US" smtClean="0"/>
              <a:t>‹#›</a:t>
            </a:fld>
            <a:endParaRPr lang="en-US" dirty="0"/>
          </a:p>
        </p:txBody>
      </p:sp>
    </p:spTree>
    <p:extLst>
      <p:ext uri="{BB962C8B-B14F-4D97-AF65-F5344CB8AC3E}">
        <p14:creationId xmlns:p14="http://schemas.microsoft.com/office/powerpoint/2010/main" val="5302968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1D9F4-13B9-0062-6F42-48625F55B66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D1E5032-D096-4035-90D6-BC1E46739C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4A7DE4-3301-DE07-B7EF-FA8F4072E2B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6001687-6AF6-C547-F888-B77794AF9B2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BA468B3-AC96-D8A2-CE9A-E8FC22A9404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C528253-7175-9898-C0CE-C326521F4524}"/>
              </a:ext>
            </a:extLst>
          </p:cNvPr>
          <p:cNvSpPr>
            <a:spLocks noGrp="1"/>
          </p:cNvSpPr>
          <p:nvPr>
            <p:ph type="dt" sz="half" idx="10"/>
          </p:nvPr>
        </p:nvSpPr>
        <p:spPr/>
        <p:txBody>
          <a:bodyPr/>
          <a:lstStyle/>
          <a:p>
            <a:fld id="{36D5C9E1-35FD-3644-ACFC-EAE46C3BDA38}" type="datetimeFigureOut">
              <a:rPr lang="en-US" smtClean="0"/>
              <a:t>10/9/23</a:t>
            </a:fld>
            <a:endParaRPr lang="en-US" dirty="0"/>
          </a:p>
        </p:txBody>
      </p:sp>
      <p:sp>
        <p:nvSpPr>
          <p:cNvPr id="8" name="Footer Placeholder 7">
            <a:extLst>
              <a:ext uri="{FF2B5EF4-FFF2-40B4-BE49-F238E27FC236}">
                <a16:creationId xmlns:a16="http://schemas.microsoft.com/office/drawing/2014/main" id="{D1ECF991-BDDD-5424-0DA2-92B120CED281}"/>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5AE8610-C373-203C-5485-B857AA2B4CB3}"/>
              </a:ext>
            </a:extLst>
          </p:cNvPr>
          <p:cNvSpPr>
            <a:spLocks noGrp="1"/>
          </p:cNvSpPr>
          <p:nvPr>
            <p:ph type="sldNum" sz="quarter" idx="12"/>
          </p:nvPr>
        </p:nvSpPr>
        <p:spPr/>
        <p:txBody>
          <a:bodyPr/>
          <a:lstStyle/>
          <a:p>
            <a:fld id="{739A63E0-B4FC-7149-AED5-856F11FF0B8E}" type="slidenum">
              <a:rPr lang="en-US" smtClean="0"/>
              <a:t>‹#›</a:t>
            </a:fld>
            <a:endParaRPr lang="en-US" dirty="0"/>
          </a:p>
        </p:txBody>
      </p:sp>
    </p:spTree>
    <p:extLst>
      <p:ext uri="{BB962C8B-B14F-4D97-AF65-F5344CB8AC3E}">
        <p14:creationId xmlns:p14="http://schemas.microsoft.com/office/powerpoint/2010/main" val="39366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CABFF-C051-6147-D53E-E38B204DADB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BABAEA0-1521-67F5-FD92-1CA38CC5A691}"/>
              </a:ext>
            </a:extLst>
          </p:cNvPr>
          <p:cNvSpPr>
            <a:spLocks noGrp="1"/>
          </p:cNvSpPr>
          <p:nvPr>
            <p:ph type="dt" sz="half" idx="10"/>
          </p:nvPr>
        </p:nvSpPr>
        <p:spPr/>
        <p:txBody>
          <a:bodyPr/>
          <a:lstStyle/>
          <a:p>
            <a:fld id="{36D5C9E1-35FD-3644-ACFC-EAE46C3BDA38}" type="datetimeFigureOut">
              <a:rPr lang="en-US" smtClean="0"/>
              <a:t>10/9/23</a:t>
            </a:fld>
            <a:endParaRPr lang="en-US" dirty="0"/>
          </a:p>
        </p:txBody>
      </p:sp>
      <p:sp>
        <p:nvSpPr>
          <p:cNvPr id="4" name="Footer Placeholder 3">
            <a:extLst>
              <a:ext uri="{FF2B5EF4-FFF2-40B4-BE49-F238E27FC236}">
                <a16:creationId xmlns:a16="http://schemas.microsoft.com/office/drawing/2014/main" id="{6B4EB638-013A-13B8-B266-7D5730011C12}"/>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2CB570B1-8E2C-BB0F-429B-C6DDA01636A8}"/>
              </a:ext>
            </a:extLst>
          </p:cNvPr>
          <p:cNvSpPr>
            <a:spLocks noGrp="1"/>
          </p:cNvSpPr>
          <p:nvPr>
            <p:ph type="sldNum" sz="quarter" idx="12"/>
          </p:nvPr>
        </p:nvSpPr>
        <p:spPr/>
        <p:txBody>
          <a:bodyPr/>
          <a:lstStyle/>
          <a:p>
            <a:fld id="{739A63E0-B4FC-7149-AED5-856F11FF0B8E}" type="slidenum">
              <a:rPr lang="en-US" smtClean="0"/>
              <a:t>‹#›</a:t>
            </a:fld>
            <a:endParaRPr lang="en-US" dirty="0"/>
          </a:p>
        </p:txBody>
      </p:sp>
    </p:spTree>
    <p:extLst>
      <p:ext uri="{BB962C8B-B14F-4D97-AF65-F5344CB8AC3E}">
        <p14:creationId xmlns:p14="http://schemas.microsoft.com/office/powerpoint/2010/main" val="1695408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AF54B3-CBA5-2EDF-E61D-69A33751CAC9}"/>
              </a:ext>
            </a:extLst>
          </p:cNvPr>
          <p:cNvSpPr>
            <a:spLocks noGrp="1"/>
          </p:cNvSpPr>
          <p:nvPr>
            <p:ph type="dt" sz="half" idx="10"/>
          </p:nvPr>
        </p:nvSpPr>
        <p:spPr/>
        <p:txBody>
          <a:bodyPr/>
          <a:lstStyle/>
          <a:p>
            <a:fld id="{36D5C9E1-35FD-3644-ACFC-EAE46C3BDA38}" type="datetimeFigureOut">
              <a:rPr lang="en-US" smtClean="0"/>
              <a:t>10/9/23</a:t>
            </a:fld>
            <a:endParaRPr lang="en-US" dirty="0"/>
          </a:p>
        </p:txBody>
      </p:sp>
      <p:sp>
        <p:nvSpPr>
          <p:cNvPr id="3" name="Footer Placeholder 2">
            <a:extLst>
              <a:ext uri="{FF2B5EF4-FFF2-40B4-BE49-F238E27FC236}">
                <a16:creationId xmlns:a16="http://schemas.microsoft.com/office/drawing/2014/main" id="{E372B78F-3186-058A-71B8-C4F7F7629A73}"/>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A3A67980-04B7-CB1F-270D-924F8052DFC2}"/>
              </a:ext>
            </a:extLst>
          </p:cNvPr>
          <p:cNvSpPr>
            <a:spLocks noGrp="1"/>
          </p:cNvSpPr>
          <p:nvPr>
            <p:ph type="sldNum" sz="quarter" idx="12"/>
          </p:nvPr>
        </p:nvSpPr>
        <p:spPr/>
        <p:txBody>
          <a:bodyPr/>
          <a:lstStyle/>
          <a:p>
            <a:fld id="{739A63E0-B4FC-7149-AED5-856F11FF0B8E}" type="slidenum">
              <a:rPr lang="en-US" smtClean="0"/>
              <a:t>‹#›</a:t>
            </a:fld>
            <a:endParaRPr lang="en-US" dirty="0"/>
          </a:p>
        </p:txBody>
      </p:sp>
    </p:spTree>
    <p:extLst>
      <p:ext uri="{BB962C8B-B14F-4D97-AF65-F5344CB8AC3E}">
        <p14:creationId xmlns:p14="http://schemas.microsoft.com/office/powerpoint/2010/main" val="1085103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BDEC0E-EE2C-53F4-9B86-3D698DAE5E8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08FF29B-13DA-2282-E310-80A3C4E0E6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CCA979B-5516-CC22-9233-D656597B6E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88EFDA-E4F3-5387-95AD-75517E28D9EC}"/>
              </a:ext>
            </a:extLst>
          </p:cNvPr>
          <p:cNvSpPr>
            <a:spLocks noGrp="1"/>
          </p:cNvSpPr>
          <p:nvPr>
            <p:ph type="dt" sz="half" idx="10"/>
          </p:nvPr>
        </p:nvSpPr>
        <p:spPr/>
        <p:txBody>
          <a:bodyPr/>
          <a:lstStyle/>
          <a:p>
            <a:fld id="{36D5C9E1-35FD-3644-ACFC-EAE46C3BDA38}" type="datetimeFigureOut">
              <a:rPr lang="en-US" smtClean="0"/>
              <a:t>10/9/23</a:t>
            </a:fld>
            <a:endParaRPr lang="en-US" dirty="0"/>
          </a:p>
        </p:txBody>
      </p:sp>
      <p:sp>
        <p:nvSpPr>
          <p:cNvPr id="6" name="Footer Placeholder 5">
            <a:extLst>
              <a:ext uri="{FF2B5EF4-FFF2-40B4-BE49-F238E27FC236}">
                <a16:creationId xmlns:a16="http://schemas.microsoft.com/office/drawing/2014/main" id="{0DB51155-94BE-0A5E-FB01-AECDFCD44464}"/>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D38B0AC7-343E-1507-CD66-14FE20F1A63F}"/>
              </a:ext>
            </a:extLst>
          </p:cNvPr>
          <p:cNvSpPr>
            <a:spLocks noGrp="1"/>
          </p:cNvSpPr>
          <p:nvPr>
            <p:ph type="sldNum" sz="quarter" idx="12"/>
          </p:nvPr>
        </p:nvSpPr>
        <p:spPr/>
        <p:txBody>
          <a:bodyPr/>
          <a:lstStyle/>
          <a:p>
            <a:fld id="{739A63E0-B4FC-7149-AED5-856F11FF0B8E}" type="slidenum">
              <a:rPr lang="en-US" smtClean="0"/>
              <a:t>‹#›</a:t>
            </a:fld>
            <a:endParaRPr lang="en-US" dirty="0"/>
          </a:p>
        </p:txBody>
      </p:sp>
    </p:spTree>
    <p:extLst>
      <p:ext uri="{BB962C8B-B14F-4D97-AF65-F5344CB8AC3E}">
        <p14:creationId xmlns:p14="http://schemas.microsoft.com/office/powerpoint/2010/main" val="258426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2EBC7-F2D9-AFC6-83C6-F28098A002E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DCF52C8-7CEE-D742-01F6-60CF7DD1B5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90EE53AC-7D40-D6C5-7056-3EA5EC05DA7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66FC3B9-5F9B-D0BD-6811-6BBD8EE4FF20}"/>
              </a:ext>
            </a:extLst>
          </p:cNvPr>
          <p:cNvSpPr>
            <a:spLocks noGrp="1"/>
          </p:cNvSpPr>
          <p:nvPr>
            <p:ph type="dt" sz="half" idx="10"/>
          </p:nvPr>
        </p:nvSpPr>
        <p:spPr/>
        <p:txBody>
          <a:bodyPr/>
          <a:lstStyle/>
          <a:p>
            <a:fld id="{36D5C9E1-35FD-3644-ACFC-EAE46C3BDA38}" type="datetimeFigureOut">
              <a:rPr lang="en-US" smtClean="0"/>
              <a:t>10/9/23</a:t>
            </a:fld>
            <a:endParaRPr lang="en-US" dirty="0"/>
          </a:p>
        </p:txBody>
      </p:sp>
      <p:sp>
        <p:nvSpPr>
          <p:cNvPr id="6" name="Footer Placeholder 5">
            <a:extLst>
              <a:ext uri="{FF2B5EF4-FFF2-40B4-BE49-F238E27FC236}">
                <a16:creationId xmlns:a16="http://schemas.microsoft.com/office/drawing/2014/main" id="{8161D55D-2649-A640-05AA-2C2144FBEAF6}"/>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98D92365-E267-36DE-A35C-9F26CF5AE3DA}"/>
              </a:ext>
            </a:extLst>
          </p:cNvPr>
          <p:cNvSpPr>
            <a:spLocks noGrp="1"/>
          </p:cNvSpPr>
          <p:nvPr>
            <p:ph type="sldNum" sz="quarter" idx="12"/>
          </p:nvPr>
        </p:nvSpPr>
        <p:spPr/>
        <p:txBody>
          <a:bodyPr/>
          <a:lstStyle/>
          <a:p>
            <a:fld id="{739A63E0-B4FC-7149-AED5-856F11FF0B8E}" type="slidenum">
              <a:rPr lang="en-US" smtClean="0"/>
              <a:t>‹#›</a:t>
            </a:fld>
            <a:endParaRPr lang="en-US" dirty="0"/>
          </a:p>
        </p:txBody>
      </p:sp>
    </p:spTree>
    <p:extLst>
      <p:ext uri="{BB962C8B-B14F-4D97-AF65-F5344CB8AC3E}">
        <p14:creationId xmlns:p14="http://schemas.microsoft.com/office/powerpoint/2010/main" val="37814878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13AD690-2E23-AA67-AE39-9E244EE866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E057020-0BF3-29E9-9779-B630074A780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1074B3-F749-34C2-3562-BE255C287C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D5C9E1-35FD-3644-ACFC-EAE46C3BDA38}" type="datetimeFigureOut">
              <a:rPr lang="en-US" smtClean="0"/>
              <a:t>10/9/23</a:t>
            </a:fld>
            <a:endParaRPr lang="en-US" dirty="0"/>
          </a:p>
        </p:txBody>
      </p:sp>
      <p:sp>
        <p:nvSpPr>
          <p:cNvPr id="5" name="Footer Placeholder 4">
            <a:extLst>
              <a:ext uri="{FF2B5EF4-FFF2-40B4-BE49-F238E27FC236}">
                <a16:creationId xmlns:a16="http://schemas.microsoft.com/office/drawing/2014/main" id="{45C2BE5A-5C87-D528-6FC5-57AD93D8C7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719EAE9B-7886-85B2-8D1C-1D0F498604E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9A63E0-B4FC-7149-AED5-856F11FF0B8E}" type="slidenum">
              <a:rPr lang="en-US" smtClean="0"/>
              <a:t>‹#›</a:t>
            </a:fld>
            <a:endParaRPr lang="en-US" dirty="0"/>
          </a:p>
        </p:txBody>
      </p:sp>
    </p:spTree>
    <p:extLst>
      <p:ext uri="{BB962C8B-B14F-4D97-AF65-F5344CB8AC3E}">
        <p14:creationId xmlns:p14="http://schemas.microsoft.com/office/powerpoint/2010/main" val="209814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hyperlink" Target="https://refeds.org/category/code-of-conduct/v2"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41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2"/>
            <a:ext cx="10999072" cy="461854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9552AE73-E24A-FD11-5143-52B5F17C489B}"/>
              </a:ext>
            </a:extLst>
          </p:cNvPr>
          <p:cNvSpPr>
            <a:spLocks noGrp="1"/>
          </p:cNvSpPr>
          <p:nvPr>
            <p:ph type="ctrTitle"/>
          </p:nvPr>
        </p:nvSpPr>
        <p:spPr>
          <a:xfrm>
            <a:off x="1524000" y="1293338"/>
            <a:ext cx="9144000" cy="3274592"/>
          </a:xfrm>
        </p:spPr>
        <p:txBody>
          <a:bodyPr anchor="ctr">
            <a:normAutofit/>
          </a:bodyPr>
          <a:lstStyle/>
          <a:p>
            <a:r>
              <a:rPr lang="en-US" sz="7200" b="1" dirty="0"/>
              <a:t>Discussion: </a:t>
            </a:r>
            <a:br>
              <a:rPr lang="en-US" sz="7200" b="1" dirty="0"/>
            </a:br>
            <a:r>
              <a:rPr lang="en-US" sz="7200" b="1" dirty="0"/>
              <a:t>Framework &amp; EC Adoption</a:t>
            </a:r>
            <a:endParaRPr lang="en-US" sz="7200" dirty="0"/>
          </a:p>
        </p:txBody>
      </p:sp>
      <p:sp>
        <p:nvSpPr>
          <p:cNvPr id="3" name="Subtitle 2">
            <a:extLst>
              <a:ext uri="{FF2B5EF4-FFF2-40B4-BE49-F238E27FC236}">
                <a16:creationId xmlns:a16="http://schemas.microsoft.com/office/drawing/2014/main" id="{537FE84C-E0F2-26E9-A423-3DD4F234DC53}"/>
              </a:ext>
            </a:extLst>
          </p:cNvPr>
          <p:cNvSpPr>
            <a:spLocks noGrp="1"/>
          </p:cNvSpPr>
          <p:nvPr>
            <p:ph type="subTitle" idx="1"/>
          </p:nvPr>
        </p:nvSpPr>
        <p:spPr>
          <a:xfrm>
            <a:off x="1524000" y="5514052"/>
            <a:ext cx="9144000" cy="651910"/>
          </a:xfrm>
        </p:spPr>
        <p:txBody>
          <a:bodyPr anchor="ctr">
            <a:normAutofit/>
          </a:bodyPr>
          <a:lstStyle/>
          <a:p>
            <a:r>
              <a:rPr lang="en-US" dirty="0"/>
              <a:t>Heather Flanagan, playing the part of Nicole Harris</a:t>
            </a:r>
          </a:p>
        </p:txBody>
      </p:sp>
      <p:cxnSp>
        <p:nvCxnSpPr>
          <p:cNvPr id="14" name="Straight Connector 13">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54708"/>
            <a:ext cx="11000232"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8245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00313FE-4D51-62E7-8BB9-435CA502D0E7}"/>
              </a:ext>
            </a:extLst>
          </p:cNvPr>
          <p:cNvSpPr>
            <a:spLocks noGrp="1"/>
          </p:cNvSpPr>
          <p:nvPr>
            <p:ph type="title"/>
          </p:nvPr>
        </p:nvSpPr>
        <p:spPr>
          <a:xfrm>
            <a:off x="1075767" y="1188637"/>
            <a:ext cx="2988234" cy="4480726"/>
          </a:xfrm>
        </p:spPr>
        <p:txBody>
          <a:bodyPr>
            <a:normAutofit/>
          </a:bodyPr>
          <a:lstStyle/>
          <a:p>
            <a:pPr algn="r"/>
            <a:r>
              <a:rPr lang="en-US" sz="4600" dirty="0"/>
              <a:t>REFEDS Assurance Framework (RAF) v2</a:t>
            </a:r>
          </a:p>
        </p:txBody>
      </p:sp>
      <p:cxnSp>
        <p:nvCxnSpPr>
          <p:cNvPr id="14" name="Straight Connector 13">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33BABD7-64EE-8DBF-0CA5-8963F60973BD}"/>
              </a:ext>
            </a:extLst>
          </p:cNvPr>
          <p:cNvSpPr>
            <a:spLocks noGrp="1"/>
          </p:cNvSpPr>
          <p:nvPr>
            <p:ph idx="1"/>
          </p:nvPr>
        </p:nvSpPr>
        <p:spPr>
          <a:xfrm>
            <a:off x="5255260" y="1648870"/>
            <a:ext cx="4702848" cy="3560260"/>
          </a:xfrm>
        </p:spPr>
        <p:txBody>
          <a:bodyPr anchor="ctr">
            <a:normAutofit/>
          </a:bodyPr>
          <a:lstStyle/>
          <a:p>
            <a:r>
              <a:rPr lang="en-US" sz="2400" dirty="0"/>
              <a:t>How much certainty do RPs need regarding what the IdP tells them about</a:t>
            </a:r>
          </a:p>
          <a:p>
            <a:pPr lvl="1"/>
            <a:r>
              <a:rPr lang="en-US" dirty="0">
                <a:effectLst/>
                <a:latin typeface="Arial" panose="020B0604020202020204" pitchFamily="34" charset="0"/>
              </a:rPr>
              <a:t>Identifier uniqueness</a:t>
            </a:r>
          </a:p>
          <a:p>
            <a:pPr lvl="1"/>
            <a:r>
              <a:rPr lang="en-US" dirty="0">
                <a:effectLst/>
                <a:latin typeface="Arial" panose="020B0604020202020204" pitchFamily="34" charset="0"/>
              </a:rPr>
              <a:t>Identity assurance</a:t>
            </a:r>
          </a:p>
          <a:p>
            <a:pPr lvl="1"/>
            <a:r>
              <a:rPr lang="en-US" dirty="0">
                <a:effectLst/>
                <a:latin typeface="Arial" panose="020B0604020202020204" pitchFamily="34" charset="0"/>
              </a:rPr>
              <a:t>Attribute assurance</a:t>
            </a:r>
          </a:p>
        </p:txBody>
      </p:sp>
    </p:spTree>
    <p:extLst>
      <p:ext uri="{BB962C8B-B14F-4D97-AF65-F5344CB8AC3E}">
        <p14:creationId xmlns:p14="http://schemas.microsoft.com/office/powerpoint/2010/main" val="22397499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F8AE0AD-980C-2399-7499-17B6FCB54ECB}"/>
              </a:ext>
            </a:extLst>
          </p:cNvPr>
          <p:cNvSpPr>
            <a:spLocks noGrp="1"/>
          </p:cNvSpPr>
          <p:nvPr>
            <p:ph type="title"/>
          </p:nvPr>
        </p:nvSpPr>
        <p:spPr>
          <a:xfrm>
            <a:off x="1075767" y="1188637"/>
            <a:ext cx="2988234" cy="4480726"/>
          </a:xfrm>
        </p:spPr>
        <p:txBody>
          <a:bodyPr>
            <a:normAutofit/>
          </a:bodyPr>
          <a:lstStyle/>
          <a:p>
            <a:pPr algn="r"/>
            <a:r>
              <a:rPr lang="en-US" sz="6600" dirty="0"/>
              <a:t>RAF v2 Goals</a:t>
            </a:r>
          </a:p>
        </p:txBody>
      </p:sp>
      <p:cxnSp>
        <p:nvCxnSpPr>
          <p:cNvPr id="14" name="Straight Connector 13">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88C110D-EBB7-AE91-0BEF-714DA7AAB6AE}"/>
              </a:ext>
            </a:extLst>
          </p:cNvPr>
          <p:cNvSpPr>
            <a:spLocks noGrp="1"/>
          </p:cNvSpPr>
          <p:nvPr>
            <p:ph idx="1"/>
          </p:nvPr>
        </p:nvSpPr>
        <p:spPr>
          <a:xfrm>
            <a:off x="5255260" y="1648870"/>
            <a:ext cx="4702848" cy="3560260"/>
          </a:xfrm>
        </p:spPr>
        <p:txBody>
          <a:bodyPr anchor="ctr">
            <a:normAutofit/>
          </a:bodyPr>
          <a:lstStyle/>
          <a:p>
            <a:pPr rtl="0" fontAlgn="base">
              <a:spcBef>
                <a:spcPts val="0"/>
              </a:spcBef>
              <a:spcAft>
                <a:spcPts val="0"/>
              </a:spcAft>
              <a:buFont typeface="Arial" panose="020B0604020202020204" pitchFamily="34" charset="0"/>
              <a:buChar char="•"/>
            </a:pPr>
            <a:r>
              <a:rPr lang="en-US" sz="1500" b="0" i="0" u="none" strike="noStrike" dirty="0">
                <a:effectLst/>
                <a:latin typeface="Calibri" panose="020F0502020204030204" pitchFamily="34" charset="0"/>
              </a:rPr>
              <a:t>Conformance Criteria based on REFEDS Baseline Expectations</a:t>
            </a:r>
            <a:endParaRPr lang="en-US" sz="1500" b="0" i="0" u="none" strike="noStrike" dirty="0">
              <a:effectLst/>
              <a:latin typeface="Arial" panose="020B0604020202020204" pitchFamily="34" charset="0"/>
            </a:endParaRPr>
          </a:p>
          <a:p>
            <a:pPr rtl="0" fontAlgn="base">
              <a:spcBef>
                <a:spcPts val="1000"/>
              </a:spcBef>
              <a:spcAft>
                <a:spcPts val="0"/>
              </a:spcAft>
              <a:buFont typeface="Arial" panose="020B0604020202020204" pitchFamily="34" charset="0"/>
              <a:buChar char="•"/>
            </a:pPr>
            <a:r>
              <a:rPr lang="en-US" sz="1500" b="0" i="0" u="none" strike="noStrike" dirty="0">
                <a:effectLst/>
                <a:latin typeface="Calibri" panose="020F0502020204030204" pitchFamily="34" charset="0"/>
              </a:rPr>
              <a:t>Identifier Uniqueness and Freshness substantially same</a:t>
            </a:r>
            <a:endParaRPr lang="en-US" sz="1500" b="0" i="0" u="none" strike="noStrike" dirty="0">
              <a:effectLst/>
              <a:latin typeface="Arial" panose="020B0604020202020204" pitchFamily="34" charset="0"/>
            </a:endParaRPr>
          </a:p>
          <a:p>
            <a:pPr rtl="0" fontAlgn="base">
              <a:spcBef>
                <a:spcPts val="1000"/>
              </a:spcBef>
              <a:spcAft>
                <a:spcPts val="0"/>
              </a:spcAft>
              <a:buFont typeface="Arial" panose="020B0604020202020204" pitchFamily="34" charset="0"/>
              <a:buChar char="•"/>
            </a:pPr>
            <a:r>
              <a:rPr lang="en-US" sz="1500" b="0" i="0" u="none" strike="noStrike" dirty="0">
                <a:effectLst/>
                <a:latin typeface="Calibri" panose="020F0502020204030204" pitchFamily="34" charset="0"/>
              </a:rPr>
              <a:t>Identity Assurance Profiles (IAP) are heavily revised</a:t>
            </a:r>
            <a:endParaRPr lang="en-US" sz="1500" b="0" i="0" u="none" strike="noStrike" dirty="0">
              <a:effectLst/>
              <a:latin typeface="Arial" panose="020B0604020202020204" pitchFamily="34" charset="0"/>
            </a:endParaRPr>
          </a:p>
          <a:p>
            <a:pPr marL="742950" lvl="1" indent="-285750" rtl="0" fontAlgn="base">
              <a:spcBef>
                <a:spcPts val="500"/>
              </a:spcBef>
              <a:spcAft>
                <a:spcPts val="0"/>
              </a:spcAft>
              <a:buFont typeface="Arial" panose="020B0604020202020204" pitchFamily="34" charset="0"/>
              <a:buChar char="•"/>
            </a:pPr>
            <a:r>
              <a:rPr lang="en-US" sz="1500" b="0" i="0" u="none" strike="noStrike" dirty="0">
                <a:effectLst/>
                <a:latin typeface="Calibri" panose="020F0502020204030204" pitchFamily="34" charset="0"/>
              </a:rPr>
              <a:t>Processed-based identity proofing fully updated</a:t>
            </a:r>
            <a:endParaRPr lang="en-US" sz="1500" b="0" i="0" u="none" strike="noStrike" dirty="0">
              <a:effectLst/>
              <a:latin typeface="Arial" panose="020B0604020202020204" pitchFamily="34" charset="0"/>
            </a:endParaRPr>
          </a:p>
          <a:p>
            <a:pPr marL="1143000" lvl="2" indent="-228600" rtl="0" fontAlgn="base">
              <a:spcBef>
                <a:spcPts val="500"/>
              </a:spcBef>
              <a:spcAft>
                <a:spcPts val="0"/>
              </a:spcAft>
              <a:buFont typeface="Arial" panose="020B0604020202020204" pitchFamily="34" charset="0"/>
              <a:buChar char="•"/>
            </a:pPr>
            <a:r>
              <a:rPr lang="en-US" sz="1500" b="0" i="0" u="none" strike="noStrike" dirty="0">
                <a:effectLst/>
                <a:latin typeface="Calibri" panose="020F0502020204030204" pitchFamily="34" charset="0"/>
              </a:rPr>
              <a:t>RAF 1.0 is not upwards compatible to REF 2.0 for IAP low, medium and high </a:t>
            </a:r>
          </a:p>
          <a:p>
            <a:pPr marL="1143000" lvl="2" indent="-228600" rtl="0" fontAlgn="base">
              <a:spcBef>
                <a:spcPts val="500"/>
              </a:spcBef>
              <a:spcAft>
                <a:spcPts val="0"/>
              </a:spcAft>
              <a:buFont typeface="Arial" panose="020B0604020202020204" pitchFamily="34" charset="0"/>
              <a:buChar char="•"/>
            </a:pPr>
            <a:r>
              <a:rPr lang="en-US" sz="1500" b="0" i="0" u="none" strike="noStrike" dirty="0">
                <a:effectLst/>
                <a:latin typeface="Calibri" panose="020F0502020204030204" pitchFamily="34" charset="0"/>
              </a:rPr>
              <a:t>Risk-based IAP (local-enterprise) clarified, updated explanations, substantively same</a:t>
            </a:r>
            <a:endParaRPr lang="en-US" sz="1500" b="0" i="0" u="none" strike="noStrike" dirty="0">
              <a:effectLst/>
              <a:latin typeface="Arial" panose="020B0604020202020204" pitchFamily="34" charset="0"/>
            </a:endParaRPr>
          </a:p>
          <a:p>
            <a:endParaRPr lang="en-US" sz="1500" dirty="0"/>
          </a:p>
        </p:txBody>
      </p:sp>
    </p:spTree>
    <p:extLst>
      <p:ext uri="{BB962C8B-B14F-4D97-AF65-F5344CB8AC3E}">
        <p14:creationId xmlns:p14="http://schemas.microsoft.com/office/powerpoint/2010/main" val="668321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AC9266A-D0DF-F254-6BA4-0B1D31700C26}"/>
              </a:ext>
            </a:extLst>
          </p:cNvPr>
          <p:cNvSpPr>
            <a:spLocks noGrp="1"/>
          </p:cNvSpPr>
          <p:nvPr>
            <p:ph type="title"/>
          </p:nvPr>
        </p:nvSpPr>
        <p:spPr>
          <a:xfrm>
            <a:off x="1285240" y="1050595"/>
            <a:ext cx="8074815" cy="1618489"/>
          </a:xfrm>
        </p:spPr>
        <p:txBody>
          <a:bodyPr anchor="ctr">
            <a:normAutofit/>
          </a:bodyPr>
          <a:lstStyle/>
          <a:p>
            <a:r>
              <a:rPr lang="en-US" sz="7200" dirty="0"/>
              <a:t>Entity Categories</a:t>
            </a:r>
          </a:p>
        </p:txBody>
      </p:sp>
      <p:sp>
        <p:nvSpPr>
          <p:cNvPr id="3" name="Content Placeholder 2">
            <a:extLst>
              <a:ext uri="{FF2B5EF4-FFF2-40B4-BE49-F238E27FC236}">
                <a16:creationId xmlns:a16="http://schemas.microsoft.com/office/drawing/2014/main" id="{873DE012-D5F0-0C05-FC6D-A75A013F8550}"/>
              </a:ext>
            </a:extLst>
          </p:cNvPr>
          <p:cNvSpPr>
            <a:spLocks noGrp="1"/>
          </p:cNvSpPr>
          <p:nvPr>
            <p:ph idx="1"/>
          </p:nvPr>
        </p:nvSpPr>
        <p:spPr>
          <a:xfrm>
            <a:off x="1285240" y="2969469"/>
            <a:ext cx="8074815" cy="2800395"/>
          </a:xfrm>
        </p:spPr>
        <p:txBody>
          <a:bodyPr anchor="t">
            <a:normAutofit/>
          </a:bodyPr>
          <a:lstStyle/>
          <a:p>
            <a:pPr marL="0" indent="0">
              <a:buNone/>
            </a:pPr>
            <a:r>
              <a:rPr lang="en-US" sz="1300" b="1" dirty="0"/>
              <a:t>Entity Categories </a:t>
            </a:r>
            <a:r>
              <a:rPr lang="en-US" sz="1300" dirty="0"/>
              <a:t>= “group federation entities that share common criteria.  The intent is that all entities in a given entity category are obliged to conform to the characteristics set out in the definition of that category.”</a:t>
            </a:r>
          </a:p>
          <a:p>
            <a:endParaRPr lang="en-US" sz="1300" dirty="0"/>
          </a:p>
          <a:p>
            <a:pPr marL="342900" indent="-342900">
              <a:buFont typeface="Arial" panose="020B0604020202020204" pitchFamily="34" charset="0"/>
              <a:buChar char="•"/>
            </a:pPr>
            <a:r>
              <a:rPr lang="en-US" sz="1300" dirty="0"/>
              <a:t>Hide from Discovery</a:t>
            </a:r>
          </a:p>
          <a:p>
            <a:pPr marL="342900" indent="-342900">
              <a:buFont typeface="Arial" panose="020B0604020202020204" pitchFamily="34" charset="0"/>
              <a:buChar char="•"/>
            </a:pPr>
            <a:r>
              <a:rPr lang="en-US" sz="1300" dirty="0"/>
              <a:t>REFEDS Data Protection Code of Conduct</a:t>
            </a:r>
          </a:p>
          <a:p>
            <a:pPr marL="342900" indent="-342900">
              <a:buFont typeface="Arial" panose="020B0604020202020204" pitchFamily="34" charset="0"/>
              <a:buChar char="•"/>
            </a:pPr>
            <a:r>
              <a:rPr lang="en-US" sz="1300" dirty="0"/>
              <a:t>Research &amp; Scholarship</a:t>
            </a:r>
          </a:p>
          <a:p>
            <a:pPr marL="342900" indent="-342900">
              <a:buFont typeface="Arial" panose="020B0604020202020204" pitchFamily="34" charset="0"/>
              <a:buChar char="•"/>
            </a:pPr>
            <a:r>
              <a:rPr lang="en-US" sz="1300" dirty="0"/>
              <a:t>Anonymous Access </a:t>
            </a:r>
          </a:p>
          <a:p>
            <a:pPr marL="342900" indent="-342900">
              <a:buFont typeface="Arial" panose="020B0604020202020204" pitchFamily="34" charset="0"/>
              <a:buChar char="•"/>
            </a:pPr>
            <a:r>
              <a:rPr lang="en-US" sz="1300" dirty="0"/>
              <a:t>Pseudonymous Access </a:t>
            </a:r>
          </a:p>
          <a:p>
            <a:pPr marL="342900" indent="-342900">
              <a:buFont typeface="Arial" panose="020B0604020202020204" pitchFamily="34" charset="0"/>
              <a:buChar char="•"/>
            </a:pPr>
            <a:r>
              <a:rPr lang="en-US" sz="1300" dirty="0"/>
              <a:t>Personalized Access</a:t>
            </a:r>
          </a:p>
        </p:txBody>
      </p:sp>
    </p:spTree>
    <p:extLst>
      <p:ext uri="{BB962C8B-B14F-4D97-AF65-F5344CB8AC3E}">
        <p14:creationId xmlns:p14="http://schemas.microsoft.com/office/powerpoint/2010/main" val="1539498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F8AE0AD-980C-2399-7499-17B6FCB54ECB}"/>
              </a:ext>
            </a:extLst>
          </p:cNvPr>
          <p:cNvSpPr>
            <a:spLocks noGrp="1"/>
          </p:cNvSpPr>
          <p:nvPr>
            <p:ph type="title"/>
          </p:nvPr>
        </p:nvSpPr>
        <p:spPr>
          <a:xfrm>
            <a:off x="1075767" y="1188637"/>
            <a:ext cx="2988234" cy="4480726"/>
          </a:xfrm>
        </p:spPr>
        <p:txBody>
          <a:bodyPr>
            <a:normAutofit/>
          </a:bodyPr>
          <a:lstStyle/>
          <a:p>
            <a:pPr algn="r"/>
            <a:r>
              <a:rPr lang="en-US" sz="6600" dirty="0"/>
              <a:t>MFA</a:t>
            </a:r>
            <a:br>
              <a:rPr lang="en-US" sz="6600" dirty="0"/>
            </a:br>
            <a:r>
              <a:rPr lang="en-US" sz="6600" dirty="0"/>
              <a:t>Profile</a:t>
            </a:r>
            <a:br>
              <a:rPr lang="en-US" sz="6600" dirty="0"/>
            </a:br>
            <a:r>
              <a:rPr lang="en-US" sz="6600" dirty="0"/>
              <a:t>v1.2</a:t>
            </a:r>
          </a:p>
        </p:txBody>
      </p:sp>
      <p:cxnSp>
        <p:nvCxnSpPr>
          <p:cNvPr id="14" name="Straight Connector 13">
            <a:extLst>
              <a:ext uri="{FF2B5EF4-FFF2-40B4-BE49-F238E27FC236}">
                <a16:creationId xmlns:a16="http://schemas.microsoft.com/office/drawing/2014/main" id="{23AAC9B5-8015-485C-ACF9-A750390E9A5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1852863"/>
            <a:ext cx="0" cy="3236495"/>
          </a:xfrm>
          <a:prstGeom prst="line">
            <a:avLst/>
          </a:prstGeom>
          <a:ln w="19050" cap="sq">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5" name="Content Placeholder 4">
            <a:extLst>
              <a:ext uri="{FF2B5EF4-FFF2-40B4-BE49-F238E27FC236}">
                <a16:creationId xmlns:a16="http://schemas.microsoft.com/office/drawing/2014/main" id="{81F29A6D-7B23-9CBE-7902-374661D8BD28}"/>
              </a:ext>
            </a:extLst>
          </p:cNvPr>
          <p:cNvSpPr>
            <a:spLocks noGrp="1"/>
          </p:cNvSpPr>
          <p:nvPr>
            <p:ph idx="1"/>
          </p:nvPr>
        </p:nvSpPr>
        <p:spPr/>
        <p:txBody>
          <a:bodyPr/>
          <a:lstStyle/>
          <a:p>
            <a:endParaRPr lang="en-US" dirty="0"/>
          </a:p>
        </p:txBody>
      </p:sp>
      <p:graphicFrame>
        <p:nvGraphicFramePr>
          <p:cNvPr id="6" name="Content Placeholder 2">
            <a:extLst>
              <a:ext uri="{FF2B5EF4-FFF2-40B4-BE49-F238E27FC236}">
                <a16:creationId xmlns:a16="http://schemas.microsoft.com/office/drawing/2014/main" id="{65C075B9-21F8-C00A-A1C8-40B3C2817C7E}"/>
              </a:ext>
            </a:extLst>
          </p:cNvPr>
          <p:cNvGraphicFramePr>
            <a:graphicFrameLocks/>
          </p:cNvGraphicFramePr>
          <p:nvPr>
            <p:extLst>
              <p:ext uri="{D42A27DB-BD31-4B8C-83A1-F6EECF244321}">
                <p14:modId xmlns:p14="http://schemas.microsoft.com/office/powerpoint/2010/main" val="144779082"/>
              </p:ext>
            </p:extLst>
          </p:nvPr>
        </p:nvGraphicFramePr>
        <p:xfrm>
          <a:off x="5170778" y="1188637"/>
          <a:ext cx="4780416" cy="44807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87869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ight Triangle 9">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DF761CF-0570-888F-1D26-8020816C9258}"/>
              </a:ext>
            </a:extLst>
          </p:cNvPr>
          <p:cNvSpPr>
            <a:spLocks noGrp="1"/>
          </p:cNvSpPr>
          <p:nvPr>
            <p:ph type="title"/>
          </p:nvPr>
        </p:nvSpPr>
        <p:spPr>
          <a:xfrm>
            <a:off x="1285240" y="1050595"/>
            <a:ext cx="8074815" cy="1618489"/>
          </a:xfrm>
        </p:spPr>
        <p:txBody>
          <a:bodyPr anchor="ctr">
            <a:normAutofit/>
          </a:bodyPr>
          <a:lstStyle/>
          <a:p>
            <a:r>
              <a:rPr lang="en-US" sz="7200" dirty="0"/>
              <a:t>CoCo v2</a:t>
            </a:r>
          </a:p>
        </p:txBody>
      </p:sp>
      <p:sp>
        <p:nvSpPr>
          <p:cNvPr id="3" name="Content Placeholder 2">
            <a:extLst>
              <a:ext uri="{FF2B5EF4-FFF2-40B4-BE49-F238E27FC236}">
                <a16:creationId xmlns:a16="http://schemas.microsoft.com/office/drawing/2014/main" id="{A7ED2A77-FE20-56E5-6B23-149EBE294004}"/>
              </a:ext>
            </a:extLst>
          </p:cNvPr>
          <p:cNvSpPr>
            <a:spLocks noGrp="1"/>
          </p:cNvSpPr>
          <p:nvPr>
            <p:ph idx="1"/>
          </p:nvPr>
        </p:nvSpPr>
        <p:spPr>
          <a:xfrm>
            <a:off x="1285240" y="2969469"/>
            <a:ext cx="8074815" cy="2800395"/>
          </a:xfrm>
        </p:spPr>
        <p:txBody>
          <a:bodyPr anchor="t">
            <a:normAutofit/>
          </a:bodyPr>
          <a:lstStyle/>
          <a:p>
            <a:pPr marL="0" indent="0">
              <a:buNone/>
            </a:pPr>
            <a:r>
              <a:rPr lang="en-US" sz="2200" b="1" dirty="0"/>
              <a:t>REFEDS Data Protection Code of Conduct Entity Category</a:t>
            </a:r>
          </a:p>
          <a:p>
            <a:r>
              <a:rPr lang="en-US" sz="2200" b="1" dirty="0">
                <a:hlinkClick r:id="rId2"/>
              </a:rPr>
              <a:t>https://refeds.org/category/code-of-conduct/v2</a:t>
            </a:r>
            <a:r>
              <a:rPr lang="en-US" sz="2200" b="1" dirty="0"/>
              <a:t> </a:t>
            </a:r>
          </a:p>
          <a:p>
            <a:endParaRPr lang="en-US" sz="2200" b="1" dirty="0"/>
          </a:p>
          <a:p>
            <a:r>
              <a:rPr lang="en-US" sz="2200" b="1" dirty="0"/>
              <a:t>“</a:t>
            </a:r>
            <a:r>
              <a:rPr lang="en-US" sz="2200" dirty="0"/>
              <a:t>This Code of Conduct defines a set of rules that Service Provider Organisations can commit to when they want to receive End Users’ Attributes from Home Organisations or their Agent for enabling the End Users to access their Services.</a:t>
            </a:r>
            <a:r>
              <a:rPr lang="en-US" sz="2200" b="1" dirty="0"/>
              <a:t>”</a:t>
            </a:r>
            <a:endParaRPr lang="en-US" sz="2200" dirty="0"/>
          </a:p>
          <a:p>
            <a:endParaRPr lang="en-US" sz="2200" dirty="0"/>
          </a:p>
        </p:txBody>
      </p:sp>
    </p:spTree>
    <p:extLst>
      <p:ext uri="{BB962C8B-B14F-4D97-AF65-F5344CB8AC3E}">
        <p14:creationId xmlns:p14="http://schemas.microsoft.com/office/powerpoint/2010/main" val="2150359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7E6F2-E9F7-CE29-B865-3FA4D55EF90B}"/>
              </a:ext>
            </a:extLst>
          </p:cNvPr>
          <p:cNvSpPr>
            <a:spLocks noGrp="1"/>
          </p:cNvSpPr>
          <p:nvPr>
            <p:ph type="title"/>
          </p:nvPr>
        </p:nvSpPr>
        <p:spPr/>
        <p:txBody>
          <a:bodyPr/>
          <a:lstStyle/>
          <a:p>
            <a:r>
              <a:rPr lang="en-US" dirty="0"/>
              <a:t>Total Adoption Rates - SIRTFI</a:t>
            </a:r>
          </a:p>
        </p:txBody>
      </p:sp>
      <p:graphicFrame>
        <p:nvGraphicFramePr>
          <p:cNvPr id="4" name="Content Placeholder 3">
            <a:extLst>
              <a:ext uri="{FF2B5EF4-FFF2-40B4-BE49-F238E27FC236}">
                <a16:creationId xmlns:a16="http://schemas.microsoft.com/office/drawing/2014/main" id="{5FD5268B-AF52-BC88-23F1-A963194E8E2A}"/>
              </a:ext>
            </a:extLst>
          </p:cNvPr>
          <p:cNvGraphicFramePr>
            <a:graphicFrameLocks noGrp="1"/>
          </p:cNvGraphicFramePr>
          <p:nvPr>
            <p:ph idx="1"/>
            <p:extLst>
              <p:ext uri="{D42A27DB-BD31-4B8C-83A1-F6EECF244321}">
                <p14:modId xmlns:p14="http://schemas.microsoft.com/office/powerpoint/2010/main" val="3287837114"/>
              </p:ext>
            </p:extLst>
          </p:nvPr>
        </p:nvGraphicFramePr>
        <p:xfrm>
          <a:off x="609600" y="1815686"/>
          <a:ext cx="4866861" cy="435133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080104E9-7BF7-528F-2BBD-77A93D61447F}"/>
              </a:ext>
            </a:extLst>
          </p:cNvPr>
          <p:cNvGraphicFramePr/>
          <p:nvPr>
            <p:extLst>
              <p:ext uri="{D42A27DB-BD31-4B8C-83A1-F6EECF244321}">
                <p14:modId xmlns:p14="http://schemas.microsoft.com/office/powerpoint/2010/main" val="1838047006"/>
              </p:ext>
            </p:extLst>
          </p:nvPr>
        </p:nvGraphicFramePr>
        <p:xfrm>
          <a:off x="5565913" y="1815687"/>
          <a:ext cx="6482521" cy="435133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8123741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713C0-0D98-9E9B-7499-3A3D79B37A12}"/>
              </a:ext>
            </a:extLst>
          </p:cNvPr>
          <p:cNvSpPr>
            <a:spLocks noGrp="1"/>
          </p:cNvSpPr>
          <p:nvPr>
            <p:ph type="title"/>
          </p:nvPr>
        </p:nvSpPr>
        <p:spPr/>
        <p:txBody>
          <a:bodyPr/>
          <a:lstStyle/>
          <a:p>
            <a:r>
              <a:rPr lang="en-US" dirty="0"/>
              <a:t>Total Adoption Rates – Attribute EC</a:t>
            </a:r>
          </a:p>
        </p:txBody>
      </p:sp>
      <p:graphicFrame>
        <p:nvGraphicFramePr>
          <p:cNvPr id="4" name="Content Placeholder 4">
            <a:extLst>
              <a:ext uri="{FF2B5EF4-FFF2-40B4-BE49-F238E27FC236}">
                <a16:creationId xmlns:a16="http://schemas.microsoft.com/office/drawing/2014/main" id="{9FA53C78-CC91-366E-356A-5A7AAE95E09E}"/>
              </a:ext>
            </a:extLst>
          </p:cNvPr>
          <p:cNvGraphicFramePr>
            <a:graphicFrameLocks noGrp="1"/>
          </p:cNvGraphicFramePr>
          <p:nvPr>
            <p:ph idx="1"/>
            <p:extLst>
              <p:ext uri="{D42A27DB-BD31-4B8C-83A1-F6EECF244321}">
                <p14:modId xmlns:p14="http://schemas.microsoft.com/office/powerpoint/2010/main" val="2485057885"/>
              </p:ext>
            </p:extLst>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62300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81EA652-8C6A-4E69-BEB9-1708094745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ight Triangle 10">
            <a:extLst>
              <a:ext uri="{FF2B5EF4-FFF2-40B4-BE49-F238E27FC236}">
                <a16:creationId xmlns:a16="http://schemas.microsoft.com/office/drawing/2014/main" id="{5298780A-33B9-4EA2-8F67-DE68AD6284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7F488E8B-4E1E-4402-8935-D4E6C02615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1774" y="623275"/>
            <a:ext cx="10905053" cy="5607882"/>
          </a:xfrm>
          <a:prstGeom prst="rect">
            <a:avLst/>
          </a:prstGeom>
          <a:noFill/>
          <a:ln w="190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C45EECE4-B41D-4BF6-8526-95E3D1B1CA6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0041" y="323519"/>
            <a:ext cx="4331208" cy="6212748"/>
          </a:xfrm>
          <a:prstGeom prst="rect">
            <a:avLst/>
          </a:pr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 name="Title 1">
            <a:extLst>
              <a:ext uri="{FF2B5EF4-FFF2-40B4-BE49-F238E27FC236}">
                <a16:creationId xmlns:a16="http://schemas.microsoft.com/office/drawing/2014/main" id="{1A8D6E9E-B13F-0D59-A21A-71175A01110F}"/>
              </a:ext>
            </a:extLst>
          </p:cNvPr>
          <p:cNvSpPr>
            <a:spLocks noGrp="1"/>
          </p:cNvSpPr>
          <p:nvPr>
            <p:ph type="title"/>
          </p:nvPr>
        </p:nvSpPr>
        <p:spPr>
          <a:xfrm>
            <a:off x="1006900" y="1188637"/>
            <a:ext cx="3165813" cy="4480726"/>
          </a:xfrm>
        </p:spPr>
        <p:txBody>
          <a:bodyPr>
            <a:normAutofit/>
          </a:bodyPr>
          <a:lstStyle/>
          <a:p>
            <a:pPr algn="r"/>
            <a:r>
              <a:rPr lang="en-US" sz="5100" dirty="0"/>
              <a:t>Adoption Challenges</a:t>
            </a:r>
          </a:p>
        </p:txBody>
      </p:sp>
      <p:graphicFrame>
        <p:nvGraphicFramePr>
          <p:cNvPr id="5" name="Content Placeholder 2">
            <a:extLst>
              <a:ext uri="{FF2B5EF4-FFF2-40B4-BE49-F238E27FC236}">
                <a16:creationId xmlns:a16="http://schemas.microsoft.com/office/drawing/2014/main" id="{571E4ADD-6CD9-B786-8114-B21E4E9EFE19}"/>
              </a:ext>
            </a:extLst>
          </p:cNvPr>
          <p:cNvGraphicFramePr>
            <a:graphicFrameLocks noGrp="1"/>
          </p:cNvGraphicFramePr>
          <p:nvPr>
            <p:ph idx="1"/>
            <p:extLst>
              <p:ext uri="{D42A27DB-BD31-4B8C-83A1-F6EECF244321}">
                <p14:modId xmlns:p14="http://schemas.microsoft.com/office/powerpoint/2010/main" val="2102231503"/>
              </p:ext>
            </p:extLst>
          </p:nvPr>
        </p:nvGraphicFramePr>
        <p:xfrm>
          <a:off x="5098095" y="1266743"/>
          <a:ext cx="5117960" cy="43156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83347006"/>
      </p:ext>
    </p:extLst>
  </p:cSld>
  <p:clrMapOvr>
    <a:masterClrMapping/>
  </p:clrMapOvr>
</p:sld>
</file>

<file path=ppt/theme/theme1.xml><?xml version="1.0" encoding="utf-8"?>
<a:theme xmlns:a="http://schemas.openxmlformats.org/drawingml/2006/main" name="Office Theme">
  <a:themeElements>
    <a:clrScheme name="Custom 2">
      <a:dk1>
        <a:srgbClr val="000000"/>
      </a:dk1>
      <a:lt1>
        <a:srgbClr val="FFFFFF"/>
      </a:lt1>
      <a:dk2>
        <a:srgbClr val="44546A"/>
      </a:dk2>
      <a:lt2>
        <a:srgbClr val="E7E6E6"/>
      </a:lt2>
      <a:accent1>
        <a:srgbClr val="4472C4"/>
      </a:accent1>
      <a:accent2>
        <a:srgbClr val="941100"/>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1419</TotalTime>
  <Words>340</Words>
  <Application>Microsoft Macintosh PowerPoint</Application>
  <PresentationFormat>Widescreen</PresentationFormat>
  <Paragraphs>44</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Discussion:  Framework &amp; EC Adoption</vt:lpstr>
      <vt:lpstr>REFEDS Assurance Framework (RAF) v2</vt:lpstr>
      <vt:lpstr>RAF v2 Goals</vt:lpstr>
      <vt:lpstr>Entity Categories</vt:lpstr>
      <vt:lpstr>MFA Profile v1.2</vt:lpstr>
      <vt:lpstr>CoCo v2</vt:lpstr>
      <vt:lpstr>Total Adoption Rates - SIRTFI</vt:lpstr>
      <vt:lpstr>Total Adoption Rates – Attribute EC</vt:lpstr>
      <vt:lpstr>Adoption Challenges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Discussion: Framework adoption</dc:title>
  <dc:creator>Heather Flanagan</dc:creator>
  <cp:lastModifiedBy>Heather Flanagan</cp:lastModifiedBy>
  <cp:revision>9</cp:revision>
  <dcterms:created xsi:type="dcterms:W3CDTF">2023-10-09T09:29:32Z</dcterms:created>
  <dcterms:modified xsi:type="dcterms:W3CDTF">2023-10-10T09:08:47Z</dcterms:modified>
</cp:coreProperties>
</file>