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  <p:sldMasterId id="214748366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</p:sldIdLst>
  <p:sldSz cy="6858000" cx="12192000"/>
  <p:notesSz cx="12192000" cy="6858000"/>
  <p:embeddedFontLst>
    <p:embeddedFont>
      <p:font typeface="Rubik Medium"/>
      <p:regular r:id="rId35"/>
      <p:bold r:id="rId36"/>
      <p:italic r:id="rId37"/>
      <p:boldItalic r:id="rId38"/>
    </p:embeddedFont>
    <p:embeddedFont>
      <p:font typeface="Montserrat"/>
      <p:regular r:id="rId39"/>
      <p:bold r:id="rId40"/>
      <p:italic r:id="rId41"/>
      <p:boldItalic r:id="rId42"/>
    </p:embeddedFont>
    <p:embeddedFont>
      <p:font typeface="Tahoma"/>
      <p:regular r:id="rId43"/>
      <p:bold r:id="rId44"/>
    </p:embeddedFont>
    <p:embeddedFont>
      <p:font typeface="Quattrocento Sans"/>
      <p:regular r:id="rId45"/>
      <p:bold r:id="rId46"/>
      <p:italic r:id="rId47"/>
      <p:boldItalic r:id="rId48"/>
    </p:embeddedFont>
    <p:embeddedFont>
      <p:font typeface="Rubik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r:id="rId53" roundtripDataSignature="AMtx7mid7Cm+X4Z8aIFaTp/BA28mg8WK6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74DB9EA-7539-40F6-92B5-D47D94D0D5BF}">
  <a:tblStyle styleId="{974DB9EA-7539-40F6-92B5-D47D94D0D5B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-bold.fntdata"/><Relationship Id="rId42" Type="http://schemas.openxmlformats.org/officeDocument/2006/relationships/font" Target="fonts/Montserrat-boldItalic.fntdata"/><Relationship Id="rId41" Type="http://schemas.openxmlformats.org/officeDocument/2006/relationships/font" Target="fonts/Montserrat-italic.fntdata"/><Relationship Id="rId44" Type="http://schemas.openxmlformats.org/officeDocument/2006/relationships/font" Target="fonts/Tahoma-bold.fntdata"/><Relationship Id="rId43" Type="http://schemas.openxmlformats.org/officeDocument/2006/relationships/font" Target="fonts/Tahoma-regular.fntdata"/><Relationship Id="rId46" Type="http://schemas.openxmlformats.org/officeDocument/2006/relationships/font" Target="fonts/QuattrocentoSans-bold.fntdata"/><Relationship Id="rId45" Type="http://schemas.openxmlformats.org/officeDocument/2006/relationships/font" Target="fonts/QuattrocentoSans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font" Target="fonts/QuattrocentoSans-boldItalic.fntdata"/><Relationship Id="rId47" Type="http://schemas.openxmlformats.org/officeDocument/2006/relationships/font" Target="fonts/QuattrocentoSans-italic.fntdata"/><Relationship Id="rId49" Type="http://schemas.openxmlformats.org/officeDocument/2006/relationships/font" Target="fonts/Rubik-regular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font" Target="fonts/RubikMedium-regular.fntdata"/><Relationship Id="rId34" Type="http://schemas.openxmlformats.org/officeDocument/2006/relationships/slide" Target="slides/slide27.xml"/><Relationship Id="rId37" Type="http://schemas.openxmlformats.org/officeDocument/2006/relationships/font" Target="fonts/RubikMedium-italic.fntdata"/><Relationship Id="rId36" Type="http://schemas.openxmlformats.org/officeDocument/2006/relationships/font" Target="fonts/RubikMedium-bold.fntdata"/><Relationship Id="rId39" Type="http://schemas.openxmlformats.org/officeDocument/2006/relationships/font" Target="fonts/Montserrat-regular.fntdata"/><Relationship Id="rId38" Type="http://schemas.openxmlformats.org/officeDocument/2006/relationships/font" Target="fonts/RubikMedium-boldItalic.fntdata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font" Target="fonts/Rubik-italic.fntdata"/><Relationship Id="rId50" Type="http://schemas.openxmlformats.org/officeDocument/2006/relationships/font" Target="fonts/Rubik-bold.fntdata"/><Relationship Id="rId53" Type="http://customschemas.google.com/relationships/presentationmetadata" Target="metadata"/><Relationship Id="rId52" Type="http://schemas.openxmlformats.org/officeDocument/2006/relationships/font" Target="fonts/Rubik-boldItalic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32400" y="514350"/>
            <a:ext cx="81284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99932634d8_10_2558:notes"/>
          <p:cNvSpPr/>
          <p:nvPr>
            <p:ph idx="2" type="sldImg"/>
          </p:nvPr>
        </p:nvSpPr>
        <p:spPr>
          <a:xfrm>
            <a:off x="677867" y="514350"/>
            <a:ext cx="108372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99932634d8_10_2558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299932634d8_10_2709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6" name="Google Shape;336;g299932634d8_10_2709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99932634d8_10_2717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5" name="Google Shape;345;g299932634d8_10_2717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99932634d8_10_2725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" name="Google Shape;354;g299932634d8_10_2725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99932634d8_10_2735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g299932634d8_10_2735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99932634d8_10_2747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8" name="Google Shape;378;g299932634d8_10_2747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99932634d8_10_2756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8" name="Google Shape;388;g299932634d8_10_2756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299932634d8_10_2765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" name="Google Shape;398;g299932634d8_10_2765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99932634d8_10_2774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8" name="Google Shape;408;g299932634d8_10_2774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299932634d8_10_2782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17" name="Google Shape;417;g299932634d8_10_2782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299932634d8_10_2806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42" name="Google Shape;442;g299932634d8_10_2806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99932634d8_10_2563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/>
              <a:t>AGENDA SLIDE</a:t>
            </a:r>
            <a:endParaRPr/>
          </a:p>
        </p:txBody>
      </p:sp>
      <p:sp>
        <p:nvSpPr>
          <p:cNvPr id="182" name="Google Shape;182;g299932634d8_10_2563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299932634d8_10_2835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72" name="Google Shape;472;g299932634d8_10_2835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299932634d8_10_2860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98" name="Google Shape;498;g299932634d8_10_2860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99932634d8_10_2871:notes"/>
          <p:cNvSpPr/>
          <p:nvPr>
            <p:ph idx="2" type="sldImg"/>
          </p:nvPr>
        </p:nvSpPr>
        <p:spPr>
          <a:xfrm>
            <a:off x="677867" y="514350"/>
            <a:ext cx="108372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0" name="Google Shape;510;g299932634d8_10_2871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99932634d8_10_2888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299932634d8_10_2888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299932634d8_10_2894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Google Shape;535;g299932634d8_10_2894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299932634d8_10_2901:notes"/>
          <p:cNvSpPr/>
          <p:nvPr>
            <p:ph idx="2" type="sldImg"/>
          </p:nvPr>
        </p:nvSpPr>
        <p:spPr>
          <a:xfrm>
            <a:off x="677867" y="514350"/>
            <a:ext cx="108372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3" name="Google Shape;543;g299932634d8_10_2901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99932634d8_10_2915:notes"/>
          <p:cNvSpPr/>
          <p:nvPr>
            <p:ph idx="2" type="sldImg"/>
          </p:nvPr>
        </p:nvSpPr>
        <p:spPr>
          <a:xfrm>
            <a:off x="677867" y="514350"/>
            <a:ext cx="108372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8" name="Google Shape;558;g299932634d8_10_2915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5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50000"/>
              </a:lnSpc>
              <a:spcBef>
                <a:spcPts val="1400"/>
              </a:spcBef>
              <a:spcAft>
                <a:spcPts val="1400"/>
              </a:spcAft>
              <a:buSzPts val="1100"/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299932634d8_10_3034:notes"/>
          <p:cNvSpPr/>
          <p:nvPr>
            <p:ph idx="2" type="sldImg"/>
          </p:nvPr>
        </p:nvSpPr>
        <p:spPr>
          <a:xfrm>
            <a:off x="677867" y="514350"/>
            <a:ext cx="108372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Google Shape;568;g299932634d8_10_3034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99932634d8_10_2570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0" name="Google Shape;190;g299932634d8_10_2570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99932634d8_10_2579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0" name="Google Shape;200;g299932634d8_10_2579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99932634d8_10_2587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9" name="Google Shape;209;g299932634d8_10_2587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99932634d8_10_2609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2" name="Google Shape;232;g299932634d8_10_2609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99932634d8_10_2631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5" name="Google Shape;255;g299932634d8_10_2631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99932634d8_10_2647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g299932634d8_10_2647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99932634d8_10_2678:notes"/>
          <p:cNvSpPr/>
          <p:nvPr>
            <p:ph idx="2" type="sldImg"/>
          </p:nvPr>
        </p:nvSpPr>
        <p:spPr>
          <a:xfrm>
            <a:off x="2032400" y="514350"/>
            <a:ext cx="81285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4" name="Google Shape;304;g299932634d8_10_2678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>
  <p:cSld name="Diapositiva titol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4"/>
          <p:cNvSpPr txBox="1"/>
          <p:nvPr>
            <p:ph type="ctrTitle"/>
          </p:nvPr>
        </p:nvSpPr>
        <p:spPr>
          <a:xfrm>
            <a:off x="1015999" y="898246"/>
            <a:ext cx="4988423" cy="3437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700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" name="Google Shape;12;p34"/>
          <p:cNvSpPr txBox="1"/>
          <p:nvPr>
            <p:ph idx="1" type="subTitle"/>
          </p:nvPr>
        </p:nvSpPr>
        <p:spPr>
          <a:xfrm>
            <a:off x="1016001" y="4420378"/>
            <a:ext cx="5008879" cy="135812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2376C"/>
              </a:buClr>
              <a:buSzPts val="1800"/>
              <a:buNone/>
              <a:defRPr b="0" sz="1800">
                <a:solidFill>
                  <a:srgbClr val="02376C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3"/>
          <p:cNvSpPr/>
          <p:nvPr>
            <p:ph idx="2" type="pic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4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7" name="Google Shape;57;p43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43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4"/>
          <p:cNvSpPr txBox="1"/>
          <p:nvPr>
            <p:ph type="title"/>
          </p:nvPr>
        </p:nvSpPr>
        <p:spPr>
          <a:xfrm>
            <a:off x="182566" y="0"/>
            <a:ext cx="11590337" cy="118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44"/>
          <p:cNvSpPr txBox="1"/>
          <p:nvPr>
            <p:ph idx="1" type="body"/>
          </p:nvPr>
        </p:nvSpPr>
        <p:spPr>
          <a:xfrm rot="5400000">
            <a:off x="3528222" y="-1812127"/>
            <a:ext cx="4899025" cy="1159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44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4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5"/>
          <p:cNvSpPr txBox="1"/>
          <p:nvPr>
            <p:ph type="title"/>
          </p:nvPr>
        </p:nvSpPr>
        <p:spPr>
          <a:xfrm rot="5400000">
            <a:off x="7133433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5"/>
          <p:cNvSpPr txBox="1"/>
          <p:nvPr>
            <p:ph idx="1" type="body"/>
          </p:nvPr>
        </p:nvSpPr>
        <p:spPr>
          <a:xfrm rot="5400000">
            <a:off x="1799433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45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45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>
  <p:cSld name="Diapositiva titol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99932634d8_10_2934"/>
          <p:cNvSpPr txBox="1"/>
          <p:nvPr>
            <p:ph type="ctrTitle"/>
          </p:nvPr>
        </p:nvSpPr>
        <p:spPr>
          <a:xfrm>
            <a:off x="577387" y="2264066"/>
            <a:ext cx="6300000" cy="1250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3200"/>
              <a:buFont typeface="Rockwell"/>
              <a:buNone/>
              <a:defRPr b="1" i="0" sz="3200" u="none" cap="none" strike="noStrike">
                <a:solidFill>
                  <a:srgbClr val="222A35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76" name="Google Shape;76;g299932634d8_10_2934"/>
          <p:cNvSpPr txBox="1"/>
          <p:nvPr>
            <p:ph idx="1" type="subTitle"/>
          </p:nvPr>
        </p:nvSpPr>
        <p:spPr>
          <a:xfrm>
            <a:off x="577387" y="3557725"/>
            <a:ext cx="6300000" cy="4224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g299932634d8_10_2934"/>
          <p:cNvSpPr txBox="1"/>
          <p:nvPr>
            <p:ph idx="2" type="body"/>
          </p:nvPr>
        </p:nvSpPr>
        <p:spPr>
          <a:xfrm>
            <a:off x="577387" y="5621282"/>
            <a:ext cx="1258500" cy="314100"/>
          </a:xfrm>
          <a:prstGeom prst="rect">
            <a:avLst/>
          </a:prstGeom>
          <a:solidFill>
            <a:srgbClr val="152139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g299932634d8_10_2934"/>
          <p:cNvSpPr txBox="1"/>
          <p:nvPr>
            <p:ph idx="3" type="body"/>
          </p:nvPr>
        </p:nvSpPr>
        <p:spPr>
          <a:xfrm>
            <a:off x="577387" y="6025652"/>
            <a:ext cx="1396800" cy="314100"/>
          </a:xfrm>
          <a:prstGeom prst="rect">
            <a:avLst/>
          </a:prstGeom>
          <a:solidFill>
            <a:srgbClr val="152139">
              <a:alpha val="8471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>
  <p:cSld name="Titolo e contenuto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99932634d8_10_2939"/>
          <p:cNvSpPr txBox="1"/>
          <p:nvPr>
            <p:ph idx="1" type="body"/>
          </p:nvPr>
        </p:nvSpPr>
        <p:spPr>
          <a:xfrm>
            <a:off x="527999" y="1188000"/>
            <a:ext cx="11136000" cy="43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g299932634d8_10_2939"/>
          <p:cNvSpPr txBox="1"/>
          <p:nvPr>
            <p:ph type="title"/>
          </p:nvPr>
        </p:nvSpPr>
        <p:spPr>
          <a:xfrm>
            <a:off x="0" y="108000"/>
            <a:ext cx="12192000" cy="460500"/>
          </a:xfrm>
          <a:prstGeom prst="rect">
            <a:avLst/>
          </a:prstGeom>
          <a:noFill/>
          <a:ln cap="flat" cmpd="sng" w="12700">
            <a:solidFill>
              <a:srgbClr val="1521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ckwell"/>
              <a:buNone/>
              <a:defRPr b="0" i="0" sz="2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82" name="Google Shape;82;g299932634d8_10_2939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>
              <a:alpha val="847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g299932634d8_10_2939"/>
          <p:cNvSpPr txBox="1"/>
          <p:nvPr>
            <p:ph idx="12" type="sldNum"/>
          </p:nvPr>
        </p:nvSpPr>
        <p:spPr>
          <a:xfrm>
            <a:off x="9900000" y="6444000"/>
            <a:ext cx="4680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CC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Bianco">
  <p:cSld name="Logo Bianc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99932634d8_10_2944"/>
          <p:cNvSpPr txBox="1"/>
          <p:nvPr>
            <p:ph type="title"/>
          </p:nvPr>
        </p:nvSpPr>
        <p:spPr>
          <a:xfrm>
            <a:off x="0" y="108000"/>
            <a:ext cx="12192000" cy="460500"/>
          </a:xfrm>
          <a:prstGeom prst="rect">
            <a:avLst/>
          </a:prstGeom>
          <a:noFill/>
          <a:ln cap="flat" cmpd="sng" w="12700">
            <a:solidFill>
              <a:srgbClr val="1521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ckwell"/>
              <a:buNone/>
              <a:defRPr b="0" i="0" sz="2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86" name="Google Shape;86;g299932634d8_10_2944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g299932634d8_10_2944"/>
          <p:cNvSpPr txBox="1"/>
          <p:nvPr>
            <p:ph idx="12" type="sldNum"/>
          </p:nvPr>
        </p:nvSpPr>
        <p:spPr>
          <a:xfrm>
            <a:off x="9900000" y="6444000"/>
            <a:ext cx="4680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CC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88" name="Google Shape;88;g299932634d8_10_2944"/>
          <p:cNvSpPr txBox="1"/>
          <p:nvPr>
            <p:ph idx="1" type="body"/>
          </p:nvPr>
        </p:nvSpPr>
        <p:spPr>
          <a:xfrm>
            <a:off x="527999" y="1188000"/>
            <a:ext cx="11136000" cy="43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99932634d8_10_2949"/>
          <p:cNvSpPr txBox="1"/>
          <p:nvPr>
            <p:ph type="title"/>
          </p:nvPr>
        </p:nvSpPr>
        <p:spPr>
          <a:xfrm>
            <a:off x="831851" y="1958501"/>
            <a:ext cx="10515600" cy="1568400"/>
          </a:xfrm>
          <a:prstGeom prst="rect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Rockwell"/>
              <a:buNone/>
              <a:defRPr b="0" i="0" sz="5500" u="none" cap="none" strike="noStrike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91" name="Google Shape;91;g299932634d8_10_2949"/>
          <p:cNvSpPr txBox="1"/>
          <p:nvPr>
            <p:ph idx="1" type="body"/>
          </p:nvPr>
        </p:nvSpPr>
        <p:spPr>
          <a:xfrm>
            <a:off x="831851" y="3592629"/>
            <a:ext cx="10515600" cy="10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B4E402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B4E40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Arial"/>
              <a:buNone/>
              <a:defRPr b="0" i="0" sz="1900" u="none" cap="none" strike="noStrike">
                <a:solidFill>
                  <a:srgbClr val="888888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g299932634d8_10_2949"/>
          <p:cNvSpPr txBox="1"/>
          <p:nvPr>
            <p:ph idx="11" type="ftr"/>
          </p:nvPr>
        </p:nvSpPr>
        <p:spPr>
          <a:xfrm>
            <a:off x="831851" y="6408110"/>
            <a:ext cx="4384800" cy="261600"/>
          </a:xfrm>
          <a:prstGeom prst="rect">
            <a:avLst/>
          </a:prstGeom>
          <a:solidFill>
            <a:srgbClr val="152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B4E40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>
  <p:cSld name="Due contenuti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99932634d8_10_2953"/>
          <p:cNvSpPr txBox="1"/>
          <p:nvPr>
            <p:ph idx="1" type="body"/>
          </p:nvPr>
        </p:nvSpPr>
        <p:spPr>
          <a:xfrm>
            <a:off x="528000" y="1188001"/>
            <a:ext cx="5424000" cy="49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g299932634d8_10_2953"/>
          <p:cNvSpPr txBox="1"/>
          <p:nvPr>
            <p:ph idx="2" type="body"/>
          </p:nvPr>
        </p:nvSpPr>
        <p:spPr>
          <a:xfrm>
            <a:off x="6240000" y="1188001"/>
            <a:ext cx="5424000" cy="49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g299932634d8_10_2953"/>
          <p:cNvSpPr txBox="1"/>
          <p:nvPr>
            <p:ph type="title"/>
          </p:nvPr>
        </p:nvSpPr>
        <p:spPr>
          <a:xfrm>
            <a:off x="0" y="108000"/>
            <a:ext cx="12192000" cy="460500"/>
          </a:xfrm>
          <a:prstGeom prst="rect">
            <a:avLst/>
          </a:prstGeom>
          <a:noFill/>
          <a:ln cap="flat" cmpd="sng" w="12700">
            <a:solidFill>
              <a:srgbClr val="1521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ckwell"/>
              <a:buNone/>
              <a:defRPr b="0" i="0" sz="2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97" name="Google Shape;97;g299932634d8_10_2953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g299932634d8_10_2953"/>
          <p:cNvSpPr txBox="1"/>
          <p:nvPr>
            <p:ph idx="12" type="sldNum"/>
          </p:nvPr>
        </p:nvSpPr>
        <p:spPr>
          <a:xfrm>
            <a:off x="9900000" y="6444000"/>
            <a:ext cx="4680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CC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>
  <p:cSld name="Confronto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99932634d8_10_2959"/>
          <p:cNvSpPr txBox="1"/>
          <p:nvPr>
            <p:ph idx="1" type="body"/>
          </p:nvPr>
        </p:nvSpPr>
        <p:spPr>
          <a:xfrm>
            <a:off x="528000" y="1188000"/>
            <a:ext cx="5424000" cy="82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g299932634d8_10_2959"/>
          <p:cNvSpPr txBox="1"/>
          <p:nvPr>
            <p:ph idx="2" type="body"/>
          </p:nvPr>
        </p:nvSpPr>
        <p:spPr>
          <a:xfrm>
            <a:off x="528000" y="2099560"/>
            <a:ext cx="5424000" cy="40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g299932634d8_10_2959"/>
          <p:cNvSpPr txBox="1"/>
          <p:nvPr>
            <p:ph idx="3" type="body"/>
          </p:nvPr>
        </p:nvSpPr>
        <p:spPr>
          <a:xfrm>
            <a:off x="6240000" y="1188000"/>
            <a:ext cx="5424000" cy="824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g299932634d8_10_2959"/>
          <p:cNvSpPr txBox="1"/>
          <p:nvPr>
            <p:ph idx="4" type="body"/>
          </p:nvPr>
        </p:nvSpPr>
        <p:spPr>
          <a:xfrm>
            <a:off x="6240000" y="2099560"/>
            <a:ext cx="5424000" cy="40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g299932634d8_10_2959"/>
          <p:cNvSpPr txBox="1"/>
          <p:nvPr>
            <p:ph idx="10" type="dt"/>
          </p:nvPr>
        </p:nvSpPr>
        <p:spPr>
          <a:xfrm>
            <a:off x="838200" y="635635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g299932634d8_10_2959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g299932634d8_10_2959"/>
          <p:cNvSpPr txBox="1"/>
          <p:nvPr>
            <p:ph idx="12" type="sldNum"/>
          </p:nvPr>
        </p:nvSpPr>
        <p:spPr>
          <a:xfrm>
            <a:off x="9900000" y="6444000"/>
            <a:ext cx="4680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CC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107" name="Google Shape;107;g299932634d8_10_2959"/>
          <p:cNvSpPr txBox="1"/>
          <p:nvPr>
            <p:ph type="title"/>
          </p:nvPr>
        </p:nvSpPr>
        <p:spPr>
          <a:xfrm>
            <a:off x="0" y="108000"/>
            <a:ext cx="12192000" cy="460500"/>
          </a:xfrm>
          <a:prstGeom prst="rect">
            <a:avLst/>
          </a:prstGeom>
          <a:noFill/>
          <a:ln cap="flat" cmpd="sng" w="12700">
            <a:solidFill>
              <a:srgbClr val="1521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ckwell"/>
              <a:buNone/>
              <a:defRPr b="0" i="0" sz="2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99932634d8_10_2968"/>
          <p:cNvSpPr txBox="1"/>
          <p:nvPr>
            <p:ph idx="12" type="sldNum"/>
          </p:nvPr>
        </p:nvSpPr>
        <p:spPr>
          <a:xfrm>
            <a:off x="9216000" y="6444000"/>
            <a:ext cx="5904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110" name="Google Shape;110;g299932634d8_10_2968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2"/>
          <p:cNvSpPr txBox="1"/>
          <p:nvPr>
            <p:ph idx="1" type="body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6" name="Google Shape;16;p4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17" name="Google Shape;17;p42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42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99932634d8_10_2971"/>
          <p:cNvSpPr txBox="1"/>
          <p:nvPr>
            <p:ph type="title"/>
          </p:nvPr>
        </p:nvSpPr>
        <p:spPr>
          <a:xfrm>
            <a:off x="480000" y="180000"/>
            <a:ext cx="3932400" cy="1402500"/>
          </a:xfrm>
          <a:prstGeom prst="rect">
            <a:avLst/>
          </a:prstGeom>
          <a:noFill/>
          <a:ln cap="flat" cmpd="sng" w="9525">
            <a:solidFill>
              <a:srgbClr val="1521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ockwell"/>
              <a:buNone/>
              <a:defRPr b="0" i="0" sz="3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13" name="Google Shape;113;g299932634d8_10_2971"/>
          <p:cNvSpPr txBox="1"/>
          <p:nvPr>
            <p:ph idx="1" type="body"/>
          </p:nvPr>
        </p:nvSpPr>
        <p:spPr>
          <a:xfrm>
            <a:off x="4848000" y="180001"/>
            <a:ext cx="6816000" cy="56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g299932634d8_10_2971"/>
          <p:cNvSpPr txBox="1"/>
          <p:nvPr>
            <p:ph idx="2" type="body"/>
          </p:nvPr>
        </p:nvSpPr>
        <p:spPr>
          <a:xfrm>
            <a:off x="480000" y="2016000"/>
            <a:ext cx="39324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g299932634d8_10_2971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g299932634d8_10_2971"/>
          <p:cNvSpPr txBox="1"/>
          <p:nvPr>
            <p:ph idx="12" type="sldNum"/>
          </p:nvPr>
        </p:nvSpPr>
        <p:spPr>
          <a:xfrm>
            <a:off x="9900000" y="6444000"/>
            <a:ext cx="4680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CC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99932634d8_10_2977"/>
          <p:cNvSpPr txBox="1"/>
          <p:nvPr>
            <p:ph type="title"/>
          </p:nvPr>
        </p:nvSpPr>
        <p:spPr>
          <a:xfrm>
            <a:off x="480000" y="180000"/>
            <a:ext cx="3932400" cy="1402500"/>
          </a:xfrm>
          <a:prstGeom prst="rect">
            <a:avLst/>
          </a:prstGeom>
          <a:noFill/>
          <a:ln cap="flat" cmpd="sng" w="9525">
            <a:solidFill>
              <a:srgbClr val="1521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ockwell"/>
              <a:buNone/>
              <a:defRPr b="0" i="0" sz="3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19" name="Google Shape;119;g299932634d8_10_2977"/>
          <p:cNvSpPr/>
          <p:nvPr>
            <p:ph idx="2" type="pic"/>
          </p:nvPr>
        </p:nvSpPr>
        <p:spPr>
          <a:xfrm>
            <a:off x="4847999" y="180001"/>
            <a:ext cx="6816000" cy="56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Google Shape;120;g299932634d8_10_2977"/>
          <p:cNvSpPr txBox="1"/>
          <p:nvPr>
            <p:ph idx="1" type="body"/>
          </p:nvPr>
        </p:nvSpPr>
        <p:spPr>
          <a:xfrm>
            <a:off x="480000" y="2016000"/>
            <a:ext cx="3932400" cy="38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g299932634d8_10_2977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g299932634d8_10_2977"/>
          <p:cNvSpPr txBox="1"/>
          <p:nvPr>
            <p:ph idx="12" type="sldNum"/>
          </p:nvPr>
        </p:nvSpPr>
        <p:spPr>
          <a:xfrm>
            <a:off x="9900000" y="6444000"/>
            <a:ext cx="4680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CC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99932634d8_10_2983"/>
          <p:cNvSpPr txBox="1"/>
          <p:nvPr>
            <p:ph type="title"/>
          </p:nvPr>
        </p:nvSpPr>
        <p:spPr>
          <a:xfrm>
            <a:off x="0" y="108000"/>
            <a:ext cx="12192000" cy="460500"/>
          </a:xfrm>
          <a:prstGeom prst="rect">
            <a:avLst/>
          </a:prstGeom>
          <a:noFill/>
          <a:ln cap="flat" cmpd="sng" w="12700">
            <a:solidFill>
              <a:srgbClr val="1521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ckwell"/>
              <a:buNone/>
              <a:defRPr b="0" i="0" sz="2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25" name="Google Shape;125;g299932634d8_10_2983"/>
          <p:cNvSpPr txBox="1"/>
          <p:nvPr>
            <p:ph idx="1" type="body"/>
          </p:nvPr>
        </p:nvSpPr>
        <p:spPr>
          <a:xfrm rot="5400000">
            <a:off x="3918000" y="-2202000"/>
            <a:ext cx="4356000" cy="111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Google Shape;126;g299932634d8_10_2983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Google Shape;127;g299932634d8_10_2983"/>
          <p:cNvSpPr txBox="1"/>
          <p:nvPr>
            <p:ph idx="12" type="sldNum"/>
          </p:nvPr>
        </p:nvSpPr>
        <p:spPr>
          <a:xfrm>
            <a:off x="9900000" y="6444000"/>
            <a:ext cx="4680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CC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99932634d8_10_2988"/>
          <p:cNvSpPr txBox="1"/>
          <p:nvPr>
            <p:ph type="title"/>
          </p:nvPr>
        </p:nvSpPr>
        <p:spPr>
          <a:xfrm rot="5400000">
            <a:off x="8357409" y="2454559"/>
            <a:ext cx="5811900" cy="1647900"/>
          </a:xfrm>
          <a:prstGeom prst="rect">
            <a:avLst/>
          </a:prstGeom>
          <a:noFill/>
          <a:ln cap="flat" cmpd="sng" w="12700">
            <a:solidFill>
              <a:srgbClr val="1521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ckwell"/>
              <a:buNone/>
              <a:defRPr b="0" i="0" sz="2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30" name="Google Shape;130;g299932634d8_10_2988"/>
          <p:cNvSpPr txBox="1"/>
          <p:nvPr>
            <p:ph idx="1" type="body"/>
          </p:nvPr>
        </p:nvSpPr>
        <p:spPr>
          <a:xfrm rot="5400000">
            <a:off x="2061450" y="-1572275"/>
            <a:ext cx="5811900" cy="96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g299932634d8_10_2988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2" name="Google Shape;132;g299932634d8_10_2988"/>
          <p:cNvSpPr txBox="1"/>
          <p:nvPr>
            <p:ph idx="12" type="sldNum"/>
          </p:nvPr>
        </p:nvSpPr>
        <p:spPr>
          <a:xfrm>
            <a:off x="9900000" y="6444000"/>
            <a:ext cx="4680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CC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99932634d8_10_2993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35" name="Google Shape;135;g299932634d8_10_2993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3700"/>
              <a:buNone/>
              <a:defRPr sz="3700"/>
            </a:lvl1pPr>
            <a:lvl2pPr lvl="1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2pPr>
            <a:lvl3pPr lvl="2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3pPr>
            <a:lvl4pPr lvl="3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4pPr>
            <a:lvl5pPr lvl="4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5pPr>
            <a:lvl6pPr lvl="5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6pPr>
            <a:lvl7pPr lvl="6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7pPr>
            <a:lvl8pPr lvl="7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8pPr>
            <a:lvl9pPr lvl="8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36" name="Google Shape;136;g299932634d8_10_2993"/>
          <p:cNvSpPr txBox="1"/>
          <p:nvPr>
            <p:ph idx="12" type="sldNum"/>
          </p:nvPr>
        </p:nvSpPr>
        <p:spPr>
          <a:xfrm>
            <a:off x="11607800" y="6328833"/>
            <a:ext cx="522000" cy="484500"/>
          </a:xfrm>
          <a:prstGeom prst="rect">
            <a:avLst/>
          </a:prstGeom>
        </p:spPr>
        <p:txBody>
          <a:bodyPr anchorCtr="1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 1">
  <p:cSld name="SECTION_HEADER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99932634d8_10_2997"/>
          <p:cNvSpPr txBox="1"/>
          <p:nvPr>
            <p:ph type="title"/>
          </p:nvPr>
        </p:nvSpPr>
        <p:spPr>
          <a:xfrm>
            <a:off x="831851" y="1958501"/>
            <a:ext cx="10515600" cy="1568400"/>
          </a:xfrm>
          <a:prstGeom prst="rect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Calibri"/>
              <a:buNone/>
              <a:defRPr i="0" sz="5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139" name="Google Shape;139;g299932634d8_10_2997"/>
          <p:cNvSpPr txBox="1"/>
          <p:nvPr>
            <p:ph idx="1" type="body"/>
          </p:nvPr>
        </p:nvSpPr>
        <p:spPr>
          <a:xfrm>
            <a:off x="831851" y="3592629"/>
            <a:ext cx="10515600" cy="10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B4E402"/>
              </a:buClr>
              <a:buSzPts val="2400"/>
              <a:buFont typeface="Calibri"/>
              <a:buNone/>
              <a:defRPr i="0" sz="2400" u="none" cap="none" strike="noStrike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Font typeface="Calibri"/>
              <a:buNone/>
              <a:defRPr i="0" sz="1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i="0" sz="1600" u="none" cap="none" strike="noStrike">
                <a:solidFill>
                  <a:srgbClr val="888888"/>
                </a:solidFill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i="0" sz="1600" u="none" cap="none" strike="noStrike">
                <a:solidFill>
                  <a:srgbClr val="888888"/>
                </a:solidFill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i="0" sz="1600" u="none" cap="none" strike="noStrike">
                <a:solidFill>
                  <a:srgbClr val="888888"/>
                </a:solidFill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i="0" sz="1600" u="none" cap="none" strike="noStrike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0" name="Google Shape;140;g299932634d8_10_2997"/>
          <p:cNvSpPr txBox="1"/>
          <p:nvPr>
            <p:ph idx="11" type="ftr"/>
          </p:nvPr>
        </p:nvSpPr>
        <p:spPr>
          <a:xfrm>
            <a:off x="831851" y="6408110"/>
            <a:ext cx="4384800" cy="261600"/>
          </a:xfrm>
          <a:prstGeom prst="rect">
            <a:avLst/>
          </a:prstGeom>
          <a:solidFill>
            <a:srgbClr val="152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Font typeface="Calibri"/>
              <a:buNone/>
              <a:defRPr i="0" sz="1100" u="none" cap="none" strike="noStrike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99932634d8_10_3001"/>
          <p:cNvSpPr txBox="1"/>
          <p:nvPr>
            <p:ph type="title"/>
          </p:nvPr>
        </p:nvSpPr>
        <p:spPr>
          <a:xfrm>
            <a:off x="899584" y="-27384"/>
            <a:ext cx="106692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00"/>
              <a:buFont typeface="Calibri"/>
              <a:buNone/>
              <a:defRPr i="0" sz="27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Calibri"/>
              <a:buNone/>
              <a:defRPr i="0" sz="44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Calibri"/>
              <a:buNone/>
              <a:defRPr i="0" sz="44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Calibri"/>
              <a:buNone/>
              <a:defRPr i="0" sz="44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Calibri"/>
              <a:buNone/>
              <a:defRPr i="0" sz="44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Calibri"/>
              <a:buNone/>
              <a:defRPr i="0" sz="44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Calibri"/>
              <a:buNone/>
              <a:defRPr i="0" sz="44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Calibri"/>
              <a:buNone/>
              <a:defRPr i="0" sz="44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500"/>
              <a:buFont typeface="Calibri"/>
              <a:buNone/>
              <a:defRPr i="0" sz="4400" u="none" cap="none" strike="noStrike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g299932634d8_10_3001"/>
          <p:cNvSpPr txBox="1"/>
          <p:nvPr>
            <p:ph idx="1" type="body"/>
          </p:nvPr>
        </p:nvSpPr>
        <p:spPr>
          <a:xfrm>
            <a:off x="914400" y="1268761"/>
            <a:ext cx="10363200" cy="52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4650" lvl="0" marL="457200" marR="0" rtl="0" algn="l">
              <a:spcBef>
                <a:spcPts val="700"/>
              </a:spcBef>
              <a:spcAft>
                <a:spcPts val="0"/>
              </a:spcAft>
              <a:buClr>
                <a:srgbClr val="333333"/>
              </a:buClr>
              <a:buSzPts val="2300"/>
              <a:buFont typeface="Calibri"/>
              <a:buChar char="●"/>
              <a:defRPr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▪"/>
              <a:defRPr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Calibri"/>
              <a:buChar char="•"/>
              <a:defRPr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81000" lvl="3" marL="18288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–"/>
              <a:defRPr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81000" lvl="4" marL="22860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Calibri"/>
              <a:buChar char="•"/>
              <a:defRPr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Calibri"/>
              <a:buChar char="•"/>
              <a:defRPr b="1" i="0" sz="2000" u="none" cap="none" strike="noStrike">
                <a:solidFill>
                  <a:schemeClr val="dk1"/>
                </a:solidFill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Calibri"/>
              <a:buChar char="•"/>
              <a:defRPr b="1" i="0" sz="2000" u="none" cap="none" strike="noStrike">
                <a:solidFill>
                  <a:schemeClr val="dk1"/>
                </a:solidFill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Calibri"/>
              <a:buChar char="•"/>
              <a:defRPr b="1" i="0" sz="2000" u="none" cap="none" strike="noStrike">
                <a:solidFill>
                  <a:schemeClr val="dk1"/>
                </a:solidFill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Calibri"/>
              <a:buChar char="•"/>
              <a:defRPr b="1" i="0" sz="2000" u="none" cap="none" strike="noStrike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99932634d8_10_3004"/>
          <p:cNvSpPr txBox="1"/>
          <p:nvPr>
            <p:ph idx="1" type="body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SzPts val="2000"/>
              <a:buNone/>
              <a:defRPr/>
            </a:lvl1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99932634d8_10_3006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148" name="Google Shape;148;g299932634d8_10_3006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>
              <a:spcBef>
                <a:spcPts val="1100"/>
              </a:spcBef>
              <a:spcAft>
                <a:spcPts val="0"/>
              </a:spcAft>
              <a:buSzPts val="1900"/>
              <a:buNone/>
              <a:defRPr sz="1900"/>
            </a:lvl1pPr>
            <a:lvl2pPr indent="-330200" lvl="1" marL="9144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149" name="Google Shape;149;g299932634d8_10_3006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>
              <a:spcBef>
                <a:spcPts val="1100"/>
              </a:spcBef>
              <a:spcAft>
                <a:spcPts val="0"/>
              </a:spcAft>
              <a:buSzPts val="1900"/>
              <a:buNone/>
              <a:defRPr sz="1900"/>
            </a:lvl1pPr>
            <a:lvl2pPr indent="-330200" lvl="1" marL="9144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150" name="Google Shape;150;g299932634d8_10_3006"/>
          <p:cNvSpPr txBox="1"/>
          <p:nvPr>
            <p:ph idx="12" type="sldNum"/>
          </p:nvPr>
        </p:nvSpPr>
        <p:spPr>
          <a:xfrm>
            <a:off x="11600100" y="6326900"/>
            <a:ext cx="543600" cy="470700"/>
          </a:xfrm>
          <a:prstGeom prst="rect">
            <a:avLst/>
          </a:prstGeom>
        </p:spPr>
        <p:txBody>
          <a:bodyPr anchorCtr="1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2">
  <p:cSld name="SECTION_HEADER_2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99932634d8_10_3011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Calibri"/>
              <a:buNone/>
              <a:defRPr sz="48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3988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 txBox="1"/>
          <p:nvPr>
            <p:ph type="title"/>
          </p:nvPr>
        </p:nvSpPr>
        <p:spPr>
          <a:xfrm>
            <a:off x="182566" y="0"/>
            <a:ext cx="11590337" cy="118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5"/>
          <p:cNvSpPr txBox="1"/>
          <p:nvPr>
            <p:ph idx="1" type="body"/>
          </p:nvPr>
        </p:nvSpPr>
        <p:spPr>
          <a:xfrm>
            <a:off x="182566" y="1533529"/>
            <a:ext cx="11590337" cy="4899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5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5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99932634d8_10_3013"/>
          <p:cNvSpPr txBox="1"/>
          <p:nvPr>
            <p:ph type="title"/>
          </p:nvPr>
        </p:nvSpPr>
        <p:spPr>
          <a:xfrm>
            <a:off x="415600" y="61833"/>
            <a:ext cx="11360700" cy="763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Consolas"/>
              <a:buNone/>
              <a:defRPr>
                <a:latin typeface="Consolas"/>
                <a:ea typeface="Consolas"/>
                <a:cs typeface="Consolas"/>
                <a:sym typeface="Consola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155" name="Google Shape;155;g299932634d8_10_3013"/>
          <p:cNvSpPr txBox="1"/>
          <p:nvPr>
            <p:ph idx="1" type="body"/>
          </p:nvPr>
        </p:nvSpPr>
        <p:spPr>
          <a:xfrm>
            <a:off x="415600" y="886933"/>
            <a:ext cx="113607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rtl="0">
              <a:spcBef>
                <a:spcPts val="1100"/>
              </a:spcBef>
              <a:spcAft>
                <a:spcPts val="0"/>
              </a:spcAft>
              <a:buSzPts val="2000"/>
              <a:buFont typeface="Consolas"/>
              <a:buNone/>
              <a:defRPr>
                <a:latin typeface="Consolas"/>
                <a:ea typeface="Consolas"/>
                <a:cs typeface="Consolas"/>
                <a:sym typeface="Consolas"/>
              </a:defRPr>
            </a:lvl1pPr>
            <a:lvl2pPr indent="-355600" lvl="1" marL="914400" rtl="0">
              <a:spcBef>
                <a:spcPts val="500"/>
              </a:spcBef>
              <a:spcAft>
                <a:spcPts val="0"/>
              </a:spcAft>
              <a:buSzPts val="2000"/>
              <a:buFont typeface="Consolas"/>
              <a:buChar char="•"/>
              <a:defRPr>
                <a:latin typeface="Consolas"/>
                <a:ea typeface="Consolas"/>
                <a:cs typeface="Consolas"/>
                <a:sym typeface="Consolas"/>
              </a:defRPr>
            </a:lvl2pPr>
            <a:lvl3pPr indent="-349250" lvl="2" marL="1371600" rtl="0">
              <a:spcBef>
                <a:spcPts val="500"/>
              </a:spcBef>
              <a:spcAft>
                <a:spcPts val="0"/>
              </a:spcAft>
              <a:buSzPts val="1900"/>
              <a:buFont typeface="Consolas"/>
              <a:buChar char="•"/>
              <a:defRPr>
                <a:latin typeface="Consolas"/>
                <a:ea typeface="Consolas"/>
                <a:cs typeface="Consolas"/>
                <a:sym typeface="Consolas"/>
              </a:defRPr>
            </a:lvl3pPr>
            <a:lvl4pPr indent="-330200" lvl="3" marL="1828800" rtl="0">
              <a:spcBef>
                <a:spcPts val="500"/>
              </a:spcBef>
              <a:spcAft>
                <a:spcPts val="0"/>
              </a:spcAft>
              <a:buSzPts val="1600"/>
              <a:buFont typeface="Consolas"/>
              <a:buChar char="•"/>
              <a:defRPr>
                <a:latin typeface="Consolas"/>
                <a:ea typeface="Consolas"/>
                <a:cs typeface="Consolas"/>
                <a:sym typeface="Consolas"/>
              </a:defRPr>
            </a:lvl4pPr>
            <a:lvl5pPr indent="-330200" lvl="4" marL="2286000" rtl="0">
              <a:spcBef>
                <a:spcPts val="500"/>
              </a:spcBef>
              <a:spcAft>
                <a:spcPts val="0"/>
              </a:spcAft>
              <a:buSzPts val="1600"/>
              <a:buFont typeface="Consolas"/>
              <a:buChar char="•"/>
              <a:defRPr>
                <a:latin typeface="Consolas"/>
                <a:ea typeface="Consolas"/>
                <a:cs typeface="Consolas"/>
                <a:sym typeface="Consolas"/>
              </a:defRPr>
            </a:lvl5pPr>
            <a:lvl6pPr indent="-349250" lvl="5" marL="2743200" rtl="0">
              <a:spcBef>
                <a:spcPts val="500"/>
              </a:spcBef>
              <a:spcAft>
                <a:spcPts val="0"/>
              </a:spcAft>
              <a:buSzPts val="1900"/>
              <a:buFont typeface="Consolas"/>
              <a:buChar char="•"/>
              <a:defRPr>
                <a:latin typeface="Consolas"/>
                <a:ea typeface="Consolas"/>
                <a:cs typeface="Consolas"/>
                <a:sym typeface="Consolas"/>
              </a:defRPr>
            </a:lvl6pPr>
            <a:lvl7pPr indent="-349250" lvl="6" marL="3200400" rtl="0">
              <a:spcBef>
                <a:spcPts val="500"/>
              </a:spcBef>
              <a:spcAft>
                <a:spcPts val="0"/>
              </a:spcAft>
              <a:buSzPts val="1900"/>
              <a:buFont typeface="Consolas"/>
              <a:buChar char="•"/>
              <a:defRPr>
                <a:latin typeface="Consolas"/>
                <a:ea typeface="Consolas"/>
                <a:cs typeface="Consolas"/>
                <a:sym typeface="Consolas"/>
              </a:defRPr>
            </a:lvl7pPr>
            <a:lvl8pPr indent="-349250" lvl="7" marL="3657600" rtl="0">
              <a:spcBef>
                <a:spcPts val="500"/>
              </a:spcBef>
              <a:spcAft>
                <a:spcPts val="0"/>
              </a:spcAft>
              <a:buSzPts val="1900"/>
              <a:buFont typeface="Consolas"/>
              <a:buChar char="•"/>
              <a:defRPr>
                <a:latin typeface="Consolas"/>
                <a:ea typeface="Consolas"/>
                <a:cs typeface="Consolas"/>
                <a:sym typeface="Consolas"/>
              </a:defRPr>
            </a:lvl8pPr>
            <a:lvl9pPr indent="-349250" lvl="8" marL="4114800" rtl="0">
              <a:spcBef>
                <a:spcPts val="500"/>
              </a:spcBef>
              <a:spcAft>
                <a:spcPts val="0"/>
              </a:spcAft>
              <a:buSzPts val="1900"/>
              <a:buFont typeface="Consolas"/>
              <a:buChar char="•"/>
              <a:defRPr>
                <a:latin typeface="Consolas"/>
                <a:ea typeface="Consolas"/>
                <a:cs typeface="Consolas"/>
                <a:sym typeface="Consola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3">
  <p:cSld name="SECTION_HEADER_3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99932634d8_10_3016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200"/>
              <a:buFont typeface="Calibri"/>
              <a:buNone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8" name="Google Shape;158;g299932634d8_10_301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1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4">
  <p:cSld name="SECTION_HEADER_4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99932634d8_10_3019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3200"/>
              <a:buFont typeface="Consolas"/>
              <a:buNone/>
              <a:defRPr sz="3200">
                <a:solidFill>
                  <a:srgbClr val="434343"/>
                </a:solidFill>
                <a:latin typeface="Consolas"/>
                <a:ea typeface="Consolas"/>
                <a:cs typeface="Consolas"/>
                <a:sym typeface="Consola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5">
  <p:cSld name="SECTION_HEADER_5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99932634d8_10_3021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3" name="Google Shape;163;g299932634d8_10_302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1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 1">
  <p:cSld name="Diapositiva titolo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99932634d8_10_3024"/>
          <p:cNvSpPr txBox="1"/>
          <p:nvPr>
            <p:ph type="ctrTitle"/>
          </p:nvPr>
        </p:nvSpPr>
        <p:spPr>
          <a:xfrm>
            <a:off x="1015999" y="898246"/>
            <a:ext cx="4988400" cy="343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700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166" name="Google Shape;166;g299932634d8_10_3024"/>
          <p:cNvSpPr txBox="1"/>
          <p:nvPr>
            <p:ph idx="1" type="subTitle"/>
          </p:nvPr>
        </p:nvSpPr>
        <p:spPr>
          <a:xfrm>
            <a:off x="1016001" y="4420378"/>
            <a:ext cx="5008800" cy="1358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2376C"/>
              </a:buClr>
              <a:buSzPts val="1900"/>
              <a:buNone/>
              <a:defRPr b="0" sz="1900">
                <a:solidFill>
                  <a:srgbClr val="02376C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99932634d8_10_3027"/>
          <p:cNvSpPr txBox="1"/>
          <p:nvPr>
            <p:ph type="title"/>
          </p:nvPr>
        </p:nvSpPr>
        <p:spPr>
          <a:xfrm>
            <a:off x="182566" y="0"/>
            <a:ext cx="11590500" cy="11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169" name="Google Shape;169;g299932634d8_10_3027"/>
          <p:cNvSpPr txBox="1"/>
          <p:nvPr>
            <p:ph idx="11" type="ftr"/>
          </p:nvPr>
        </p:nvSpPr>
        <p:spPr>
          <a:xfrm>
            <a:off x="104269" y="6508969"/>
            <a:ext cx="87915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170" name="Google Shape;170;g299932634d8_10_3027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titolo">
  <p:cSld name="1_Diapositiva titol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99932634d8_10_3031"/>
          <p:cNvSpPr txBox="1"/>
          <p:nvPr>
            <p:ph type="ctrTitle"/>
          </p:nvPr>
        </p:nvSpPr>
        <p:spPr>
          <a:xfrm>
            <a:off x="1046481" y="898246"/>
            <a:ext cx="4958100" cy="343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sz="2700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/>
        </p:txBody>
      </p:sp>
      <p:sp>
        <p:nvSpPr>
          <p:cNvPr id="173" name="Google Shape;173;g299932634d8_10_3031"/>
          <p:cNvSpPr txBox="1"/>
          <p:nvPr>
            <p:ph idx="1" type="subTitle"/>
          </p:nvPr>
        </p:nvSpPr>
        <p:spPr>
          <a:xfrm>
            <a:off x="1036320" y="4420378"/>
            <a:ext cx="4998900" cy="1358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2376C"/>
              </a:buClr>
              <a:buSzPts val="1900"/>
              <a:buNone/>
              <a:defRPr b="0" sz="1900">
                <a:solidFill>
                  <a:srgbClr val="02376C"/>
                </a:solidFill>
              </a:defRPr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0"/>
          <p:cNvSpPr txBox="1"/>
          <p:nvPr>
            <p:ph type="title"/>
          </p:nvPr>
        </p:nvSpPr>
        <p:spPr>
          <a:xfrm>
            <a:off x="182566" y="0"/>
            <a:ext cx="11590337" cy="118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0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0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titolo">
  <p:cSld name="1_Diapositiva titol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6"/>
          <p:cNvSpPr txBox="1"/>
          <p:nvPr>
            <p:ph type="ctrTitle"/>
          </p:nvPr>
        </p:nvSpPr>
        <p:spPr>
          <a:xfrm>
            <a:off x="1046481" y="898246"/>
            <a:ext cx="4957942" cy="3437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700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6"/>
          <p:cNvSpPr txBox="1"/>
          <p:nvPr>
            <p:ph idx="1" type="subTitle"/>
          </p:nvPr>
        </p:nvSpPr>
        <p:spPr>
          <a:xfrm>
            <a:off x="1036320" y="4420378"/>
            <a:ext cx="4998719" cy="135812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2376C"/>
              </a:buClr>
              <a:buSzPts val="1800"/>
              <a:buNone/>
              <a:defRPr b="0" sz="1800">
                <a:solidFill>
                  <a:srgbClr val="02376C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7"/>
          <p:cNvSpPr txBox="1"/>
          <p:nvPr>
            <p:ph type="title"/>
          </p:nvPr>
        </p:nvSpPr>
        <p:spPr>
          <a:xfrm>
            <a:off x="831851" y="1709741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7"/>
          <p:cNvSpPr txBox="1"/>
          <p:nvPr>
            <p:ph idx="1" type="body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37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7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8"/>
          <p:cNvSpPr txBox="1"/>
          <p:nvPr>
            <p:ph type="title"/>
          </p:nvPr>
        </p:nvSpPr>
        <p:spPr>
          <a:xfrm>
            <a:off x="182566" y="0"/>
            <a:ext cx="11590337" cy="118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3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38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8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9"/>
          <p:cNvSpPr txBox="1"/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9"/>
          <p:cNvSpPr txBox="1"/>
          <p:nvPr>
            <p:ph idx="1" type="body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5" name="Google Shape;45;p39"/>
          <p:cNvSpPr txBox="1"/>
          <p:nvPr>
            <p:ph idx="2" type="body"/>
          </p:nvPr>
        </p:nvSpPr>
        <p:spPr>
          <a:xfrm>
            <a:off x="839789" y="2505074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39"/>
          <p:cNvSpPr txBox="1"/>
          <p:nvPr>
            <p:ph idx="3" type="body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7" name="Google Shape;47;p39"/>
          <p:cNvSpPr txBox="1"/>
          <p:nvPr>
            <p:ph idx="4" type="body"/>
          </p:nvPr>
        </p:nvSpPr>
        <p:spPr>
          <a:xfrm>
            <a:off x="6172202" y="2505074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39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9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1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1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26" Type="http://schemas.openxmlformats.org/officeDocument/2006/relationships/theme" Target="../theme/theme3.xml"/><Relationship Id="rId25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182566" y="0"/>
            <a:ext cx="11590337" cy="118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700" u="none" cap="none" strike="noStrike">
                <a:solidFill>
                  <a:schemeClr val="dk1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182566" y="1533529"/>
            <a:ext cx="11590337" cy="4899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1" type="ftr"/>
          </p:nvPr>
        </p:nvSpPr>
        <p:spPr>
          <a:xfrm>
            <a:off x="104269" y="6508969"/>
            <a:ext cx="8791575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"/>
                <a:ea typeface="Rubik"/>
                <a:cs typeface="Rubik"/>
                <a:sym typeface="Rubi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3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2"/>
                </a:solidFill>
                <a:latin typeface="Rubik Medium"/>
                <a:ea typeface="Rubik Medium"/>
                <a:cs typeface="Rubik Medium"/>
                <a:sym typeface="Rubik Medium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99932634d8_10_2929"/>
          <p:cNvSpPr txBox="1"/>
          <p:nvPr>
            <p:ph type="title"/>
          </p:nvPr>
        </p:nvSpPr>
        <p:spPr>
          <a:xfrm>
            <a:off x="0" y="108000"/>
            <a:ext cx="12192000" cy="460500"/>
          </a:xfrm>
          <a:prstGeom prst="rect">
            <a:avLst/>
          </a:prstGeom>
          <a:noFill/>
          <a:ln cap="flat" cmpd="sng" w="12700">
            <a:solidFill>
              <a:srgbClr val="1521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ckwell"/>
              <a:buNone/>
              <a:defRPr b="0" i="0" sz="2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 sz="1900"/>
            </a:lvl9pPr>
          </a:lstStyle>
          <a:p/>
        </p:txBody>
      </p:sp>
      <p:sp>
        <p:nvSpPr>
          <p:cNvPr id="71" name="Google Shape;71;g299932634d8_10_2929"/>
          <p:cNvSpPr txBox="1"/>
          <p:nvPr>
            <p:ph idx="1" type="body"/>
          </p:nvPr>
        </p:nvSpPr>
        <p:spPr>
          <a:xfrm>
            <a:off x="528000" y="1188000"/>
            <a:ext cx="11136000" cy="43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92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92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92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92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g299932634d8_10_2929"/>
          <p:cNvSpPr txBox="1"/>
          <p:nvPr>
            <p:ph idx="11" type="ftr"/>
          </p:nvPr>
        </p:nvSpPr>
        <p:spPr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1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500"/>
              <a:buNone/>
              <a:def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g299932634d8_10_2929"/>
          <p:cNvSpPr txBox="1"/>
          <p:nvPr>
            <p:ph idx="12" type="sldNum"/>
          </p:nvPr>
        </p:nvSpPr>
        <p:spPr>
          <a:xfrm>
            <a:off x="9900000" y="6444000"/>
            <a:ext cx="468000" cy="360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CCE40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59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8.png"/><Relationship Id="rId4" Type="http://schemas.openxmlformats.org/officeDocument/2006/relationships/image" Target="../media/image37.png"/><Relationship Id="rId5" Type="http://schemas.openxmlformats.org/officeDocument/2006/relationships/image" Target="../media/image4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://drive.google.com/file/d/1g8VDnqSptyH666Zh-YTbyXbUczsVR0-d/view" TargetMode="External"/><Relationship Id="rId4" Type="http://schemas.openxmlformats.org/officeDocument/2006/relationships/image" Target="../media/image4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drive.google.com/file/d/1DgYKHoDx4xixjZSXQZgBMZpXvPr8Vgb7/view" TargetMode="External"/><Relationship Id="rId4" Type="http://schemas.openxmlformats.org/officeDocument/2006/relationships/image" Target="../media/image41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6.png"/><Relationship Id="rId4" Type="http://schemas.openxmlformats.org/officeDocument/2006/relationships/image" Target="../media/image4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1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5.png"/><Relationship Id="rId7" Type="http://schemas.openxmlformats.org/officeDocument/2006/relationships/image" Target="../media/image3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31.png"/><Relationship Id="rId5" Type="http://schemas.openxmlformats.org/officeDocument/2006/relationships/image" Target="../media/image39.png"/><Relationship Id="rId6" Type="http://schemas.openxmlformats.org/officeDocument/2006/relationships/image" Target="../media/image15.png"/><Relationship Id="rId7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44.png"/><Relationship Id="rId5" Type="http://schemas.openxmlformats.org/officeDocument/2006/relationships/image" Target="../media/image22.png"/><Relationship Id="rId6" Type="http://schemas.openxmlformats.org/officeDocument/2006/relationships/image" Target="../media/image21.png"/><Relationship Id="rId7" Type="http://schemas.openxmlformats.org/officeDocument/2006/relationships/image" Target="../media/image30.png"/><Relationship Id="rId8" Type="http://schemas.openxmlformats.org/officeDocument/2006/relationships/image" Target="../media/image45.png"/><Relationship Id="rId10" Type="http://schemas.openxmlformats.org/officeDocument/2006/relationships/image" Target="../media/image4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4.png"/><Relationship Id="rId4" Type="http://schemas.openxmlformats.org/officeDocument/2006/relationships/image" Target="../media/image30.png"/><Relationship Id="rId9" Type="http://schemas.openxmlformats.org/officeDocument/2006/relationships/image" Target="../media/image45.png"/><Relationship Id="rId5" Type="http://schemas.openxmlformats.org/officeDocument/2006/relationships/image" Target="../media/image18.png"/><Relationship Id="rId6" Type="http://schemas.openxmlformats.org/officeDocument/2006/relationships/image" Target="../media/image24.png"/><Relationship Id="rId7" Type="http://schemas.openxmlformats.org/officeDocument/2006/relationships/image" Target="../media/image20.png"/><Relationship Id="rId8" Type="http://schemas.openxmlformats.org/officeDocument/2006/relationships/image" Target="../media/image25.png"/><Relationship Id="rId10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99932634d8_10_2558"/>
          <p:cNvSpPr txBox="1"/>
          <p:nvPr>
            <p:ph type="title"/>
          </p:nvPr>
        </p:nvSpPr>
        <p:spPr>
          <a:xfrm>
            <a:off x="831851" y="1958501"/>
            <a:ext cx="10515600" cy="156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it-IT" sz="4100"/>
              <a:t>GAMon:</a:t>
            </a:r>
            <a:endParaRPr sz="4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100"/>
              <a:t>Accounting and Monitoring for the GARR Cloud</a:t>
            </a:r>
            <a:endParaRPr sz="4100"/>
          </a:p>
        </p:txBody>
      </p:sp>
      <p:sp>
        <p:nvSpPr>
          <p:cNvPr id="179" name="Google Shape;179;g299932634d8_10_2558"/>
          <p:cNvSpPr txBox="1"/>
          <p:nvPr>
            <p:ph idx="1" type="body"/>
          </p:nvPr>
        </p:nvSpPr>
        <p:spPr>
          <a:xfrm>
            <a:off x="831851" y="3592629"/>
            <a:ext cx="10515600" cy="101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it-IT"/>
              <a:t>Francesco Lombardo and Marco Lorini</a:t>
            </a:r>
            <a:endParaRPr/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rPr lang="it-IT"/>
              <a:t>GARR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299932634d8_10_2709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339" name="Google Shape;339;g299932634d8_10_27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350" y="1065317"/>
            <a:ext cx="11269231" cy="47273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0" name="Google Shape;340;g299932634d8_10_2709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1" name="Google Shape;341;g299932634d8_10_2709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Old Monitoring Architecture</a:t>
            </a:r>
            <a:endParaRPr sz="2900"/>
          </a:p>
        </p:txBody>
      </p:sp>
      <p:sp>
        <p:nvSpPr>
          <p:cNvPr id="342" name="Google Shape;342;g299932634d8_10_2709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sz="12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99932634d8_10_2717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348" name="Google Shape;348;g299932634d8_10_27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650" y="834133"/>
            <a:ext cx="9904701" cy="543113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9" name="Google Shape;349;g299932634d8_10_2717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0" name="Google Shape;350;g299932634d8_10_2717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Overview New Architecture</a:t>
            </a:r>
            <a:endParaRPr sz="2900"/>
          </a:p>
        </p:txBody>
      </p:sp>
      <p:sp>
        <p:nvSpPr>
          <p:cNvPr id="351" name="Google Shape;351;g299932634d8_10_2717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sz="12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99932634d8_10_2725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357" name="Google Shape;357;g299932634d8_10_27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9213" y="1079500"/>
            <a:ext cx="9687726" cy="502307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g299932634d8_10_2725"/>
          <p:cNvSpPr txBox="1"/>
          <p:nvPr/>
        </p:nvSpPr>
        <p:spPr>
          <a:xfrm>
            <a:off x="3052825" y="5292383"/>
            <a:ext cx="29541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6494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896494"/>
                </a:solidFill>
                <a:latin typeface="Calibri"/>
                <a:ea typeface="Calibri"/>
                <a:cs typeface="Calibri"/>
                <a:sym typeface="Calibri"/>
              </a:rPr>
              <a:t>Accounting Data</a:t>
            </a:r>
            <a:endParaRPr i="0" sz="1600" u="none" cap="none" strike="noStrike">
              <a:solidFill>
                <a:srgbClr val="89649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6494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896494"/>
                </a:solidFill>
                <a:latin typeface="Calibri"/>
                <a:ea typeface="Calibri"/>
                <a:cs typeface="Calibri"/>
                <a:sym typeface="Calibri"/>
              </a:rPr>
              <a:t>Physical Infrastructure</a:t>
            </a:r>
            <a:endParaRPr i="0" sz="1600" u="none" cap="none" strike="noStrike">
              <a:solidFill>
                <a:srgbClr val="89649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6494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896494"/>
                </a:solidFill>
                <a:latin typeface="Calibri"/>
                <a:ea typeface="Calibri"/>
                <a:cs typeface="Calibri"/>
                <a:sym typeface="Calibri"/>
              </a:rPr>
              <a:t>Network Devices</a:t>
            </a:r>
            <a:endParaRPr i="0" sz="1600" u="none" cap="none" strike="noStrike">
              <a:solidFill>
                <a:srgbClr val="89649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g299932634d8_10_2725"/>
          <p:cNvSpPr txBox="1"/>
          <p:nvPr/>
        </p:nvSpPr>
        <p:spPr>
          <a:xfrm>
            <a:off x="6006842" y="5415600"/>
            <a:ext cx="2954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6494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896494"/>
                </a:solidFill>
                <a:latin typeface="Calibri"/>
                <a:ea typeface="Calibri"/>
                <a:cs typeface="Calibri"/>
                <a:sym typeface="Calibri"/>
              </a:rPr>
              <a:t>OpenStack </a:t>
            </a:r>
            <a:r>
              <a:rPr lang="it-IT" sz="1600">
                <a:solidFill>
                  <a:srgbClr val="896494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i="0" lang="it-IT" sz="1600" u="none" cap="none" strike="noStrike">
                <a:solidFill>
                  <a:srgbClr val="896494"/>
                </a:solidFill>
                <a:latin typeface="Calibri"/>
                <a:ea typeface="Calibri"/>
                <a:cs typeface="Calibri"/>
                <a:sym typeface="Calibri"/>
              </a:rPr>
              <a:t>ervices</a:t>
            </a:r>
            <a:endParaRPr i="0" sz="1600" u="none" cap="none" strike="noStrike">
              <a:solidFill>
                <a:srgbClr val="89649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6494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896494"/>
                </a:solidFill>
                <a:latin typeface="Calibri"/>
                <a:ea typeface="Calibri"/>
                <a:cs typeface="Calibri"/>
                <a:sym typeface="Calibri"/>
              </a:rPr>
              <a:t>Ceph</a:t>
            </a:r>
            <a:endParaRPr i="0" sz="1600" u="none" cap="none" strike="noStrike">
              <a:solidFill>
                <a:srgbClr val="89649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0" name="Google Shape;360;g299932634d8_10_2725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1" name="Google Shape;361;g299932634d8_10_2725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Workflow - Targets</a:t>
            </a:r>
            <a:endParaRPr sz="2900"/>
          </a:p>
        </p:txBody>
      </p:sp>
      <p:sp>
        <p:nvSpPr>
          <p:cNvPr id="362" name="Google Shape;362;g299932634d8_10_2725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99932634d8_10_2735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368" name="Google Shape;368;g299932634d8_10_27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9200" y="1079500"/>
            <a:ext cx="9687726" cy="502307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g299932634d8_10_2735"/>
          <p:cNvSpPr txBox="1"/>
          <p:nvPr/>
        </p:nvSpPr>
        <p:spPr>
          <a:xfrm>
            <a:off x="2755534" y="5299533"/>
            <a:ext cx="874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980000"/>
              </a:solidFill>
              <a:latin typeface="Rubik"/>
              <a:ea typeface="Rubik"/>
              <a:cs typeface="Rubik"/>
              <a:sym typeface="Rubi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i="0" lang="it-IT" sz="1600" u="none" cap="none" strike="noStrike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Agent</a:t>
            </a:r>
            <a:r>
              <a:rPr lang="it-IT" sz="16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i="0" lang="it-IT" sz="1600" u="none" cap="none" strike="noStrike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i="0" sz="16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98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370" name="Google Shape;370;g299932634d8_10_2735"/>
          <p:cNvSpPr txBox="1"/>
          <p:nvPr/>
        </p:nvSpPr>
        <p:spPr>
          <a:xfrm>
            <a:off x="3507325" y="5299525"/>
            <a:ext cx="23985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984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300"/>
              <a:buFont typeface="Calibri"/>
              <a:buChar char="●"/>
            </a:pPr>
            <a:r>
              <a:rPr i="0" lang="it-IT" sz="1300" u="none" cap="none" strike="noStrike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Resource usage</a:t>
            </a:r>
            <a:endParaRPr i="0" sz="13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300"/>
              <a:buFont typeface="Calibri"/>
              <a:buChar char="●"/>
            </a:pPr>
            <a:r>
              <a:rPr i="0" lang="it-IT" sz="1300" u="none" cap="none" strike="noStrike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Nagflux</a:t>
            </a:r>
            <a:endParaRPr i="0" sz="13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300"/>
              <a:buFont typeface="Calibri"/>
              <a:buChar char="●"/>
            </a:pPr>
            <a:r>
              <a:rPr i="0" lang="it-IT" sz="1300" u="none" cap="none" strike="noStrike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Telegraf</a:t>
            </a:r>
            <a:endParaRPr i="0" sz="13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300"/>
              <a:buFont typeface="Calibri"/>
              <a:buChar char="●"/>
            </a:pPr>
            <a:r>
              <a:rPr lang="it-IT" sz="13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Performance</a:t>
            </a:r>
            <a:r>
              <a:rPr i="0" lang="it-IT" sz="1300" u="none" cap="none" strike="noStrike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 Probes</a:t>
            </a:r>
            <a:endParaRPr i="0" sz="13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g299932634d8_10_2735"/>
          <p:cNvSpPr txBox="1"/>
          <p:nvPr/>
        </p:nvSpPr>
        <p:spPr>
          <a:xfrm>
            <a:off x="6046534" y="5299533"/>
            <a:ext cx="1188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980000"/>
              </a:solidFill>
              <a:latin typeface="Rubik"/>
              <a:ea typeface="Rubik"/>
              <a:cs typeface="Rubik"/>
              <a:sym typeface="Rubi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it-IT" sz="16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Operations</a:t>
            </a:r>
            <a:r>
              <a:rPr i="0" lang="it-IT" sz="1600" u="none" cap="none" strike="noStrike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i="0" sz="16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98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372" name="Google Shape;372;g299932634d8_10_2735"/>
          <p:cNvSpPr txBox="1"/>
          <p:nvPr/>
        </p:nvSpPr>
        <p:spPr>
          <a:xfrm>
            <a:off x="7074150" y="5299525"/>
            <a:ext cx="23985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984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300"/>
              <a:buFont typeface="Calibri"/>
              <a:buChar char="●"/>
            </a:pPr>
            <a:r>
              <a:rPr lang="it-IT" sz="13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Collecting</a:t>
            </a:r>
            <a:endParaRPr i="0" sz="13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300"/>
              <a:buFont typeface="Calibri"/>
              <a:buChar char="●"/>
            </a:pPr>
            <a:r>
              <a:rPr i="0" lang="it-IT" sz="1300" u="none" cap="none" strike="noStrike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Filtering</a:t>
            </a:r>
            <a:endParaRPr i="0" sz="13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300"/>
              <a:buFont typeface="Calibri"/>
              <a:buChar char="●"/>
            </a:pPr>
            <a:r>
              <a:rPr lang="it-IT" sz="13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Refinement</a:t>
            </a:r>
            <a:endParaRPr i="0" sz="13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984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1300"/>
              <a:buFont typeface="Calibri"/>
              <a:buChar char="●"/>
            </a:pPr>
            <a:r>
              <a:rPr lang="it-IT" sz="13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Storing</a:t>
            </a:r>
            <a:endParaRPr i="0" sz="1300" u="none" cap="none" strike="noStrike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73" name="Google Shape;373;g299932634d8_10_2735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4" name="Google Shape;374;g299932634d8_10_2735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Workflow - Agents</a:t>
            </a:r>
            <a:endParaRPr sz="2900"/>
          </a:p>
        </p:txBody>
      </p:sp>
      <p:sp>
        <p:nvSpPr>
          <p:cNvPr id="375" name="Google Shape;375;g299932634d8_10_2735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99932634d8_10_2747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381" name="Google Shape;381;g299932634d8_10_27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9200" y="1079500"/>
            <a:ext cx="9687726" cy="5023070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g299932634d8_10_2747"/>
          <p:cNvSpPr txBox="1"/>
          <p:nvPr/>
        </p:nvSpPr>
        <p:spPr>
          <a:xfrm>
            <a:off x="2820050" y="5296883"/>
            <a:ext cx="6366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6000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Time </a:t>
            </a:r>
            <a:r>
              <a:rPr lang="it-IT" sz="1600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i="0" lang="it-IT" sz="1600" u="none" cap="none" strike="noStrike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eries Database ( InfluxDB ):</a:t>
            </a:r>
            <a:r>
              <a:rPr lang="it-IT" sz="1600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 Monitoring Data</a:t>
            </a:r>
            <a:endParaRPr i="0" sz="1600" u="none" cap="none" strike="noStrike">
              <a:solidFill>
                <a:srgbClr val="7F6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6000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Relational Database ( PostgreSQL ): </a:t>
            </a:r>
            <a:r>
              <a:rPr lang="it-IT" sz="1600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i="0" lang="it-IT" sz="1600" u="none" cap="none" strike="noStrike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ccounting </a:t>
            </a:r>
            <a:r>
              <a:rPr lang="it-IT" sz="1600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i="0" lang="it-IT" sz="1600" u="none" cap="none" strike="noStrike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ata</a:t>
            </a:r>
            <a:endParaRPr i="0" sz="1600" u="none" cap="none" strike="noStrike">
              <a:solidFill>
                <a:srgbClr val="7F6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6000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NoSQL Database ( MongoDB )</a:t>
            </a:r>
            <a:r>
              <a:rPr lang="it-IT" sz="1600">
                <a:solidFill>
                  <a:srgbClr val="7F6000"/>
                </a:solidFill>
                <a:latin typeface="Calibri"/>
                <a:ea typeface="Calibri"/>
                <a:cs typeface="Calibri"/>
                <a:sym typeface="Calibri"/>
              </a:rPr>
              <a:t>: Events</a:t>
            </a:r>
            <a:endParaRPr i="0" sz="1600" u="none" cap="none" strike="noStrike">
              <a:solidFill>
                <a:srgbClr val="7F6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3" name="Google Shape;383;g299932634d8_10_2747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4" name="Google Shape;384;g299932634d8_10_2747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Workflow - Databases</a:t>
            </a:r>
            <a:endParaRPr sz="2900"/>
          </a:p>
        </p:txBody>
      </p:sp>
      <p:sp>
        <p:nvSpPr>
          <p:cNvPr id="385" name="Google Shape;385;g299932634d8_10_2747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99932634d8_10_2756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391" name="Google Shape;391;g299932634d8_10_27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9213" y="1079500"/>
            <a:ext cx="9687726" cy="502307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g299932634d8_10_2756"/>
          <p:cNvSpPr txBox="1"/>
          <p:nvPr/>
        </p:nvSpPr>
        <p:spPr>
          <a:xfrm>
            <a:off x="2820088" y="5296908"/>
            <a:ext cx="6366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it-IT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Microservices</a:t>
            </a:r>
            <a:r>
              <a:rPr i="0" lang="it-IT" sz="1600" u="none" cap="none" strike="noStrike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i="0" sz="1600" u="none" cap="none" strike="noStrike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Accounting BE</a:t>
            </a:r>
            <a:endParaRPr i="0" sz="1600" u="none" cap="none" strike="noStrike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Monitoring BE</a:t>
            </a:r>
            <a:endParaRPr i="0" sz="1600" u="none" cap="none" strike="noStrike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3" name="Google Shape;393;g299932634d8_10_2756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4" name="Google Shape;394;g299932634d8_10_2756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Workflow - Backends</a:t>
            </a:r>
            <a:endParaRPr sz="2900"/>
          </a:p>
        </p:txBody>
      </p:sp>
      <p:sp>
        <p:nvSpPr>
          <p:cNvPr id="395" name="Google Shape;395;g299932634d8_10_2756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299932634d8_10_2765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401" name="Google Shape;401;g299932634d8_10_27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9213" y="1079500"/>
            <a:ext cx="9687726" cy="502307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g299932634d8_10_2765"/>
          <p:cNvSpPr txBox="1"/>
          <p:nvPr/>
        </p:nvSpPr>
        <p:spPr>
          <a:xfrm>
            <a:off x="2820100" y="5294350"/>
            <a:ext cx="6366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GAMon Dashboard</a:t>
            </a:r>
            <a:endParaRPr i="0" sz="1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Public </a:t>
            </a:r>
            <a:r>
              <a:rPr i="0" lang="it-IT" sz="1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Health </a:t>
            </a:r>
            <a:r>
              <a:rPr lang="it-IT" sz="1600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i="0" lang="it-IT" sz="1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age</a:t>
            </a:r>
            <a:endParaRPr i="0" sz="1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1C4587"/>
                </a:solidFill>
                <a:latin typeface="Calibri"/>
                <a:ea typeface="Calibri"/>
                <a:cs typeface="Calibri"/>
                <a:sym typeface="Calibri"/>
              </a:rPr>
              <a:t>Grafana</a:t>
            </a:r>
            <a:endParaRPr i="0" sz="1600" u="none" cap="none" strike="noStrike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03" name="Google Shape;403;g299932634d8_10_2765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4" name="Google Shape;404;g299932634d8_10_2765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Workflow - Frontends</a:t>
            </a:r>
            <a:endParaRPr sz="2900"/>
          </a:p>
        </p:txBody>
      </p:sp>
      <p:sp>
        <p:nvSpPr>
          <p:cNvPr id="405" name="Google Shape;405;g299932634d8_10_2765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299932634d8_10_2774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411" name="Google Shape;411;g299932634d8_10_27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82767" y="689700"/>
            <a:ext cx="5626464" cy="55836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2" name="Google Shape;412;g299932634d8_10_2774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3" name="Google Shape;413;g299932634d8_10_2774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Microservices Architecture</a:t>
            </a:r>
            <a:endParaRPr sz="2900"/>
          </a:p>
        </p:txBody>
      </p:sp>
      <p:sp>
        <p:nvSpPr>
          <p:cNvPr id="414" name="Google Shape;414;g299932634d8_10_2774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99932634d8_10_2782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cxnSp>
        <p:nvCxnSpPr>
          <p:cNvPr id="420" name="Google Shape;420;g299932634d8_10_2782"/>
          <p:cNvCxnSpPr/>
          <p:nvPr/>
        </p:nvCxnSpPr>
        <p:spPr>
          <a:xfrm flipH="1">
            <a:off x="6571650" y="3429000"/>
            <a:ext cx="1319100" cy="156690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1" name="Google Shape;421;g299932634d8_10_2782"/>
          <p:cNvCxnSpPr/>
          <p:nvPr/>
        </p:nvCxnSpPr>
        <p:spPr>
          <a:xfrm flipH="1">
            <a:off x="6583950" y="3429000"/>
            <a:ext cx="1306800" cy="289290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2" name="Google Shape;422;g299932634d8_10_2782"/>
          <p:cNvSpPr/>
          <p:nvPr/>
        </p:nvSpPr>
        <p:spPr>
          <a:xfrm>
            <a:off x="7890767" y="1097667"/>
            <a:ext cx="2561700" cy="4652700"/>
          </a:xfrm>
          <a:prstGeom prst="roundRect">
            <a:avLst>
              <a:gd fmla="val 6405" name="adj"/>
            </a:avLst>
          </a:prstGeom>
          <a:solidFill>
            <a:srgbClr val="FFFFFF"/>
          </a:solidFill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  <a:effectLst>
            <a:outerShdw blurRad="200025" rotWithShape="0" algn="bl" dist="28575">
              <a:srgbClr val="000000">
                <a:alpha val="29409"/>
              </a:srgbClr>
            </a:outerShdw>
          </a:effectLst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23" name="Google Shape;423;g299932634d8_10_2782"/>
          <p:cNvGrpSpPr/>
          <p:nvPr/>
        </p:nvGrpSpPr>
        <p:grpSpPr>
          <a:xfrm>
            <a:off x="7982647" y="1204474"/>
            <a:ext cx="2377911" cy="4256090"/>
            <a:chOff x="6928224" y="1105688"/>
            <a:chExt cx="1529400" cy="3318071"/>
          </a:xfrm>
        </p:grpSpPr>
        <p:sp>
          <p:nvSpPr>
            <p:cNvPr id="424" name="Google Shape;424;g299932634d8_10_2782"/>
            <p:cNvSpPr txBox="1"/>
            <p:nvPr/>
          </p:nvSpPr>
          <p:spPr>
            <a:xfrm>
              <a:off x="6928224" y="1105688"/>
              <a:ext cx="1529400" cy="58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7425" lIns="91425" spcFirstLastPara="1" rIns="91425" wrap="square" tIns="27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Accounting </a:t>
              </a:r>
              <a:r>
                <a:rPr b="1" lang="it-IT" sz="1600">
                  <a:latin typeface="Calibri"/>
                  <a:ea typeface="Calibri"/>
                  <a:cs typeface="Calibri"/>
                  <a:sym typeface="Calibri"/>
                </a:rPr>
                <a:t>D</a:t>
              </a:r>
              <a:r>
                <a:rPr b="1"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ata</a:t>
              </a:r>
              <a:endParaRPr b="1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Relational D</a:t>
              </a: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atabase PostgreSQL</a:t>
              </a:r>
              <a:endParaRPr i="0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25" name="Google Shape;425;g299932634d8_10_2782"/>
            <p:cNvCxnSpPr/>
            <p:nvPr/>
          </p:nvCxnSpPr>
          <p:spPr>
            <a:xfrm>
              <a:off x="7516966" y="1788466"/>
              <a:ext cx="385200" cy="0"/>
            </a:xfrm>
            <a:prstGeom prst="straightConnector1">
              <a:avLst/>
            </a:prstGeom>
            <a:noFill/>
            <a:ln cap="flat" cmpd="sng" w="9525">
              <a:solidFill>
                <a:srgbClr val="023E9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26" name="Google Shape;426;g299932634d8_10_2782"/>
            <p:cNvSpPr txBox="1"/>
            <p:nvPr/>
          </p:nvSpPr>
          <p:spPr>
            <a:xfrm>
              <a:off x="6928224" y="1877162"/>
              <a:ext cx="1529400" cy="58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7425" lIns="91425" spcFirstLastPara="1" rIns="91425" wrap="square" tIns="27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Monitoring </a:t>
              </a:r>
              <a:r>
                <a:rPr b="1" lang="it-IT" sz="1600">
                  <a:latin typeface="Calibri"/>
                  <a:ea typeface="Calibri"/>
                  <a:cs typeface="Calibri"/>
                  <a:sym typeface="Calibri"/>
                </a:rPr>
                <a:t>D</a:t>
              </a:r>
              <a:r>
                <a:rPr b="1"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ata</a:t>
              </a:r>
              <a:endParaRPr b="1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Time Series Database</a:t>
              </a: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 InfluxDB</a:t>
              </a:r>
              <a:endParaRPr i="0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Google Shape;427;g299932634d8_10_2782"/>
            <p:cNvSpPr txBox="1"/>
            <p:nvPr/>
          </p:nvSpPr>
          <p:spPr>
            <a:xfrm>
              <a:off x="6928224" y="2670527"/>
              <a:ext cx="1529400" cy="58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7425" lIns="91425" spcFirstLastPara="1" rIns="91425" wrap="square" tIns="27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Event</a:t>
              </a:r>
              <a:r>
                <a:rPr b="1" lang="it-IT" sz="1600">
                  <a:latin typeface="Calibri"/>
                  <a:ea typeface="Calibri"/>
                  <a:cs typeface="Calibri"/>
                  <a:sym typeface="Calibri"/>
                </a:rPr>
                <a:t>s Data</a:t>
              </a:r>
              <a:endParaRPr b="1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NoSQL </a:t>
              </a: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D</a:t>
              </a: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atabase MongoDB</a:t>
              </a:r>
              <a:endParaRPr i="0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28" name="Google Shape;428;g299932634d8_10_2782"/>
            <p:cNvCxnSpPr/>
            <p:nvPr/>
          </p:nvCxnSpPr>
          <p:spPr>
            <a:xfrm>
              <a:off x="7516966" y="2583493"/>
              <a:ext cx="385200" cy="0"/>
            </a:xfrm>
            <a:prstGeom prst="straightConnector1">
              <a:avLst/>
            </a:prstGeom>
            <a:noFill/>
            <a:ln cap="flat" cmpd="sng" w="9525">
              <a:solidFill>
                <a:srgbClr val="023E9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29" name="Google Shape;429;g299932634d8_10_2782"/>
            <p:cNvSpPr txBox="1"/>
            <p:nvPr/>
          </p:nvSpPr>
          <p:spPr>
            <a:xfrm>
              <a:off x="6928224" y="3837859"/>
              <a:ext cx="1529400" cy="58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7425" lIns="91425" spcFirstLastPara="1" rIns="91425" wrap="square" tIns="27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i="0" sz="1500" u="none" cap="none" strike="noStrike">
                <a:solidFill>
                  <a:srgbClr val="000000"/>
                </a:solidFill>
                <a:latin typeface="Rubik"/>
                <a:ea typeface="Rubik"/>
                <a:cs typeface="Rubik"/>
                <a:sym typeface="Rubik"/>
              </a:endParaRPr>
            </a:p>
          </p:txBody>
        </p:sp>
        <p:cxnSp>
          <p:nvCxnSpPr>
            <p:cNvPr id="430" name="Google Shape;430;g299932634d8_10_2782"/>
            <p:cNvCxnSpPr/>
            <p:nvPr/>
          </p:nvCxnSpPr>
          <p:spPr>
            <a:xfrm>
              <a:off x="7516966" y="3378524"/>
              <a:ext cx="385200" cy="0"/>
            </a:xfrm>
            <a:prstGeom prst="straightConnector1">
              <a:avLst/>
            </a:prstGeom>
            <a:noFill/>
            <a:ln cap="flat" cmpd="sng" w="9525">
              <a:solidFill>
                <a:srgbClr val="023E9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31" name="Google Shape;431;g299932634d8_10_2782"/>
          <p:cNvSpPr txBox="1"/>
          <p:nvPr/>
        </p:nvSpPr>
        <p:spPr>
          <a:xfrm>
            <a:off x="7982696" y="4272917"/>
            <a:ext cx="2377500" cy="7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27425" lIns="91425" spcFirstLastPara="1" rIns="91425" wrap="square" tIns="27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it-IT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Redis</a:t>
            </a:r>
            <a:endParaRPr b="1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Cache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32" name="Google Shape;432;g299932634d8_10_2782"/>
          <p:cNvCxnSpPr/>
          <p:nvPr/>
        </p:nvCxnSpPr>
        <p:spPr>
          <a:xfrm>
            <a:off x="8872197" y="4964178"/>
            <a:ext cx="598800" cy="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3" name="Google Shape;433;g299932634d8_10_2782"/>
          <p:cNvSpPr txBox="1"/>
          <p:nvPr/>
        </p:nvSpPr>
        <p:spPr>
          <a:xfrm>
            <a:off x="7982700" y="5100624"/>
            <a:ext cx="23775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27425" lIns="91425" spcFirstLastPara="1" rIns="91425" wrap="square" tIns="27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it-IT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Netbox</a:t>
            </a:r>
            <a:endParaRPr b="1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Physical Infrastructure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4" name="Google Shape;434;g299932634d8_10_2782"/>
          <p:cNvPicPr preferRelativeResize="0"/>
          <p:nvPr/>
        </p:nvPicPr>
        <p:blipFill rotWithShape="1">
          <a:blip r:embed="rId3">
            <a:alphaModFix/>
          </a:blip>
          <a:srcRect b="22875" l="0" r="0" t="0"/>
          <a:stretch/>
        </p:blipFill>
        <p:spPr>
          <a:xfrm>
            <a:off x="1056350" y="1245950"/>
            <a:ext cx="4731976" cy="3621825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g299932634d8_10_2782"/>
          <p:cNvSpPr/>
          <p:nvPr/>
        </p:nvSpPr>
        <p:spPr>
          <a:xfrm>
            <a:off x="954688" y="1149762"/>
            <a:ext cx="4935300" cy="3814500"/>
          </a:xfrm>
          <a:prstGeom prst="roundRect">
            <a:avLst>
              <a:gd fmla="val 0" name="adj"/>
            </a:avLst>
          </a:prstGeom>
          <a:solidFill>
            <a:srgbClr val="FFFFFF">
              <a:alpha val="74510"/>
            </a:srgbClr>
          </a:solidFill>
          <a:ln>
            <a:noFill/>
          </a:ln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36" name="Google Shape;436;g299932634d8_10_2782"/>
          <p:cNvPicPr preferRelativeResize="0"/>
          <p:nvPr/>
        </p:nvPicPr>
        <p:blipFill rotWithShape="1">
          <a:blip r:embed="rId3">
            <a:alphaModFix/>
          </a:blip>
          <a:srcRect b="0" l="0" r="0" t="78095"/>
          <a:stretch/>
        </p:blipFill>
        <p:spPr>
          <a:xfrm>
            <a:off x="189425" y="4996397"/>
            <a:ext cx="6366523" cy="13839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7" name="Google Shape;437;g299932634d8_10_2782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8" name="Google Shape;438;g299932634d8_10_2782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Microservices Architecture</a:t>
            </a:r>
            <a:endParaRPr sz="2900"/>
          </a:p>
        </p:txBody>
      </p:sp>
      <p:sp>
        <p:nvSpPr>
          <p:cNvPr id="439" name="Google Shape;439;g299932634d8_10_2782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Google Shape;444;g299932634d8_10_2806"/>
          <p:cNvPicPr preferRelativeResize="0"/>
          <p:nvPr/>
        </p:nvPicPr>
        <p:blipFill rotWithShape="1">
          <a:blip r:embed="rId3">
            <a:alphaModFix/>
          </a:blip>
          <a:srcRect b="0" l="0" r="0" t="19620"/>
          <a:stretch/>
        </p:blipFill>
        <p:spPr>
          <a:xfrm>
            <a:off x="1677461" y="2190614"/>
            <a:ext cx="5232240" cy="4295499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g299932634d8_10_2806"/>
          <p:cNvSpPr/>
          <p:nvPr/>
        </p:nvSpPr>
        <p:spPr>
          <a:xfrm>
            <a:off x="1677524" y="2190614"/>
            <a:ext cx="3333600" cy="306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446" name="Google Shape;446;g299932634d8_10_2806"/>
          <p:cNvSpPr/>
          <p:nvPr/>
        </p:nvSpPr>
        <p:spPr>
          <a:xfrm>
            <a:off x="4843709" y="4184976"/>
            <a:ext cx="465300" cy="190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447" name="Google Shape;447;g299932634d8_10_2806"/>
          <p:cNvSpPr/>
          <p:nvPr/>
        </p:nvSpPr>
        <p:spPr>
          <a:xfrm>
            <a:off x="1637600" y="2190614"/>
            <a:ext cx="5331900" cy="4295100"/>
          </a:xfrm>
          <a:prstGeom prst="roundRect">
            <a:avLst>
              <a:gd fmla="val 0" name="adj"/>
            </a:avLst>
          </a:prstGeom>
          <a:solidFill>
            <a:srgbClr val="FFFFFF">
              <a:alpha val="74510"/>
            </a:srgbClr>
          </a:solidFill>
          <a:ln>
            <a:noFill/>
          </a:ln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48" name="Google Shape;448;g299932634d8_10_2806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cxnSp>
        <p:nvCxnSpPr>
          <p:cNvPr id="449" name="Google Shape;449;g299932634d8_10_2806"/>
          <p:cNvCxnSpPr/>
          <p:nvPr/>
        </p:nvCxnSpPr>
        <p:spPr>
          <a:xfrm flipH="1">
            <a:off x="4571250" y="3489264"/>
            <a:ext cx="3319500" cy="167520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0" name="Google Shape;450;g299932634d8_10_2806"/>
          <p:cNvSpPr/>
          <p:nvPr/>
        </p:nvSpPr>
        <p:spPr>
          <a:xfrm>
            <a:off x="7890753" y="1118425"/>
            <a:ext cx="2561700" cy="4609200"/>
          </a:xfrm>
          <a:prstGeom prst="roundRect">
            <a:avLst>
              <a:gd fmla="val 6405" name="adj"/>
            </a:avLst>
          </a:prstGeom>
          <a:solidFill>
            <a:srgbClr val="FFFFFF"/>
          </a:solidFill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  <a:effectLst>
            <a:outerShdw blurRad="200025" rotWithShape="0" algn="bl" dist="28575">
              <a:srgbClr val="000000">
                <a:alpha val="29409"/>
              </a:srgbClr>
            </a:outerShdw>
          </a:effectLst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B4E40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51" name="Google Shape;451;g299932634d8_10_2806"/>
          <p:cNvGrpSpPr/>
          <p:nvPr/>
        </p:nvGrpSpPr>
        <p:grpSpPr>
          <a:xfrm>
            <a:off x="7982624" y="1422590"/>
            <a:ext cx="2377961" cy="4012823"/>
            <a:chOff x="7982649" y="1592752"/>
            <a:chExt cx="2377961" cy="4012823"/>
          </a:xfrm>
        </p:grpSpPr>
        <p:grpSp>
          <p:nvGrpSpPr>
            <p:cNvPr id="452" name="Google Shape;452;g299932634d8_10_2806"/>
            <p:cNvGrpSpPr/>
            <p:nvPr/>
          </p:nvGrpSpPr>
          <p:grpSpPr>
            <a:xfrm>
              <a:off x="7982649" y="1592752"/>
              <a:ext cx="2377961" cy="3202628"/>
              <a:chOff x="6928195" y="1408501"/>
              <a:chExt cx="1529432" cy="2496981"/>
            </a:xfrm>
          </p:grpSpPr>
          <p:sp>
            <p:nvSpPr>
              <p:cNvPr id="453" name="Google Shape;453;g299932634d8_10_2806"/>
              <p:cNvSpPr txBox="1"/>
              <p:nvPr/>
            </p:nvSpPr>
            <p:spPr>
              <a:xfrm>
                <a:off x="6928227" y="1408501"/>
                <a:ext cx="1529400" cy="443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7425" lIns="91425" spcFirstLastPara="1" rIns="91425" wrap="square" tIns="27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1" i="0" lang="it-IT" sz="1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Frontend</a:t>
                </a:r>
                <a:endParaRPr b="1" i="0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i="0" lang="it-IT" sz="1600" u="none" cap="none" strike="noStrike">
                    <a:solidFill>
                      <a:srgbClr val="595959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Angular </a:t>
                </a:r>
                <a:r>
                  <a:rPr lang="it-IT" sz="1600">
                    <a:solidFill>
                      <a:srgbClr val="595959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</a:t>
                </a:r>
                <a:r>
                  <a:rPr i="0" lang="it-IT" sz="1600" u="none" cap="none" strike="noStrike">
                    <a:solidFill>
                      <a:srgbClr val="595959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ramework</a:t>
                </a:r>
                <a:endParaRPr i="0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454" name="Google Shape;454;g299932634d8_10_2806"/>
              <p:cNvCxnSpPr/>
              <p:nvPr/>
            </p:nvCxnSpPr>
            <p:spPr>
              <a:xfrm>
                <a:off x="7500324" y="1943705"/>
                <a:ext cx="3852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23E91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455" name="Google Shape;455;g299932634d8_10_2806"/>
              <p:cNvSpPr txBox="1"/>
              <p:nvPr/>
            </p:nvSpPr>
            <p:spPr>
              <a:xfrm>
                <a:off x="6928227" y="2068791"/>
                <a:ext cx="1529400" cy="443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7425" lIns="91425" spcFirstLastPara="1" rIns="91425" wrap="square" tIns="27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1" i="0" lang="it-IT" sz="1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Ingress</a:t>
                </a:r>
                <a:endParaRPr b="1" i="0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i="0" lang="it-IT" sz="1600" u="none" cap="none" strike="noStrike">
                    <a:solidFill>
                      <a:srgbClr val="595959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Nginx</a:t>
                </a:r>
                <a:r>
                  <a:rPr i="0" lang="it-IT" sz="1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i="0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Google Shape;456;g299932634d8_10_2806"/>
              <p:cNvSpPr txBox="1"/>
              <p:nvPr/>
            </p:nvSpPr>
            <p:spPr>
              <a:xfrm>
                <a:off x="6928195" y="2706857"/>
                <a:ext cx="1529400" cy="443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7425" lIns="91425" spcFirstLastPara="1" rIns="91425" wrap="square" tIns="27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1" i="0" lang="it-IT" sz="1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Accounting BE</a:t>
                </a:r>
                <a:endParaRPr b="1" i="0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i="0" lang="it-IT" sz="1600" u="none" cap="none" strike="noStrike">
                    <a:solidFill>
                      <a:srgbClr val="595959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Django REST</a:t>
                </a:r>
                <a:r>
                  <a:rPr i="0" lang="it-IT" sz="1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endParaRPr i="0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457;g299932634d8_10_2806"/>
              <p:cNvSpPr txBox="1"/>
              <p:nvPr/>
            </p:nvSpPr>
            <p:spPr>
              <a:xfrm>
                <a:off x="6928227" y="3462082"/>
                <a:ext cx="1529400" cy="443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27425" lIns="91425" spcFirstLastPara="1" rIns="91425" wrap="square" tIns="27425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b="1" i="0" lang="it-IT" sz="16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Monitoring BE</a:t>
                </a:r>
                <a:endParaRPr b="1" i="0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r>
                  <a:rPr i="0" lang="it-IT" sz="1600" u="none" cap="none" strike="noStrike">
                    <a:solidFill>
                      <a:srgbClr val="595959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FAST-API</a:t>
                </a:r>
                <a:endParaRPr i="0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58" name="Google Shape;458;g299932634d8_10_2806"/>
            <p:cNvSpPr txBox="1"/>
            <p:nvPr/>
          </p:nvSpPr>
          <p:spPr>
            <a:xfrm>
              <a:off x="7982725" y="5098275"/>
              <a:ext cx="2377800" cy="50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7425" lIns="91425" spcFirstLastPara="1" rIns="91425" wrap="square" tIns="27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REST API</a:t>
              </a:r>
              <a:endParaRPr b="1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OpenAPI </a:t>
              </a: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S</a:t>
              </a: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tandard</a:t>
              </a:r>
              <a:endParaRPr i="0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459" name="Google Shape;459;g299932634d8_10_2806"/>
          <p:cNvCxnSpPr/>
          <p:nvPr/>
        </p:nvCxnSpPr>
        <p:spPr>
          <a:xfrm>
            <a:off x="8872197" y="2948441"/>
            <a:ext cx="598800" cy="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60" name="Google Shape;460;g299932634d8_10_2806"/>
          <p:cNvCxnSpPr/>
          <p:nvPr/>
        </p:nvCxnSpPr>
        <p:spPr>
          <a:xfrm>
            <a:off x="8872197" y="3811966"/>
            <a:ext cx="598800" cy="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61" name="Google Shape;461;g299932634d8_10_2806"/>
          <p:cNvCxnSpPr/>
          <p:nvPr/>
        </p:nvCxnSpPr>
        <p:spPr>
          <a:xfrm>
            <a:off x="8872197" y="4723691"/>
            <a:ext cx="598800" cy="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462" name="Google Shape;462;g299932634d8_10_2806"/>
          <p:cNvPicPr preferRelativeResize="0"/>
          <p:nvPr/>
        </p:nvPicPr>
        <p:blipFill rotWithShape="1">
          <a:blip r:embed="rId3">
            <a:alphaModFix/>
          </a:blip>
          <a:srcRect b="30555" l="0" r="41718" t="0"/>
          <a:stretch/>
        </p:blipFill>
        <p:spPr>
          <a:xfrm>
            <a:off x="1172125" y="835164"/>
            <a:ext cx="3676380" cy="4347099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g299932634d8_10_2806"/>
          <p:cNvSpPr/>
          <p:nvPr/>
        </p:nvSpPr>
        <p:spPr>
          <a:xfrm>
            <a:off x="4552538" y="4011464"/>
            <a:ext cx="419100" cy="772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464" name="Google Shape;464;g299932634d8_10_2806"/>
          <p:cNvSpPr/>
          <p:nvPr/>
        </p:nvSpPr>
        <p:spPr>
          <a:xfrm>
            <a:off x="4427000" y="4469414"/>
            <a:ext cx="518100" cy="564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465" name="Google Shape;465;g299932634d8_10_2806"/>
          <p:cNvSpPr/>
          <p:nvPr/>
        </p:nvSpPr>
        <p:spPr>
          <a:xfrm>
            <a:off x="4515945" y="1074564"/>
            <a:ext cx="468300" cy="166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cxnSp>
        <p:nvCxnSpPr>
          <p:cNvPr id="466" name="Google Shape;466;g299932634d8_10_2806"/>
          <p:cNvCxnSpPr/>
          <p:nvPr/>
        </p:nvCxnSpPr>
        <p:spPr>
          <a:xfrm rot="10800000">
            <a:off x="4559253" y="898189"/>
            <a:ext cx="3331500" cy="258510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67" name="Google Shape;467;g299932634d8_10_2806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8" name="Google Shape;468;g299932634d8_10_2806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Microservices Architecture</a:t>
            </a:r>
            <a:endParaRPr sz="2900"/>
          </a:p>
        </p:txBody>
      </p:sp>
      <p:sp>
        <p:nvSpPr>
          <p:cNvPr id="469" name="Google Shape;469;g299932634d8_10_2806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clock&#10;&#10;Description automatically generated" id="184" name="Google Shape;184;g299932634d8_10_25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0784" y="449400"/>
            <a:ext cx="5727228" cy="5743231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299932634d8_10_2563"/>
          <p:cNvSpPr txBox="1"/>
          <p:nvPr/>
        </p:nvSpPr>
        <p:spPr>
          <a:xfrm>
            <a:off x="4285050" y="746700"/>
            <a:ext cx="4832100" cy="48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lang="it-IT" sz="3900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Outline</a:t>
            </a:r>
            <a:br>
              <a:rPr b="1" i="0" lang="it-IT" sz="3600" u="none" cap="none" strike="noStrike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2900" u="none" cap="none" strike="noStrike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Clr>
                <a:srgbClr val="023E91"/>
              </a:buClr>
              <a:buSzPts val="2000"/>
              <a:buFont typeface="Calibri"/>
              <a:buAutoNum type="arabicPeriod"/>
            </a:pPr>
            <a:r>
              <a:rPr lang="it-IT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  <a:endParaRPr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Clr>
                <a:srgbClr val="023E91"/>
              </a:buClr>
              <a:buSzPts val="2000"/>
              <a:buFont typeface="Calibri"/>
              <a:buAutoNum type="arabicPeriod"/>
            </a:pPr>
            <a:r>
              <a:rPr lang="it-IT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Clr>
                <a:srgbClr val="023E91"/>
              </a:buClr>
              <a:buSzPts val="2000"/>
              <a:buFont typeface="Calibri"/>
              <a:buAutoNum type="arabicPeriod"/>
            </a:pPr>
            <a:r>
              <a:rPr i="0" lang="it-IT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GAMon</a:t>
            </a:r>
            <a:endParaRPr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Clr>
                <a:srgbClr val="023E91"/>
              </a:buClr>
              <a:buSzPts val="2000"/>
              <a:buFont typeface="Calibri"/>
              <a:buAutoNum type="arabicPeriod"/>
            </a:pPr>
            <a:r>
              <a:rPr lang="it-IT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Architecture</a:t>
            </a:r>
            <a:endParaRPr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Clr>
                <a:srgbClr val="023E91"/>
              </a:buClr>
              <a:buSzPts val="2000"/>
              <a:buFont typeface="Calibri"/>
              <a:buAutoNum type="arabicPeriod"/>
            </a:pPr>
            <a:r>
              <a:rPr lang="it-IT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 status</a:t>
            </a:r>
            <a:endParaRPr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Clr>
                <a:srgbClr val="023E91"/>
              </a:buClr>
              <a:buSzPts val="2000"/>
              <a:buFont typeface="Calibri"/>
              <a:buAutoNum type="arabicPeriod"/>
            </a:pPr>
            <a:r>
              <a:rPr lang="it-IT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Next steps</a:t>
            </a:r>
            <a:endParaRPr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g299932634d8_10_25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42533" y="821575"/>
            <a:ext cx="414199" cy="456556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299932634d8_10_2563"/>
          <p:cNvSpPr txBox="1"/>
          <p:nvPr>
            <p:ph idx="11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Google Shape;474;g299932634d8_10_28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4975" y="1543850"/>
            <a:ext cx="4458158" cy="4602378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g299932634d8_10_2835"/>
          <p:cNvSpPr/>
          <p:nvPr/>
        </p:nvSpPr>
        <p:spPr>
          <a:xfrm>
            <a:off x="3588409" y="1716985"/>
            <a:ext cx="1634700" cy="1912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476" name="Google Shape;476;g299932634d8_10_2835"/>
          <p:cNvSpPr/>
          <p:nvPr/>
        </p:nvSpPr>
        <p:spPr>
          <a:xfrm>
            <a:off x="3142781" y="3783796"/>
            <a:ext cx="2080500" cy="900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477" name="Google Shape;477;g299932634d8_10_2835"/>
          <p:cNvSpPr/>
          <p:nvPr/>
        </p:nvSpPr>
        <p:spPr>
          <a:xfrm>
            <a:off x="3131125" y="1716981"/>
            <a:ext cx="722700" cy="179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478" name="Google Shape;478;g299932634d8_10_2835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479" name="Google Shape;479;g299932634d8_10_2835"/>
          <p:cNvSpPr/>
          <p:nvPr/>
        </p:nvSpPr>
        <p:spPr>
          <a:xfrm>
            <a:off x="7890753" y="1194625"/>
            <a:ext cx="2561700" cy="4609200"/>
          </a:xfrm>
          <a:prstGeom prst="roundRect">
            <a:avLst>
              <a:gd fmla="val 6405" name="adj"/>
            </a:avLst>
          </a:prstGeom>
          <a:solidFill>
            <a:srgbClr val="FFFFFF"/>
          </a:solidFill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  <a:effectLst>
            <a:outerShdw blurRad="200025" rotWithShape="0" algn="bl" dist="28575">
              <a:srgbClr val="000000">
                <a:alpha val="29409"/>
              </a:srgbClr>
            </a:outerShdw>
          </a:effectLst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80" name="Google Shape;480;g299932634d8_10_2835"/>
          <p:cNvGrpSpPr/>
          <p:nvPr/>
        </p:nvGrpSpPr>
        <p:grpSpPr>
          <a:xfrm>
            <a:off x="7982695" y="2020926"/>
            <a:ext cx="2377916" cy="2753440"/>
            <a:chOff x="6928224" y="1742198"/>
            <a:chExt cx="1529403" cy="2146597"/>
          </a:xfrm>
        </p:grpSpPr>
        <p:sp>
          <p:nvSpPr>
            <p:cNvPr id="481" name="Google Shape;481;g299932634d8_10_2835"/>
            <p:cNvSpPr txBox="1"/>
            <p:nvPr/>
          </p:nvSpPr>
          <p:spPr>
            <a:xfrm>
              <a:off x="6928227" y="1742198"/>
              <a:ext cx="1529400" cy="44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7425" lIns="91425" spcFirstLastPara="1" rIns="91425" wrap="square" tIns="27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OpenID Connect</a:t>
              </a:r>
              <a:endParaRPr b="1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Dashboard </a:t>
              </a: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C</a:t>
              </a: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lient OIDC</a:t>
              </a:r>
              <a:endParaRPr i="0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82" name="Google Shape;482;g299932634d8_10_2835"/>
            <p:cNvCxnSpPr/>
            <p:nvPr/>
          </p:nvCxnSpPr>
          <p:spPr>
            <a:xfrm>
              <a:off x="7500324" y="2265229"/>
              <a:ext cx="385200" cy="0"/>
            </a:xfrm>
            <a:prstGeom prst="straightConnector1">
              <a:avLst/>
            </a:prstGeom>
            <a:noFill/>
            <a:ln cap="flat" cmpd="sng" w="9525">
              <a:solidFill>
                <a:srgbClr val="023E9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483" name="Google Shape;483;g299932634d8_10_2835"/>
            <p:cNvSpPr txBox="1"/>
            <p:nvPr/>
          </p:nvSpPr>
          <p:spPr>
            <a:xfrm>
              <a:off x="6928224" y="2364326"/>
              <a:ext cx="1529400" cy="58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7425" lIns="91425" spcFirstLastPara="1" rIns="91425" wrap="square" tIns="27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Authentication</a:t>
              </a:r>
              <a:endParaRPr b="1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Keycloak +</a:t>
              </a:r>
              <a:endParaRPr i="0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Satosa Gateway + IDEM</a:t>
              </a:r>
              <a:endParaRPr i="0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1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g299932634d8_10_2835"/>
            <p:cNvSpPr txBox="1"/>
            <p:nvPr/>
          </p:nvSpPr>
          <p:spPr>
            <a:xfrm>
              <a:off x="6928227" y="3149895"/>
              <a:ext cx="15294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7425" lIns="91425" spcFirstLastPara="1" rIns="91425" wrap="square" tIns="27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Authorization</a:t>
              </a:r>
              <a:endParaRPr b="1"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Open Policy Agent: Policy-</a:t>
              </a: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E</a:t>
              </a: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ngine </a:t>
              </a: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for</a:t>
              </a: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C</a:t>
              </a: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loud </a:t>
              </a: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N</a:t>
              </a:r>
              <a:r>
                <a:rPr i="0" lang="it-IT" sz="1600" u="none" cap="none" strike="noStrike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ative </a:t>
              </a:r>
              <a:r>
                <a:rPr lang="it-IT" sz="160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Environments</a:t>
              </a:r>
              <a:r>
                <a:rPr i="0" lang="it-IT" sz="16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i="0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85" name="Google Shape;485;g299932634d8_10_2835"/>
            <p:cNvCxnSpPr/>
            <p:nvPr/>
          </p:nvCxnSpPr>
          <p:spPr>
            <a:xfrm>
              <a:off x="7500324" y="3072062"/>
              <a:ext cx="385200" cy="0"/>
            </a:xfrm>
            <a:prstGeom prst="straightConnector1">
              <a:avLst/>
            </a:prstGeom>
            <a:noFill/>
            <a:ln cap="flat" cmpd="sng" w="9525">
              <a:solidFill>
                <a:srgbClr val="023E9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486" name="Google Shape;486;g299932634d8_10_2835"/>
          <p:cNvCxnSpPr/>
          <p:nvPr/>
        </p:nvCxnSpPr>
        <p:spPr>
          <a:xfrm rot="10800000">
            <a:off x="6342753" y="1524625"/>
            <a:ext cx="1548000" cy="189840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87" name="Google Shape;487;g299932634d8_10_2835"/>
          <p:cNvCxnSpPr/>
          <p:nvPr/>
        </p:nvCxnSpPr>
        <p:spPr>
          <a:xfrm flipH="1">
            <a:off x="6330750" y="3429000"/>
            <a:ext cx="1560000" cy="1422300"/>
          </a:xfrm>
          <a:prstGeom prst="straightConnector1">
            <a:avLst/>
          </a:prstGeom>
          <a:noFill/>
          <a:ln cap="flat" cmpd="sng" w="9525">
            <a:solidFill>
              <a:srgbClr val="023E9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8" name="Google Shape;488;g299932634d8_10_2835"/>
          <p:cNvSpPr/>
          <p:nvPr/>
        </p:nvSpPr>
        <p:spPr>
          <a:xfrm>
            <a:off x="4110275" y="3806272"/>
            <a:ext cx="423900" cy="245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pic>
        <p:nvPicPr>
          <p:cNvPr id="489" name="Google Shape;489;g299932634d8_10_2835"/>
          <p:cNvPicPr preferRelativeResize="0"/>
          <p:nvPr/>
        </p:nvPicPr>
        <p:blipFill rotWithShape="1">
          <a:blip r:embed="rId3">
            <a:alphaModFix/>
          </a:blip>
          <a:srcRect b="30688" l="63080" r="0" t="19838"/>
          <a:stretch/>
        </p:blipFill>
        <p:spPr>
          <a:xfrm>
            <a:off x="3630442" y="1464400"/>
            <a:ext cx="2656657" cy="3454202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g299932634d8_10_2835"/>
          <p:cNvSpPr/>
          <p:nvPr/>
        </p:nvSpPr>
        <p:spPr>
          <a:xfrm>
            <a:off x="3630442" y="4083809"/>
            <a:ext cx="472800" cy="274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491" name="Google Shape;491;g299932634d8_10_2835"/>
          <p:cNvSpPr/>
          <p:nvPr/>
        </p:nvSpPr>
        <p:spPr>
          <a:xfrm>
            <a:off x="764975" y="1464400"/>
            <a:ext cx="2656500" cy="4761300"/>
          </a:xfrm>
          <a:prstGeom prst="roundRect">
            <a:avLst>
              <a:gd fmla="val 0" name="adj"/>
            </a:avLst>
          </a:prstGeom>
          <a:solidFill>
            <a:srgbClr val="FFFFFF">
              <a:alpha val="74510"/>
            </a:srgbClr>
          </a:solidFill>
          <a:ln>
            <a:noFill/>
          </a:ln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2" name="Google Shape;492;g299932634d8_10_2835"/>
          <p:cNvSpPr/>
          <p:nvPr/>
        </p:nvSpPr>
        <p:spPr>
          <a:xfrm>
            <a:off x="3413923" y="5062525"/>
            <a:ext cx="1808100" cy="1096800"/>
          </a:xfrm>
          <a:prstGeom prst="roundRect">
            <a:avLst>
              <a:gd fmla="val 0" name="adj"/>
            </a:avLst>
          </a:prstGeom>
          <a:solidFill>
            <a:srgbClr val="FFFFFF">
              <a:alpha val="74510"/>
            </a:srgbClr>
          </a:solidFill>
          <a:ln>
            <a:noFill/>
          </a:ln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493" name="Google Shape;493;g299932634d8_10_2835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4" name="Google Shape;494;g299932634d8_10_2835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Microservices Architecture</a:t>
            </a:r>
            <a:endParaRPr sz="2900"/>
          </a:p>
        </p:txBody>
      </p:sp>
      <p:sp>
        <p:nvSpPr>
          <p:cNvPr id="495" name="Google Shape;495;g299932634d8_10_2835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299932634d8_10_2860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501" name="Google Shape;501;g299932634d8_10_2860"/>
          <p:cNvSpPr/>
          <p:nvPr/>
        </p:nvSpPr>
        <p:spPr>
          <a:xfrm>
            <a:off x="6670875" y="1194625"/>
            <a:ext cx="4519500" cy="4540500"/>
          </a:xfrm>
          <a:prstGeom prst="roundRect">
            <a:avLst>
              <a:gd fmla="val 6405" name="adj"/>
            </a:avLst>
          </a:prstGeom>
          <a:solidFill>
            <a:srgbClr val="FFFFFF"/>
          </a:solidFill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  <a:effectLst>
            <a:outerShdw blurRad="200025" rotWithShape="0" algn="bl" dist="28575">
              <a:srgbClr val="000000">
                <a:alpha val="29409"/>
              </a:srgbClr>
            </a:outerShdw>
          </a:effectLst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2" name="Google Shape;502;g299932634d8_10_2860"/>
          <p:cNvSpPr/>
          <p:nvPr/>
        </p:nvSpPr>
        <p:spPr>
          <a:xfrm>
            <a:off x="850925" y="1194625"/>
            <a:ext cx="4519500" cy="4540500"/>
          </a:xfrm>
          <a:prstGeom prst="roundRect">
            <a:avLst>
              <a:gd fmla="val 6405" name="adj"/>
            </a:avLst>
          </a:prstGeom>
          <a:solidFill>
            <a:srgbClr val="FFFFFF"/>
          </a:solidFill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  <a:effectLst>
            <a:outerShdw blurRad="200025" rotWithShape="0" algn="bl" dist="28575">
              <a:srgbClr val="000000">
                <a:alpha val="29409"/>
              </a:srgbClr>
            </a:outerShdw>
          </a:effectLst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B4E40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03" name="Google Shape;503;g299932634d8_10_2860"/>
          <p:cNvSpPr txBox="1"/>
          <p:nvPr/>
        </p:nvSpPr>
        <p:spPr>
          <a:xfrm>
            <a:off x="1046933" y="1529400"/>
            <a:ext cx="4208400" cy="3344100"/>
          </a:xfrm>
          <a:prstGeom prst="rect">
            <a:avLst/>
          </a:prstGeom>
          <a:noFill/>
          <a:ln>
            <a:noFill/>
          </a:ln>
        </p:spPr>
        <p:txBody>
          <a:bodyPr anchorCtr="0" anchor="t" bIns="27425" lIns="91425" spcFirstLastPara="1" rIns="91425" wrap="square" tIns="27425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it-I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Accounting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Institutions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Search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Details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Person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Search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Details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Agreements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Search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Details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vDC: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Search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Details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Quotas History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Object Storage: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Search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Details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Quotas History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Reports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: e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Aggregation of Resource Usage Grouped by Institution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g299932634d8_10_2860"/>
          <p:cNvSpPr txBox="1"/>
          <p:nvPr/>
        </p:nvSpPr>
        <p:spPr>
          <a:xfrm>
            <a:off x="6887133" y="1529400"/>
            <a:ext cx="4148100" cy="37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27425" lIns="91425" spcFirstLastPara="1" rIns="91425" wrap="square" tIns="27425">
            <a:noAutofit/>
          </a:bodyPr>
          <a:lstStyle/>
          <a:p>
            <a:pPr indent="0" lvl="0" marL="0" marR="0" rtl="0" algn="ctr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it-IT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  <a:endParaRPr i="0" sz="19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Services status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: vDC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Object Store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vDC: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Allocation and Usage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Observability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up to the 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O~S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rojects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Object Storage: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Allocation and Usage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Allocation and Usage Aggregation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: e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Grouped by Institution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Floating IP: S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earch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History of Association States with Tenants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700"/>
              <a:buFont typeface="Calibri"/>
              <a:buChar char="●"/>
            </a:pP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O~S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tats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05" name="Google Shape;505;g299932634d8_10_2860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6" name="Google Shape;506;g299932634d8_10_2860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Current Status - GAMon v0.4.0</a:t>
            </a:r>
            <a:endParaRPr sz="2900"/>
          </a:p>
        </p:txBody>
      </p:sp>
      <p:sp>
        <p:nvSpPr>
          <p:cNvPr id="507" name="Google Shape;507;g299932634d8_10_2860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299932634d8_10_2871"/>
          <p:cNvSpPr txBox="1"/>
          <p:nvPr>
            <p:ph idx="12" type="sldNum"/>
          </p:nvPr>
        </p:nvSpPr>
        <p:spPr>
          <a:xfrm>
            <a:off x="13151853" y="8678625"/>
            <a:ext cx="558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513" name="Google Shape;513;g299932634d8_10_2871"/>
          <p:cNvSpPr/>
          <p:nvPr/>
        </p:nvSpPr>
        <p:spPr>
          <a:xfrm>
            <a:off x="3872200" y="861300"/>
            <a:ext cx="342900" cy="5109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000">
                <a:srgbClr val="FFFFFF">
                  <a:alpha val="0"/>
                </a:srgbClr>
              </a:gs>
              <a:gs pos="22000">
                <a:srgbClr val="FFFFFF"/>
              </a:gs>
              <a:gs pos="72000">
                <a:srgbClr val="FFFFFF"/>
              </a:gs>
              <a:gs pos="9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16200038" scaled="0"/>
          </a:gra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it-IT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g299932634d8_10_2871"/>
          <p:cNvSpPr txBox="1"/>
          <p:nvPr/>
        </p:nvSpPr>
        <p:spPr>
          <a:xfrm>
            <a:off x="8427960" y="1150798"/>
            <a:ext cx="3596100" cy="15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it-I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Institutions list</a:t>
            </a:r>
            <a:endParaRPr b="1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General Information about Registered Institutions,</a:t>
            </a:r>
            <a:r>
              <a:rPr i="0" lang="it-IT" sz="15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Search by Name and Affiliated Institutions</a:t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g299932634d8_10_2871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516" name="Google Shape;516;g299932634d8_10_28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575" y="1289750"/>
            <a:ext cx="7401559" cy="4075291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60000" dist="114300">
              <a:srgbClr val="999999">
                <a:alpha val="49800"/>
              </a:srgbClr>
            </a:outerShdw>
          </a:effectLst>
        </p:spPr>
      </p:pic>
      <p:sp>
        <p:nvSpPr>
          <p:cNvPr id="517" name="Google Shape;517;g299932634d8_10_2871"/>
          <p:cNvSpPr/>
          <p:nvPr/>
        </p:nvSpPr>
        <p:spPr>
          <a:xfrm>
            <a:off x="182550" y="1289750"/>
            <a:ext cx="7401600" cy="4075200"/>
          </a:xfrm>
          <a:prstGeom prst="roundRect">
            <a:avLst>
              <a:gd fmla="val 0" name="adj"/>
            </a:avLst>
          </a:prstGeom>
          <a:solidFill>
            <a:srgbClr val="FFFFFF">
              <a:alpha val="74510"/>
            </a:srgbClr>
          </a:solidFill>
          <a:ln>
            <a:noFill/>
          </a:ln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18" name="Google Shape;518;g299932634d8_10_28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5125" y="1691688"/>
            <a:ext cx="7401602" cy="41035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60000" dist="114300">
              <a:srgbClr val="999999">
                <a:alpha val="49800"/>
              </a:srgbClr>
            </a:outerShdw>
          </a:effectLst>
        </p:spPr>
      </p:pic>
      <p:sp>
        <p:nvSpPr>
          <p:cNvPr id="519" name="Google Shape;519;g299932634d8_10_2871"/>
          <p:cNvSpPr txBox="1"/>
          <p:nvPr/>
        </p:nvSpPr>
        <p:spPr>
          <a:xfrm>
            <a:off x="8373349" y="2690674"/>
            <a:ext cx="3650400" cy="15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it-IT" sz="2100">
                <a:latin typeface="Calibri"/>
                <a:ea typeface="Calibri"/>
                <a:cs typeface="Calibri"/>
                <a:sym typeface="Calibri"/>
              </a:rPr>
              <a:t>Institutions details</a:t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Details</a:t>
            </a:r>
            <a:r>
              <a:rPr i="0" lang="it-IT" sz="15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about </a:t>
            </a: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i="0" lang="it-IT" sz="15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nstitution, </a:t>
            </a: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Active Services and General Informations about Agreements</a:t>
            </a:r>
            <a:r>
              <a:rPr i="0" lang="it-IT" sz="15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Stipulated or Benefited</a:t>
            </a:r>
            <a:r>
              <a:rPr i="0" lang="it-IT" sz="15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 i="0" sz="15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g299932634d8_10_2871"/>
          <p:cNvSpPr txBox="1"/>
          <p:nvPr/>
        </p:nvSpPr>
        <p:spPr>
          <a:xfrm>
            <a:off x="8310939" y="4219774"/>
            <a:ext cx="3830100" cy="15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it-I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Agreements</a:t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Agreement Details and Show</a:t>
            </a:r>
            <a:endParaRPr sz="15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the Technical Annex History</a:t>
            </a:r>
            <a:endParaRPr i="0" sz="21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g299932634d8_10_2871"/>
          <p:cNvSpPr/>
          <p:nvPr/>
        </p:nvSpPr>
        <p:spPr>
          <a:xfrm>
            <a:off x="535125" y="1691700"/>
            <a:ext cx="7401600" cy="4103700"/>
          </a:xfrm>
          <a:prstGeom prst="roundRect">
            <a:avLst>
              <a:gd fmla="val 0" name="adj"/>
            </a:avLst>
          </a:prstGeom>
          <a:solidFill>
            <a:srgbClr val="FFFFFF">
              <a:alpha val="74510"/>
            </a:srgbClr>
          </a:solidFill>
          <a:ln>
            <a:noFill/>
          </a:ln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22" name="Google Shape;522;g299932634d8_10_287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50151" y="2113624"/>
            <a:ext cx="7401602" cy="407531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60000" dist="114300">
              <a:srgbClr val="999999">
                <a:alpha val="49800"/>
              </a:srgbClr>
            </a:outerShdw>
          </a:effectLst>
        </p:spPr>
      </p:pic>
      <p:cxnSp>
        <p:nvCxnSpPr>
          <p:cNvPr id="523" name="Google Shape;523;g299932634d8_10_2871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24" name="Google Shape;524;g299932634d8_10_2871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Current Status - GAMon v0.4.0</a:t>
            </a:r>
            <a:endParaRPr sz="29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g299932634d8_10_2871"/>
          <p:cNvSpPr txBox="1"/>
          <p:nvPr>
            <p:ph idx="11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99932634d8_10_2888"/>
          <p:cNvSpPr txBox="1"/>
          <p:nvPr>
            <p:ph idx="11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1" name="Google Shape;531;g299932634d8_10_2888" title="vdc-util-mon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2192000" cy="6567126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g299932634d8_10_2888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it-IT" sz="900">
                <a:latin typeface="Rubik Medium"/>
                <a:ea typeface="Rubik Medium"/>
                <a:cs typeface="Rubik Medium"/>
                <a:sym typeface="Rubik Medium"/>
              </a:rPr>
              <a:t>‹#›</a:t>
            </a:fld>
            <a:endParaRPr sz="900">
              <a:latin typeface="Rubik Medium"/>
              <a:ea typeface="Rubik Medium"/>
              <a:cs typeface="Rubik Medium"/>
              <a:sym typeface="Rubik Medium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299932634d8_10_2894"/>
          <p:cNvSpPr txBox="1"/>
          <p:nvPr>
            <p:ph idx="4294967295" type="title"/>
          </p:nvPr>
        </p:nvSpPr>
        <p:spPr>
          <a:xfrm>
            <a:off x="182566" y="0"/>
            <a:ext cx="11590500" cy="11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Stato attuale - GAMon v0.4.0</a:t>
            </a:r>
            <a:endParaRPr/>
          </a:p>
        </p:txBody>
      </p:sp>
      <p:sp>
        <p:nvSpPr>
          <p:cNvPr id="538" name="Google Shape;538;g299932634d8_10_2894"/>
          <p:cNvSpPr txBox="1"/>
          <p:nvPr>
            <p:ph idx="11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9" name="Google Shape;539;g299932634d8_10_2894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it-IT" sz="900">
                <a:latin typeface="Rubik Medium"/>
                <a:ea typeface="Rubik Medium"/>
                <a:cs typeface="Rubik Medium"/>
                <a:sym typeface="Rubik Medium"/>
              </a:rPr>
              <a:t>‹#›</a:t>
            </a:fld>
            <a:endParaRPr sz="600">
              <a:latin typeface="Rubik Medium"/>
              <a:ea typeface="Rubik Medium"/>
              <a:cs typeface="Rubik Medium"/>
              <a:sym typeface="Rubik Medium"/>
            </a:endParaRPr>
          </a:p>
        </p:txBody>
      </p:sp>
      <p:pic>
        <p:nvPicPr>
          <p:cNvPr id="540" name="Google Shape;540;g299932634d8_10_2894" title="obj-account01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2192000" cy="6567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299932634d8_10_2901"/>
          <p:cNvSpPr txBox="1"/>
          <p:nvPr>
            <p:ph idx="12" type="sldNum"/>
          </p:nvPr>
        </p:nvSpPr>
        <p:spPr>
          <a:xfrm>
            <a:off x="13151853" y="8678625"/>
            <a:ext cx="558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546" name="Google Shape;546;g299932634d8_10_2901"/>
          <p:cNvSpPr/>
          <p:nvPr/>
        </p:nvSpPr>
        <p:spPr>
          <a:xfrm>
            <a:off x="6907925" y="176325"/>
            <a:ext cx="342900" cy="5109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000">
                <a:srgbClr val="FFFFFF">
                  <a:alpha val="0"/>
                </a:srgbClr>
              </a:gs>
              <a:gs pos="22000">
                <a:srgbClr val="FFFFFF"/>
              </a:gs>
              <a:gs pos="72000">
                <a:srgbClr val="FFFFFF"/>
              </a:gs>
              <a:gs pos="9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16200038" scaled="0"/>
          </a:gra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it-IT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g299932634d8_10_2901"/>
          <p:cNvSpPr txBox="1"/>
          <p:nvPr/>
        </p:nvSpPr>
        <p:spPr>
          <a:xfrm>
            <a:off x="8748775" y="1629475"/>
            <a:ext cx="3596100" cy="12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b="1" lang="it-IT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Floating IP list</a:t>
            </a:r>
            <a:endParaRPr b="1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t/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Listing and Search</a:t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g299932634d8_10_2901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549" name="Google Shape;549;g299932634d8_10_2901"/>
          <p:cNvSpPr txBox="1"/>
          <p:nvPr/>
        </p:nvSpPr>
        <p:spPr>
          <a:xfrm>
            <a:off x="8748774" y="3147874"/>
            <a:ext cx="3650400" cy="15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b="1" lang="it-IT" sz="2100">
                <a:latin typeface="Calibri"/>
                <a:ea typeface="Calibri"/>
                <a:cs typeface="Calibri"/>
                <a:sym typeface="Calibri"/>
              </a:rPr>
              <a:t>Floating IP history</a:t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History of status changes of </a:t>
            </a:r>
            <a:endParaRPr sz="15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5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 Floating IP address </a:t>
            </a:r>
            <a:endParaRPr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0" name="Google Shape;550;g299932634d8_10_29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899" y="1309675"/>
            <a:ext cx="8436078" cy="42911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60000" dist="114300">
              <a:srgbClr val="999999">
                <a:alpha val="49800"/>
              </a:srgbClr>
            </a:outerShdw>
          </a:effectLst>
        </p:spPr>
      </p:pic>
      <p:sp>
        <p:nvSpPr>
          <p:cNvPr id="551" name="Google Shape;551;g299932634d8_10_2901"/>
          <p:cNvSpPr/>
          <p:nvPr/>
        </p:nvSpPr>
        <p:spPr>
          <a:xfrm>
            <a:off x="154925" y="1309625"/>
            <a:ext cx="8436000" cy="4291200"/>
          </a:xfrm>
          <a:prstGeom prst="roundRect">
            <a:avLst>
              <a:gd fmla="val 0" name="adj"/>
            </a:avLst>
          </a:prstGeom>
          <a:solidFill>
            <a:srgbClr val="FFFFFF">
              <a:alpha val="74510"/>
            </a:srgbClr>
          </a:solidFill>
          <a:ln>
            <a:noFill/>
          </a:ln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52" name="Google Shape;552;g299932634d8_10_2901"/>
          <p:cNvPicPr preferRelativeResize="0"/>
          <p:nvPr/>
        </p:nvPicPr>
        <p:blipFill rotWithShape="1">
          <a:blip r:embed="rId4">
            <a:alphaModFix/>
          </a:blip>
          <a:srcRect b="159" l="0" r="0" t="159"/>
          <a:stretch/>
        </p:blipFill>
        <p:spPr>
          <a:xfrm>
            <a:off x="492399" y="1699488"/>
            <a:ext cx="8436074" cy="4291101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60000" dist="114300">
              <a:srgbClr val="999999">
                <a:alpha val="49800"/>
              </a:srgbClr>
            </a:outerShdw>
          </a:effectLst>
        </p:spPr>
      </p:pic>
      <p:cxnSp>
        <p:nvCxnSpPr>
          <p:cNvPr id="553" name="Google Shape;553;g299932634d8_10_2901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4" name="Google Shape;554;g299932634d8_10_2901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Current Status - GAMon v0.4.0</a:t>
            </a:r>
            <a:endParaRPr sz="29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5" name="Google Shape;555;g299932634d8_10_2901"/>
          <p:cNvSpPr txBox="1"/>
          <p:nvPr>
            <p:ph idx="11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99932634d8_10_2915"/>
          <p:cNvSpPr/>
          <p:nvPr/>
        </p:nvSpPr>
        <p:spPr>
          <a:xfrm>
            <a:off x="6261175" y="1422451"/>
            <a:ext cx="5370300" cy="4677600"/>
          </a:xfrm>
          <a:prstGeom prst="rect">
            <a:avLst/>
          </a:prstGeom>
          <a:gradFill>
            <a:gsLst>
              <a:gs pos="0">
                <a:srgbClr val="B4E402">
                  <a:alpha val="21568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it-IT" sz="2300">
                <a:latin typeface="Calibri"/>
                <a:ea typeface="Calibri"/>
                <a:cs typeface="Calibri"/>
                <a:sym typeface="Calibri"/>
              </a:rPr>
              <a:t>Future Developments</a:t>
            </a:r>
            <a:endParaRPr b="1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rgbClr val="023E91"/>
              </a:buClr>
              <a:buSzPts val="1900"/>
              <a:buFont typeface="Calibri"/>
              <a:buChar char="●"/>
            </a:pP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 of Additional Microservices: ex. Report Generator</a:t>
            </a:r>
            <a:endParaRPr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900"/>
              <a:buFont typeface="Calibri"/>
              <a:buChar char="●"/>
            </a:pP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Integrations with GARR Services</a:t>
            </a:r>
            <a:endParaRPr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900"/>
              <a:buFont typeface="Calibri"/>
              <a:buChar char="●"/>
            </a:pP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Event Management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e</a:t>
            </a: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Scheduled Maintenance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curity Alert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(CERT)</a:t>
            </a:r>
            <a:endParaRPr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900"/>
              <a:buFont typeface="Calibri"/>
              <a:buChar char="●"/>
            </a:pP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Enable Access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nd-</a:t>
            </a: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sers</a:t>
            </a:r>
            <a:endParaRPr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g299932634d8_10_2915"/>
          <p:cNvSpPr/>
          <p:nvPr/>
        </p:nvSpPr>
        <p:spPr>
          <a:xfrm>
            <a:off x="395825" y="1422452"/>
            <a:ext cx="5370300" cy="4677600"/>
          </a:xfrm>
          <a:prstGeom prst="rect">
            <a:avLst/>
          </a:prstGeom>
          <a:gradFill>
            <a:gsLst>
              <a:gs pos="0">
                <a:srgbClr val="B4E402">
                  <a:alpha val="21568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it-IT" sz="2300"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b="1" i="0" sz="2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rgbClr val="023E91"/>
              </a:buClr>
              <a:buSzPts val="1900"/>
              <a:buFont typeface="Calibri"/>
              <a:buChar char="●"/>
            </a:pP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ailored solution</a:t>
            </a:r>
            <a:endParaRPr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900"/>
              <a:buFont typeface="Calibri"/>
              <a:buChar char="○"/>
            </a:pP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vendor </a:t>
            </a: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ock-</a:t>
            </a: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i="0" lang="it-IT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endParaRPr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900"/>
              <a:buFont typeface="Calibri"/>
              <a:buChar char="○"/>
            </a:pP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Totally Integrated with the Various Layers</a:t>
            </a:r>
            <a:endParaRPr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900"/>
              <a:buFont typeface="Calibri"/>
              <a:buChar char="●"/>
            </a:pP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Developed Using Open Source Tools</a:t>
            </a:r>
            <a:endParaRPr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900"/>
              <a:buFont typeface="Calibri"/>
              <a:buChar char="●"/>
            </a:pPr>
            <a:r>
              <a:rPr lang="it-IT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Scalable and Expandable</a:t>
            </a:r>
            <a:endParaRPr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g299932634d8_10_2915"/>
          <p:cNvSpPr txBox="1"/>
          <p:nvPr>
            <p:ph idx="12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563" name="Google Shape;563;g299932634d8_10_2915"/>
          <p:cNvSpPr txBox="1"/>
          <p:nvPr>
            <p:ph idx="11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64" name="Google Shape;564;g299932634d8_10_2915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5" name="Google Shape;565;g299932634d8_10_2915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Conclusions and Future Developments</a:t>
            </a:r>
            <a:endParaRPr sz="29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99932634d8_10_3034"/>
          <p:cNvSpPr txBox="1"/>
          <p:nvPr>
            <p:ph type="ctrTitle"/>
          </p:nvPr>
        </p:nvSpPr>
        <p:spPr>
          <a:xfrm>
            <a:off x="577398" y="2264067"/>
            <a:ext cx="5144100" cy="125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100"/>
              <a:t>Thank You!</a:t>
            </a:r>
            <a:endParaRPr sz="4100"/>
          </a:p>
        </p:txBody>
      </p:sp>
      <p:sp>
        <p:nvSpPr>
          <p:cNvPr id="571" name="Google Shape;571;g299932634d8_10_3034"/>
          <p:cNvSpPr txBox="1"/>
          <p:nvPr>
            <p:ph idx="1" type="subTitle"/>
          </p:nvPr>
        </p:nvSpPr>
        <p:spPr>
          <a:xfrm>
            <a:off x="577400" y="3557733"/>
            <a:ext cx="5144100" cy="46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rPr lang="it-IT" sz="1700"/>
              <a:t>Francesco Lombardo and Marco Lorini</a:t>
            </a:r>
            <a:endParaRPr sz="1700"/>
          </a:p>
        </p:txBody>
      </p:sp>
      <p:sp>
        <p:nvSpPr>
          <p:cNvPr id="572" name="Google Shape;572;g299932634d8_10_3034"/>
          <p:cNvSpPr/>
          <p:nvPr/>
        </p:nvSpPr>
        <p:spPr>
          <a:xfrm>
            <a:off x="8271300" y="2225200"/>
            <a:ext cx="3242400" cy="4050000"/>
          </a:xfrm>
          <a:prstGeom prst="roundRect">
            <a:avLst>
              <a:gd fmla="val 0" name="adj"/>
            </a:avLst>
          </a:prstGeom>
          <a:solidFill>
            <a:srgbClr val="152439">
              <a:alpha val="74680"/>
            </a:srgbClr>
          </a:solidFill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  <a:effectLst>
            <a:outerShdw blurRad="200025" rotWithShape="0" algn="bl" dist="28575">
              <a:srgbClr val="152139">
                <a:alpha val="29409"/>
              </a:srgbClr>
            </a:outerShdw>
          </a:effectLst>
        </p:spPr>
        <p:txBody>
          <a:bodyPr anchorCtr="0" anchor="t" bIns="91425" lIns="91425" spcFirstLastPara="1" rIns="91425" wrap="square" tIns="365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1100"/>
              </a:spcBef>
              <a:spcAft>
                <a:spcPts val="110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3" name="Google Shape;573;g299932634d8_10_3034"/>
          <p:cNvSpPr txBox="1"/>
          <p:nvPr/>
        </p:nvSpPr>
        <p:spPr>
          <a:xfrm>
            <a:off x="8271300" y="2225200"/>
            <a:ext cx="3242400" cy="3861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1"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GAMon Contributors:</a:t>
            </a:r>
            <a:endParaRPr b="1"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   A. Barchiesi</a:t>
            </a:r>
            <a:endParaRPr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   A. Colla</a:t>
            </a:r>
            <a:endParaRPr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   M. Di Fazio</a:t>
            </a:r>
            <a:endParaRPr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   F. Galeazzi</a:t>
            </a:r>
            <a:endParaRPr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   F. Lombardo</a:t>
            </a:r>
            <a:endParaRPr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   M. Lorini</a:t>
            </a:r>
            <a:endParaRPr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   D. Passalacqua</a:t>
            </a:r>
            <a:endParaRPr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   E. Petagna</a:t>
            </a:r>
            <a:endParaRPr sz="2300">
              <a:solidFill>
                <a:srgbClr val="B4E40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300">
                <a:solidFill>
                  <a:srgbClr val="B4E402"/>
                </a:solidFill>
                <a:latin typeface="Calibri"/>
                <a:ea typeface="Calibri"/>
                <a:cs typeface="Calibri"/>
                <a:sym typeface="Calibri"/>
              </a:rPr>
              <a:t>   C. Pisa</a:t>
            </a:r>
            <a:endParaRPr sz="2400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g299932634d8_10_25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83025" y="585063"/>
            <a:ext cx="8450950" cy="5453174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g299932634d8_10_2570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194" name="Google Shape;194;g299932634d8_10_2570"/>
          <p:cNvSpPr txBox="1"/>
          <p:nvPr/>
        </p:nvSpPr>
        <p:spPr>
          <a:xfrm>
            <a:off x="488925" y="1568425"/>
            <a:ext cx="5279700" cy="342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23E91"/>
              </a:buClr>
              <a:buSzPts val="2300"/>
              <a:buFont typeface="Calibri"/>
              <a:buChar char="●"/>
            </a:pPr>
            <a:r>
              <a:rPr lang="it-IT" sz="2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Services</a:t>
            </a:r>
            <a:r>
              <a:rPr i="0" lang="it-IT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E402"/>
              </a:buClr>
              <a:buSzPts val="2300"/>
              <a:buFont typeface="Calibri"/>
              <a:buChar char="○"/>
            </a:pPr>
            <a:r>
              <a:rPr i="0" lang="it-IT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IaaS</a:t>
            </a:r>
            <a:endParaRPr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4E402"/>
              </a:buClr>
              <a:buSzPts val="2300"/>
              <a:buFont typeface="Calibri"/>
              <a:buChar char="○"/>
            </a:pPr>
            <a:r>
              <a:rPr i="0" lang="it-IT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Object Storage</a:t>
            </a:r>
            <a:endParaRPr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t/>
            </a:r>
            <a:endParaRPr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23E91"/>
              </a:buClr>
              <a:buSzPts val="2300"/>
              <a:buFont typeface="Calibri"/>
              <a:buChar char="●"/>
            </a:pPr>
            <a:r>
              <a:rPr i="0" lang="it-IT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Cores: 11500</a:t>
            </a:r>
            <a:endParaRPr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2300"/>
              <a:buFont typeface="Calibri"/>
              <a:buChar char="●"/>
            </a:pPr>
            <a:r>
              <a:rPr i="0" lang="it-IT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RAM: 90 TB</a:t>
            </a:r>
            <a:endParaRPr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2300"/>
              <a:buFont typeface="Calibri"/>
              <a:buChar char="●"/>
            </a:pPr>
            <a:r>
              <a:rPr i="0" lang="it-IT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Storage: 16.3 PB (15% SSD)</a:t>
            </a:r>
            <a:endParaRPr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2300"/>
              <a:buFont typeface="Calibri"/>
              <a:buChar char="●"/>
            </a:pPr>
            <a:r>
              <a:rPr i="0" lang="it-IT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GPU: 333 TFlop </a:t>
            </a:r>
            <a:endParaRPr i="0" sz="2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5" name="Google Shape;195;g299932634d8_10_2570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6" name="Google Shape;196;g299932634d8_10_2570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Introduction</a:t>
            </a:r>
            <a:endParaRPr sz="2900"/>
          </a:p>
        </p:txBody>
      </p:sp>
      <p:sp>
        <p:nvSpPr>
          <p:cNvPr id="197" name="Google Shape;197;g299932634d8_10_2570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sz="12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99932634d8_10_2579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203" name="Google Shape;203;g299932634d8_10_25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47800" y="917461"/>
            <a:ext cx="7259878" cy="50230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4" name="Google Shape;204;g299932634d8_10_2579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5" name="Google Shape;205;g299932634d8_10_2579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Introduction</a:t>
            </a:r>
            <a:endParaRPr sz="2900"/>
          </a:p>
        </p:txBody>
      </p:sp>
      <p:sp>
        <p:nvSpPr>
          <p:cNvPr id="206" name="Google Shape;206;g299932634d8_10_2579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sz="12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99932634d8_10_2587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grpSp>
        <p:nvGrpSpPr>
          <p:cNvPr id="212" name="Google Shape;212;g299932634d8_10_2587"/>
          <p:cNvGrpSpPr/>
          <p:nvPr/>
        </p:nvGrpSpPr>
        <p:grpSpPr>
          <a:xfrm>
            <a:off x="1031505" y="1381106"/>
            <a:ext cx="1740914" cy="2168864"/>
            <a:chOff x="2495419" y="831525"/>
            <a:chExt cx="1435450" cy="1836775"/>
          </a:xfrm>
        </p:grpSpPr>
        <p:pic>
          <p:nvPicPr>
            <p:cNvPr id="213" name="Google Shape;213;g299932634d8_10_2587"/>
            <p:cNvPicPr preferRelativeResize="0"/>
            <p:nvPr/>
          </p:nvPicPr>
          <p:blipFill rotWithShape="1">
            <a:blip r:embed="rId3">
              <a:alphaModFix/>
            </a:blip>
            <a:srcRect b="0" l="0" r="2334" t="0"/>
            <a:stretch/>
          </p:blipFill>
          <p:spPr>
            <a:xfrm>
              <a:off x="2495419" y="831525"/>
              <a:ext cx="1435450" cy="1434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" name="Google Shape;214;g299932634d8_10_258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919538" y="1241812"/>
              <a:ext cx="587225" cy="614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5" name="Google Shape;215;g299932634d8_10_2587"/>
            <p:cNvSpPr txBox="1"/>
            <p:nvPr/>
          </p:nvSpPr>
          <p:spPr>
            <a:xfrm>
              <a:off x="2554200" y="2369500"/>
              <a:ext cx="1317900" cy="29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i="0" lang="it-IT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Accounting</a:t>
              </a:r>
              <a:endParaRPr i="0" sz="1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6" name="Google Shape;216;g299932634d8_10_2587"/>
          <p:cNvGrpSpPr/>
          <p:nvPr/>
        </p:nvGrpSpPr>
        <p:grpSpPr>
          <a:xfrm>
            <a:off x="1183544" y="3902363"/>
            <a:ext cx="1435450" cy="1828450"/>
            <a:chOff x="3047419" y="3984700"/>
            <a:chExt cx="1435450" cy="1828450"/>
          </a:xfrm>
        </p:grpSpPr>
        <p:pic>
          <p:nvPicPr>
            <p:cNvPr id="217" name="Google Shape;217;g299932634d8_10_258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292901" y="4423500"/>
              <a:ext cx="944475" cy="557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" name="Google Shape;218;g299932634d8_10_2587"/>
            <p:cNvPicPr preferRelativeResize="0"/>
            <p:nvPr/>
          </p:nvPicPr>
          <p:blipFill rotWithShape="1">
            <a:blip r:embed="rId6">
              <a:alphaModFix/>
            </a:blip>
            <a:srcRect b="0" l="0" r="2334" t="0"/>
            <a:stretch/>
          </p:blipFill>
          <p:spPr>
            <a:xfrm>
              <a:off x="3047419" y="3984700"/>
              <a:ext cx="1435450" cy="14349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9" name="Google Shape;219;g299932634d8_10_2587"/>
            <p:cNvSpPr txBox="1"/>
            <p:nvPr/>
          </p:nvSpPr>
          <p:spPr>
            <a:xfrm>
              <a:off x="3106200" y="5514350"/>
              <a:ext cx="1317900" cy="29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i="0" lang="it-IT" sz="1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Monitoring</a:t>
              </a:r>
              <a:endParaRPr i="0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0" name="Google Shape;220;g299932634d8_10_2587"/>
          <p:cNvSpPr/>
          <p:nvPr/>
        </p:nvSpPr>
        <p:spPr>
          <a:xfrm>
            <a:off x="3683013" y="1855150"/>
            <a:ext cx="1634100" cy="1053300"/>
          </a:xfrm>
          <a:prstGeom prst="homePlate">
            <a:avLst>
              <a:gd fmla="val 50000" name="adj"/>
            </a:avLst>
          </a:prstGeom>
          <a:gradFill>
            <a:gsLst>
              <a:gs pos="0">
                <a:schemeClr val="lt1"/>
              </a:gs>
              <a:gs pos="100000">
                <a:srgbClr val="B4E402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299932634d8_10_2587"/>
          <p:cNvSpPr/>
          <p:nvPr/>
        </p:nvSpPr>
        <p:spPr>
          <a:xfrm rot="-5400000">
            <a:off x="6103200" y="1174125"/>
            <a:ext cx="4390800" cy="44052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2" name="Google Shape;222;g299932634d8_10_2587"/>
          <p:cNvGraphicFramePr/>
          <p:nvPr/>
        </p:nvGraphicFramePr>
        <p:xfrm>
          <a:off x="6096000" y="1181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{974DB9EA-7539-40F6-92B5-D47D94D0D5BF}</a:tableStyleId>
              </a:tblPr>
              <a:tblGrid>
                <a:gridCol w="4400975"/>
              </a:tblGrid>
              <a:tr h="4564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sz="15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3E9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3" name="Google Shape;223;g299932634d8_10_2587"/>
          <p:cNvSpPr txBox="1"/>
          <p:nvPr/>
        </p:nvSpPr>
        <p:spPr>
          <a:xfrm>
            <a:off x="6245100" y="2340462"/>
            <a:ext cx="4107300" cy="8916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it-IT" sz="2100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Services</a:t>
            </a:r>
            <a:endParaRPr b="1" i="0" sz="2100" u="none" cap="none" strike="noStrike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IaaS (vDC)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Object Storage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g299932634d8_10_2587"/>
          <p:cNvSpPr txBox="1"/>
          <p:nvPr/>
        </p:nvSpPr>
        <p:spPr>
          <a:xfrm>
            <a:off x="6227725" y="1310925"/>
            <a:ext cx="4107300" cy="8916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it-IT" sz="2100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Users</a:t>
            </a:r>
            <a:endParaRPr b="1" i="0" sz="2100" u="none" cap="none" strike="noStrike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Institutions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Services Users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299932634d8_10_2587"/>
          <p:cNvSpPr txBox="1"/>
          <p:nvPr/>
        </p:nvSpPr>
        <p:spPr>
          <a:xfrm>
            <a:off x="6224925" y="3381563"/>
            <a:ext cx="4107300" cy="1950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it-IT" sz="2100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Agreements</a:t>
            </a:r>
            <a:endParaRPr b="1" i="0" sz="2100" u="none" cap="none" strike="noStrike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Mandatory for the Activation of Cloud Services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Terms of the Service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Resources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Duration of the Agreement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History of Agreement Changes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6" name="Google Shape;226;g299932634d8_10_2587"/>
          <p:cNvPicPr preferRelativeResize="0"/>
          <p:nvPr/>
        </p:nvPicPr>
        <p:blipFill rotWithShape="1">
          <a:blip r:embed="rId7">
            <a:alphaModFix/>
          </a:blip>
          <a:srcRect b="0" l="65716" r="6342" t="0"/>
          <a:stretch/>
        </p:blipFill>
        <p:spPr>
          <a:xfrm flipH="1" rot="10800000">
            <a:off x="7426035" y="5470090"/>
            <a:ext cx="1740906" cy="2259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7" name="Google Shape;227;g299932634d8_10_2587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8" name="Google Shape;228;g299932634d8_10_2587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Introduction</a:t>
            </a:r>
            <a:endParaRPr sz="2900"/>
          </a:p>
        </p:txBody>
      </p:sp>
      <p:sp>
        <p:nvSpPr>
          <p:cNvPr id="229" name="Google Shape;229;g299932634d8_10_2587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sz="12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99932634d8_10_2609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grpSp>
        <p:nvGrpSpPr>
          <p:cNvPr id="235" name="Google Shape;235;g299932634d8_10_2609"/>
          <p:cNvGrpSpPr/>
          <p:nvPr/>
        </p:nvGrpSpPr>
        <p:grpSpPr>
          <a:xfrm>
            <a:off x="1102105" y="4325869"/>
            <a:ext cx="1598349" cy="1648542"/>
            <a:chOff x="3106200" y="4423500"/>
            <a:chExt cx="1317900" cy="1389650"/>
          </a:xfrm>
        </p:grpSpPr>
        <p:pic>
          <p:nvPicPr>
            <p:cNvPr id="236" name="Google Shape;236;g299932634d8_10_260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292901" y="4423500"/>
              <a:ext cx="944475" cy="557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7" name="Google Shape;237;g299932634d8_10_2609"/>
            <p:cNvSpPr txBox="1"/>
            <p:nvPr/>
          </p:nvSpPr>
          <p:spPr>
            <a:xfrm>
              <a:off x="3106200" y="5514350"/>
              <a:ext cx="1317900" cy="29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i="0" lang="it-IT" sz="1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Monitoring</a:t>
              </a:r>
              <a:endParaRPr i="0" sz="1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g299932634d8_10_2609"/>
          <p:cNvSpPr/>
          <p:nvPr/>
        </p:nvSpPr>
        <p:spPr>
          <a:xfrm>
            <a:off x="3616800" y="4268600"/>
            <a:ext cx="1634100" cy="1053300"/>
          </a:xfrm>
          <a:prstGeom prst="homePlate">
            <a:avLst>
              <a:gd fmla="val 50000" name="adj"/>
            </a:avLst>
          </a:prstGeom>
          <a:gradFill>
            <a:gsLst>
              <a:gs pos="0">
                <a:schemeClr val="lt1"/>
              </a:gs>
              <a:gs pos="100000">
                <a:srgbClr val="B4E402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299932634d8_10_2609"/>
          <p:cNvSpPr/>
          <p:nvPr/>
        </p:nvSpPr>
        <p:spPr>
          <a:xfrm rot="-5400000">
            <a:off x="6103200" y="1174125"/>
            <a:ext cx="4390800" cy="4405200"/>
          </a:xfrm>
          <a:prstGeom prst="rect">
            <a:avLst/>
          </a:prstGeom>
          <a:solidFill>
            <a:srgbClr val="F3F3F3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g299932634d8_10_2609"/>
          <p:cNvPicPr preferRelativeResize="0"/>
          <p:nvPr/>
        </p:nvPicPr>
        <p:blipFill rotWithShape="1">
          <a:blip r:embed="rId4">
            <a:alphaModFix/>
          </a:blip>
          <a:srcRect b="0" l="0" r="2334" t="0"/>
          <a:stretch/>
        </p:blipFill>
        <p:spPr>
          <a:xfrm>
            <a:off x="1030818" y="3795668"/>
            <a:ext cx="1740913" cy="169435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41" name="Google Shape;241;g299932634d8_10_2609"/>
          <p:cNvGraphicFramePr/>
          <p:nvPr/>
        </p:nvGraphicFramePr>
        <p:xfrm>
          <a:off x="6096000" y="1181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{974DB9EA-7539-40F6-92B5-D47D94D0D5BF}</a:tableStyleId>
              </a:tblPr>
              <a:tblGrid>
                <a:gridCol w="4400975"/>
              </a:tblGrid>
              <a:tr h="4564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sz="15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23E9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2" name="Google Shape;242;g299932634d8_10_2609"/>
          <p:cNvSpPr txBox="1"/>
          <p:nvPr/>
        </p:nvSpPr>
        <p:spPr>
          <a:xfrm>
            <a:off x="6242988" y="2879025"/>
            <a:ext cx="4107300" cy="1009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it-IT" sz="2100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Cloud System</a:t>
            </a:r>
            <a:endParaRPr b="1" i="0" sz="2100" u="none" cap="none" strike="noStrike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OpenStack </a:t>
            </a: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ervices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Ceph </a:t>
            </a:r>
            <a:r>
              <a:rPr lang="it-IT" sz="16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ervices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g299932634d8_10_2609"/>
          <p:cNvSpPr txBox="1"/>
          <p:nvPr/>
        </p:nvSpPr>
        <p:spPr>
          <a:xfrm>
            <a:off x="6243000" y="1451275"/>
            <a:ext cx="4107300" cy="11811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it-IT" sz="2100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Physical Infrastructure</a:t>
            </a:r>
            <a:endParaRPr b="1" i="0" sz="2100" u="none" cap="none" strike="noStrike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Compute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Storage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Network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g299932634d8_10_2609"/>
          <p:cNvSpPr txBox="1"/>
          <p:nvPr/>
        </p:nvSpPr>
        <p:spPr>
          <a:xfrm>
            <a:off x="6242988" y="4174563"/>
            <a:ext cx="4107300" cy="10095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4941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it-IT" sz="2100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User Services</a:t>
            </a:r>
            <a:endParaRPr b="1" i="0" sz="2100" u="none" cap="none" strike="noStrike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vDC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1600"/>
              <a:buFont typeface="Calibri"/>
              <a:buChar char="●"/>
            </a:pPr>
            <a:r>
              <a:rPr i="0" lang="it-IT" sz="16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Object Storage</a:t>
            </a:r>
            <a:endParaRPr i="0" sz="16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5" name="Google Shape;245;g299932634d8_10_2609"/>
          <p:cNvPicPr preferRelativeResize="0"/>
          <p:nvPr/>
        </p:nvPicPr>
        <p:blipFill rotWithShape="1">
          <a:blip r:embed="rId5">
            <a:alphaModFix/>
          </a:blip>
          <a:srcRect b="0" l="65716" r="6342" t="0"/>
          <a:stretch/>
        </p:blipFill>
        <p:spPr>
          <a:xfrm flipH="1" rot="10800000">
            <a:off x="7426035" y="5470090"/>
            <a:ext cx="1740906" cy="225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299932634d8_10_2609"/>
          <p:cNvPicPr preferRelativeResize="0"/>
          <p:nvPr/>
        </p:nvPicPr>
        <p:blipFill rotWithShape="1">
          <a:blip r:embed="rId6">
            <a:alphaModFix/>
          </a:blip>
          <a:srcRect b="0" l="0" r="2334" t="0"/>
          <a:stretch/>
        </p:blipFill>
        <p:spPr>
          <a:xfrm>
            <a:off x="1183544" y="1363600"/>
            <a:ext cx="1435450" cy="14349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7" name="Google Shape;247;g299932634d8_10_2609"/>
          <p:cNvGrpSpPr/>
          <p:nvPr/>
        </p:nvGrpSpPr>
        <p:grpSpPr>
          <a:xfrm>
            <a:off x="1242325" y="1773887"/>
            <a:ext cx="1317900" cy="1426488"/>
            <a:chOff x="2554200" y="1241812"/>
            <a:chExt cx="1317900" cy="1426488"/>
          </a:xfrm>
        </p:grpSpPr>
        <p:pic>
          <p:nvPicPr>
            <p:cNvPr id="248" name="Google Shape;248;g299932634d8_10_260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2919538" y="1241812"/>
              <a:ext cx="587225" cy="614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9" name="Google Shape;249;g299932634d8_10_2609"/>
            <p:cNvSpPr txBox="1"/>
            <p:nvPr/>
          </p:nvSpPr>
          <p:spPr>
            <a:xfrm>
              <a:off x="2554200" y="2369500"/>
              <a:ext cx="1317900" cy="29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i="0" lang="it-IT" sz="17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Accounting</a:t>
              </a:r>
              <a:endParaRPr i="0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50" name="Google Shape;250;g299932634d8_10_2609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1" name="Google Shape;251;g299932634d8_10_2609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Introduction</a:t>
            </a:r>
            <a:endParaRPr sz="2900"/>
          </a:p>
        </p:txBody>
      </p:sp>
      <p:sp>
        <p:nvSpPr>
          <p:cNvPr id="252" name="Google Shape;252;g299932634d8_10_2609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sz="12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99932634d8_10_2631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258" name="Google Shape;258;g299932634d8_10_2631"/>
          <p:cNvSpPr txBox="1"/>
          <p:nvPr/>
        </p:nvSpPr>
        <p:spPr>
          <a:xfrm>
            <a:off x="3005663" y="1655413"/>
            <a:ext cx="7247700" cy="6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Efficiency and Optimization of Current Processes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Giving Visibility Outside the Group of Systems Engineers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g299932634d8_10_2631"/>
          <p:cNvSpPr txBox="1"/>
          <p:nvPr/>
        </p:nvSpPr>
        <p:spPr>
          <a:xfrm>
            <a:off x="630607" y="1137879"/>
            <a:ext cx="10217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54000" lvl="0" marL="241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2400"/>
              <a:buFont typeface="Calibri"/>
              <a:buChar char="•"/>
            </a:pPr>
            <a:r>
              <a:rPr lang="it-IT" sz="2400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Creation of a data aggregation platform</a:t>
            </a:r>
            <a:endParaRPr i="0" sz="2000" u="none" cap="none" strike="noStrike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g299932634d8_10_2631"/>
          <p:cNvSpPr txBox="1"/>
          <p:nvPr/>
        </p:nvSpPr>
        <p:spPr>
          <a:xfrm>
            <a:off x="3005675" y="3006860"/>
            <a:ext cx="7392000" cy="15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GARR Users: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Institutions and Universities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Cloud Users: O~S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sers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Active Services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Assigned Quotas and History Changes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Active Agreements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g299932634d8_10_2631"/>
          <p:cNvSpPr txBox="1"/>
          <p:nvPr/>
        </p:nvSpPr>
        <p:spPr>
          <a:xfrm>
            <a:off x="630607" y="2500105"/>
            <a:ext cx="1022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54000" lvl="0" marL="241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2400"/>
              <a:buFont typeface="Calibri"/>
              <a:buChar char="•"/>
            </a:pPr>
            <a:r>
              <a:rPr i="0" lang="it-IT" sz="2400" u="none" cap="none" strike="noStrike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Accounting</a:t>
            </a:r>
            <a:endParaRPr i="0" sz="2000" u="none" cap="none" strike="noStrike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g299932634d8_10_2631"/>
          <p:cNvSpPr txBox="1"/>
          <p:nvPr/>
        </p:nvSpPr>
        <p:spPr>
          <a:xfrm>
            <a:off x="3003525" y="4959072"/>
            <a:ext cx="7391100" cy="12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Services Status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: vDC, O~S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roject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Object Store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Resources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Q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uota,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lloca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tion</a:t>
            </a:r>
            <a:r>
              <a:rPr i="0" lang="it-IT" sz="17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and Usage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History Changes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Security Incidents</a:t>
            </a:r>
            <a:endParaRPr i="0" sz="17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g299932634d8_10_2631"/>
          <p:cNvSpPr txBox="1"/>
          <p:nvPr/>
        </p:nvSpPr>
        <p:spPr>
          <a:xfrm>
            <a:off x="628007" y="4547012"/>
            <a:ext cx="10227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54000" lvl="0" marL="241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3E91"/>
              </a:buClr>
              <a:buSzPts val="2400"/>
              <a:buFont typeface="Calibri"/>
              <a:buChar char="•"/>
            </a:pPr>
            <a:r>
              <a:rPr i="0" lang="it-IT" sz="2400" u="none" cap="none" strike="noStrike">
                <a:solidFill>
                  <a:srgbClr val="023E91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  <a:endParaRPr i="0" sz="2000" u="none" cap="none" strike="noStrike">
              <a:solidFill>
                <a:srgbClr val="02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g299932634d8_10_2631"/>
          <p:cNvSpPr/>
          <p:nvPr/>
        </p:nvSpPr>
        <p:spPr>
          <a:xfrm>
            <a:off x="1814850" y="1705213"/>
            <a:ext cx="1062900" cy="522300"/>
          </a:xfrm>
          <a:prstGeom prst="homePlate">
            <a:avLst>
              <a:gd fmla="val 50000" name="adj"/>
            </a:avLst>
          </a:prstGeom>
          <a:gradFill>
            <a:gsLst>
              <a:gs pos="0">
                <a:schemeClr val="lt1"/>
              </a:gs>
              <a:gs pos="100000">
                <a:srgbClr val="B4E402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g299932634d8_10_2631"/>
          <p:cNvSpPr/>
          <p:nvPr/>
        </p:nvSpPr>
        <p:spPr>
          <a:xfrm>
            <a:off x="1814850" y="3467738"/>
            <a:ext cx="1062900" cy="522300"/>
          </a:xfrm>
          <a:prstGeom prst="homePlate">
            <a:avLst>
              <a:gd fmla="val 50000" name="adj"/>
            </a:avLst>
          </a:prstGeom>
          <a:gradFill>
            <a:gsLst>
              <a:gs pos="0">
                <a:schemeClr val="lt1"/>
              </a:gs>
              <a:gs pos="100000">
                <a:srgbClr val="B4E402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g299932634d8_10_2631"/>
          <p:cNvSpPr/>
          <p:nvPr/>
        </p:nvSpPr>
        <p:spPr>
          <a:xfrm>
            <a:off x="1814850" y="5337663"/>
            <a:ext cx="1062900" cy="522300"/>
          </a:xfrm>
          <a:prstGeom prst="homePlate">
            <a:avLst>
              <a:gd fmla="val 50000" name="adj"/>
            </a:avLst>
          </a:prstGeom>
          <a:gradFill>
            <a:gsLst>
              <a:gs pos="0">
                <a:schemeClr val="lt1"/>
              </a:gs>
              <a:gs pos="100000">
                <a:srgbClr val="B4E402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7" name="Google Shape;267;g299932634d8_10_2631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8" name="Google Shape;268;g299932634d8_10_2631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Objectives</a:t>
            </a:r>
            <a:endParaRPr sz="2900"/>
          </a:p>
        </p:txBody>
      </p:sp>
      <p:sp>
        <p:nvSpPr>
          <p:cNvPr id="269" name="Google Shape;269;g299932634d8_10_2631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sz="12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99932634d8_10_2647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275" name="Google Shape;275;g299932634d8_10_2647"/>
          <p:cNvSpPr txBox="1"/>
          <p:nvPr/>
        </p:nvSpPr>
        <p:spPr>
          <a:xfrm>
            <a:off x="615650" y="5118200"/>
            <a:ext cx="24063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Administrative and Technical</a:t>
            </a:r>
            <a:endParaRPr i="0" sz="12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g299932634d8_10_2647"/>
          <p:cNvSpPr txBox="1"/>
          <p:nvPr/>
        </p:nvSpPr>
        <p:spPr>
          <a:xfrm>
            <a:off x="737750" y="4372525"/>
            <a:ext cx="2162100" cy="4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it-IT" sz="1700">
                <a:latin typeface="Calibri"/>
                <a:ea typeface="Calibri"/>
                <a:cs typeface="Calibri"/>
                <a:sym typeface="Calibri"/>
              </a:rPr>
              <a:t>Data Collection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7" name="Google Shape;277;g299932634d8_10_2647"/>
          <p:cNvCxnSpPr/>
          <p:nvPr/>
        </p:nvCxnSpPr>
        <p:spPr>
          <a:xfrm>
            <a:off x="1548479" y="5048212"/>
            <a:ext cx="415500" cy="0"/>
          </a:xfrm>
          <a:prstGeom prst="straightConnector1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8" name="Google Shape;278;g299932634d8_10_2647"/>
          <p:cNvSpPr txBox="1"/>
          <p:nvPr/>
        </p:nvSpPr>
        <p:spPr>
          <a:xfrm>
            <a:off x="3618125" y="4390500"/>
            <a:ext cx="21621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it-IT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Viewing and Search</a:t>
            </a:r>
            <a:endParaRPr b="1"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g299932634d8_10_2647"/>
          <p:cNvSpPr txBox="1"/>
          <p:nvPr/>
        </p:nvSpPr>
        <p:spPr>
          <a:xfrm>
            <a:off x="3433525" y="5154263"/>
            <a:ext cx="24063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 Different Levels of Granularity and Aggregation Criteria</a:t>
            </a:r>
            <a:endParaRPr i="0" sz="12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0" name="Google Shape;280;g299932634d8_10_2647"/>
          <p:cNvCxnSpPr/>
          <p:nvPr/>
        </p:nvCxnSpPr>
        <p:spPr>
          <a:xfrm>
            <a:off x="4491437" y="5048207"/>
            <a:ext cx="415500" cy="0"/>
          </a:xfrm>
          <a:prstGeom prst="straightConnector1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1" name="Google Shape;281;g299932634d8_10_2647"/>
          <p:cNvSpPr txBox="1"/>
          <p:nvPr/>
        </p:nvSpPr>
        <p:spPr>
          <a:xfrm>
            <a:off x="6498537" y="4390500"/>
            <a:ext cx="2162100" cy="4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it-IT" sz="1600">
                <a:latin typeface="Calibri"/>
                <a:ea typeface="Calibri"/>
                <a:cs typeface="Calibri"/>
                <a:sym typeface="Calibri"/>
              </a:rPr>
              <a:t>Reports</a:t>
            </a:r>
            <a:endParaRPr b="1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282" name="Google Shape;282;g299932634d8_10_2647"/>
          <p:cNvSpPr txBox="1"/>
          <p:nvPr/>
        </p:nvSpPr>
        <p:spPr>
          <a:xfrm>
            <a:off x="6376425" y="5118188"/>
            <a:ext cx="24063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Accounting and Monitoring Data</a:t>
            </a:r>
            <a: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with Different Aggregation Criteria</a:t>
            </a:r>
            <a:endParaRPr i="0" sz="12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3" name="Google Shape;283;g299932634d8_10_2647"/>
          <p:cNvCxnSpPr/>
          <p:nvPr/>
        </p:nvCxnSpPr>
        <p:spPr>
          <a:xfrm>
            <a:off x="7371837" y="5048199"/>
            <a:ext cx="415500" cy="0"/>
          </a:xfrm>
          <a:prstGeom prst="straightConnector1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84" name="Google Shape;284;g299932634d8_10_26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3351" y="2895159"/>
            <a:ext cx="1005851" cy="729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g299932634d8_10_26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7150" y="2839337"/>
            <a:ext cx="797774" cy="84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g299932634d8_10_264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53108" y="2833725"/>
            <a:ext cx="747504" cy="8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g299932634d8_10_264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844263" y="2921724"/>
            <a:ext cx="1106426" cy="676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8" name="Google Shape;288;g299932634d8_10_2647"/>
          <p:cNvGrpSpPr/>
          <p:nvPr/>
        </p:nvGrpSpPr>
        <p:grpSpPr>
          <a:xfrm>
            <a:off x="852641" y="1374882"/>
            <a:ext cx="10449714" cy="405363"/>
            <a:chOff x="238500" y="5544100"/>
            <a:chExt cx="17811000" cy="810725"/>
          </a:xfrm>
        </p:grpSpPr>
        <p:sp>
          <p:nvSpPr>
            <p:cNvPr id="289" name="Google Shape;289;g299932634d8_10_2647"/>
            <p:cNvSpPr/>
            <p:nvPr/>
          </p:nvSpPr>
          <p:spPr>
            <a:xfrm>
              <a:off x="9144000" y="5544100"/>
              <a:ext cx="8905500" cy="810600"/>
            </a:xfrm>
            <a:prstGeom prst="homePlate">
              <a:avLst>
                <a:gd fmla="val 50000" name="adj"/>
              </a:avLst>
            </a:prstGeom>
            <a:gradFill>
              <a:gsLst>
                <a:gs pos="0">
                  <a:srgbClr val="023E91">
                    <a:alpha val="19607"/>
                  </a:srgbClr>
                </a:gs>
                <a:gs pos="100000">
                  <a:srgbClr val="023E91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t/>
              </a:r>
              <a:endPara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g299932634d8_10_2647"/>
            <p:cNvSpPr/>
            <p:nvPr/>
          </p:nvSpPr>
          <p:spPr>
            <a:xfrm rot="10800000">
              <a:off x="238500" y="5544225"/>
              <a:ext cx="8905500" cy="810600"/>
            </a:xfrm>
            <a:prstGeom prst="homePlate">
              <a:avLst>
                <a:gd fmla="val 50000" name="adj"/>
              </a:avLst>
            </a:prstGeom>
            <a:gradFill>
              <a:gsLst>
                <a:gs pos="0">
                  <a:srgbClr val="023E91">
                    <a:alpha val="19607"/>
                  </a:srgbClr>
                </a:gs>
                <a:gs pos="100000">
                  <a:srgbClr val="023E91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t/>
              </a:r>
              <a:endPara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g299932634d8_10_2647"/>
            <p:cNvSpPr txBox="1"/>
            <p:nvPr/>
          </p:nvSpPr>
          <p:spPr>
            <a:xfrm>
              <a:off x="5348025" y="5665558"/>
              <a:ext cx="7830600" cy="56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725" lIns="13725" spcFirstLastPara="1" rIns="13725" wrap="square" tIns="137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1" lang="it-IT" sz="2100">
                  <a:solidFill>
                    <a:srgbClr val="18273C"/>
                  </a:solidFill>
                  <a:latin typeface="Calibri"/>
                  <a:ea typeface="Calibri"/>
                  <a:cs typeface="Calibri"/>
                  <a:sym typeface="Calibri"/>
                </a:rPr>
                <a:t>Functional Aspects</a:t>
              </a:r>
              <a:endParaRPr b="1" i="0" sz="2100" u="none" cap="none" strike="noStrike">
                <a:solidFill>
                  <a:srgbClr val="18273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2" name="Google Shape;292;g299932634d8_10_2647"/>
          <p:cNvSpPr txBox="1"/>
          <p:nvPr/>
        </p:nvSpPr>
        <p:spPr>
          <a:xfrm>
            <a:off x="9378937" y="4372525"/>
            <a:ext cx="2162100" cy="4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lang="it-IT" sz="1700">
                <a:latin typeface="Calibri"/>
                <a:ea typeface="Calibri"/>
                <a:cs typeface="Calibri"/>
                <a:sym typeface="Calibri"/>
              </a:rPr>
              <a:t>Fine Grained Roles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293" name="Google Shape;293;g299932634d8_10_2647"/>
          <p:cNvSpPr txBox="1"/>
          <p:nvPr/>
        </p:nvSpPr>
        <p:spPr>
          <a:xfrm>
            <a:off x="9194325" y="5118188"/>
            <a:ext cx="24063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Different Data Access Roles</a:t>
            </a:r>
            <a:endParaRPr sz="12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4" name="Google Shape;294;g299932634d8_10_2647"/>
          <p:cNvCxnSpPr/>
          <p:nvPr/>
        </p:nvCxnSpPr>
        <p:spPr>
          <a:xfrm>
            <a:off x="10209270" y="5048191"/>
            <a:ext cx="415500" cy="0"/>
          </a:xfrm>
          <a:prstGeom prst="straightConnector1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5" name="Google Shape;295;g299932634d8_10_2647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6" name="Google Shape;296;g299932634d8_10_2647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GAMon (</a:t>
            </a:r>
            <a:r>
              <a:rPr lang="it-IT" sz="2900" u="sng"/>
              <a:t>G</a:t>
            </a:r>
            <a:r>
              <a:rPr lang="it-IT" sz="2900"/>
              <a:t>ARR Cloud </a:t>
            </a:r>
            <a:r>
              <a:rPr lang="it-IT" sz="2900" u="sng"/>
              <a:t>A</a:t>
            </a:r>
            <a:r>
              <a:rPr lang="it-IT" sz="2900"/>
              <a:t>ccounting &amp; </a:t>
            </a:r>
            <a:r>
              <a:rPr lang="it-IT" sz="2900" u="sng"/>
              <a:t>Mon</a:t>
            </a:r>
            <a:r>
              <a:rPr lang="it-IT" sz="2900"/>
              <a:t>itoring)</a:t>
            </a:r>
            <a:endParaRPr sz="2900"/>
          </a:p>
        </p:txBody>
      </p:sp>
      <p:pic>
        <p:nvPicPr>
          <p:cNvPr id="297" name="Google Shape;297;g299932634d8_10_2647"/>
          <p:cNvPicPr preferRelativeResize="0"/>
          <p:nvPr/>
        </p:nvPicPr>
        <p:blipFill rotWithShape="1">
          <a:blip r:embed="rId7">
            <a:alphaModFix/>
          </a:blip>
          <a:srcRect b="0" l="0" r="2334" t="0"/>
          <a:stretch/>
        </p:blipFill>
        <p:spPr>
          <a:xfrm>
            <a:off x="852634" y="2364697"/>
            <a:ext cx="1807300" cy="180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g299932634d8_10_2647"/>
          <p:cNvPicPr preferRelativeResize="0"/>
          <p:nvPr/>
        </p:nvPicPr>
        <p:blipFill rotWithShape="1">
          <a:blip r:embed="rId8">
            <a:alphaModFix/>
          </a:blip>
          <a:srcRect b="0" l="0" r="2334" t="0"/>
          <a:stretch/>
        </p:blipFill>
        <p:spPr>
          <a:xfrm>
            <a:off x="6623208" y="2371550"/>
            <a:ext cx="1807302" cy="1802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g299932634d8_10_2647"/>
          <p:cNvPicPr preferRelativeResize="0"/>
          <p:nvPr/>
        </p:nvPicPr>
        <p:blipFill rotWithShape="1">
          <a:blip r:embed="rId9">
            <a:alphaModFix/>
          </a:blip>
          <a:srcRect b="0" l="0" r="2334" t="0"/>
          <a:stretch/>
        </p:blipFill>
        <p:spPr>
          <a:xfrm>
            <a:off x="3768591" y="2364700"/>
            <a:ext cx="1807302" cy="1802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g299932634d8_10_2647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493862" y="2358446"/>
            <a:ext cx="1846401" cy="1802978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g299932634d8_10_2647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sz="12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g299932634d8_10_2678"/>
          <p:cNvPicPr preferRelativeResize="0"/>
          <p:nvPr/>
        </p:nvPicPr>
        <p:blipFill rotWithShape="1">
          <a:blip r:embed="rId3">
            <a:alphaModFix/>
          </a:blip>
          <a:srcRect b="0" l="0" r="2334" t="0"/>
          <a:stretch/>
        </p:blipFill>
        <p:spPr>
          <a:xfrm>
            <a:off x="3768591" y="2364700"/>
            <a:ext cx="1807302" cy="1802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g299932634d8_10_2678"/>
          <p:cNvPicPr preferRelativeResize="0"/>
          <p:nvPr/>
        </p:nvPicPr>
        <p:blipFill rotWithShape="1">
          <a:blip r:embed="rId4">
            <a:alphaModFix/>
          </a:blip>
          <a:srcRect b="0" l="0" r="2334" t="0"/>
          <a:stretch/>
        </p:blipFill>
        <p:spPr>
          <a:xfrm>
            <a:off x="852634" y="2364697"/>
            <a:ext cx="1807300" cy="1802975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g299932634d8_10_2678"/>
          <p:cNvSpPr txBox="1"/>
          <p:nvPr>
            <p:ph idx="4294967295" type="sldNum"/>
          </p:nvPr>
        </p:nvSpPr>
        <p:spPr>
          <a:xfrm>
            <a:off x="9863890" y="6508969"/>
            <a:ext cx="419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309" name="Google Shape;309;g299932634d8_10_2678"/>
          <p:cNvSpPr txBox="1"/>
          <p:nvPr/>
        </p:nvSpPr>
        <p:spPr>
          <a:xfrm>
            <a:off x="553067" y="5118200"/>
            <a:ext cx="24063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Microservices Architecture</a:t>
            </a:r>
            <a:endParaRPr i="0" sz="12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g299932634d8_10_2678"/>
          <p:cNvSpPr txBox="1"/>
          <p:nvPr/>
        </p:nvSpPr>
        <p:spPr>
          <a:xfrm>
            <a:off x="737750" y="4372525"/>
            <a:ext cx="2162100" cy="4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it-IT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Modular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1" name="Google Shape;311;g299932634d8_10_2678"/>
          <p:cNvCxnSpPr/>
          <p:nvPr/>
        </p:nvCxnSpPr>
        <p:spPr>
          <a:xfrm>
            <a:off x="1548479" y="5048212"/>
            <a:ext cx="415500" cy="0"/>
          </a:xfrm>
          <a:prstGeom prst="straightConnector1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2" name="Google Shape;312;g299932634d8_10_2678"/>
          <p:cNvSpPr txBox="1"/>
          <p:nvPr/>
        </p:nvSpPr>
        <p:spPr>
          <a:xfrm>
            <a:off x="3618137" y="4390500"/>
            <a:ext cx="2162100" cy="4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it-IT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Cloud Native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313" name="Google Shape;313;g299932634d8_10_2678"/>
          <p:cNvSpPr txBox="1"/>
          <p:nvPr/>
        </p:nvSpPr>
        <p:spPr>
          <a:xfrm>
            <a:off x="3464742" y="5118188"/>
            <a:ext cx="24063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Microser</a:t>
            </a: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vices</a:t>
            </a:r>
            <a: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Containers</a:t>
            </a:r>
            <a:endParaRPr i="0" sz="12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4" name="Google Shape;314;g299932634d8_10_2678"/>
          <p:cNvCxnSpPr/>
          <p:nvPr/>
        </p:nvCxnSpPr>
        <p:spPr>
          <a:xfrm>
            <a:off x="4491320" y="5048199"/>
            <a:ext cx="415500" cy="0"/>
          </a:xfrm>
          <a:prstGeom prst="straightConnector1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5" name="Google Shape;315;g299932634d8_10_2678"/>
          <p:cNvSpPr txBox="1"/>
          <p:nvPr/>
        </p:nvSpPr>
        <p:spPr>
          <a:xfrm>
            <a:off x="6498537" y="4390500"/>
            <a:ext cx="2162100" cy="4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it-IT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API First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316" name="Google Shape;316;g299932634d8_10_2678"/>
          <p:cNvSpPr txBox="1"/>
          <p:nvPr/>
        </p:nvSpPr>
        <p:spPr>
          <a:xfrm>
            <a:off x="6409058" y="5118184"/>
            <a:ext cx="24063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OpenAPI </a:t>
            </a: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tan</a:t>
            </a: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dard</a:t>
            </a:r>
            <a: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i="0" sz="12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7" name="Google Shape;317;g299932634d8_10_2678"/>
          <p:cNvCxnSpPr/>
          <p:nvPr/>
        </p:nvCxnSpPr>
        <p:spPr>
          <a:xfrm>
            <a:off x="7371737" y="5048195"/>
            <a:ext cx="415500" cy="0"/>
          </a:xfrm>
          <a:prstGeom prst="straightConnector1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18" name="Google Shape;318;g299932634d8_10_2678"/>
          <p:cNvGrpSpPr/>
          <p:nvPr/>
        </p:nvGrpSpPr>
        <p:grpSpPr>
          <a:xfrm>
            <a:off x="852641" y="1374882"/>
            <a:ext cx="10449714" cy="405363"/>
            <a:chOff x="238500" y="5544100"/>
            <a:chExt cx="17811000" cy="810725"/>
          </a:xfrm>
        </p:grpSpPr>
        <p:sp>
          <p:nvSpPr>
            <p:cNvPr id="319" name="Google Shape;319;g299932634d8_10_2678"/>
            <p:cNvSpPr/>
            <p:nvPr/>
          </p:nvSpPr>
          <p:spPr>
            <a:xfrm>
              <a:off x="9144000" y="5544100"/>
              <a:ext cx="8905500" cy="810600"/>
            </a:xfrm>
            <a:prstGeom prst="homePlate">
              <a:avLst>
                <a:gd fmla="val 50000" name="adj"/>
              </a:avLst>
            </a:prstGeom>
            <a:gradFill>
              <a:gsLst>
                <a:gs pos="0">
                  <a:srgbClr val="023E91">
                    <a:alpha val="19607"/>
                  </a:srgbClr>
                </a:gs>
                <a:gs pos="100000">
                  <a:srgbClr val="023E91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t/>
              </a:r>
              <a:endPara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g299932634d8_10_2678"/>
            <p:cNvSpPr/>
            <p:nvPr/>
          </p:nvSpPr>
          <p:spPr>
            <a:xfrm rot="10800000">
              <a:off x="238500" y="5544225"/>
              <a:ext cx="8905500" cy="810600"/>
            </a:xfrm>
            <a:prstGeom prst="homePlate">
              <a:avLst>
                <a:gd fmla="val 50000" name="adj"/>
              </a:avLst>
            </a:prstGeom>
            <a:gradFill>
              <a:gsLst>
                <a:gs pos="0">
                  <a:srgbClr val="023E91">
                    <a:alpha val="19607"/>
                  </a:srgbClr>
                </a:gs>
                <a:gs pos="100000">
                  <a:srgbClr val="023E91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t/>
              </a:r>
              <a:endPara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g299932634d8_10_2678"/>
            <p:cNvSpPr txBox="1"/>
            <p:nvPr/>
          </p:nvSpPr>
          <p:spPr>
            <a:xfrm>
              <a:off x="5348025" y="5650225"/>
              <a:ext cx="7830600" cy="56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725" lIns="13725" spcFirstLastPara="1" rIns="13725" wrap="square" tIns="137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b="1" lang="it-IT" sz="2100">
                  <a:latin typeface="Calibri"/>
                  <a:ea typeface="Calibri"/>
                  <a:cs typeface="Calibri"/>
                  <a:sym typeface="Calibri"/>
                </a:rPr>
                <a:t>Technical Aspects</a:t>
              </a:r>
              <a:endParaRPr b="1" i="0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2" name="Google Shape;322;g299932634d8_10_2678"/>
          <p:cNvSpPr txBox="1"/>
          <p:nvPr/>
        </p:nvSpPr>
        <p:spPr>
          <a:xfrm>
            <a:off x="9394112" y="4405375"/>
            <a:ext cx="2162100" cy="4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it-IT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Authn &amp; Authz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00000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323" name="Google Shape;323;g299932634d8_10_2678"/>
          <p:cNvSpPr txBox="1"/>
          <p:nvPr/>
        </p:nvSpPr>
        <p:spPr>
          <a:xfrm>
            <a:off x="9209525" y="5118188"/>
            <a:ext cx="24063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IDEM </a:t>
            </a: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uthentication</a:t>
            </a:r>
            <a:b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br>
              <a:rPr i="0" lang="it-IT" sz="1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1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Granular Authorization</a:t>
            </a:r>
            <a:endParaRPr i="0" sz="12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4" name="Google Shape;324;g299932634d8_10_2678"/>
          <p:cNvCxnSpPr/>
          <p:nvPr/>
        </p:nvCxnSpPr>
        <p:spPr>
          <a:xfrm>
            <a:off x="10204937" y="5048199"/>
            <a:ext cx="415500" cy="0"/>
          </a:xfrm>
          <a:prstGeom prst="straightConnector1">
            <a:avLst/>
          </a:prstGeom>
          <a:noFill/>
          <a:ln cap="flat" cmpd="sng" w="9525">
            <a:solidFill>
              <a:srgbClr val="B4E40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25" name="Google Shape;325;g299932634d8_10_267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08304" y="2908250"/>
            <a:ext cx="865279" cy="72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g299932634d8_10_267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38850" y="2846751"/>
            <a:ext cx="829825" cy="77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g299932634d8_10_267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104513" y="2902625"/>
            <a:ext cx="616326" cy="7146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stove&#10;&#10;Description automatically generated" id="328" name="Google Shape;328;g299932634d8_10_267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250090" y="2830959"/>
            <a:ext cx="844295" cy="8095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9" name="Google Shape;329;g299932634d8_10_2678"/>
          <p:cNvCxnSpPr/>
          <p:nvPr/>
        </p:nvCxnSpPr>
        <p:spPr>
          <a:xfrm rot="10800000">
            <a:off x="426533" y="309567"/>
            <a:ext cx="620400" cy="7500"/>
          </a:xfrm>
          <a:prstGeom prst="straightConnector1">
            <a:avLst/>
          </a:prstGeom>
          <a:noFill/>
          <a:ln cap="flat" cmpd="sng" w="28575">
            <a:solidFill>
              <a:srgbClr val="B4E4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0" name="Google Shape;330;g299932634d8_10_2678"/>
          <p:cNvSpPr txBox="1"/>
          <p:nvPr>
            <p:ph type="title"/>
          </p:nvPr>
        </p:nvSpPr>
        <p:spPr>
          <a:xfrm>
            <a:off x="426521" y="317062"/>
            <a:ext cx="80019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2900"/>
              <a:t>GAMon (</a:t>
            </a:r>
            <a:r>
              <a:rPr lang="it-IT" sz="2900" u="sng"/>
              <a:t>G</a:t>
            </a:r>
            <a:r>
              <a:rPr lang="it-IT" sz="2900"/>
              <a:t>ARR Cloud </a:t>
            </a:r>
            <a:r>
              <a:rPr lang="it-IT" sz="2900" u="sng"/>
              <a:t>A</a:t>
            </a:r>
            <a:r>
              <a:rPr lang="it-IT" sz="2900"/>
              <a:t>ccounting &amp; </a:t>
            </a:r>
            <a:r>
              <a:rPr lang="it-IT" sz="2900" u="sng"/>
              <a:t>Mon</a:t>
            </a:r>
            <a:r>
              <a:rPr lang="it-IT" sz="2900"/>
              <a:t>itoring)</a:t>
            </a:r>
            <a:endParaRPr sz="2900"/>
          </a:p>
        </p:txBody>
      </p:sp>
      <p:pic>
        <p:nvPicPr>
          <p:cNvPr id="331" name="Google Shape;331;g299932634d8_10_2678"/>
          <p:cNvPicPr preferRelativeResize="0"/>
          <p:nvPr/>
        </p:nvPicPr>
        <p:blipFill rotWithShape="1">
          <a:blip r:embed="rId9">
            <a:alphaModFix/>
          </a:blip>
          <a:srcRect b="0" l="0" r="2334" t="0"/>
          <a:stretch/>
        </p:blipFill>
        <p:spPr>
          <a:xfrm>
            <a:off x="6623208" y="2371550"/>
            <a:ext cx="1807302" cy="1802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g299932634d8_10_267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493862" y="2358446"/>
            <a:ext cx="1846401" cy="1802978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g299932634d8_10_2678"/>
          <p:cNvSpPr txBox="1"/>
          <p:nvPr>
            <p:ph idx="4294967295" type="ftr"/>
          </p:nvPr>
        </p:nvSpPr>
        <p:spPr>
          <a:xfrm>
            <a:off x="104268" y="6508967"/>
            <a:ext cx="3072000" cy="342900"/>
          </a:xfrm>
          <a:prstGeom prst="rect">
            <a:avLst/>
          </a:prstGeom>
          <a:gradFill>
            <a:gsLst>
              <a:gs pos="0">
                <a:srgbClr val="FFFEFE">
                  <a:alpha val="10196"/>
                </a:srgbClr>
              </a:gs>
              <a:gs pos="50000">
                <a:schemeClr val="lt1"/>
              </a:gs>
              <a:gs pos="100000">
                <a:srgbClr val="FFFEFE">
                  <a:alpha val="10196"/>
                </a:srgbClr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Francesco Lombardo and Marco Lorini - GARR</a:t>
            </a:r>
            <a:endParaRPr i="0" sz="12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WS23">
      <a:dk1>
        <a:srgbClr val="000000"/>
      </a:dk1>
      <a:lt1>
        <a:srgbClr val="FFFFFF"/>
      </a:lt1>
      <a:dk2>
        <a:srgbClr val="002060"/>
      </a:dk2>
      <a:lt2>
        <a:srgbClr val="FFC000"/>
      </a:lt2>
      <a:accent1>
        <a:srgbClr val="002D89"/>
      </a:accent1>
      <a:accent2>
        <a:srgbClr val="FFAA10"/>
      </a:accent2>
      <a:accent3>
        <a:srgbClr val="F4028F"/>
      </a:accent3>
      <a:accent4>
        <a:srgbClr val="2F75FF"/>
      </a:accent4>
      <a:accent5>
        <a:srgbClr val="FFFFFF"/>
      </a:accent5>
      <a:accent6>
        <a:srgbClr val="034A90"/>
      </a:accent6>
      <a:hlink>
        <a:srgbClr val="0563C1"/>
      </a:hlink>
      <a:folHlink>
        <a:srgbClr val="C849D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2022-10-04T12:42:30Z</dcterms:created>
  <dc:creator>Carlo Volpe</dc:creator>
</cp:coreProperties>
</file>