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2"/>
  </p:notesMasterIdLst>
  <p:sldIdLst>
    <p:sldId id="333" r:id="rId6"/>
    <p:sldId id="335" r:id="rId7"/>
    <p:sldId id="334" r:id="rId8"/>
    <p:sldId id="336" r:id="rId9"/>
    <p:sldId id="337" r:id="rId10"/>
    <p:sldId id="338" r:id="rId11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374" autoAdjust="0"/>
  </p:normalViewPr>
  <p:slideViewPr>
    <p:cSldViewPr snapToGrid="0">
      <p:cViewPr varScale="1">
        <p:scale>
          <a:sx n="117" d="100"/>
          <a:sy n="117" d="100"/>
        </p:scale>
        <p:origin x="-1040" y="-11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08.12.16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66136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4222361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487364" y="6235404"/>
            <a:ext cx="8169272" cy="294664"/>
            <a:chOff x="245272" y="6235404"/>
            <a:chExt cx="8169272" cy="294664"/>
          </a:xfrm>
        </p:grpSpPr>
        <p:sp>
          <p:nvSpPr>
            <p:cNvPr id="22" name="TextBox 21"/>
            <p:cNvSpPr txBox="1"/>
            <p:nvPr userDrawn="1"/>
          </p:nvSpPr>
          <p:spPr>
            <a:xfrm>
              <a:off x="687414" y="6275014"/>
              <a:ext cx="77271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 work is part of a project that has received funding from the European Union’s Horizon 2020 research and innovation programme under Grant Agreement No. 691567 (GN4-1).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272" y="6235404"/>
              <a:ext cx="433675" cy="294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674019" y="422784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569445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0kguCdxWn38z_EGRnrdjCI4GSeO44zFGeXWHGmzz27o/edit?pref=2&amp;pli=1%23heading=h.5flcryz3rh4t" TargetMode="External"/><Relationship Id="rId4" Type="http://schemas.openxmlformats.org/officeDocument/2006/relationships/hyperlink" Target="https://docs.google.com/document/d/15v65wJvRwTSQKViep_gGuEvxLl3UJbaOX5o9eLtsyBI" TargetMode="External"/><Relationship Id="rId5" Type="http://schemas.openxmlformats.org/officeDocument/2006/relationships/hyperlink" Target="https://docs.google.com/document/d/1I3IhatjdP5sa6Sfji8SIT6yXo4CI1tf2kNOaccD9QCU/edit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inyurl.com/nq6gwg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569445/contributions/2357513/subcontributions/212670/attachments/1379695/2096842/AARC_Guidelines_for_the_expression_of_group_membership.pdf" TargetMode="External"/><Relationship Id="rId3" Type="http://schemas.openxmlformats.org/officeDocument/2006/relationships/hyperlink" Target="https://indico.cern.ch/event/569445/contributions/2357513/subcontributions/212672/attachments/1380235/2097880/AARC_Guidelines_for_attribute_translation_from_SAML_to_OIDC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569445/contributions/2357614/attachments/1380779/2098912/SocialID-DEMO-slides.pdf" TargetMode="External"/><Relationship Id="rId3" Type="http://schemas.openxmlformats.org/officeDocument/2006/relationships/hyperlink" Target="https://indico.cern.ch/event/569445/contributions/2357615/attachments/1380568/2098513/aarc2016_december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JRA3/SA2 All-Hands F2F Meeting, Zurich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930191" y="1830667"/>
            <a:ext cx="7276206" cy="50345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What’s been happening in AARC which matters for GÉANT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AARC Update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12. December 2016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Lukas Hämmerle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JRA3 T2 (RASP) Task Leader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588375" y="6405563"/>
            <a:ext cx="555625" cy="274637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58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year EC</a:t>
            </a:r>
            <a:r>
              <a:rPr lang="en-US" dirty="0"/>
              <a:t>-funded project to </a:t>
            </a:r>
            <a:r>
              <a:rPr lang="en-US" dirty="0" smtClean="0"/>
              <a:t>"</a:t>
            </a:r>
            <a:r>
              <a:rPr lang="en-US" i="1" dirty="0" smtClean="0"/>
              <a:t>to </a:t>
            </a:r>
            <a:r>
              <a:rPr lang="en-US" i="1" dirty="0"/>
              <a:t>develop and pilot an integrated cross-discipline authentication and </a:t>
            </a:r>
            <a:r>
              <a:rPr lang="en-US" i="1" dirty="0" err="1"/>
              <a:t>authorisation</a:t>
            </a:r>
            <a:r>
              <a:rPr lang="en-US" i="1" dirty="0"/>
              <a:t> </a:t>
            </a:r>
            <a:r>
              <a:rPr lang="en-US" i="1" dirty="0" smtClean="0"/>
              <a:t>framework, </a:t>
            </a:r>
            <a:r>
              <a:rPr lang="en-US" i="1" dirty="0"/>
              <a:t>building on existing authentication and </a:t>
            </a:r>
            <a:r>
              <a:rPr lang="en-US" i="1" dirty="0" err="1"/>
              <a:t>authorisation</a:t>
            </a:r>
            <a:r>
              <a:rPr lang="en-US" i="1" dirty="0"/>
              <a:t> infrastructures (AAIs) and production federated infrastructure.</a:t>
            </a:r>
            <a:r>
              <a:rPr lang="en-US" dirty="0" smtClean="0"/>
              <a:t>"</a:t>
            </a:r>
          </a:p>
          <a:p>
            <a:r>
              <a:rPr lang="en-US" dirty="0" smtClean="0"/>
              <a:t>A few JRA3/SA2 eduGAIN experts are also in AARC</a:t>
            </a:r>
          </a:p>
          <a:p>
            <a:r>
              <a:rPr lang="en-US" dirty="0" smtClean="0"/>
              <a:t>What is difference between AARC </a:t>
            </a:r>
            <a:r>
              <a:rPr lang="en-US" dirty="0"/>
              <a:t>and </a:t>
            </a:r>
            <a:r>
              <a:rPr lang="en-US" dirty="0" smtClean="0"/>
              <a:t>GÉANT JRA3/SA2?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AARC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90343"/>
              </p:ext>
            </p:extLst>
          </p:nvPr>
        </p:nvGraphicFramePr>
        <p:xfrm>
          <a:off x="507699" y="3746896"/>
          <a:ext cx="8295723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572"/>
                <a:gridCol w="4053910"/>
                <a:gridCol w="276524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AARC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GÉANT (JRA3)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Participants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Federation</a:t>
                      </a:r>
                      <a:r>
                        <a:rPr lang="en-US" baseline="0" dirty="0" smtClean="0"/>
                        <a:t> operators, research communities, libraries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Federation operators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Objectives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federated infrastructures for</a:t>
                      </a:r>
                      <a:r>
                        <a:rPr lang="en-US" baseline="0" dirty="0" smtClean="0"/>
                        <a:t> pilots and to extend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Provide and operate federated infrastructure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Limitations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Does not operate services in the long 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Should leave piloting</a:t>
                      </a:r>
                      <a:r>
                        <a:rPr lang="en-US" baseline="0" dirty="0" smtClean="0"/>
                        <a:t> to AARC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8587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AARC General Meeting 29. Nov – 1. Dec. 2016, CERN</a:t>
            </a:r>
          </a:p>
          <a:p>
            <a:pPr lvl="1"/>
            <a:r>
              <a:rPr lang="en-US" dirty="0">
                <a:hlinkClick r:id="rId2"/>
              </a:rPr>
              <a:t>https://indico.cern.ch/event/569445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/>
              <a:t>AARC Project ends April 2017 (4 months to go yet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Goal of meeting: </a:t>
            </a:r>
          </a:p>
          <a:p>
            <a:pPr lvl="1"/>
            <a:r>
              <a:rPr lang="en-US" dirty="0" smtClean="0"/>
              <a:t>Present what has been going on in AARC tasks since last meeting </a:t>
            </a:r>
            <a:br>
              <a:rPr lang="en-US" dirty="0" smtClean="0"/>
            </a:br>
            <a:r>
              <a:rPr lang="en-US" dirty="0" smtClean="0"/>
              <a:t>(and in past 1.5 years).</a:t>
            </a:r>
          </a:p>
          <a:p>
            <a:pPr lvl="1"/>
            <a:r>
              <a:rPr lang="en-US" dirty="0" smtClean="0"/>
              <a:t>Discuss steps and to-do's till end of project (and partially AARC2)</a:t>
            </a:r>
          </a:p>
          <a:p>
            <a:r>
              <a:rPr lang="en-US" b="1" dirty="0" smtClean="0"/>
              <a:t>What remains to do for AARC: </a:t>
            </a:r>
          </a:p>
          <a:p>
            <a:pPr lvl="1"/>
            <a:r>
              <a:rPr lang="en-US" dirty="0" smtClean="0"/>
              <a:t>Finish pilots and wrap-up deliverables</a:t>
            </a:r>
          </a:p>
          <a:p>
            <a:pPr lvl="1"/>
            <a:r>
              <a:rPr lang="en-US" dirty="0" smtClean="0"/>
              <a:t>Publish and archive documentation/deliverables</a:t>
            </a:r>
          </a:p>
          <a:p>
            <a:pPr lvl="1"/>
            <a:r>
              <a:rPr lang="en-US" dirty="0" smtClean="0"/>
              <a:t>Prepare for AARC2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AARC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757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effectLst/>
              </a:rPr>
              <a:t>"</a:t>
            </a:r>
            <a:r>
              <a:rPr lang="en-US" b="1" dirty="0" smtClean="0">
                <a:effectLst/>
                <a:hlinkClick r:id="rId2"/>
              </a:rPr>
              <a:t>Minimu</a:t>
            </a:r>
            <a:r>
              <a:rPr lang="en-US" b="1" dirty="0" smtClean="0">
                <a:hlinkClick r:id="rId2"/>
              </a:rPr>
              <a:t>m </a:t>
            </a:r>
            <a:r>
              <a:rPr lang="en-US" b="1" dirty="0">
                <a:hlinkClick r:id="rId2"/>
              </a:rPr>
              <a:t>Baseline Assurance </a:t>
            </a:r>
            <a:r>
              <a:rPr lang="en-US" b="1" dirty="0" smtClean="0">
                <a:hlinkClick r:id="rId2"/>
              </a:rPr>
              <a:t>Profile</a:t>
            </a:r>
            <a:r>
              <a:rPr lang="en-US" b="1" dirty="0" smtClean="0"/>
              <a:t>"</a:t>
            </a:r>
          </a:p>
          <a:p>
            <a:pPr lvl="1"/>
            <a:r>
              <a:rPr lang="en-US" dirty="0" smtClean="0"/>
              <a:t>Currently in community consultation till 31. Dec. 2016</a:t>
            </a:r>
          </a:p>
          <a:p>
            <a:pPr lvl="1"/>
            <a:r>
              <a:rPr lang="en-US" dirty="0" smtClean="0">
                <a:hlinkClick r:id="rId3"/>
              </a:rPr>
              <a:t>Specification for Self-Assessment Tool </a:t>
            </a:r>
            <a:r>
              <a:rPr lang="en-US" dirty="0" smtClean="0"/>
              <a:t>(SAT)</a:t>
            </a:r>
          </a:p>
          <a:p>
            <a:pPr lvl="2"/>
            <a:r>
              <a:rPr lang="en-US" dirty="0" smtClean="0"/>
              <a:t>Being worked on (with AARC) in T2 RASP with Henri/</a:t>
            </a:r>
            <a:r>
              <a:rPr lang="en-US" dirty="0" err="1" smtClean="0"/>
              <a:t>Janne</a:t>
            </a:r>
            <a:r>
              <a:rPr lang="en-US" dirty="0" smtClean="0"/>
              <a:t>/</a:t>
            </a:r>
            <a:r>
              <a:rPr lang="en-US" dirty="0" err="1" smtClean="0"/>
              <a:t>Slavek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From baseline to differentiated "</a:t>
            </a:r>
            <a:r>
              <a:rPr lang="en-US" b="1" dirty="0">
                <a:hlinkClick r:id="rId4"/>
              </a:rPr>
              <a:t>Assurance Profile</a:t>
            </a:r>
            <a:r>
              <a:rPr lang="en-US" dirty="0"/>
              <a:t>" (Draft)</a:t>
            </a:r>
            <a:br>
              <a:rPr lang="en-US" dirty="0"/>
            </a:br>
            <a:r>
              <a:rPr lang="en-US" dirty="0"/>
              <a:t>Splits assurance into five orthogonal components/vectors: identity, proofing/delivering, authentication, quality/freshness, management/</a:t>
            </a:r>
            <a:r>
              <a:rPr lang="en-US" dirty="0" err="1" smtClean="0"/>
              <a:t>organisation</a:t>
            </a:r>
            <a:r>
              <a:rPr lang="en-US" dirty="0" smtClean="0"/>
              <a:t>. REFEDS consultation early 2017.</a:t>
            </a:r>
            <a:br>
              <a:rPr lang="en-US" dirty="0" smtClean="0"/>
            </a:br>
            <a:r>
              <a:rPr lang="en-US" dirty="0" smtClean="0"/>
              <a:t>Relevance: Identity Assurance Service</a:t>
            </a:r>
          </a:p>
          <a:p>
            <a:endParaRPr lang="en-US" dirty="0" smtClean="0"/>
          </a:p>
          <a:p>
            <a:r>
              <a:rPr lang="en-US" dirty="0" smtClean="0"/>
              <a:t>"</a:t>
            </a:r>
            <a:r>
              <a:rPr lang="en-US" b="1" dirty="0" smtClean="0">
                <a:hlinkClick r:id="rId5"/>
              </a:rPr>
              <a:t>Security </a:t>
            </a:r>
            <a:r>
              <a:rPr lang="en-US" b="1" dirty="0">
                <a:hlinkClick r:id="rId5"/>
              </a:rPr>
              <a:t>Incidence </a:t>
            </a:r>
            <a:r>
              <a:rPr lang="en-US" b="1" dirty="0" smtClean="0">
                <a:hlinkClick r:id="rId5"/>
              </a:rPr>
              <a:t>Response Procedure</a:t>
            </a:r>
            <a:r>
              <a:rPr lang="en-US" dirty="0" smtClean="0"/>
              <a:t>" </a:t>
            </a:r>
            <a:r>
              <a:rPr lang="en-US" dirty="0"/>
              <a:t>(Draft)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Why? "Proper </a:t>
            </a:r>
            <a:r>
              <a:rPr lang="en-US" dirty="0"/>
              <a:t>channels, expectations, and the operational capability are still </a:t>
            </a:r>
            <a:r>
              <a:rPr lang="en-US" dirty="0" smtClean="0"/>
              <a:t>missing" in SIRTFI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 and Best Practices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710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"</a:t>
            </a:r>
            <a:r>
              <a:rPr lang="en-US" b="1" dirty="0" smtClean="0">
                <a:hlinkClick r:id="rId2"/>
              </a:rPr>
              <a:t>Guidelines </a:t>
            </a:r>
            <a:r>
              <a:rPr lang="en-US" b="1" dirty="0">
                <a:hlinkClick r:id="rId2"/>
              </a:rPr>
              <a:t>for the expression of group </a:t>
            </a:r>
            <a:r>
              <a:rPr lang="en-US" b="1" dirty="0" smtClean="0">
                <a:hlinkClick r:id="rId2"/>
              </a:rPr>
              <a:t>membership</a:t>
            </a:r>
            <a:r>
              <a:rPr lang="en-US" b="1" dirty="0" smtClean="0"/>
              <a:t>"</a:t>
            </a:r>
            <a:br>
              <a:rPr lang="en-US" b="1" dirty="0" smtClean="0"/>
            </a:br>
            <a:r>
              <a:rPr lang="en-US" dirty="0" smtClean="0"/>
              <a:t>How to express group membership in attributes?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Relevance: E.g. </a:t>
            </a:r>
            <a:r>
              <a:rPr lang="en-US" dirty="0" err="1" smtClean="0"/>
              <a:t>eduTEAMS</a:t>
            </a:r>
            <a:r>
              <a:rPr lang="en-US" dirty="0" smtClean="0"/>
              <a:t> Membership Registration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"</a:t>
            </a:r>
            <a:r>
              <a:rPr lang="en-US" b="1" dirty="0" smtClean="0">
                <a:hlinkClick r:id="rId3"/>
              </a:rPr>
              <a:t>Guidelines for attribute translation from SAML to OIDC</a:t>
            </a:r>
            <a:r>
              <a:rPr lang="en-US" b="1" dirty="0" smtClean="0"/>
              <a:t>"</a:t>
            </a:r>
            <a:br>
              <a:rPr lang="en-US" b="1" dirty="0" smtClean="0"/>
            </a:br>
            <a:r>
              <a:rPr lang="en-US" dirty="0" smtClean="0"/>
              <a:t>How to map SAML attributes on OIDC claims and vice versa?</a:t>
            </a:r>
            <a:br>
              <a:rPr lang="en-US" dirty="0" smtClean="0"/>
            </a:br>
            <a:r>
              <a:rPr lang="en-US" dirty="0" smtClean="0"/>
              <a:t>Relevance: E.g. </a:t>
            </a:r>
            <a:r>
              <a:rPr lang="en-US" dirty="0" err="1" smtClean="0"/>
              <a:t>eduTEAMS</a:t>
            </a:r>
            <a:r>
              <a:rPr lang="en-US" dirty="0" smtClean="0"/>
              <a:t> Identity Hub, </a:t>
            </a:r>
            <a:r>
              <a:rPr lang="en-US" dirty="0" err="1" smtClean="0"/>
              <a:t>InAcademia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Guidelines and Documentation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079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Upcoming FIM4R Paper v. 2.0</a:t>
            </a:r>
            <a:br>
              <a:rPr lang="en-US" b="1" dirty="0" smtClean="0"/>
            </a:br>
            <a:r>
              <a:rPr lang="en-US" dirty="0" smtClean="0"/>
              <a:t>Currently, previous and new authors are contacted by Hanna Short (CERN).</a:t>
            </a:r>
            <a:br>
              <a:rPr lang="en-US" dirty="0" smtClean="0"/>
            </a:br>
            <a:r>
              <a:rPr lang="en-US" dirty="0" smtClean="0"/>
              <a:t>Goal is to write new paper with updated requirements with regard to security, non-browser applications, commercial </a:t>
            </a:r>
            <a:r>
              <a:rPr lang="en-US" dirty="0" err="1" smtClean="0"/>
              <a:t>IaaS</a:t>
            </a:r>
            <a:r>
              <a:rPr lang="en-US" dirty="0" smtClean="0"/>
              <a:t> integration, ...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"</a:t>
            </a:r>
            <a:r>
              <a:rPr lang="en-US" b="1" dirty="0" smtClean="0">
                <a:hlinkClick r:id="rId2"/>
              </a:rPr>
              <a:t>Token Translation with OpenStack</a:t>
            </a:r>
            <a:r>
              <a:rPr lang="en-US" b="1" dirty="0" smtClean="0"/>
              <a:t>"</a:t>
            </a:r>
            <a:r>
              <a:rPr lang="en-US" dirty="0" smtClean="0"/>
              <a:t> (presentation)</a:t>
            </a:r>
            <a:br>
              <a:rPr lang="en-US" dirty="0" smtClean="0"/>
            </a:br>
            <a:r>
              <a:rPr lang="en-US" dirty="0" smtClean="0"/>
              <a:t>Access </a:t>
            </a:r>
            <a:r>
              <a:rPr lang="en-US" dirty="0" err="1"/>
              <a:t>OpenStack</a:t>
            </a:r>
            <a:r>
              <a:rPr lang="en-US" dirty="0"/>
              <a:t> with eduGAIN/Social ID via Proxy that aggregates VO attributes from </a:t>
            </a:r>
            <a:r>
              <a:rPr lang="en-US" dirty="0" err="1" smtClean="0"/>
              <a:t>COmanage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"</a:t>
            </a:r>
            <a:r>
              <a:rPr lang="en-US" b="1" dirty="0" smtClean="0">
                <a:hlinkClick r:id="rId3"/>
              </a:rPr>
              <a:t>Token Translation with X.509</a:t>
            </a:r>
            <a:r>
              <a:rPr lang="en-US" b="1" dirty="0" smtClean="0"/>
              <a:t>" </a:t>
            </a:r>
            <a:r>
              <a:rPr lang="en-US" dirty="0" smtClean="0"/>
              <a:t>(presentation)</a:t>
            </a:r>
            <a:br>
              <a:rPr lang="en-US" dirty="0" smtClean="0"/>
            </a:br>
            <a:r>
              <a:rPr lang="en-US" dirty="0" smtClean="0"/>
              <a:t> Get X.509 certificate from an IGTF-accredited online CA via </a:t>
            </a:r>
            <a:r>
              <a:rPr lang="en-US" dirty="0" err="1" smtClean="0"/>
              <a:t>CILogon</a:t>
            </a:r>
            <a:r>
              <a:rPr lang="en-US" dirty="0" smtClean="0"/>
              <a:t> using an R&amp;S/SIRTFI-compliant eduGAIN IdP. Group information from VOMS server that communicates via </a:t>
            </a:r>
            <a:r>
              <a:rPr lang="en-US" dirty="0" err="1" smtClean="0"/>
              <a:t>OpenID</a:t>
            </a:r>
            <a:r>
              <a:rPr lang="en-US" dirty="0" smtClean="0"/>
              <a:t> Connect.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with Community and Pilots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274695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0CCC116D824E94D5197157A71E74" ma:contentTypeVersion="5" ma:contentTypeDescription="Create a new document." ma:contentTypeScope="" ma:versionID="aa9dedfac51dbfaf631187338ad3d64f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f9046fdc503cccefc5fd392c89a9b321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2e8627e-9120-4592-bf70-1c86d23ddb27">N7PTXPAKPZVS-515-44</_dlc_DocId>
    <_dlc_DocIdUrl xmlns="e2e8627e-9120-4592-bf70-1c86d23ddb27">
      <Url>https://intranet.geant.org/gn4/2/_layouts/15/DocIdRedir.aspx?ID=N7PTXPAKPZVS-515-44</Url>
      <Description>N7PTXPAKPZVS-515-44</Description>
    </_dlc_DocIdUrl>
    <Document_x0020_ID xmlns="33c70a20-266a-45ad-bf4a-dd457e1766dc" xsi:nil="true"/>
  </documentManagement>
</p:properties>
</file>

<file path=customXml/itemProps1.xml><?xml version="1.0" encoding="utf-8"?>
<ds:datastoreItem xmlns:ds="http://schemas.openxmlformats.org/officeDocument/2006/customXml" ds:itemID="{F94D76F1-9E0F-41D2-BE5E-2EADFA5311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F35FF61-88EF-4880-AEAC-AAECDBF2BDD8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9AA3960-760A-4B61-8C8B-DBF90F37C8C8}">
  <ds:schemaRefs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33c70a20-266a-45ad-bf4a-dd457e1766dc"/>
    <ds:schemaRef ds:uri="e2e8627e-9120-4592-bf70-1c86d23ddb27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12333</TotalTime>
  <Words>283</Words>
  <Application>Microsoft Macintosh PowerPoint</Application>
  <PresentationFormat>On-screen Show (4:3)</PresentationFormat>
  <Paragraphs>56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GEANT Association</vt:lpstr>
      <vt:lpstr>PowerPoint Presentation</vt:lpstr>
      <vt:lpstr>What is AARC</vt:lpstr>
      <vt:lpstr>Status of AARC Project</vt:lpstr>
      <vt:lpstr>Policy and Best Practices</vt:lpstr>
      <vt:lpstr>Guidelines and Documentation</vt:lpstr>
      <vt:lpstr>Work with Community and Pilots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Lukas Hämmerle</cp:lastModifiedBy>
  <cp:revision>182</cp:revision>
  <cp:lastPrinted>2015-05-01T10:30:08Z</cp:lastPrinted>
  <dcterms:created xsi:type="dcterms:W3CDTF">2015-04-29T14:13:57Z</dcterms:created>
  <dcterms:modified xsi:type="dcterms:W3CDTF">2016-12-12T10:40:47Z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999a075a-d4b7-4603-b046-a7e75c997ab4</vt:lpwstr>
  </property>
</Properties>
</file>