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378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73570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7" name="Shape 21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5" name="Shape 22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 b="5778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64169" y="204538"/>
            <a:ext cx="9023684" cy="89635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Shape 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58388" y="475247"/>
            <a:ext cx="1568588" cy="83619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97643" y="1836091"/>
            <a:ext cx="3822700" cy="2814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5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97643" y="3414566"/>
            <a:ext cx="3752452" cy="3272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3"/>
          </p:nvPr>
        </p:nvSpPr>
        <p:spPr>
          <a:xfrm>
            <a:off x="697643" y="1373000"/>
            <a:ext cx="3759595" cy="37759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95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4"/>
          </p:nvPr>
        </p:nvSpPr>
        <p:spPr>
          <a:xfrm>
            <a:off x="697643" y="998620"/>
            <a:ext cx="3759595" cy="354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24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5"/>
          </p:nvPr>
        </p:nvSpPr>
        <p:spPr>
          <a:xfrm>
            <a:off x="697643" y="3691292"/>
            <a:ext cx="3752452" cy="3212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6"/>
          </p:nvPr>
        </p:nvSpPr>
        <p:spPr>
          <a:xfrm>
            <a:off x="697643" y="2115825"/>
            <a:ext cx="3822700" cy="2604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7"/>
          </p:nvPr>
        </p:nvSpPr>
        <p:spPr>
          <a:xfrm>
            <a:off x="697643" y="2374505"/>
            <a:ext cx="5029916" cy="2604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8"/>
          </p:nvPr>
        </p:nvSpPr>
        <p:spPr>
          <a:xfrm>
            <a:off x="836320" y="2761625"/>
            <a:ext cx="685799" cy="142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6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887391" y="1238638"/>
            <a:ext cx="4629150" cy="31571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5715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6667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7058"/>
              <a:buFont typeface="Arial"/>
              <a:buChar char="•"/>
              <a:defRPr sz="16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7620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7620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7620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7620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7620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7620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342902" y="1231641"/>
            <a:ext cx="3236119" cy="317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sz="10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sz="9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75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75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pic" idx="2"/>
          </p:nvPr>
        </p:nvSpPr>
        <p:spPr>
          <a:xfrm>
            <a:off x="3887391" y="1287628"/>
            <a:ext cx="4629150" cy="3108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24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sz="210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sz="18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42902" y="1287628"/>
            <a:ext cx="3236119" cy="31141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sz="10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sz="9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75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75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tyle Guid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366963" y="228600"/>
            <a:ext cx="422045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800" b="1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Style Guide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A Guide to Using the New GÉANT Template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x="438954" y="998625"/>
            <a:ext cx="7857403" cy="440120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14313" marR="0" lvl="0" indent="-214313" algn="l" rtl="0">
              <a:spcBef>
                <a:spcPts val="0"/>
              </a:spcBef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This template is a dual purpose template for use both to present information on behalf of the GÉANT Project (GN4-1) and for the organisation</a:t>
            </a:r>
          </a:p>
          <a:p>
            <a:pPr marL="214313" marR="0" lvl="0" indent="-214313" algn="l" rtl="0">
              <a:spcBef>
                <a:spcPts val="0"/>
              </a:spcBef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Because of this there are two end slide versions: </a:t>
            </a:r>
          </a:p>
          <a:p>
            <a:pPr marL="557213" marR="0" lvl="1" indent="-214312" algn="l" rtl="0">
              <a:spcBef>
                <a:spcPts val="0"/>
              </a:spcBef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Project (GN4-1) presentations which includes EU logo, copyright, and funding statement</a:t>
            </a:r>
          </a:p>
          <a:p>
            <a:pPr marL="557213" marR="0" lvl="1" indent="-214312" algn="l" rtl="0"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when presenting on behalf of the organisation</a:t>
            </a:r>
          </a:p>
          <a:p>
            <a:pPr marL="214313" marR="0" lvl="0" indent="-2143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 b="1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All slide packs MUST include the correct end slide. </a:t>
            </a:r>
            <a:r>
              <a:rPr lang="en-GB" sz="1400" b="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400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4313" marR="0" lvl="0" indent="-2143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marR="0" lvl="0" indent="-214313" algn="l" rtl="0">
              <a:spcBef>
                <a:spcPts val="0"/>
              </a:spcBef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Font is Calibri and will auto-size. Avoid using a font size less than 18pt.  Main font colour is Teal, </a:t>
            </a:r>
            <a:r>
              <a:rPr lang="en-GB" sz="1400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Subtitle colour is Crimson and should be used sparingly. </a:t>
            </a: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If the colours are not shown in PowerPoint use the eyedrop colour picker to select the correct colour from these samples</a:t>
            </a:r>
          </a:p>
          <a:p>
            <a:pPr marL="214313" marR="0" lvl="0" indent="-214313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400">
              <a:solidFill>
                <a:srgbClr val="ED155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4313" marR="0" lvl="0" indent="-214313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400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1" indent="0" algn="l" rtl="0">
              <a:spcBef>
                <a:spcPts val="0"/>
              </a:spcBef>
              <a:buClr>
                <a:srgbClr val="003F5D"/>
              </a:buClr>
              <a:buSzPct val="25000"/>
              <a:buFont typeface="Arial"/>
              <a:buNone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90" name="Shape 90"/>
          <p:cNvSpPr/>
          <p:nvPr/>
        </p:nvSpPr>
        <p:spPr>
          <a:xfrm>
            <a:off x="8355189" y="4224430"/>
            <a:ext cx="496935" cy="482320"/>
          </a:xfrm>
          <a:prstGeom prst="ellipse">
            <a:avLst/>
          </a:prstGeom>
          <a:solidFill>
            <a:srgbClr val="003F5D"/>
          </a:solidFill>
          <a:ln w="12700" cap="flat" cmpd="sng">
            <a:solidFill>
              <a:srgbClr val="003F5D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8355189" y="3587101"/>
            <a:ext cx="496935" cy="482320"/>
          </a:xfrm>
          <a:prstGeom prst="ellipse">
            <a:avLst/>
          </a:prstGeom>
          <a:solidFill>
            <a:srgbClr val="EC0E51"/>
          </a:solidFill>
          <a:ln w="12700" cap="flat" cmpd="sng">
            <a:solidFill>
              <a:srgbClr val="ED155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osing Slide for GN4 related presentations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95"/>
          <p:cNvSpPr txBox="1"/>
          <p:nvPr/>
        </p:nvSpPr>
        <p:spPr>
          <a:xfrm>
            <a:off x="0" y="2227693"/>
            <a:ext cx="9144000" cy="441920"/>
          </a:xfrm>
          <a:prstGeom prst="rect">
            <a:avLst/>
          </a:prstGeom>
          <a:noFill/>
          <a:ln>
            <a:noFill/>
          </a:ln>
        </p:spPr>
        <p:txBody>
          <a:bodyPr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GB" sz="1575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</p:txBody>
      </p:sp>
      <p:sp>
        <p:nvSpPr>
          <p:cNvPr id="96" name="Shape 96"/>
          <p:cNvSpPr/>
          <p:nvPr/>
        </p:nvSpPr>
        <p:spPr>
          <a:xfrm>
            <a:off x="2470932" y="747920"/>
            <a:ext cx="4202136" cy="2988517"/>
          </a:xfrm>
          <a:prstGeom prst="rect">
            <a:avLst/>
          </a:prstGeom>
          <a:blipFill rotWithShape="1">
            <a:blip r:embed="rId2">
              <a:alphaModFix amt="12000"/>
            </a:blip>
            <a:stretch>
              <a:fillRect/>
            </a:stretch>
          </a:blip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7" name="Shape 97"/>
          <p:cNvGrpSpPr/>
          <p:nvPr/>
        </p:nvGrpSpPr>
        <p:grpSpPr>
          <a:xfrm>
            <a:off x="3014134" y="3580161"/>
            <a:ext cx="3115733" cy="898800"/>
            <a:chOff x="4003396" y="4773546"/>
            <a:chExt cx="4154311" cy="1198400"/>
          </a:xfrm>
        </p:grpSpPr>
        <p:sp>
          <p:nvSpPr>
            <p:cNvPr id="98" name="Shape 98"/>
            <p:cNvSpPr txBox="1"/>
            <p:nvPr/>
          </p:nvSpPr>
          <p:spPr>
            <a:xfrm>
              <a:off x="4003396" y="5294839"/>
              <a:ext cx="4154311" cy="6771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Networks ∙ Services ∙ People        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lang="en-GB" sz="9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www.geant.org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GB" sz="90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</a:p>
          </p:txBody>
        </p:sp>
        <p:pic>
          <p:nvPicPr>
            <p:cNvPr id="99" name="Shape 9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670880" y="4773546"/>
              <a:ext cx="1219199" cy="529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0" name="Shape 100"/>
          <p:cNvGrpSpPr/>
          <p:nvPr/>
        </p:nvGrpSpPr>
        <p:grpSpPr>
          <a:xfrm>
            <a:off x="1451592" y="4642548"/>
            <a:ext cx="6240815" cy="294663"/>
            <a:chOff x="1162308" y="4642548"/>
            <a:chExt cx="6240815" cy="294663"/>
          </a:xfrm>
        </p:grpSpPr>
        <p:sp>
          <p:nvSpPr>
            <p:cNvPr id="101" name="Shape 101"/>
            <p:cNvSpPr txBox="1"/>
            <p:nvPr/>
          </p:nvSpPr>
          <p:spPr>
            <a:xfrm>
              <a:off x="1588712" y="4697548"/>
              <a:ext cx="5814411" cy="18466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GB" sz="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This work is part of a project that has applied for funding from the European Union’s Horizon 2020 research and innovation programme under Grant Agreement No. 691567 (GN4-1).</a:t>
              </a:r>
            </a:p>
          </p:txBody>
        </p:sp>
        <p:pic>
          <p:nvPicPr>
            <p:cNvPr id="102" name="Shape 10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162308" y="4642548"/>
              <a:ext cx="433675" cy="29466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2674017" y="3068125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2"/>
          </p:nvPr>
        </p:nvSpPr>
        <p:spPr>
          <a:xfrm>
            <a:off x="2695575" y="2669381"/>
            <a:ext cx="3752849" cy="3214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sz="157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3"/>
          </p:nvPr>
        </p:nvSpPr>
        <p:spPr>
          <a:xfrm>
            <a:off x="341312" y="241300"/>
            <a:ext cx="8510812" cy="33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7620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42900" y="1369219"/>
            <a:ext cx="4171950" cy="32635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7620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7620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515" cy="695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osing Slide for non project presentatio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0"/>
          <p:cNvSpPr/>
          <p:nvPr/>
        </p:nvSpPr>
        <p:spPr>
          <a:xfrm>
            <a:off x="0" y="-5"/>
            <a:ext cx="9144000" cy="5143499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1"/>
          <p:cNvSpPr/>
          <p:nvPr/>
        </p:nvSpPr>
        <p:spPr>
          <a:xfrm>
            <a:off x="0" y="642937"/>
            <a:ext cx="9144000" cy="3857624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2"/>
          <p:cNvSpPr txBox="1"/>
          <p:nvPr/>
        </p:nvSpPr>
        <p:spPr>
          <a:xfrm>
            <a:off x="0" y="2227693"/>
            <a:ext cx="9144000" cy="441920"/>
          </a:xfrm>
          <a:prstGeom prst="rect">
            <a:avLst/>
          </a:prstGeom>
          <a:noFill/>
          <a:ln>
            <a:noFill/>
          </a:ln>
        </p:spPr>
        <p:txBody>
          <a:bodyPr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GB" sz="1575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</p:txBody>
      </p:sp>
      <p:sp>
        <p:nvSpPr>
          <p:cNvPr id="43" name="Shape 43"/>
          <p:cNvSpPr/>
          <p:nvPr/>
        </p:nvSpPr>
        <p:spPr>
          <a:xfrm>
            <a:off x="2470932" y="768139"/>
            <a:ext cx="4202136" cy="2988517"/>
          </a:xfrm>
          <a:prstGeom prst="rect">
            <a:avLst/>
          </a:prstGeom>
          <a:blipFill rotWithShape="1">
            <a:blip r:embed="rId2">
              <a:alphaModFix amt="12000"/>
            </a:blip>
            <a:stretch>
              <a:fillRect/>
            </a:stretch>
          </a:blip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4" name="Shape 44"/>
          <p:cNvGrpSpPr/>
          <p:nvPr/>
        </p:nvGrpSpPr>
        <p:grpSpPr>
          <a:xfrm>
            <a:off x="3014133" y="3844855"/>
            <a:ext cx="3115733" cy="898799"/>
            <a:chOff x="4003396" y="5126471"/>
            <a:chExt cx="4154311" cy="1198399"/>
          </a:xfrm>
        </p:grpSpPr>
        <p:sp>
          <p:nvSpPr>
            <p:cNvPr id="45" name="Shape 45"/>
            <p:cNvSpPr txBox="1"/>
            <p:nvPr/>
          </p:nvSpPr>
          <p:spPr>
            <a:xfrm>
              <a:off x="4003396" y="5647762"/>
              <a:ext cx="4154311" cy="6771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Networks ∙ Services ∙ People        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lang="en-GB" sz="9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www.geant.org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GB" sz="90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</a:p>
          </p:txBody>
        </p:sp>
        <p:pic>
          <p:nvPicPr>
            <p:cNvPr id="46" name="Shape 4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670880" y="5126471"/>
              <a:ext cx="1219199" cy="52976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2674018" y="3163542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2695575" y="2669381"/>
            <a:ext cx="3752849" cy="3214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sz="157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3"/>
          </p:nvPr>
        </p:nvSpPr>
        <p:spPr>
          <a:xfrm>
            <a:off x="341312" y="241300"/>
            <a:ext cx="8510812" cy="33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61953" y="1260871"/>
            <a:ext cx="4136230" cy="6179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8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sz="15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sz="1350" b="1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12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12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361951" y="1866903"/>
            <a:ext cx="4164806" cy="27753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7620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3"/>
          </p:nvPr>
        </p:nvSpPr>
        <p:spPr>
          <a:xfrm>
            <a:off x="4629151" y="1260871"/>
            <a:ext cx="3887390" cy="6179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sz="18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sz="15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sz="1350" b="1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12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sz="12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4"/>
          </p:nvPr>
        </p:nvSpPr>
        <p:spPr>
          <a:xfrm>
            <a:off x="4629151" y="1878806"/>
            <a:ext cx="3887390" cy="27634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7620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6:33 Text Imag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33376" y="1143003"/>
            <a:ext cx="5898092" cy="34897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7620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6239932" y="1149350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2" name="Shape 62"/>
          <p:cNvCxnSpPr/>
          <p:nvPr/>
        </p:nvCxnSpPr>
        <p:spPr>
          <a:xfrm>
            <a:off x="6451594" y="1149350"/>
            <a:ext cx="1" cy="3511549"/>
          </a:xfrm>
          <a:prstGeom prst="straightConnector1">
            <a:avLst/>
          </a:prstGeom>
          <a:noFill/>
          <a:ln w="12700" cap="flat" cmpd="sng">
            <a:solidFill>
              <a:srgbClr val="BFBFBF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 Image Bar with 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0" y="1257300"/>
            <a:ext cx="9144000" cy="1624262"/>
          </a:xfrm>
          <a:prstGeom prst="rect">
            <a:avLst/>
          </a:prstGeom>
          <a:solidFill>
            <a:srgbClr val="004361"/>
          </a:solidFill>
          <a:ln w="12700" cap="flat" cmpd="sng">
            <a:solidFill>
              <a:srgbClr val="013F5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52930" y="3062288"/>
            <a:ext cx="8406061" cy="16360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7620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ottom Image Bar with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0" y="2893594"/>
            <a:ext cx="9144000" cy="1624262"/>
          </a:xfrm>
          <a:prstGeom prst="rect">
            <a:avLst/>
          </a:prstGeom>
          <a:solidFill>
            <a:srgbClr val="004361"/>
          </a:solidFill>
          <a:ln w="12700" cap="flat" cmpd="sng">
            <a:solidFill>
              <a:srgbClr val="013F5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36214" y="1143438"/>
            <a:ext cx="8486942" cy="15756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7620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515" cy="695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7620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85725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95250" algn="l" rtl="0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952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675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" name="Shape 13"/>
          <p:cNvCxnSpPr/>
          <p:nvPr/>
        </p:nvCxnSpPr>
        <p:spPr>
          <a:xfrm>
            <a:off x="426877" y="4809935"/>
            <a:ext cx="8362561" cy="0"/>
          </a:xfrm>
          <a:prstGeom prst="straightConnector1">
            <a:avLst/>
          </a:prstGeom>
          <a:noFill/>
          <a:ln w="12700" cap="rnd" cmpd="sng">
            <a:solidFill>
              <a:srgbClr val="ED1556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4" name="Shape 14"/>
          <p:cNvSpPr txBox="1"/>
          <p:nvPr/>
        </p:nvSpPr>
        <p:spPr>
          <a:xfrm>
            <a:off x="355598" y="4843417"/>
            <a:ext cx="3115734" cy="3231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lang="en-GB" sz="75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Networks ∙ Services ∙ People           </a:t>
            </a:r>
            <a:r>
              <a:rPr lang="en-GB" sz="750" b="0" i="1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75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224589" y="761758"/>
            <a:ext cx="8678777" cy="235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Shape 1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7579893" y="164735"/>
            <a:ext cx="1268579" cy="56994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hx9uyth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z33jond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tinyurl.com/zdr9gf5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bWN8wyHO-PyyOBAu5aSqR2Hrbuurv0eJgwSyWtKzdkg/edit?usp=sharin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706575" y="2362660"/>
            <a:ext cx="3822600" cy="79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buClr>
                <a:srgbClr val="004360"/>
              </a:buClr>
              <a:buSzPct val="25000"/>
              <a:buFont typeface="Arial"/>
              <a:buNone/>
            </a:pPr>
            <a:r>
              <a:rPr lang="en-GB" sz="15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Mario Reale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4"/>
          </p:nvPr>
        </p:nvSpPr>
        <p:spPr>
          <a:xfrm>
            <a:off x="738068" y="443506"/>
            <a:ext cx="3759600" cy="354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lang="en-GB"/>
              <a:t>Campus IdP </a:t>
            </a: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lang="en-GB" b="0"/>
              <a:t>Status and p</a:t>
            </a:r>
            <a:r>
              <a:rPr lang="en-GB" sz="24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lans</a:t>
            </a: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endParaRPr b="0"/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lang="en-GB" b="0"/>
              <a:t>GARR</a:t>
            </a: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25000"/>
              <a:buFont typeface="Arial"/>
              <a:buNone/>
            </a:pPr>
            <a:endParaRPr sz="2400" b="1" i="0" u="none" strike="noStrike" cap="non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 txBox="1">
            <a:spLocks noGrp="1"/>
          </p:cNvSpPr>
          <p:nvPr>
            <p:ph type="body" idx="5"/>
          </p:nvPr>
        </p:nvSpPr>
        <p:spPr>
          <a:xfrm>
            <a:off x="638206" y="3493700"/>
            <a:ext cx="7289400" cy="321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0"/>
              </a:buClr>
              <a:buSzPct val="25000"/>
              <a:buFont typeface="Arial"/>
              <a:buNone/>
            </a:pPr>
            <a:r>
              <a:rPr lang="en-GB"/>
              <a:t>GN4.2  JRA3 All-Hands  - F2F  - December 12-13, 2016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342900" y="1054025"/>
            <a:ext cx="8295600" cy="3578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/>
              <a:t>We need  to deliver a CBA Analysis for the Campus IDP -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GB"/>
              <a:t> Milestone for Month 6 - Approved by M8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CBA should highlight relevant economical aspects related to the proposal of Campus IDP service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An </a:t>
            </a:r>
            <a:r>
              <a:rPr lang="en-GB" b="1"/>
              <a:t>empty</a:t>
            </a:r>
            <a:r>
              <a:rPr lang="en-GB"/>
              <a:t> skeleton - shared google doc - is available at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http://tinyurl.com/hx9uyth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GB"/>
              <a:t>It is now really time to write it  :-) 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GB"/>
              <a:t>Including the associated CBA Excel file 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-GB"/>
              <a:t>We should be able  to get an empty  template for it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4" name="Shape 204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 lang="en-GB"/>
          </a:p>
        </p:txBody>
      </p:sp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Cost Benefit Analysis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 lang="en-GB"/>
          </a:p>
        </p:txBody>
      </p:sp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333726" y="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CBA document structure - GN4 CBA template</a:t>
            </a:r>
          </a:p>
        </p:txBody>
      </p:sp>
      <p:sp>
        <p:nvSpPr>
          <p:cNvPr id="213" name="Shape 213"/>
          <p:cNvSpPr txBox="1"/>
          <p:nvPr/>
        </p:nvSpPr>
        <p:spPr>
          <a:xfrm>
            <a:off x="195150" y="1326312"/>
            <a:ext cx="87537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Executive Summary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Background and Objectives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Considerations and recommendation   ( Available options and recommended one )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Summary information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Business Model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Values users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Value proposition / Community need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Value creation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Value chain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Value capture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KPIs and critical  success factors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Risks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Costs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Benefits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Cost/Benefits summary</a:t>
            </a:r>
          </a:p>
          <a:p>
            <a:pPr marL="685800" lvl="0" indent="-3048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en-GB" sz="1200" b="1" i="1">
                <a:solidFill>
                  <a:srgbClr val="0000FF"/>
                </a:solidFill>
              </a:rPr>
              <a:t>Excel documentation - Embed the CBA excel file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Product/Service description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Technical Requirements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Operational Requirements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Timescales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Conclusion and next step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References</a:t>
            </a:r>
          </a:p>
          <a:p>
            <a:pPr marL="685800" lvl="0" indent="-304800" rtl="0">
              <a:spcBef>
                <a:spcPts val="0"/>
              </a:spcBef>
              <a:buClr>
                <a:srgbClr val="1F4E79"/>
              </a:buClr>
              <a:buSzPct val="100000"/>
              <a:buAutoNum type="arabicPeriod"/>
            </a:pPr>
            <a:r>
              <a:rPr lang="en-GB" sz="1200" b="1">
                <a:solidFill>
                  <a:srgbClr val="1F4E79"/>
                </a:solidFill>
              </a:rPr>
              <a:t>Glossary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358350" y="782400"/>
            <a:ext cx="8427300" cy="3578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Due to spread in NRENs currently adopted technologies, be </a:t>
            </a:r>
            <a:r>
              <a:rPr lang="en-GB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 portable as possible</a:t>
            </a: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 independent of specific private cloud platform and infrastructure deployment model )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Security :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Secure way to interface the LDAP/AD  backend  ( LDAPS - disable LDAP)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Ensure </a:t>
            </a:r>
            <a:r>
              <a:rPr lang="en-GB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secure AuthZ approach towards MD-backend integration </a:t>
            </a: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 JSON Web Token ( JWT) )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Different levels of GUI management profiles: 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lphaL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basic ( all defaults) 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lphaL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skilled manager ( access to more advanced options)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Plug in JAGGER Resource Registry, but more general - design a general solution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Possibility to integrate configuration  management 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lphaL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via Ansible   (  and Puppet ?   )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both: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lphaL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Ansible playbooks for automated IdP deployment on Docker 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lphaLcPeriod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Integration of Openstack:  automated spawning on IdPs on Openstack via Docker container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Longer Term requirements to be addressed</a:t>
            </a:r>
          </a:p>
          <a:p>
            <a:pPr marL="457200" lvl="0" indent="-3048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High Availability for the IdP instances</a:t>
            </a:r>
          </a:p>
          <a:p>
            <a:pPr marL="457200" lvl="0" indent="-3048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Consider integration with eduROAM  GUI and a unique management interface for both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 lang="en-GB"/>
          </a:p>
        </p:txBody>
      </p:sp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Requirements for the Campus IdP platform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96150" y="848112"/>
            <a:ext cx="8951700" cy="395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Generic Docker templates </a:t>
            </a:r>
          </a:p>
          <a:p>
            <a:pPr marL="457200" lvl="0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Archive and management of the IdP metadata</a:t>
            </a:r>
          </a:p>
          <a:p>
            <a:pPr marL="457200" lvl="0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Private Docker repository</a:t>
            </a:r>
          </a:p>
          <a:p>
            <a:pPr marL="457200" lvl="0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SAML SSO support to the Platform (registry) Service Provider (.i.e.: the Platform itself will be a federation SP e.g. using FaaS)</a:t>
            </a:r>
          </a:p>
          <a:p>
            <a:pPr marL="457200" lvl="0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Configuration of the IdP instances  Define source of user registry</a:t>
            </a:r>
          </a:p>
          <a:p>
            <a:pPr marL="914400" lvl="1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Attributes mapping</a:t>
            </a:r>
          </a:p>
          <a:p>
            <a:pPr marL="914400" lvl="1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Defining source of signed metadata</a:t>
            </a:r>
          </a:p>
          <a:p>
            <a:pPr marL="914400" lvl="1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Locally defined attribute release policy and/or define remote attribute release policy</a:t>
            </a:r>
          </a:p>
          <a:p>
            <a:pPr marL="914400" lvl="1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Customized login page</a:t>
            </a:r>
          </a:p>
          <a:p>
            <a:pPr marL="457200" lvl="0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Upload of required configuration files from the platform instance to the IdP ones, including public certificates</a:t>
            </a:r>
          </a:p>
          <a:p>
            <a:pPr marL="457200" lvl="0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Bulk configuration, patches, security updates management for all IdP instances through the generation of automated scripts  ( eg:  Ansible playbooks, Puppet recipes..)</a:t>
            </a:r>
          </a:p>
          <a:p>
            <a:pPr marL="457200" lvl="0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Build versioned docker template based on current configuration and upload to private docker repository</a:t>
            </a:r>
          </a:p>
          <a:p>
            <a:pPr marL="457200" lvl="0" indent="-3175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Spawn of new IdP instances according to Docker containers 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 lang="en-GB"/>
          </a:p>
        </p:txBody>
      </p:sp>
      <p:sp>
        <p:nvSpPr>
          <p:cNvPr id="229" name="Shape 229"/>
          <p:cNvSpPr txBox="1">
            <a:spLocks noGrp="1"/>
          </p:cNvSpPr>
          <p:nvPr>
            <p:ph type="title"/>
          </p:nvPr>
        </p:nvSpPr>
        <p:spPr>
          <a:xfrm>
            <a:off x="342901" y="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Functionality to be provided by the Campus IdP platform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 lang="en-GB"/>
          </a:p>
        </p:txBody>
      </p:sp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Initial draft architecture</a:t>
            </a:r>
          </a:p>
        </p:txBody>
      </p:sp>
      <p:pic>
        <p:nvPicPr>
          <p:cNvPr id="237" name="Shape 237" descr="sampl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9624" y="1206774"/>
            <a:ext cx="7159625" cy="3460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342900" y="979850"/>
            <a:ext cx="8166300" cy="365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238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</a:pPr>
            <a:r>
              <a:rPr lang="en-GB" sz="1500">
                <a:solidFill>
                  <a:srgbClr val="004360"/>
                </a:solidFill>
              </a:rPr>
              <a:t>Finalise the market analysis deliverable D9.1 (december/january)</a:t>
            </a:r>
          </a:p>
          <a:p>
            <a:pPr marL="457200" marR="0" lvl="0" indent="-228600" algn="l" rtl="0">
              <a:lnSpc>
                <a:spcPct val="90000"/>
              </a:lnSpc>
              <a:spcBef>
                <a:spcPts val="375"/>
              </a:spcBef>
            </a:pPr>
            <a:r>
              <a:rPr lang="en-GB"/>
              <a:t>Write the CBA document  (january) </a:t>
            </a:r>
          </a:p>
          <a:p>
            <a:pPr marL="457200" marR="0" lvl="0" indent="-323850" algn="l" rtl="0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</a:pPr>
            <a:r>
              <a:rPr lang="en-GB"/>
              <a:t>Develop further a </a:t>
            </a:r>
            <a:r>
              <a:rPr lang="en-GB" sz="1500">
                <a:solidFill>
                  <a:srgbClr val="004360"/>
                </a:solidFill>
              </a:rPr>
              <a:t> detailed design  for the Gn4.2 solution for IdP </a:t>
            </a:r>
          </a:p>
          <a:p>
            <a:pPr marL="457200" marR="0" lvl="0" indent="-228600" algn="l" rtl="0">
              <a:lnSpc>
                <a:spcPct val="90000"/>
              </a:lnSpc>
              <a:spcBef>
                <a:spcPts val="375"/>
              </a:spcBef>
            </a:pPr>
            <a:r>
              <a:rPr lang="en-GB"/>
              <a:t>Compile a shopping-list of required individual components and related developments</a:t>
            </a:r>
          </a:p>
          <a:p>
            <a:pPr marL="457200" marR="0" lvl="0" indent="-228600" algn="l" rtl="0">
              <a:lnSpc>
                <a:spcPct val="90000"/>
              </a:lnSpc>
              <a:spcBef>
                <a:spcPts val="375"/>
              </a:spcBef>
            </a:pPr>
            <a:r>
              <a:rPr lang="en-GB"/>
              <a:t>Analyse in detail the required bits to interface FaaS</a:t>
            </a:r>
            <a:r>
              <a:rPr lang="en-GB" sz="1500">
                <a:solidFill>
                  <a:srgbClr val="004360"/>
                </a:solidFill>
              </a:rPr>
              <a:t>	</a:t>
            </a:r>
          </a:p>
          <a:p>
            <a:pPr marL="457200" marR="0" lvl="0" indent="-228600" algn="l" rtl="0">
              <a:lnSpc>
                <a:spcPct val="90000"/>
              </a:lnSpc>
              <a:spcBef>
                <a:spcPts val="375"/>
              </a:spcBef>
            </a:pPr>
            <a:r>
              <a:rPr lang="en-GB"/>
              <a:t>Pledge resources to start setting up a development testbed </a:t>
            </a:r>
          </a:p>
          <a:p>
            <a:pPr marL="0" marR="0" lvl="0" indent="0" algn="l" rtl="0">
              <a:lnSpc>
                <a:spcPct val="90000"/>
              </a:lnSpc>
              <a:spcBef>
                <a:spcPts val="375"/>
              </a:spcBef>
              <a:buNone/>
            </a:pPr>
            <a:endParaRPr/>
          </a:p>
          <a:p>
            <a: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25000"/>
              <a:buFont typeface="Arial"/>
              <a:buNone/>
            </a:pPr>
            <a:endParaRPr sz="1500">
              <a:solidFill>
                <a:srgbClr val="004360"/>
              </a:solidFill>
            </a:endParaRPr>
          </a:p>
          <a:p>
            <a:pPr marL="342900" marR="0" lvl="1" indent="0" algn="l" rtl="0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25000"/>
              <a:buFont typeface="Arial"/>
              <a:buNone/>
            </a:pPr>
            <a:endParaRPr sz="1500">
              <a:solidFill>
                <a:srgbClr val="004360"/>
              </a:solidFill>
            </a:endParaRPr>
          </a:p>
        </p:txBody>
      </p:sp>
      <p:sp>
        <p:nvSpPr>
          <p:cNvPr id="243" name="Shape 243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515" cy="6958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SzPct val="25000"/>
              <a:buFont typeface="Calibri"/>
              <a:buNone/>
            </a:pPr>
            <a:r>
              <a:rPr lang="en-GB"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Roadmap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342900" y="1148667"/>
            <a:ext cx="8317450" cy="34840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lang="en-GB"/>
              <a:t>Agree on the goals</a:t>
            </a:r>
          </a:p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lang="en-GB"/>
              <a:t>Detail the work to do in a breakdown of specific work items</a:t>
            </a:r>
          </a:p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lang="en-GB"/>
              <a:t>Assign people to work items according to personal skills / taste</a:t>
            </a:r>
          </a:p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lang="en-GB"/>
              <a:t>Resources</a:t>
            </a:r>
          </a:p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lang="en-GB"/>
              <a:t>Common tools for remote collaboration on the work items</a:t>
            </a:r>
          </a:p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lang="en-GB"/>
              <a:t>Shall we schedule periodic joint remote-working sessions ?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171450" marR="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None/>
            </a:pPr>
            <a:endParaRPr sz="1500" b="0" i="0" u="none" strike="noStrike" cap="non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Arial"/>
              <a:buNone/>
            </a:pPr>
            <a:endParaRPr sz="1350" b="0" i="0" u="none" strike="noStrike" cap="none">
              <a:solidFill>
                <a:srgbClr val="0043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None/>
            </a:pPr>
            <a:endParaRPr sz="1500" b="0" i="0" u="none" strike="noStrike" cap="non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Shape 250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515" cy="6958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SzPct val="25000"/>
              <a:buFont typeface="Calibri"/>
              <a:buNone/>
            </a:pPr>
            <a:r>
              <a:rPr lang="en-GB"/>
              <a:t>Suggested Discussion items today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en-GB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342750" y="1035225"/>
            <a:ext cx="7953600" cy="326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 rtl="0">
              <a:spcBef>
                <a:spcPts val="0"/>
              </a:spcBef>
              <a:buSzPct val="80000"/>
              <a:buAutoNum type="arabicPeriod"/>
            </a:pPr>
            <a:r>
              <a:rPr lang="en-GB"/>
              <a:t>Goals  and implementation</a:t>
            </a:r>
          </a:p>
          <a:p>
            <a:pPr marL="457200" lvl="0" indent="-304800" rtl="0">
              <a:spcBef>
                <a:spcPts val="0"/>
              </a:spcBef>
              <a:buSzPct val="80000"/>
              <a:buAutoNum type="arabicPeriod"/>
            </a:pPr>
            <a:r>
              <a:rPr lang="en-GB"/>
              <a:t>Survey</a:t>
            </a:r>
          </a:p>
          <a:p>
            <a:pPr marL="457200" lvl="0" indent="-304800" rtl="0">
              <a:spcBef>
                <a:spcPts val="0"/>
              </a:spcBef>
              <a:buSzPct val="80000"/>
              <a:buAutoNum type="arabicPeriod"/>
            </a:pPr>
            <a:r>
              <a:rPr lang="en-GB"/>
              <a:t>Market Analysis Deliverable (D9.1)</a:t>
            </a:r>
          </a:p>
          <a:p>
            <a:pPr marL="457200" lvl="0" indent="-304800" rtl="0">
              <a:spcBef>
                <a:spcPts val="0"/>
              </a:spcBef>
              <a:buSzPct val="80000"/>
              <a:buAutoNum type="arabicPeriod"/>
            </a:pPr>
            <a:r>
              <a:rPr lang="en-GB"/>
              <a:t>Cost Benefit Analysis</a:t>
            </a:r>
          </a:p>
          <a:p>
            <a:pPr marL="457200" lvl="0" indent="-304800" rtl="0">
              <a:spcBef>
                <a:spcPts val="0"/>
              </a:spcBef>
              <a:buSzPct val="80000"/>
              <a:buAutoNum type="arabicPeriod"/>
            </a:pPr>
            <a:r>
              <a:rPr lang="en-GB"/>
              <a:t>Requirements for the Campus IdP platform</a:t>
            </a:r>
          </a:p>
          <a:p>
            <a:pPr marL="457200" lvl="0" indent="-304800" rtl="0">
              <a:spcBef>
                <a:spcPts val="0"/>
              </a:spcBef>
              <a:buSzPct val="80000"/>
              <a:buAutoNum type="arabicPeriod"/>
            </a:pPr>
            <a:r>
              <a:rPr lang="en-GB"/>
              <a:t>Initial design</a:t>
            </a:r>
          </a:p>
          <a:p>
            <a:pPr marL="457200" lvl="0" indent="-304800" rtl="0">
              <a:spcBef>
                <a:spcPts val="0"/>
              </a:spcBef>
              <a:buSzPct val="80000"/>
              <a:buAutoNum type="arabicPeriod"/>
            </a:pPr>
            <a:r>
              <a:rPr lang="en-GB"/>
              <a:t>Roadmap ahead and timeline  ( milestones, deliverables )</a:t>
            </a:r>
          </a:p>
          <a:p>
            <a:pPr marL="457200" lvl="0" indent="-304800" rtl="0">
              <a:spcBef>
                <a:spcPts val="0"/>
              </a:spcBef>
              <a:buSzPct val="80000"/>
              <a:buAutoNum type="arabicPeriod"/>
            </a:pPr>
            <a:r>
              <a:rPr lang="en-GB"/>
              <a:t>Discussion - People’s involvement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 sz="1200" b="1"/>
          </a:p>
        </p:txBody>
      </p:sp>
      <p:sp>
        <p:nvSpPr>
          <p:cNvPr id="119" name="Shape 119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 lang="en-GB"/>
          </a:p>
        </p:txBody>
      </p:sp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Agenda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350200" y="940050"/>
            <a:ext cx="7872300" cy="326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 b="1"/>
              <a:t>Develop a Campus IDP platform to support the deployment of Identity Providers at Campuses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 b="1"/>
              <a:t>Bring it to production level for possible endorsement and adoption by GEANT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 b="1"/>
              <a:t>Pursue integration with current existing GEANT  FaaS service (“add the last mile..”)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 b="1"/>
              <a:t>Exploit possible synergies/collaborations with Internet2 TIER project</a:t>
            </a:r>
          </a:p>
          <a:p>
            <a:pPr marL="0" lvl="0" indent="0" rtl="0">
              <a:spcBef>
                <a:spcPts val="0"/>
              </a:spcBef>
              <a:buNone/>
            </a:pPr>
            <a:endParaRPr b="1"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From the GN4.2 DoW: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 i="1"/>
              <a:t>“Based on findings from AARC, TIER (Internet2) and NREN developments, </a:t>
            </a:r>
            <a:r>
              <a:rPr lang="en-GB" b="1" i="1"/>
              <a:t>develop a campus IdP  extension to the FaaS service</a:t>
            </a:r>
            <a:r>
              <a:rPr lang="en-GB" i="1"/>
              <a:t> for sites and regions who currently do not have the ability to support or offer a cloud IdP-type of service to campuses”</a:t>
            </a:r>
          </a:p>
          <a:p>
            <a:pPr lvl="0" rtl="0">
              <a:spcBef>
                <a:spcPts val="0"/>
              </a:spcBef>
            </a:pPr>
            <a:r>
              <a:rPr lang="en-GB"/>
              <a:t>Reference products:</a:t>
            </a:r>
          </a:p>
          <a:p>
            <a:pPr lvl="1" rtl="0">
              <a:spcBef>
                <a:spcPts val="0"/>
              </a:spcBef>
            </a:pPr>
            <a:r>
              <a:rPr lang="en-GB"/>
              <a:t>Jagger</a:t>
            </a:r>
          </a:p>
          <a:p>
            <a:pPr lvl="1" rtl="0">
              <a:spcBef>
                <a:spcPts val="0"/>
              </a:spcBef>
            </a:pPr>
            <a:r>
              <a:rPr lang="en-GB" i="1"/>
              <a:t>Other FaaS components</a:t>
            </a:r>
            <a:r>
              <a:rPr lang="en-GB"/>
              <a:t>:  HSM, DS, MDA</a:t>
            </a:r>
          </a:p>
          <a:p>
            <a:pPr lvl="1" rtl="0">
              <a:spcBef>
                <a:spcPts val="0"/>
              </a:spcBef>
            </a:pPr>
            <a:r>
              <a:rPr lang="en-GB"/>
              <a:t>Cloud IDP  ( Some NRENs already offer a Cloud IdP solutions to customers  )</a:t>
            </a:r>
          </a:p>
          <a:p>
            <a:pPr marL="857250" lvl="0" indent="-95250" rtl="0">
              <a:spcBef>
                <a:spcPts val="375"/>
              </a:spcBef>
              <a:buNone/>
            </a:pPr>
            <a:endParaRPr sz="1200">
              <a:solidFill>
                <a:srgbClr val="003F5E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 lang="en-GB"/>
          </a:p>
        </p:txBody>
      </p:sp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350201" y="233275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Goals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342900" y="1369225"/>
            <a:ext cx="8310900" cy="326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/>
              <a:t>Write a Market Analysis with assessment of existing Cloud IdP solutions by NRENs</a:t>
            </a:r>
          </a:p>
          <a:p>
            <a:pPr marL="457200" lvl="0" indent="-228600">
              <a:spcBef>
                <a:spcPts val="0"/>
              </a:spcBef>
            </a:pPr>
            <a:r>
              <a:rPr lang="en-GB"/>
              <a:t>Produce a Costs-Benefits analysis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Provide it to GEAN PLM Team</a:t>
            </a:r>
          </a:p>
          <a:p>
            <a:pPr marL="457200" lvl="0" indent="-228600">
              <a:spcBef>
                <a:spcPts val="0"/>
              </a:spcBef>
            </a:pPr>
            <a:r>
              <a:rPr lang="en-GB"/>
              <a:t>Design an initial architecture  for an integrated solution: Campus IdP + FaaS platform</a:t>
            </a:r>
          </a:p>
          <a:p>
            <a:pPr marL="457200" lvl="0" indent="-228600">
              <a:spcBef>
                <a:spcPts val="0"/>
              </a:spcBef>
            </a:pPr>
            <a:r>
              <a:rPr lang="en-GB"/>
              <a:t>Start a pilot service</a:t>
            </a:r>
          </a:p>
          <a:p>
            <a:pPr marL="457200" lvl="0" indent="-228600">
              <a:spcBef>
                <a:spcPts val="0"/>
              </a:spcBef>
            </a:pPr>
            <a:r>
              <a:rPr lang="en-GB"/>
              <a:t>Review  CBA periodically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Go through all steps required by SA2 T1 Services transition to production procedures</a:t>
            </a:r>
          </a:p>
          <a:p>
            <a:pPr marL="1371600" lvl="1" indent="-228600" rtl="0">
              <a:spcBef>
                <a:spcPts val="0"/>
              </a:spcBef>
            </a:pPr>
            <a:r>
              <a:rPr lang="en-GB"/>
              <a:t>Write all required Service Templates:  SDP, Requirements, Documentation</a:t>
            </a:r>
          </a:p>
          <a:p>
            <a:pPr marL="1371600" lvl="1" indent="-228600" rtl="0">
              <a:spcBef>
                <a:spcPts val="0"/>
              </a:spcBef>
            </a:pPr>
            <a:r>
              <a:rPr lang="en-GB"/>
              <a:t>Fill all required Service Templates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 lang="en-GB"/>
          </a:p>
        </p:txBody>
      </p:sp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Implementation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8296359" y="513346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 lang="en-GB"/>
          </a:p>
        </p:txBody>
      </p:sp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1" y="130675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The scenario: options to provide supporting services for Campus IdP </a:t>
            </a:r>
          </a:p>
        </p:txBody>
      </p:sp>
      <p:sp>
        <p:nvSpPr>
          <p:cNvPr id="144" name="Shape 144"/>
          <p:cNvSpPr/>
          <p:nvPr/>
        </p:nvSpPr>
        <p:spPr>
          <a:xfrm>
            <a:off x="5744750" y="2014162"/>
            <a:ext cx="3246900" cy="786300"/>
          </a:xfrm>
          <a:prstGeom prst="roundRect">
            <a:avLst>
              <a:gd name="adj" fmla="val 16667"/>
            </a:avLst>
          </a:prstGeom>
          <a:solidFill>
            <a:srgbClr val="3C78D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5724900" y="1318462"/>
            <a:ext cx="3246900" cy="6957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/>
          <p:nvPr/>
        </p:nvSpPr>
        <p:spPr>
          <a:xfrm>
            <a:off x="110650" y="1707200"/>
            <a:ext cx="3178800" cy="695700"/>
          </a:xfrm>
          <a:prstGeom prst="roundRect">
            <a:avLst>
              <a:gd name="adj" fmla="val 16667"/>
            </a:avLst>
          </a:prstGeom>
          <a:solidFill>
            <a:srgbClr val="42C41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 txBox="1"/>
          <p:nvPr/>
        </p:nvSpPr>
        <p:spPr>
          <a:xfrm>
            <a:off x="185400" y="1839633"/>
            <a:ext cx="3413100" cy="50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Collection of community requirements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/>
          <p:nvPr/>
        </p:nvSpPr>
        <p:spPr>
          <a:xfrm>
            <a:off x="5744750" y="2776362"/>
            <a:ext cx="3246900" cy="786300"/>
          </a:xfrm>
          <a:prstGeom prst="roundRect">
            <a:avLst>
              <a:gd name="adj" fmla="val 16667"/>
            </a:avLst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5744750" y="3580937"/>
            <a:ext cx="3246900" cy="7863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5744750" y="1258750"/>
            <a:ext cx="3413100" cy="78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GEANT</a:t>
            </a:r>
            <a:r>
              <a:rPr lang="en-GB"/>
              <a:t> / NRENs Hosted Campus IDP Cloud Service integrated with  FaaS 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 txBox="1"/>
          <p:nvPr/>
        </p:nvSpPr>
        <p:spPr>
          <a:xfrm>
            <a:off x="5744750" y="3698187"/>
            <a:ext cx="3413100" cy="69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Cloud Campus IdP service catalogue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 txBox="1"/>
          <p:nvPr/>
        </p:nvSpPr>
        <p:spPr>
          <a:xfrm>
            <a:off x="5850500" y="2911887"/>
            <a:ext cx="3413100" cy="78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Toolkit deploying Cloud IdP 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for Campus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 txBox="1"/>
          <p:nvPr/>
        </p:nvSpPr>
        <p:spPr>
          <a:xfrm>
            <a:off x="5850500" y="2025000"/>
            <a:ext cx="3413100" cy="78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 Hosted Cloud Campus IdP 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platform integrated with FaaS components</a:t>
            </a:r>
          </a:p>
        </p:txBody>
      </p:sp>
      <p:sp>
        <p:nvSpPr>
          <p:cNvPr id="154" name="Shape 154"/>
          <p:cNvSpPr/>
          <p:nvPr/>
        </p:nvSpPr>
        <p:spPr>
          <a:xfrm>
            <a:off x="110650" y="2402900"/>
            <a:ext cx="3178800" cy="786300"/>
          </a:xfrm>
          <a:prstGeom prst="roundRect">
            <a:avLst>
              <a:gd name="adj" fmla="val 16667"/>
            </a:avLst>
          </a:prstGeom>
          <a:solidFill>
            <a:srgbClr val="61C47A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110650" y="3136200"/>
            <a:ext cx="3178800" cy="695700"/>
          </a:xfrm>
          <a:prstGeom prst="roundRect">
            <a:avLst>
              <a:gd name="adj" fmla="val 16667"/>
            </a:avLst>
          </a:prstGeom>
          <a:solidFill>
            <a:srgbClr val="77C49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 txBox="1"/>
          <p:nvPr/>
        </p:nvSpPr>
        <p:spPr>
          <a:xfrm>
            <a:off x="185400" y="2515745"/>
            <a:ext cx="3413100" cy="50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Assessment of existing solutions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Market Analysis document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 txBox="1"/>
          <p:nvPr/>
        </p:nvSpPr>
        <p:spPr>
          <a:xfrm>
            <a:off x="185400" y="3275545"/>
            <a:ext cx="3413100" cy="50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Costs Benefits Analysis document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 txBox="1"/>
          <p:nvPr/>
        </p:nvSpPr>
        <p:spPr>
          <a:xfrm>
            <a:off x="3523750" y="1366787"/>
            <a:ext cx="2362500" cy="100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i="1"/>
              <a:t>Design</a:t>
            </a:r>
          </a:p>
          <a:p>
            <a:pPr lvl="0">
              <a:spcBef>
                <a:spcPts val="0"/>
              </a:spcBef>
              <a:buNone/>
            </a:pPr>
            <a:endParaRPr i="1"/>
          </a:p>
          <a:p>
            <a:pPr lvl="0">
              <a:spcBef>
                <a:spcPts val="0"/>
              </a:spcBef>
              <a:buNone/>
            </a:pPr>
            <a:r>
              <a:rPr lang="en-GB" i="1"/>
              <a:t>Implementation</a:t>
            </a:r>
          </a:p>
          <a:p>
            <a:pPr lvl="0">
              <a:spcBef>
                <a:spcPts val="0"/>
              </a:spcBef>
              <a:buNone/>
            </a:pPr>
            <a:endParaRPr i="1"/>
          </a:p>
          <a:p>
            <a:pPr lvl="0">
              <a:spcBef>
                <a:spcPts val="0"/>
              </a:spcBef>
              <a:buNone/>
            </a:pPr>
            <a:r>
              <a:rPr lang="en-GB" i="1"/>
              <a:t>Pilot Service</a:t>
            </a:r>
          </a:p>
          <a:p>
            <a:pPr lvl="0">
              <a:spcBef>
                <a:spcPts val="0"/>
              </a:spcBef>
              <a:buNone/>
            </a:pPr>
            <a:endParaRPr i="1"/>
          </a:p>
          <a:p>
            <a:pPr lvl="0">
              <a:spcBef>
                <a:spcPts val="0"/>
              </a:spcBef>
              <a:buNone/>
            </a:pPr>
            <a:r>
              <a:rPr lang="en-GB" i="1"/>
              <a:t>Transition to Production</a:t>
            </a:r>
          </a:p>
        </p:txBody>
      </p:sp>
      <p:sp>
        <p:nvSpPr>
          <p:cNvPr id="159" name="Shape 159"/>
          <p:cNvSpPr/>
          <p:nvPr/>
        </p:nvSpPr>
        <p:spPr>
          <a:xfrm>
            <a:off x="3523750" y="3027000"/>
            <a:ext cx="1914000" cy="100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7500" y="940050"/>
            <a:ext cx="9009000" cy="326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/>
              <a:t>Survey on Cloud IdP circulated to the Fed Operators list - early October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Aimed at better understanding the Campus IdP problem definition:  Community Requirements,  Potential for Cloud-based Campus IdP solutions </a:t>
            </a:r>
          </a:p>
          <a:p>
            <a:pPr marL="457200" lvl="0" indent="-228600">
              <a:spcBef>
                <a:spcPts val="0"/>
              </a:spcBef>
            </a:pPr>
            <a:r>
              <a:rPr lang="en-GB"/>
              <a:t>Got 17 answers from the following NRENs: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 	ARNES,  CANARIE, CESNET,  GARR, GRNET,  GEANT, HEANet, Internet2,  JANET,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 	RedIRIS,   RENATER, SURFnet, SWITCH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 b="1"/>
              <a:t>A relevant outcome: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 b="1"/>
              <a:t>           there is high desire but little or none internal ability for institutions to deliver identity 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-GB" b="1"/>
              <a:t>provider services to their users </a:t>
            </a:r>
            <a:r>
              <a:rPr lang="en-GB"/>
              <a:t>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 b="1"/>
              <a:t>            ( ~ 40 %  of answers)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Survey Still  online on 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http://tinyurl.com/z33jond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Detailed answers report available at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http://tinyurl.com/zdr9gf5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  <a:p>
            <a:pPr marL="0" lvl="0" indent="0">
              <a:spcBef>
                <a:spcPts val="0"/>
              </a:spcBef>
              <a:buNone/>
            </a:pPr>
            <a:endParaRPr/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 lang="en-GB"/>
          </a:p>
        </p:txBody>
      </p:sp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251301" y="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GEANT NREN Survey on Cloud IdP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 lang="en-GB"/>
          </a:p>
        </p:txBody>
      </p:sp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Survey Results                                                                                  1/2</a:t>
            </a:r>
          </a:p>
        </p:txBody>
      </p:sp>
      <p:pic>
        <p:nvPicPr>
          <p:cNvPr id="175" name="Shape 175" descr="Asnwer1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14125"/>
            <a:ext cx="5035948" cy="377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Shape 176" descr="Figure2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7982" y="1048950"/>
            <a:ext cx="4739642" cy="3554724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/>
          <p:nvPr/>
        </p:nvSpPr>
        <p:spPr>
          <a:xfrm>
            <a:off x="824300" y="914875"/>
            <a:ext cx="3238500" cy="12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GB" b="1">
                <a:solidFill>
                  <a:srgbClr val="4DB2EC"/>
                </a:solidFill>
                <a:highlight>
                  <a:srgbClr val="FFFFFF"/>
                </a:highlight>
              </a:rPr>
              <a:t>Q2:What is the desire and ability of institutions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GB" b="1">
                <a:solidFill>
                  <a:srgbClr val="4DB2EC"/>
                </a:solidFill>
                <a:highlight>
                  <a:srgbClr val="FFFFFF"/>
                </a:highlight>
              </a:rPr>
              <a:t> to deliver Identity Provider services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5788025" y="914875"/>
            <a:ext cx="3238500" cy="12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GB" b="1">
                <a:solidFill>
                  <a:srgbClr val="4DB2EC"/>
                </a:solidFill>
                <a:highlight>
                  <a:srgbClr val="FFFFFF"/>
                </a:highlight>
              </a:rPr>
              <a:t>Q3:What are the main barriers to adoption of federated Identity services?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b="1">
              <a:solidFill>
                <a:srgbClr val="4DB2EC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 lang="en-GB"/>
          </a:p>
        </p:txBody>
      </p:sp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Survey Results                                                                                  2/2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5309575" y="1027525"/>
            <a:ext cx="3238500" cy="12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GB" b="1">
                <a:solidFill>
                  <a:srgbClr val="4DB2EC"/>
                </a:solidFill>
                <a:highlight>
                  <a:srgbClr val="FFFFFF"/>
                </a:highlight>
              </a:rPr>
              <a:t>Q11:Principle advantages of a GEANT provided and managed Cloud based solution for the IDP?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b="1">
              <a:solidFill>
                <a:srgbClr val="4DB2EC"/>
              </a:solidFill>
              <a:highlight>
                <a:srgbClr val="FFFFFF"/>
              </a:highlight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b="1">
              <a:solidFill>
                <a:srgbClr val="4DB2EC"/>
              </a:solidFill>
              <a:highlight>
                <a:srgbClr val="FFFFFF"/>
              </a:highlight>
            </a:endParaRPr>
          </a:p>
        </p:txBody>
      </p:sp>
      <p:pic>
        <p:nvPicPr>
          <p:cNvPr id="187" name="Shape 187" descr="Figura3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350" y="1742250"/>
            <a:ext cx="4083024" cy="306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 descr="Answer4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6799" y="1928825"/>
            <a:ext cx="3516967" cy="263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Shape 189"/>
          <p:cNvSpPr txBox="1"/>
          <p:nvPr/>
        </p:nvSpPr>
        <p:spPr>
          <a:xfrm>
            <a:off x="1011875" y="900475"/>
            <a:ext cx="3238500" cy="154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GB" b="1">
                <a:solidFill>
                  <a:srgbClr val="4DB2EC"/>
                </a:solidFill>
                <a:highlight>
                  <a:srgbClr val="FFFFFF"/>
                </a:highlight>
              </a:rPr>
              <a:t>Q8: How interested would your individual institutions be in outsourcing the provisioning of a local IdP to a managed service provider?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b="1">
              <a:solidFill>
                <a:srgbClr val="4DB2EC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243975" y="1072475"/>
            <a:ext cx="8295600" cy="326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D9.1 - Market Analysis for Supporting Services for Campus Identity Providers - due by end of December: 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Deliverable needs to be completed in its overview of current Cloud IdP solutions by NRENs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Pending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FInalize description of Cloud IDP offers by some NRENs  (ARNES, JISC, HEANet, SWITCH...)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Injection of outcome of Cloud IDPs NRENs survey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Complete the use cases requirements for Campuses and Federations with and without FaaS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GEANT role section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Currently  in progress  at 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https://docs.google.com/document/d/1bWN8wyHO-PyyOBAu5aSqR2Hrbuurv0eJgwSyWtKzdkg/edit?usp=sharing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Delayed  by 1 month due to need to define boundaries towards AARC activities on Cloud IdP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900" cy="206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 lang="en-GB"/>
          </a:p>
        </p:txBody>
      </p:sp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600" cy="69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Market Analysis for Supporting Services for Campus IdPs Deliverable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1126</Words>
  <Application>Microsoft Office PowerPoint</Application>
  <PresentationFormat>On-screen Show (16:9)</PresentationFormat>
  <Paragraphs>207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GEANT Association</vt:lpstr>
      <vt:lpstr>PowerPoint Presentation</vt:lpstr>
      <vt:lpstr>Agenda</vt:lpstr>
      <vt:lpstr>Goals</vt:lpstr>
      <vt:lpstr>Implementation</vt:lpstr>
      <vt:lpstr>The scenario: options to provide supporting services for Campus IdP </vt:lpstr>
      <vt:lpstr>GEANT NREN Survey on Cloud IdP</vt:lpstr>
      <vt:lpstr>Survey Results                                                                                  1/2</vt:lpstr>
      <vt:lpstr>Survey Results                                                                                  2/2</vt:lpstr>
      <vt:lpstr>Market Analysis for Supporting Services for Campus IdPs Deliverable</vt:lpstr>
      <vt:lpstr>Cost Benefit Analysis </vt:lpstr>
      <vt:lpstr>CBA document structure - GN4 CBA template</vt:lpstr>
      <vt:lpstr>Requirements for the Campus IdP platform </vt:lpstr>
      <vt:lpstr>Functionality to be provided by the Campus IdP platform</vt:lpstr>
      <vt:lpstr>Initial draft architecture</vt:lpstr>
      <vt:lpstr>Roadmap </vt:lpstr>
      <vt:lpstr>Suggested Discussion items today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</dc:creator>
  <cp:lastModifiedBy>mario</cp:lastModifiedBy>
  <cp:revision>1</cp:revision>
  <dcterms:modified xsi:type="dcterms:W3CDTF">2016-12-12T10:56:40Z</dcterms:modified>
</cp:coreProperties>
</file>