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7"/>
  </p:notesMasterIdLst>
  <p:sldIdLst>
    <p:sldId id="289" r:id="rId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364E"/>
    <a:srgbClr val="DEBD9C"/>
    <a:srgbClr val="1C4161"/>
    <a:srgbClr val="CF1753"/>
    <a:srgbClr val="ED1556"/>
    <a:srgbClr val="EC0E51"/>
    <a:srgbClr val="004361"/>
    <a:srgbClr val="003F5E"/>
    <a:srgbClr val="01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25" autoAdjust="0"/>
    <p:restoredTop sz="94660"/>
  </p:normalViewPr>
  <p:slideViewPr>
    <p:cSldViewPr snapToGrid="0">
      <p:cViewPr varScale="1">
        <p:scale>
          <a:sx n="98" d="100"/>
          <a:sy n="98" d="100"/>
        </p:scale>
        <p:origin x="564" y="9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9" t="3727" r="12583" b="1373"/>
          <a:stretch/>
        </p:blipFill>
        <p:spPr>
          <a:xfrm>
            <a:off x="-10634" y="0"/>
            <a:ext cx="9154633" cy="5143500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3297754"/>
            <a:ext cx="3822700" cy="281467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2767292"/>
            <a:ext cx="6984756" cy="376599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2205711"/>
            <a:ext cx="6984756" cy="426979"/>
          </a:xfrm>
        </p:spPr>
        <p:txBody>
          <a:bodyPr>
            <a:noAutofit/>
          </a:bodyPr>
          <a:lstStyle>
            <a:lvl1pPr marL="0" indent="0"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952706"/>
            <a:ext cx="3752453" cy="327255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4186233"/>
            <a:ext cx="3752453" cy="32123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7" name="Title 3"/>
          <p:cNvSpPr txBox="1">
            <a:spLocks/>
          </p:cNvSpPr>
          <p:nvPr userDrawn="1"/>
        </p:nvSpPr>
        <p:spPr>
          <a:xfrm>
            <a:off x="623215" y="1029355"/>
            <a:ext cx="3449054" cy="697518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2800" b="1" baseline="0" dirty="0" smtClean="0">
                <a:solidFill>
                  <a:srgbClr val="CF17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Symposium 2017</a:t>
            </a:r>
            <a:endParaRPr lang="en-GB" sz="2800" b="1" dirty="0">
              <a:solidFill>
                <a:srgbClr val="CF17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43" y="641432"/>
            <a:ext cx="1024831" cy="4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735" y="108000"/>
            <a:ext cx="7209065" cy="73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9" t="3727" r="12583" b="1373"/>
          <a:stretch/>
        </p:blipFill>
        <p:spPr>
          <a:xfrm>
            <a:off x="-10634" y="0"/>
            <a:ext cx="9154633" cy="5143500"/>
          </a:xfrm>
          <a:prstGeom prst="rect">
            <a:avLst/>
          </a:prstGeom>
        </p:spPr>
      </p:pic>
      <p:sp>
        <p:nvSpPr>
          <p:cNvPr id="14" name="Title 3"/>
          <p:cNvSpPr txBox="1">
            <a:spLocks/>
          </p:cNvSpPr>
          <p:nvPr userDrawn="1"/>
        </p:nvSpPr>
        <p:spPr>
          <a:xfrm>
            <a:off x="697643" y="2310439"/>
            <a:ext cx="247086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2400" b="0" dirty="0">
                <a:solidFill>
                  <a:srgbClr val="ED1556"/>
                </a:solidFill>
              </a:rPr>
              <a:t>Thank </a:t>
            </a:r>
            <a:r>
              <a:rPr lang="en-GB" sz="2400" b="0" dirty="0" smtClean="0">
                <a:solidFill>
                  <a:srgbClr val="ED1556"/>
                </a:solidFill>
              </a:rPr>
              <a:t>you</a:t>
            </a:r>
            <a:endParaRPr lang="en-GB" sz="2400" b="0" dirty="0">
              <a:solidFill>
                <a:srgbClr val="ED1556"/>
              </a:solidFill>
            </a:endParaRP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70718" y="3575980"/>
            <a:ext cx="3795964" cy="263127"/>
          </a:xfrm>
        </p:spPr>
        <p:txBody>
          <a:bodyPr>
            <a:no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itle 3"/>
          <p:cNvSpPr txBox="1">
            <a:spLocks/>
          </p:cNvSpPr>
          <p:nvPr userDrawn="1"/>
        </p:nvSpPr>
        <p:spPr>
          <a:xfrm>
            <a:off x="697642" y="2680204"/>
            <a:ext cx="3704237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 algn="l"/>
            <a:r>
              <a:rPr lang="en-US" sz="2800" b="0" dirty="0" smtClean="0">
                <a:solidFill>
                  <a:schemeClr val="bg1"/>
                </a:solidFill>
              </a:rPr>
              <a:t>Any Questions?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59405" y="4633932"/>
            <a:ext cx="4471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dirty="0" smtClean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731122 (GN4-2).​​​</a:t>
            </a:r>
            <a:endParaRPr lang="en-GB" sz="600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18" y="4670696"/>
            <a:ext cx="288687" cy="196151"/>
          </a:xfrm>
          <a:prstGeom prst="rect">
            <a:avLst/>
          </a:prstGeom>
        </p:spPr>
      </p:pic>
      <p:sp>
        <p:nvSpPr>
          <p:cNvPr id="23" name="Title 3"/>
          <p:cNvSpPr txBox="1">
            <a:spLocks/>
          </p:cNvSpPr>
          <p:nvPr userDrawn="1"/>
        </p:nvSpPr>
        <p:spPr>
          <a:xfrm>
            <a:off x="623215" y="1103786"/>
            <a:ext cx="3449054" cy="697518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2800" b="1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Symposium 2017</a:t>
            </a:r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43" y="641432"/>
            <a:ext cx="1024831" cy="4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5" t="14006" r="11514" b="6208"/>
          <a:stretch/>
        </p:blipFill>
        <p:spPr>
          <a:xfrm>
            <a:off x="-45437" y="-39757"/>
            <a:ext cx="9251911" cy="95668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2151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1149765"/>
            <a:ext cx="8439238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679" y="218691"/>
            <a:ext cx="1098696" cy="47675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1735" y="4831436"/>
            <a:ext cx="2834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rgbClr val="1C4161"/>
                </a:solidFill>
              </a:rPr>
              <a:t>GÉANT Symposium 2017</a:t>
            </a:r>
            <a:endParaRPr lang="en-GB" sz="900" b="1" dirty="0">
              <a:solidFill>
                <a:srgbClr val="1C416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61" r:id="rId3"/>
    <p:sldLayoutId id="2147483663" r:id="rId4"/>
    <p:sldLayoutId id="2147483662" r:id="rId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600" b="1" kern="1200">
          <a:solidFill>
            <a:schemeClr val="bg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0201" y="2427101"/>
            <a:ext cx="8439238" cy="2212386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Moving </a:t>
            </a:r>
            <a:r>
              <a:rPr lang="en-US" b="1" dirty="0" smtClean="0"/>
              <a:t>Enhanced </a:t>
            </a:r>
            <a:r>
              <a:rPr lang="en-US" b="1" dirty="0" err="1" smtClean="0"/>
              <a:t>eduGAIN</a:t>
            </a:r>
            <a:r>
              <a:rPr lang="en-US" b="1" dirty="0" smtClean="0"/>
              <a:t> </a:t>
            </a:r>
            <a:r>
              <a:rPr lang="en-US" b="1" dirty="0" smtClean="0"/>
              <a:t>Support to production</a:t>
            </a:r>
            <a:br>
              <a:rPr lang="en-US" b="1" dirty="0" smtClean="0"/>
            </a:br>
            <a:r>
              <a:rPr lang="en-US" dirty="0" smtClean="0"/>
              <a:t>Pilot started April 2017, next step is to pass production gate and move staff/processes to production.</a:t>
            </a:r>
            <a:br>
              <a:rPr lang="en-US" dirty="0" smtClean="0"/>
            </a:br>
            <a:r>
              <a:rPr lang="en-US" dirty="0" smtClean="0"/>
              <a:t>Q4 2017 </a:t>
            </a:r>
            <a:r>
              <a:rPr lang="mr-IN" dirty="0" smtClean="0"/>
              <a:t>–</a:t>
            </a:r>
            <a:r>
              <a:rPr lang="en-US" dirty="0" smtClean="0"/>
              <a:t> Q1 2018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Support for SIRTFI coordination</a:t>
            </a:r>
            <a:br>
              <a:rPr lang="en-US" b="1" dirty="0" smtClean="0"/>
            </a:br>
            <a:r>
              <a:rPr lang="en-US" dirty="0" smtClean="0"/>
              <a:t>Enhanced </a:t>
            </a:r>
            <a:r>
              <a:rPr lang="en-US" smtClean="0"/>
              <a:t>eduGAIN </a:t>
            </a:r>
            <a:r>
              <a:rPr lang="en-US" dirty="0" smtClean="0"/>
              <a:t>support to build up know-how that helps coordinating eduGAIN-related security incidents.</a:t>
            </a:r>
            <a:br>
              <a:rPr lang="en-US" dirty="0" smtClean="0"/>
            </a:br>
            <a:r>
              <a:rPr lang="en-US" dirty="0" smtClean="0"/>
              <a:t>Q2 2018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Q3 2018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Merge Support with eduGAIN OT</a:t>
            </a:r>
            <a:br>
              <a:rPr lang="en-US" b="1" dirty="0" smtClean="0"/>
            </a:br>
            <a:r>
              <a:rPr lang="en-US" dirty="0" smtClean="0"/>
              <a:t>Goal is one common support address for eduGAIN matters.</a:t>
            </a:r>
            <a:br>
              <a:rPr lang="en-US" dirty="0" smtClean="0"/>
            </a:br>
            <a:r>
              <a:rPr lang="en-US" dirty="0" smtClean="0"/>
              <a:t>Q3 </a:t>
            </a:r>
            <a:r>
              <a:rPr lang="en-US" dirty="0"/>
              <a:t>2018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Q4 2018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 </a:t>
            </a:r>
            <a:r>
              <a:rPr lang="en-US" dirty="0" err="1" smtClean="0"/>
              <a:t>eduGAIN</a:t>
            </a:r>
            <a:r>
              <a:rPr lang="en-US" dirty="0" smtClean="0"/>
              <a:t> </a:t>
            </a:r>
            <a:r>
              <a:rPr lang="en-US" dirty="0" smtClean="0"/>
              <a:t>Support </a:t>
            </a:r>
            <a:r>
              <a:rPr lang="en-US" dirty="0"/>
              <a:t>Roadmap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420846" y="1465285"/>
            <a:ext cx="2532589" cy="187855"/>
          </a:xfrm>
          <a:prstGeom prst="rect">
            <a:avLst/>
          </a:prstGeom>
          <a:solidFill>
            <a:srgbClr val="DEBD9C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1</a:t>
            </a:r>
            <a:endParaRPr lang="en-US" b="1" dirty="0">
              <a:solidFill>
                <a:srgbClr val="003F5E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47353" y="1472799"/>
            <a:ext cx="1405324" cy="187855"/>
          </a:xfrm>
          <a:prstGeom prst="rect">
            <a:avLst/>
          </a:prstGeom>
          <a:solidFill>
            <a:srgbClr val="DEBD9C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3</a:t>
            </a:r>
            <a:endParaRPr lang="en-US" b="1" dirty="0">
              <a:solidFill>
                <a:srgbClr val="003F5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058646" y="1472799"/>
            <a:ext cx="2938405" cy="187855"/>
          </a:xfrm>
          <a:prstGeom prst="rect">
            <a:avLst/>
          </a:prstGeom>
          <a:solidFill>
            <a:srgbClr val="DEBD9C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       2   </a:t>
            </a:r>
            <a:endParaRPr lang="en-US" b="1" dirty="0">
              <a:solidFill>
                <a:srgbClr val="003F5E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420846" y="1728283"/>
            <a:ext cx="8364308" cy="0"/>
          </a:xfrm>
          <a:prstGeom prst="line">
            <a:avLst/>
          </a:prstGeom>
          <a:ln w="38100" cmpd="sng">
            <a:solidFill>
              <a:srgbClr val="003F5E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03315" y="1685311"/>
            <a:ext cx="5437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315775" y="1700340"/>
            <a:ext cx="5437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7832844" y="1692825"/>
            <a:ext cx="5437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2019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2977859" y="1457771"/>
            <a:ext cx="0" cy="262998"/>
          </a:xfrm>
          <a:prstGeom prst="line">
            <a:avLst/>
          </a:prstGeom>
          <a:ln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520334" y="1457771"/>
            <a:ext cx="0" cy="270512"/>
          </a:xfrm>
          <a:prstGeom prst="line">
            <a:avLst/>
          </a:prstGeom>
          <a:ln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062809" y="1457771"/>
            <a:ext cx="0" cy="255484"/>
          </a:xfrm>
          <a:prstGeom prst="line">
            <a:avLst/>
          </a:prstGeom>
          <a:ln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605283" y="1457771"/>
            <a:ext cx="0" cy="473397"/>
          </a:xfrm>
          <a:prstGeom prst="line">
            <a:avLst/>
          </a:prstGeom>
          <a:ln w="28575" cmpd="sng"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435384" y="1457771"/>
            <a:ext cx="0" cy="473397"/>
          </a:xfrm>
          <a:prstGeom prst="line">
            <a:avLst/>
          </a:prstGeom>
          <a:ln w="28575" cmpd="sng"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278956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Props1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http://schemas.microsoft.com/sharepoint/v3"/>
    <ds:schemaRef ds:uri="http://schemas.microsoft.com/office/2006/metadata/properties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e7019c98-23ef-46f8-8434-cfd3a3bc739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4088</TotalTime>
  <Words>18</Words>
  <Application>Microsoft Office PowerPoint</Application>
  <PresentationFormat>On-screen Show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GEANT Association</vt:lpstr>
      <vt:lpstr>Enhanced eduGAIN Support Roadmap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Justin Knight</cp:lastModifiedBy>
  <cp:revision>132</cp:revision>
  <dcterms:created xsi:type="dcterms:W3CDTF">2015-04-29T14:13:57Z</dcterms:created>
  <dcterms:modified xsi:type="dcterms:W3CDTF">2017-11-21T01:34:38Z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