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0"/>
  </p:notesMasterIdLst>
  <p:sldIdLst>
    <p:sldId id="283" r:id="rId6"/>
    <p:sldId id="287" r:id="rId7"/>
    <p:sldId id="285" r:id="rId8"/>
    <p:sldId id="286" r:id="rId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 autoAdjust="0"/>
    <p:restoredTop sz="94660"/>
  </p:normalViewPr>
  <p:slideViewPr>
    <p:cSldViewPr snapToGrid="0">
      <p:cViewPr>
        <p:scale>
          <a:sx n="140" d="100"/>
          <a:sy n="140" d="100"/>
        </p:scale>
        <p:origin x="304" y="30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28/03/2017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Arrow Connector 121"/>
          <p:cNvCxnSpPr/>
          <p:nvPr/>
        </p:nvCxnSpPr>
        <p:spPr>
          <a:xfrm>
            <a:off x="4568585" y="1904550"/>
            <a:ext cx="2251" cy="158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3259890" y="1482797"/>
            <a:ext cx="2251" cy="158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7736474" y="2559200"/>
            <a:ext cx="1353092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5667222" y="2124989"/>
            <a:ext cx="2066521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4584851" y="1675854"/>
            <a:ext cx="1073835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3279157" y="1207378"/>
            <a:ext cx="2226832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2533651" y="1175506"/>
            <a:ext cx="20091" cy="3612394"/>
          </a:xfrm>
          <a:prstGeom prst="line">
            <a:avLst/>
          </a:prstGeom>
          <a:ln w="38100" cmpd="sng">
            <a:solidFill>
              <a:schemeClr val="accent6">
                <a:lumMod val="60000"/>
                <a:lumOff val="40000"/>
                <a:alpha val="37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42320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 smtClean="0">
                <a:solidFill>
                  <a:srgbClr val="013F5E"/>
                </a:solidFill>
              </a:rPr>
              <a:t>Overall Roadmap </a:t>
            </a:r>
            <a:r>
              <a:rPr lang="en-US" sz="2775" dirty="0" smtClean="0">
                <a:solidFill>
                  <a:srgbClr val="013F5E"/>
                </a:solidFill>
              </a:rPr>
              <a:t>and </a:t>
            </a:r>
            <a:r>
              <a:rPr lang="en-US" sz="2775" dirty="0" smtClean="0">
                <a:solidFill>
                  <a:srgbClr val="013F5E"/>
                </a:solidFill>
              </a:rPr>
              <a:t>Timeline</a:t>
            </a:r>
            <a:endParaRPr lang="en-US" sz="2775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30741" y="1175506"/>
            <a:ext cx="25416" cy="3454399"/>
          </a:xfrm>
          <a:prstGeom prst="line">
            <a:avLst/>
          </a:prstGeom>
          <a:ln w="28575">
            <a:solidFill>
              <a:schemeClr val="bg2">
                <a:lumMod val="10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83219" y="1121606"/>
            <a:ext cx="15891" cy="3464982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75374" y="1126069"/>
            <a:ext cx="0" cy="34628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947441" y="1126069"/>
            <a:ext cx="8485" cy="3454399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19507" y="1126069"/>
            <a:ext cx="16952" cy="343746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676220" y="1126069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63638" y="1126069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09479" y="1154394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299326" y="1126069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23850" y="1204707"/>
            <a:ext cx="914400" cy="2697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3.1 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206136" y="1203228"/>
            <a:ext cx="2059519" cy="2722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V3.1 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340265" y="1677580"/>
            <a:ext cx="1266825" cy="2728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4.0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1597007" y="1677580"/>
            <a:ext cx="1819275" cy="2706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4.0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3416157" y="1677581"/>
            <a:ext cx="1165224" cy="27060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4.0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1641475" y="2572569"/>
            <a:ext cx="1303866" cy="2524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5.0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2927238" y="2566459"/>
            <a:ext cx="1913467" cy="258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5.0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4840705" y="2572568"/>
            <a:ext cx="857250" cy="2547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5.0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5695394" y="2566459"/>
            <a:ext cx="2038350" cy="26415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V5.0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4562321" y="2132088"/>
            <a:ext cx="1104901" cy="2760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V4.1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2172670" y="4439927"/>
            <a:ext cx="730517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800" dirty="0" smtClean="0"/>
              <a:t>Today</a:t>
            </a:r>
            <a:endParaRPr lang="en-US" sz="1800" dirty="0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8166101" y="1135594"/>
            <a:ext cx="8445" cy="34289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0" y="895365"/>
            <a:ext cx="9144000" cy="265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815439" y="833959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2016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53" name="Diamond 52"/>
          <p:cNvSpPr/>
          <p:nvPr/>
        </p:nvSpPr>
        <p:spPr>
          <a:xfrm>
            <a:off x="1145180" y="1195995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5" name="Diamond 54"/>
          <p:cNvSpPr/>
          <p:nvPr/>
        </p:nvSpPr>
        <p:spPr>
          <a:xfrm>
            <a:off x="1543362" y="1677901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6" name="Diamond 55"/>
          <p:cNvSpPr/>
          <p:nvPr/>
        </p:nvSpPr>
        <p:spPr>
          <a:xfrm>
            <a:off x="3358489" y="1669380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7" name="Diamond 56"/>
          <p:cNvSpPr/>
          <p:nvPr/>
        </p:nvSpPr>
        <p:spPr>
          <a:xfrm>
            <a:off x="4516714" y="1671208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9" name="Diamond 58"/>
          <p:cNvSpPr/>
          <p:nvPr/>
        </p:nvSpPr>
        <p:spPr>
          <a:xfrm>
            <a:off x="2878052" y="2551294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0" name="Diamond 59"/>
          <p:cNvSpPr/>
          <p:nvPr/>
        </p:nvSpPr>
        <p:spPr>
          <a:xfrm>
            <a:off x="3207092" y="1184638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Diamond 60"/>
          <p:cNvSpPr/>
          <p:nvPr/>
        </p:nvSpPr>
        <p:spPr>
          <a:xfrm>
            <a:off x="7672085" y="2548035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2" name="Diamond 61"/>
          <p:cNvSpPr/>
          <p:nvPr/>
        </p:nvSpPr>
        <p:spPr>
          <a:xfrm>
            <a:off x="5638230" y="2545580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3" name="Diamond 62"/>
          <p:cNvSpPr/>
          <p:nvPr/>
        </p:nvSpPr>
        <p:spPr>
          <a:xfrm>
            <a:off x="4789938" y="2551854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76" name="Diamond 75"/>
          <p:cNvSpPr/>
          <p:nvPr/>
        </p:nvSpPr>
        <p:spPr>
          <a:xfrm>
            <a:off x="5603159" y="2125871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-752" y="3325182"/>
            <a:ext cx="198087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PLM Gate</a:t>
            </a:r>
            <a:endParaRPr lang="en-GB" sz="900" dirty="0" smtClean="0"/>
          </a:p>
        </p:txBody>
      </p:sp>
      <p:sp>
        <p:nvSpPr>
          <p:cNvPr id="79" name="TextBox 78"/>
          <p:cNvSpPr txBox="1"/>
          <p:nvPr/>
        </p:nvSpPr>
        <p:spPr>
          <a:xfrm>
            <a:off x="2783932" y="100336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37597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11290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67755" y="99088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21420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395113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284098" y="822702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2017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-1346" y="4322780"/>
            <a:ext cx="2010776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Pilot Phase</a:t>
            </a:r>
          </a:p>
        </p:txBody>
      </p:sp>
      <p:sp>
        <p:nvSpPr>
          <p:cNvPr id="97" name="Diamond 96"/>
          <p:cNvSpPr/>
          <p:nvPr/>
        </p:nvSpPr>
        <p:spPr>
          <a:xfrm>
            <a:off x="1617098" y="3303581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99" name="TextBox 98"/>
          <p:cNvSpPr txBox="1"/>
          <p:nvPr/>
        </p:nvSpPr>
        <p:spPr>
          <a:xfrm>
            <a:off x="-1346" y="3581398"/>
            <a:ext cx="2010776" cy="2462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NIF Phase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-1346" y="3821995"/>
            <a:ext cx="2010776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Service Design/Development Phase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-1346" y="4064443"/>
            <a:ext cx="2010776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bg1"/>
                </a:solidFill>
              </a:rPr>
              <a:t>Service Transition Phase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-1346" y="4565233"/>
            <a:ext cx="2017705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Production Phase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054804" y="1022687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8189656" y="849069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2017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728516" y="3063015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B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031448" y="3463125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D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126406" y="3856058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E</a:t>
            </a:r>
          </a:p>
          <a:p>
            <a:endParaRPr lang="en-GB" sz="1000" b="1" dirty="0" smtClean="0">
              <a:solidFill>
                <a:schemeClr val="bg1"/>
              </a:solidFill>
            </a:endParaRPr>
          </a:p>
        </p:txBody>
      </p:sp>
      <p:cxnSp>
        <p:nvCxnSpPr>
          <p:cNvPr id="124" name="Straight Arrow Connector 123"/>
          <p:cNvCxnSpPr>
            <a:stCxn id="76" idx="2"/>
            <a:endCxn id="123" idx="0"/>
          </p:cNvCxnSpPr>
          <p:nvPr/>
        </p:nvCxnSpPr>
        <p:spPr>
          <a:xfrm>
            <a:off x="5662884" y="2424030"/>
            <a:ext cx="4074" cy="14320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7198185" y="4139293"/>
            <a:ext cx="1081104" cy="55399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H</a:t>
            </a:r>
          </a:p>
        </p:txBody>
      </p:sp>
      <p:cxnSp>
        <p:nvCxnSpPr>
          <p:cNvPr id="127" name="Straight Arrow Connector 126"/>
          <p:cNvCxnSpPr>
            <a:stCxn id="61" idx="2"/>
            <a:endCxn id="125" idx="0"/>
          </p:cNvCxnSpPr>
          <p:nvPr/>
        </p:nvCxnSpPr>
        <p:spPr>
          <a:xfrm>
            <a:off x="7731810" y="2846194"/>
            <a:ext cx="6927" cy="12930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Isosceles Triangle 129"/>
          <p:cNvSpPr/>
          <p:nvPr/>
        </p:nvSpPr>
        <p:spPr>
          <a:xfrm>
            <a:off x="7202562" y="893473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Isosceles Triangle 130"/>
          <p:cNvSpPr/>
          <p:nvPr/>
        </p:nvSpPr>
        <p:spPr>
          <a:xfrm>
            <a:off x="3712867" y="89328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Isosceles Triangle 131"/>
          <p:cNvSpPr/>
          <p:nvPr/>
        </p:nvSpPr>
        <p:spPr>
          <a:xfrm>
            <a:off x="227277" y="905569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0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Arrow Connector 121"/>
          <p:cNvCxnSpPr/>
          <p:nvPr/>
        </p:nvCxnSpPr>
        <p:spPr>
          <a:xfrm>
            <a:off x="4568585" y="1904550"/>
            <a:ext cx="2251" cy="158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3259890" y="1482797"/>
            <a:ext cx="2251" cy="158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7736474" y="2559200"/>
            <a:ext cx="1353092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5667222" y="2124989"/>
            <a:ext cx="2066521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4584851" y="1675854"/>
            <a:ext cx="1073835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3279157" y="1207378"/>
            <a:ext cx="2226832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2533651" y="1175506"/>
            <a:ext cx="20091" cy="3612394"/>
          </a:xfrm>
          <a:prstGeom prst="line">
            <a:avLst/>
          </a:prstGeom>
          <a:ln w="38100" cmpd="sng">
            <a:solidFill>
              <a:schemeClr val="accent6">
                <a:lumMod val="60000"/>
                <a:lumOff val="40000"/>
                <a:alpha val="37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42320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 smtClean="0">
                <a:solidFill>
                  <a:srgbClr val="013F5E"/>
                </a:solidFill>
              </a:rPr>
              <a:t>Overall Roadmap </a:t>
            </a:r>
            <a:r>
              <a:rPr lang="en-US" sz="2775" dirty="0" smtClean="0">
                <a:solidFill>
                  <a:srgbClr val="013F5E"/>
                </a:solidFill>
              </a:rPr>
              <a:t>and </a:t>
            </a:r>
            <a:r>
              <a:rPr lang="en-US" sz="2775" dirty="0" smtClean="0">
                <a:solidFill>
                  <a:srgbClr val="013F5E"/>
                </a:solidFill>
              </a:rPr>
              <a:t>Timeline</a:t>
            </a:r>
            <a:endParaRPr lang="en-US" sz="2775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30741" y="1175506"/>
            <a:ext cx="25416" cy="3454399"/>
          </a:xfrm>
          <a:prstGeom prst="line">
            <a:avLst/>
          </a:prstGeom>
          <a:ln w="28575">
            <a:solidFill>
              <a:schemeClr val="bg2">
                <a:lumMod val="10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83219" y="1121606"/>
            <a:ext cx="15891" cy="3464982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75374" y="1126069"/>
            <a:ext cx="0" cy="34628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947441" y="1126069"/>
            <a:ext cx="8485" cy="3454399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19507" y="1126069"/>
            <a:ext cx="16952" cy="343746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676220" y="1126069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63638" y="1126069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09479" y="1154394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299326" y="1126069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23850" y="1204707"/>
            <a:ext cx="914400" cy="2697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3.1 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206136" y="1203228"/>
            <a:ext cx="2059519" cy="2722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V3.1 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340265" y="1677580"/>
            <a:ext cx="1266825" cy="2728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4.0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1597007" y="1677580"/>
            <a:ext cx="1819275" cy="2706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4.0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3416157" y="1677581"/>
            <a:ext cx="1165224" cy="27060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4.0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1641475" y="2572569"/>
            <a:ext cx="1303866" cy="2524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5.0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2927238" y="2566459"/>
            <a:ext cx="1913467" cy="258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5.0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4840705" y="2572568"/>
            <a:ext cx="857250" cy="2547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V</a:t>
            </a:r>
            <a:r>
              <a:rPr lang="en-US" sz="1200" dirty="0" smtClean="0"/>
              <a:t>5.0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5695394" y="2566459"/>
            <a:ext cx="2038350" cy="26415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V5.0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4544585" y="2134786"/>
            <a:ext cx="1104901" cy="2760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V4.1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2172670" y="4439927"/>
            <a:ext cx="730517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800" dirty="0" smtClean="0"/>
              <a:t>Today</a:t>
            </a:r>
            <a:endParaRPr lang="en-US" sz="1800" dirty="0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8166101" y="1135594"/>
            <a:ext cx="8445" cy="34289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0" y="895365"/>
            <a:ext cx="9144000" cy="265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815439" y="833959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2017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53" name="Diamond 52"/>
          <p:cNvSpPr/>
          <p:nvPr/>
        </p:nvSpPr>
        <p:spPr>
          <a:xfrm>
            <a:off x="1145180" y="1195995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5" name="Diamond 54"/>
          <p:cNvSpPr/>
          <p:nvPr/>
        </p:nvSpPr>
        <p:spPr>
          <a:xfrm>
            <a:off x="1543362" y="1677901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6" name="Diamond 55"/>
          <p:cNvSpPr/>
          <p:nvPr/>
        </p:nvSpPr>
        <p:spPr>
          <a:xfrm>
            <a:off x="3358489" y="1669380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7" name="Diamond 56"/>
          <p:cNvSpPr/>
          <p:nvPr/>
        </p:nvSpPr>
        <p:spPr>
          <a:xfrm>
            <a:off x="4516714" y="1671208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9" name="Diamond 58"/>
          <p:cNvSpPr/>
          <p:nvPr/>
        </p:nvSpPr>
        <p:spPr>
          <a:xfrm>
            <a:off x="2878052" y="2551294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0" name="Diamond 59"/>
          <p:cNvSpPr/>
          <p:nvPr/>
        </p:nvSpPr>
        <p:spPr>
          <a:xfrm>
            <a:off x="3207092" y="1184638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Diamond 60"/>
          <p:cNvSpPr/>
          <p:nvPr/>
        </p:nvSpPr>
        <p:spPr>
          <a:xfrm>
            <a:off x="7672085" y="2548035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2" name="Diamond 61"/>
          <p:cNvSpPr/>
          <p:nvPr/>
        </p:nvSpPr>
        <p:spPr>
          <a:xfrm>
            <a:off x="5638230" y="2545580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3" name="Diamond 62"/>
          <p:cNvSpPr/>
          <p:nvPr/>
        </p:nvSpPr>
        <p:spPr>
          <a:xfrm>
            <a:off x="4789938" y="2551854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76" name="Diamond 75"/>
          <p:cNvSpPr/>
          <p:nvPr/>
        </p:nvSpPr>
        <p:spPr>
          <a:xfrm>
            <a:off x="5603159" y="2125871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-752" y="3325182"/>
            <a:ext cx="198087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PLM Gate</a:t>
            </a:r>
            <a:endParaRPr lang="en-GB" sz="900" dirty="0" smtClean="0"/>
          </a:p>
        </p:txBody>
      </p:sp>
      <p:sp>
        <p:nvSpPr>
          <p:cNvPr id="79" name="TextBox 78"/>
          <p:cNvSpPr txBox="1"/>
          <p:nvPr/>
        </p:nvSpPr>
        <p:spPr>
          <a:xfrm>
            <a:off x="2783932" y="100336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37597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11290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67755" y="99088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21420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395113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284098" y="822702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2018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-1346" y="4322780"/>
            <a:ext cx="2010776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Pilot Phase</a:t>
            </a:r>
          </a:p>
        </p:txBody>
      </p:sp>
      <p:sp>
        <p:nvSpPr>
          <p:cNvPr id="97" name="Diamond 96"/>
          <p:cNvSpPr/>
          <p:nvPr/>
        </p:nvSpPr>
        <p:spPr>
          <a:xfrm>
            <a:off x="1617098" y="3303581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99" name="TextBox 98"/>
          <p:cNvSpPr txBox="1"/>
          <p:nvPr/>
        </p:nvSpPr>
        <p:spPr>
          <a:xfrm>
            <a:off x="-1346" y="3581398"/>
            <a:ext cx="2010776" cy="2462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NIF Phase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-1346" y="3821995"/>
            <a:ext cx="2010776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Service Design/Development Phase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-1346" y="4064443"/>
            <a:ext cx="2010776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bg1"/>
                </a:solidFill>
              </a:rPr>
              <a:t>Service Transition Phase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-1346" y="4565233"/>
            <a:ext cx="2017705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Production Phase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054804" y="1022687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8189656" y="849069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2019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728516" y="3063015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B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031448" y="3463125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D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126406" y="3856058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E</a:t>
            </a:r>
          </a:p>
          <a:p>
            <a:endParaRPr lang="en-GB" sz="1000" b="1" dirty="0" smtClean="0">
              <a:solidFill>
                <a:schemeClr val="bg1"/>
              </a:solidFill>
            </a:endParaRPr>
          </a:p>
        </p:txBody>
      </p:sp>
      <p:cxnSp>
        <p:nvCxnSpPr>
          <p:cNvPr id="124" name="Straight Arrow Connector 123"/>
          <p:cNvCxnSpPr>
            <a:stCxn id="76" idx="2"/>
            <a:endCxn id="123" idx="0"/>
          </p:cNvCxnSpPr>
          <p:nvPr/>
        </p:nvCxnSpPr>
        <p:spPr>
          <a:xfrm>
            <a:off x="5662884" y="2424030"/>
            <a:ext cx="4074" cy="14320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7198185" y="4139293"/>
            <a:ext cx="1081104" cy="55399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 smtClean="0">
                <a:solidFill>
                  <a:schemeClr val="bg1"/>
                </a:solidFill>
              </a:rPr>
              <a:t>Feature H</a:t>
            </a:r>
          </a:p>
        </p:txBody>
      </p:sp>
      <p:cxnSp>
        <p:nvCxnSpPr>
          <p:cNvPr id="127" name="Straight Arrow Connector 126"/>
          <p:cNvCxnSpPr>
            <a:stCxn id="61" idx="2"/>
            <a:endCxn id="125" idx="0"/>
          </p:cNvCxnSpPr>
          <p:nvPr/>
        </p:nvCxnSpPr>
        <p:spPr>
          <a:xfrm>
            <a:off x="7731810" y="2846194"/>
            <a:ext cx="6927" cy="12930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Isosceles Triangle 129"/>
          <p:cNvSpPr/>
          <p:nvPr/>
        </p:nvSpPr>
        <p:spPr>
          <a:xfrm>
            <a:off x="7202562" y="893473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Isosceles Triangle 130"/>
          <p:cNvSpPr/>
          <p:nvPr/>
        </p:nvSpPr>
        <p:spPr>
          <a:xfrm>
            <a:off x="3712867" y="89328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Isosceles Triangle 131"/>
          <p:cNvSpPr/>
          <p:nvPr/>
        </p:nvSpPr>
        <p:spPr>
          <a:xfrm>
            <a:off x="227277" y="905569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48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 smtClean="0"/>
              <a:t>Roadmap InAcademia 2017 / 2018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602544"/>
              </p:ext>
            </p:extLst>
          </p:nvPr>
        </p:nvGraphicFramePr>
        <p:xfrm>
          <a:off x="211139" y="1209675"/>
          <a:ext cx="8861526" cy="403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221"/>
                <a:gridCol w="1467855"/>
                <a:gridCol w="1731220"/>
                <a:gridCol w="2173356"/>
                <a:gridCol w="2724874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Release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Status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 rowSpan="4"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Improved consent screen</a:t>
                      </a:r>
                      <a:endParaRPr 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Adjustment to privacy demands and user friendly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 to privacy policy and be transparent to end users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Planned - Ideas are complete, realisation in next version of InAcademia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 vMerge="1"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test </a:t>
                      </a:r>
                      <a:r>
                        <a:rPr lang="en-GB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IdP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Univ.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Harderwijk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virtual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academy for test purposes Service Prov.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testing possible for service providers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Planned - Ideas are complete, realisation in next version of InAcademia</a:t>
                      </a:r>
                    </a:p>
                  </a:txBody>
                  <a:tcPr anchor="ctr"/>
                </a:tc>
              </a:tr>
              <a:tr h="4861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Create institutional validation</a:t>
                      </a:r>
                      <a:r>
                        <a:rPr lang="en-GB" sz="1100" baseline="0" dirty="0" smtClean="0"/>
                        <a:t> page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Planned - Ideas are complete, realisation in next version of InAcademia</a:t>
                      </a:r>
                    </a:p>
                  </a:txBody>
                  <a:tcPr anchor="ctr"/>
                </a:tc>
              </a:tr>
              <a:tr h="486190">
                <a:tc vMerge="1"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GUI Stuff service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Show details, modify text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 service for end user and commit to privacy policy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Planned - Ideas are complete, realisation in next version of InAcademia</a:t>
                      </a:r>
                    </a:p>
                  </a:txBody>
                  <a:tcPr anchor="ctr"/>
                </a:tc>
              </a:tr>
              <a:tr h="424438">
                <a:tc rowSpan="4"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1.0</a:t>
                      </a:r>
                      <a:endParaRPr lang="en-GB" sz="1100" b="1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Demo shop improvements</a:t>
                      </a: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Create</a:t>
                      </a:r>
                      <a:r>
                        <a:rPr lang="en-GB" sz="1100" baseline="0" dirty="0" smtClean="0"/>
                        <a:t> validation for staff / member, test </a:t>
                      </a:r>
                      <a:r>
                        <a:rPr lang="en-GB" sz="1100" baseline="0" dirty="0" err="1" smtClean="0"/>
                        <a:t>IdP</a:t>
                      </a: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Improved service for demo purposes and better performance</a:t>
                      </a: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 – Early stage of planning and work to be done</a:t>
                      </a: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Correct buttons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Implement the final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InA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button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 recognizable now and in the future in all connected web shops</a:t>
                      </a: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 – Early stage of planning and work to be done</a:t>
                      </a:r>
                    </a:p>
                  </a:txBody>
                  <a:tcPr anchor="ctr"/>
                </a:tc>
              </a:tr>
              <a:tr h="385000">
                <a:tc vMerge="1"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Create registration client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 – Early stage of planning and work to be done</a:t>
                      </a:r>
                    </a:p>
                  </a:txBody>
                  <a:tcPr anchor="ctr"/>
                </a:tc>
              </a:tr>
              <a:tr h="385000">
                <a:tc vMerge="1"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InAcademia plugins</a:t>
                      </a:r>
                      <a:r>
                        <a:rPr lang="en-GB" sz="1100" baseline="0" dirty="0" smtClean="0"/>
                        <a:t> </a:t>
                      </a:r>
                      <a:r>
                        <a:rPr lang="en-GB" sz="1100" baseline="0" dirty="0" err="1" smtClean="0"/>
                        <a:t>Wordpress</a:t>
                      </a:r>
                      <a:r>
                        <a:rPr lang="en-GB" sz="1100" baseline="0" dirty="0" smtClean="0"/>
                        <a:t>/</a:t>
                      </a:r>
                      <a:r>
                        <a:rPr lang="en-GB" sz="1100" baseline="0" dirty="0" err="1" smtClean="0"/>
                        <a:t>Magento</a:t>
                      </a: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Create possibilities of automatic sign-up of SPs</a:t>
                      </a: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Automatic connection to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InA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be able to scale up fast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 – Early stage of planning and work to be done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08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 smtClean="0"/>
              <a:t>Roadmap future steps InAcademia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578772"/>
              </p:ext>
            </p:extLst>
          </p:nvPr>
        </p:nvGraphicFramePr>
        <p:xfrm>
          <a:off x="211139" y="1209675"/>
          <a:ext cx="8308021" cy="3893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781"/>
                <a:gridCol w="5029200"/>
                <a:gridCol w="944880"/>
                <a:gridCol w="899160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Category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Start</a:t>
                      </a:r>
                      <a:r>
                        <a:rPr lang="en-GB" sz="1200" baseline="0" dirty="0" smtClean="0"/>
                        <a:t> Date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End Date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/>
                        <a:t>General</a:t>
                      </a:r>
                      <a:endParaRPr lang="en-GB" sz="1100" b="1" kern="12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 for servers, basic support service, KPI’s, Release management, Feature lists in Trello, Test InAcademia Client registration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April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May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Documentation</a:t>
                      </a: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Connecting new service, DNS validation,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Internal description procedures, documentation on Website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April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May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Contracts</a:t>
                      </a: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Draft General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Terms and Conditions for InAcademia Service and approval GÉANT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April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May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Tech</a:t>
                      </a: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OTAP setup, setup Test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IdP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Update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Github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Create registration client and institutional validation,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IdP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blacklisting,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IdP’s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on website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April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May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Procedures</a:t>
                      </a: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End-user support model, billing and pricing, Partner model (Q4 2017)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April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May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GUI</a:t>
                      </a: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Design consent screen, update GUI and show technical details, WAYF redesign, text modification, state that university has nothing to do with the service of the SP</a:t>
                      </a: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April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May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Demo shop</a:t>
                      </a: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Tweak current demo shop, setup different affiliation profiles, add correct InAcademia buttons</a:t>
                      </a: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April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May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PR</a:t>
                      </a:r>
                      <a:r>
                        <a:rPr lang="en-GB" sz="1100" b="1" kern="1200" baseline="0" dirty="0" smtClean="0"/>
                        <a:t> materials</a:t>
                      </a: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Produce various PR materials for TNC presentation and beyond</a:t>
                      </a: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April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May 2017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25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GN4PROJ-13-16</_dlc_DocId>
    <_dlc_DocIdUrl xmlns="e2e8627e-9120-4592-bf70-1c86d23ddb27">
      <Url>https://intranet.geant.org/help-and-support/_layouts/15/DocIdRedir.aspx?ID=GN4PROJ-13-16</Url>
      <Description>GN4PROJ-13-16</Description>
    </_dlc_DocIdUrl>
    <Content1 xmlns="33c70a20-266a-45ad-bf4a-dd457e1766dc" xsi:nil="true"/>
    <Share_x0020_with_x0020_GN_x0020_Community_x003f_ xmlns="33c70a20-266a-45ad-bf4a-dd457e1766dc">No</Share_x0020_with_x0020_GN_x0020_Community_x003f_>
    <Task xmlns="33c70a20-266a-45ad-bf4a-dd457e1766dc" xsi:nil="true"/>
    <Document_x0020_ID xmlns="33c70a20-266a-45ad-bf4a-dd457e1766dc">GN4-2-17-450beb</Document_x0020_ID>
    <Project_x0020_Code xmlns="33c70a20-266a-45ad-bf4a-dd457e1766dc" xsi:nil="true"/>
    <Created1 xmlns="33c70a20-266a-45ad-bf4a-dd457e1766dc" xsi:nil="true"/>
    <Activity xmlns="33c70a20-266a-45ad-bf4a-dd457e1766dc">None</Activity>
    <Modified1 xmlns="33c70a20-266a-45ad-bf4a-dd457e1766dc" xsi:nil="true"/>
    <Publish_x0020_to_x0020_EC_x0020_review xmlns="33c70a20-266a-45ad-bf4a-dd457e1766dc">No</Publish_x0020_to_x0020_EC_x0020_review>
    <Item_x0020_Status xmlns="33c70a20-266a-45ad-bf4a-dd457e1766dc">Not started</Item_x0020_Status>
    <Item_x0020_Description xmlns="33c70a20-266a-45ad-bf4a-dd457e1766dc" xsi:nil="true"/>
    <Organisation xmlns="33c70a20-266a-45ad-bf4a-dd457e1766dc">None</Organisation>
  </documentManagement>
</p:properties>
</file>

<file path=customXml/item2.xml><?xml version="1.0" encoding="utf-8"?>
<?mso-contentType ?>
<spe:Receivers xmlns:spe="http://schemas.microsoft.com/sharepoint/event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873E50617AB5304787EEF35FAAD20EAF001718A2C95416534E9D3D212572C3F8E1" ma:contentTypeVersion="12" ma:contentTypeDescription="" ma:contentTypeScope="" ma:versionID="0d2af93098bcbb54f0d95615b36016a1">
  <xsd:schema xmlns:xsd="http://www.w3.org/2001/XMLSchema" xmlns:xs="http://www.w3.org/2001/XMLSchema" xmlns:p="http://schemas.microsoft.com/office/2006/metadata/properties" xmlns:ns2="33c70a20-266a-45ad-bf4a-dd457e1766dc" xmlns:ns3="e2e8627e-9120-4592-bf70-1c86d23ddb27" targetNamespace="http://schemas.microsoft.com/office/2006/metadata/properties" ma:root="true" ma:fieldsID="2821633ed437efa786ac75145bf24340" ns2:_="" ns3:_="">
    <xsd:import namespace="33c70a20-266a-45ad-bf4a-dd457e1766dc"/>
    <xsd:import namespace="e2e8627e-9120-4592-bf70-1c86d23ddb2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Created1" minOccurs="0"/>
                <xsd:element ref="ns2:Item_x0020_Description" minOccurs="0"/>
                <xsd:element ref="ns2:Item_x0020_Status" minOccurs="0"/>
                <xsd:element ref="ns2:Modified1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ask" minOccurs="0"/>
                <xsd:element ref="ns3:_dlc_DocId" minOccurs="0"/>
                <xsd:element ref="ns3:_dlc_DocIdUrl" minOccurs="0"/>
                <xsd:element ref="ns3:_dlc_DocIdPersistId" minOccurs="0"/>
                <xsd:element ref="ns2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default="None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SA1"/>
          <xsd:enumeration value="SA2"/>
          <xsd:enumeration value="SA3"/>
          <xsd:enumeration value="JRA1"/>
          <xsd:enumeration value="JRA2"/>
          <xsd:enumeration value="JRA3"/>
          <xsd:enumeration value="JRA4"/>
        </xsd:restriction>
      </xsd:simpleType>
    </xsd:element>
    <xsd:element name="Content1" ma:index="9" nillable="true" ma:displayName="Content" ma:internalName="Content1">
      <xsd:simpleType>
        <xsd:restriction base="dms:Text">
          <xsd:maxLength value="255"/>
        </xsd:restriction>
      </xsd:simpleType>
    </xsd:element>
    <xsd:element name="Created1" ma:index="10" nillable="true" ma:displayName="Created" ma:format="DateOnly" ma:hidden="true" ma:internalName="Created1" ma:readOnly="false">
      <xsd:simpleType>
        <xsd:restriction base="dms:DateTime"/>
      </xsd:simpleType>
    </xsd:element>
    <xsd:element name="Item_x0020_Description" ma:index="11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Item_x0020_Status" ma:index="12" nillable="true" ma:displayName="Item Status" ma:default="Not started" ma:format="RadioButtons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Modified1" ma:index="13" nillable="true" ma:displayName="Modified" ma:format="DateOnly" ma:hidden="true" ma:internalName="Modified1" ma:readOnly="false">
      <xsd:simpleType>
        <xsd:restriction base="dms:DateTime"/>
      </xsd:simpleType>
    </xsd:element>
    <xsd:element name="Organisation" ma:index="14" nillable="true" ma:displayName="Organisation" ma:default="None" ma:format="Dropdown" ma:internalName="Organisation">
      <xsd:simpleType>
        <xsd:restriction base="dms:Choice">
          <xsd:enumeration value="None"/>
          <xsd:enumeration value="ACOnet"/>
          <xsd:enumeration value="ARNES"/>
          <xsd:enumeration value="ASNET-AM"/>
          <xsd:enumeration value="UIIP NASB (BASNET)"/>
          <xsd:enumeration value="Belnet"/>
          <xsd:enumeration value="BREN"/>
          <xsd:enumeration value="CARNet"/>
          <xsd:enumeration value="CARNet/SRCE"/>
          <xsd:enumeration value="CESNET"/>
          <xsd:enumeration value="CyNet"/>
          <xsd:enumeration value="DFN"/>
          <xsd:enumeration value="DFN/DFN-CERT Services"/>
          <xsd:enumeration value="DFN/Friedrich-Alexander University Erlangen-Nuremberg"/>
          <xsd:enumeration value="DFN/BAD-LRZ"/>
          <xsd:enumeration value="FCT"/>
          <xsd:enumeration value="GARR"/>
          <xsd:enumeration value="GARR/CNIT"/>
          <xsd:enumeration value="GARR/CREATE-NET"/>
          <xsd:enumeration value="GARR/Quavlive"/>
          <xsd:enumeration value="GÉANT Association"/>
          <xsd:enumeration value="GEANT Limited"/>
          <xsd:enumeration value="GRENA"/>
          <xsd:enumeration value="GRNET"/>
          <xsd:enumeration value="GRNET/ICCS"/>
          <xsd:enumeration value="HEAnet"/>
          <xsd:enumeration value="HITSA"/>
          <xsd:enumeration value="IMCS-UL"/>
          <xsd:enumeration value="IUCC"/>
          <xsd:enumeration value="Jisc"/>
          <xsd:enumeration value="LITNET"/>
          <xsd:enumeration value="MARnet"/>
          <xsd:enumeration value="MREN"/>
          <xsd:enumeration value="NIIFI"/>
          <xsd:enumeration value="NIIFI/MTA-SzTAKI"/>
          <xsd:enumeration value="NORDUnet"/>
          <xsd:enumeration value="NORDUnet/UNINETT"/>
          <xsd:enumeration value="NORDUnet/CSC"/>
          <xsd:enumeration value="NORDUnet/DeIC"/>
          <xsd:enumeration value="NORDUnet/Umeå"/>
          <xsd:enumeration value="NORDUnet/DTU"/>
          <xsd:enumeration value="NORDUnet/KTH"/>
          <xsd:enumeration value="PSNC"/>
          <xsd:enumeration value="RedIRIS"/>
          <xsd:enumeration value="RedIRIS/UMU"/>
          <xsd:enumeration value="RedIRIS/UPV/EHU"/>
          <xsd:enumeration value="RedIRIS/UPC"/>
          <xsd:enumeration value="RedIRIS/I2CAT"/>
          <xsd:enumeration value="RENAM"/>
          <xsd:enumeration value="RENATER"/>
          <xsd:enumeration value="RESTENA"/>
          <xsd:enumeration value="RoEduNet"/>
          <xsd:enumeration value="SANET"/>
          <xsd:enumeration value="SURFnet"/>
          <xsd:enumeration value="SURFnet/SURFmarket"/>
          <xsd:enumeration value="SURFnet/UvA"/>
          <xsd:enumeration value="SWITCH"/>
          <xsd:enumeration value="TUBITAK ULAKBIM"/>
          <xsd:enumeration value="UoB"/>
          <xsd:enumeration value="UoB/AMRES"/>
          <xsd:enumeration value="UoM"/>
          <xsd:enumeration value="URAN"/>
        </xsd:restriction>
      </xsd:simpleType>
    </xsd:element>
    <xsd:element name="Project_x0020_Code" ma:index="15" nillable="true" ma:displayName="Project Code" ma:internalName="Project_x0020_Code">
      <xsd:simpleType>
        <xsd:restriction base="dms:Text">
          <xsd:maxLength value="255"/>
        </xsd:restriction>
      </xsd:simpleType>
    </xsd:element>
    <xsd:element name="Publish_x0020_to_x0020_EC_x0020_review" ma:index="16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7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 ma:readOnly="false">
      <xsd:simpleType>
        <xsd:restriction base="dms:Choice">
          <xsd:enumeration value="Admin and User Guides"/>
          <xsd:enumeration value="Business Cases"/>
          <xsd:enumeration value="Deliverables"/>
          <xsd:enumeration value="Guidelines"/>
          <xsd:enumeration value="Milestones"/>
          <xsd:enumeration value="No"/>
          <xsd:enumeration value="Policies"/>
          <xsd:enumeration value="Processes"/>
          <xsd:enumeration value="Reports"/>
          <xsd:enumeration value="Templates"/>
        </xsd:restriction>
      </xsd:simpleType>
    </xsd:element>
    <xsd:element name="Task" ma:index="18" nillable="true" ma:displayName="Task" ma:format="Dropdown" ma:internalName="Task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Document_x0020_ID" ma:index="22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1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e2e8627e-9120-4592-bf70-1c86d23ddb27"/>
    <ds:schemaRef ds:uri="33c70a20-266a-45ad-bf4a-dd457e1766dc"/>
  </ds:schemaRefs>
</ds:datastoreItem>
</file>

<file path=customXml/itemProps2.xml><?xml version="1.0" encoding="utf-8"?>
<ds:datastoreItem xmlns:ds="http://schemas.openxmlformats.org/officeDocument/2006/customXml" ds:itemID="{972D1944-967B-42C1-AF73-404B37DF646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297B324-144B-4D7B-8FF1-799DB8217D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c70a20-266a-45ad-bf4a-dd457e1766dc"/>
    <ds:schemaRef ds:uri="e2e8627e-9120-4592-bf70-1c86d23ddb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1829</TotalTime>
  <Words>554</Words>
  <Application>Microsoft Macintosh PowerPoint</Application>
  <PresentationFormat>On-screen Show (16:9)</PresentationFormat>
  <Paragraphs>153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Advert-Black</vt:lpstr>
      <vt:lpstr>Calibri</vt:lpstr>
      <vt:lpstr>Verdana</vt:lpstr>
      <vt:lpstr>Arial</vt:lpstr>
      <vt:lpstr>G%C3%89ANT PPT template 169 (widescreen) format_GEANT template 16 9 format</vt:lpstr>
      <vt:lpstr>Overall Roadmap and Timeline</vt:lpstr>
      <vt:lpstr>Overall Roadmap and Timeline</vt:lpstr>
      <vt:lpstr>Roadmap InAcademia 2017 / 2018</vt:lpstr>
      <vt:lpstr>Roadmap future steps InAcademia</vt:lpstr>
    </vt:vector>
  </TitlesOfParts>
  <Company>DANTE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Mark Bevers</cp:lastModifiedBy>
  <cp:revision>61</cp:revision>
  <dcterms:created xsi:type="dcterms:W3CDTF">2015-04-29T14:13:57Z</dcterms:created>
  <dcterms:modified xsi:type="dcterms:W3CDTF">2017-03-28T14:47:30Z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0x010100873E50617AB5304787EEF35FAAD20EAF001718A2C95416534E9D3D212572C3F8E1</vt:lpwstr>
  </property>
  <property fmtid="{D5CDD505-2E9C-101B-9397-08002B2CF9AE}" pid="3" name="_dlc_DocIdItemGuid">
    <vt:lpwstr>44859268-e552-4f71-81b4-ca39bd175d99</vt:lpwstr>
  </property>
  <property fmtid="{D5CDD505-2E9C-101B-9397-08002B2CF9AE}" pid="4" name="WorkflowChangePath">
    <vt:lpwstr>32d7d7b0-d0ca-4fa9-9104-c59906a1e2d6,2;</vt:lpwstr>
  </property>
</Properties>
</file>