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7"/>
  </p:notesMasterIdLst>
  <p:sldIdLst>
    <p:sldId id="289" r:id="rId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364E"/>
    <a:srgbClr val="DEBD9C"/>
    <a:srgbClr val="1C4161"/>
    <a:srgbClr val="CF1753"/>
    <a:srgbClr val="ED1556"/>
    <a:srgbClr val="EC0E51"/>
    <a:srgbClr val="004361"/>
    <a:srgbClr val="003F5E"/>
    <a:srgbClr val="013F5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5" autoAdjust="0"/>
    <p:restoredTop sz="94660"/>
  </p:normalViewPr>
  <p:slideViewPr>
    <p:cSldViewPr snapToGrid="0">
      <p:cViewPr>
        <p:scale>
          <a:sx n="91" d="100"/>
          <a:sy n="91" d="100"/>
        </p:scale>
        <p:origin x="552" y="9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10/10/2018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3727" r="12583" b="1373"/>
          <a:stretch/>
        </p:blipFill>
        <p:spPr>
          <a:xfrm>
            <a:off x="-10634" y="0"/>
            <a:ext cx="9154633" cy="51435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3297754"/>
            <a:ext cx="3822700" cy="281467"/>
          </a:xfrm>
        </p:spPr>
        <p:txBody>
          <a:bodyPr>
            <a:noAutofit/>
          </a:bodyPr>
          <a:lstStyle>
            <a:lvl1pPr marL="0" indent="0">
              <a:buNone/>
              <a:defRPr sz="14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2767292"/>
            <a:ext cx="6984756" cy="376599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2205711"/>
            <a:ext cx="6984756" cy="426979"/>
          </a:xfrm>
        </p:spPr>
        <p:txBody>
          <a:bodyPr>
            <a:noAutofit/>
          </a:bodyPr>
          <a:lstStyle>
            <a:lvl1pPr marL="0" indent="0">
              <a:buNone/>
              <a:defRPr sz="2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952706"/>
            <a:ext cx="3752453" cy="327255"/>
          </a:xfrm>
        </p:spPr>
        <p:txBody>
          <a:bodyPr/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Location</a:t>
            </a:r>
            <a:endParaRPr lang="en-GB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4186233"/>
            <a:ext cx="3752453" cy="321239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7" name="Title 3"/>
          <p:cNvSpPr txBox="1">
            <a:spLocks/>
          </p:cNvSpPr>
          <p:nvPr userDrawn="1"/>
        </p:nvSpPr>
        <p:spPr>
          <a:xfrm>
            <a:off x="623215" y="1029355"/>
            <a:ext cx="3449054" cy="697518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800" b="1" baseline="0" dirty="0" smtClean="0">
                <a:solidFill>
                  <a:srgbClr val="CF175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2017</a:t>
            </a:r>
            <a:endParaRPr lang="en-GB" sz="2800" b="1" dirty="0">
              <a:solidFill>
                <a:srgbClr val="CF175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3" y="641432"/>
            <a:ext cx="1024831" cy="4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735" y="108000"/>
            <a:ext cx="7209065" cy="73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19" t="3727" r="12583" b="1373"/>
          <a:stretch/>
        </p:blipFill>
        <p:spPr>
          <a:xfrm>
            <a:off x="-10634" y="0"/>
            <a:ext cx="9154633" cy="5143500"/>
          </a:xfrm>
          <a:prstGeom prst="rect">
            <a:avLst/>
          </a:prstGeom>
        </p:spPr>
      </p:pic>
      <p:sp>
        <p:nvSpPr>
          <p:cNvPr id="14" name="Title 3"/>
          <p:cNvSpPr txBox="1">
            <a:spLocks/>
          </p:cNvSpPr>
          <p:nvPr userDrawn="1"/>
        </p:nvSpPr>
        <p:spPr>
          <a:xfrm>
            <a:off x="697643" y="2310439"/>
            <a:ext cx="247086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400" b="0" dirty="0">
                <a:solidFill>
                  <a:srgbClr val="ED1556"/>
                </a:solidFill>
              </a:rPr>
              <a:t>Thank </a:t>
            </a:r>
            <a:r>
              <a:rPr lang="en-GB" sz="2400" b="0" dirty="0" smtClean="0">
                <a:solidFill>
                  <a:srgbClr val="ED1556"/>
                </a:solidFill>
              </a:rPr>
              <a:t>you</a:t>
            </a:r>
            <a:endParaRPr lang="en-GB" sz="2400" b="0" dirty="0">
              <a:solidFill>
                <a:srgbClr val="ED1556"/>
              </a:solidFill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70718" y="3575980"/>
            <a:ext cx="3795964" cy="263127"/>
          </a:xfrm>
        </p:spPr>
        <p:txBody>
          <a:bodyPr>
            <a:noAutofit/>
          </a:bodyPr>
          <a:lstStyle>
            <a:lvl1pPr marL="0" indent="0" algn="l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itle 3"/>
          <p:cNvSpPr txBox="1">
            <a:spLocks/>
          </p:cNvSpPr>
          <p:nvPr userDrawn="1"/>
        </p:nvSpPr>
        <p:spPr>
          <a:xfrm>
            <a:off x="697642" y="2680204"/>
            <a:ext cx="3704237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 algn="l"/>
            <a:r>
              <a:rPr lang="en-US" sz="2800" b="0" dirty="0" smtClean="0">
                <a:solidFill>
                  <a:schemeClr val="bg1"/>
                </a:solidFill>
              </a:rPr>
              <a:t>Any Questions?</a:t>
            </a:r>
          </a:p>
        </p:txBody>
      </p:sp>
      <p:sp>
        <p:nvSpPr>
          <p:cNvPr id="19" name="TextBox 18"/>
          <p:cNvSpPr txBox="1"/>
          <p:nvPr userDrawn="1"/>
        </p:nvSpPr>
        <p:spPr>
          <a:xfrm>
            <a:off x="1059405" y="4633932"/>
            <a:ext cx="44714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dirty="0" smtClean="0">
                <a:solidFill>
                  <a:schemeClr val="bg1"/>
                </a:solidFill>
              </a:rPr>
              <a:t>As part of the GÉANT 2020 Framework Partnership Agreement (FPA), the project receives funding from the European Union's Horizon 2020 research and innovation programme under Grant Agreement No. 731122 (GN4-2).​​​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18" y="4670696"/>
            <a:ext cx="288687" cy="196151"/>
          </a:xfrm>
          <a:prstGeom prst="rect">
            <a:avLst/>
          </a:prstGeom>
        </p:spPr>
      </p:pic>
      <p:sp>
        <p:nvSpPr>
          <p:cNvPr id="23" name="Title 3"/>
          <p:cNvSpPr txBox="1">
            <a:spLocks/>
          </p:cNvSpPr>
          <p:nvPr userDrawn="1"/>
        </p:nvSpPr>
        <p:spPr>
          <a:xfrm>
            <a:off x="623215" y="1103786"/>
            <a:ext cx="3449054" cy="697518"/>
          </a:xfrm>
          <a:prstGeom prst="rect">
            <a:avLst/>
          </a:prstGeom>
        </p:spPr>
        <p:txBody>
          <a:bodyPr vert="horz" lIns="51435" tIns="25718" rIns="51435" bIns="25718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GB" sz="2800" b="1" baseline="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Symposium 2017</a:t>
            </a:r>
            <a:endParaRPr lang="en-GB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643" y="641432"/>
            <a:ext cx="1024831" cy="4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</a:t>
            </a:r>
            <a:r>
              <a:rPr lang="en-GB" sz="1575" b="0" dirty="0" smtClean="0">
                <a:solidFill>
                  <a:schemeClr val="bg1"/>
                </a:solidFill>
              </a:rPr>
              <a:t>you</a:t>
            </a:r>
            <a:endParaRPr lang="en-GB" sz="1575" b="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25" t="14006" r="11514" b="6208"/>
          <a:stretch/>
        </p:blipFill>
        <p:spPr>
          <a:xfrm>
            <a:off x="-45437" y="-39757"/>
            <a:ext cx="9251911" cy="95668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2151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0201" y="1149765"/>
            <a:ext cx="8439238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6679" y="218691"/>
            <a:ext cx="1098696" cy="47675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732039" y="480953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CA0F2-EE66-4F60-8C00-E0BE38E7AEC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61" r:id="rId3"/>
    <p:sldLayoutId id="2147483663" r:id="rId4"/>
    <p:sldLayoutId id="2147483662" r:id="rId5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201" y="2427101"/>
            <a:ext cx="8439238" cy="2212386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Moving </a:t>
            </a:r>
            <a:r>
              <a:rPr lang="en-US" b="1" dirty="0" err="1" smtClean="0"/>
              <a:t>eduGAIN</a:t>
            </a:r>
            <a:r>
              <a:rPr lang="en-US" b="1" dirty="0" smtClean="0"/>
              <a:t> </a:t>
            </a:r>
            <a:r>
              <a:rPr lang="en-US" b="1" dirty="0" smtClean="0"/>
              <a:t>Support to production</a:t>
            </a:r>
            <a:br>
              <a:rPr lang="en-US" b="1" dirty="0" smtClean="0"/>
            </a:br>
            <a:r>
              <a:rPr lang="en-US" dirty="0" smtClean="0"/>
              <a:t>Pilot started April 2017, next step is to pass production gate and move staff/processes to production.</a:t>
            </a:r>
            <a:br>
              <a:rPr lang="en-US" dirty="0" smtClean="0"/>
            </a:br>
            <a:r>
              <a:rPr lang="en-US" dirty="0" smtClean="0"/>
              <a:t>Q4 2017 </a:t>
            </a:r>
            <a:r>
              <a:rPr lang="mr-IN" dirty="0" smtClean="0"/>
              <a:t>–</a:t>
            </a:r>
            <a:r>
              <a:rPr lang="en-US" dirty="0" smtClean="0"/>
              <a:t> Q1 </a:t>
            </a:r>
            <a:r>
              <a:rPr lang="en-US" dirty="0" smtClean="0"/>
              <a:t>2018</a:t>
            </a:r>
            <a:r>
              <a:rPr lang="sr-Latn-RS" dirty="0" smtClean="0"/>
              <a:t> – </a:t>
            </a:r>
            <a:r>
              <a:rPr lang="sr-Latn-RS" dirty="0" smtClean="0">
                <a:solidFill>
                  <a:srgbClr val="92D050"/>
                </a:solidFill>
              </a:rPr>
              <a:t>DONE on 5th January 2018</a:t>
            </a:r>
          </a:p>
          <a:p>
            <a:pPr marL="342900" indent="-342900">
              <a:buFont typeface="+mj-lt"/>
              <a:buAutoNum type="arabicPeriod"/>
            </a:pPr>
            <a:r>
              <a:rPr lang="sr-Latn-RS" dirty="0" smtClean="0"/>
              <a:t> </a:t>
            </a:r>
            <a:r>
              <a:rPr lang="en-US" b="1" dirty="0"/>
              <a:t>Merge Support with </a:t>
            </a:r>
            <a:r>
              <a:rPr lang="en-US" b="1" dirty="0" err="1"/>
              <a:t>eduGAIN</a:t>
            </a:r>
            <a:r>
              <a:rPr lang="en-US" b="1" dirty="0"/>
              <a:t> OT</a:t>
            </a:r>
            <a:br>
              <a:rPr lang="en-US" b="1" dirty="0"/>
            </a:br>
            <a:r>
              <a:rPr lang="en-US" dirty="0"/>
              <a:t>Goal is one common support address for </a:t>
            </a:r>
            <a:r>
              <a:rPr lang="en-US" dirty="0" err="1"/>
              <a:t>eduGAIN</a:t>
            </a:r>
            <a:r>
              <a:rPr lang="en-US" dirty="0"/>
              <a:t> matters.</a:t>
            </a:r>
            <a:br>
              <a:rPr lang="en-US" dirty="0"/>
            </a:br>
            <a:r>
              <a:rPr lang="en-US" dirty="0"/>
              <a:t>Q3 2018 </a:t>
            </a:r>
            <a:r>
              <a:rPr lang="mr-IN" dirty="0"/>
              <a:t>–</a:t>
            </a:r>
            <a:r>
              <a:rPr lang="en-US" dirty="0"/>
              <a:t> Q4 </a:t>
            </a:r>
            <a:r>
              <a:rPr lang="en-US" dirty="0" smtClean="0"/>
              <a:t>2018</a:t>
            </a:r>
            <a:r>
              <a:rPr lang="sr-Latn-RS" dirty="0" smtClean="0"/>
              <a:t> – </a:t>
            </a:r>
            <a:r>
              <a:rPr lang="sr-Latn-RS" dirty="0" smtClean="0">
                <a:solidFill>
                  <a:srgbClr val="92D050"/>
                </a:solidFill>
              </a:rPr>
              <a:t>DONE with transition to the production in October 2018</a:t>
            </a:r>
            <a:endParaRPr lang="en-US" dirty="0" smtClean="0">
              <a:solidFill>
                <a:srgbClr val="92D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b="1" dirty="0" smtClean="0"/>
              <a:t>Support for SIRTFI coordination</a:t>
            </a:r>
            <a:br>
              <a:rPr lang="en-US" b="1" dirty="0" smtClean="0"/>
            </a:br>
            <a:r>
              <a:rPr lang="en-US" dirty="0" err="1" smtClean="0"/>
              <a:t>eduGAIN</a:t>
            </a:r>
            <a:r>
              <a:rPr lang="en-US" dirty="0" smtClean="0"/>
              <a:t> </a:t>
            </a:r>
            <a:r>
              <a:rPr lang="en-US" dirty="0" smtClean="0"/>
              <a:t>support to build up know-how that helps coordinating eduGAIN-related security </a:t>
            </a:r>
            <a:r>
              <a:rPr lang="en-US" dirty="0" smtClean="0"/>
              <a:t>incidents</a:t>
            </a:r>
            <a:r>
              <a:rPr lang="sr-Latn-RS" dirty="0" smtClean="0"/>
              <a:t> via SIRTFI framework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</a:t>
            </a:r>
            <a:r>
              <a:rPr lang="sr-Latn-RS" dirty="0" smtClean="0"/>
              <a:t>3</a:t>
            </a:r>
            <a:r>
              <a:rPr lang="en-US" dirty="0" smtClean="0"/>
              <a:t> </a:t>
            </a:r>
            <a:r>
              <a:rPr lang="en-US" dirty="0" smtClean="0"/>
              <a:t>2018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dirty="0" smtClean="0"/>
              <a:t>Q</a:t>
            </a:r>
            <a:r>
              <a:rPr lang="sr-Latn-RS" dirty="0" smtClean="0"/>
              <a:t>4</a:t>
            </a:r>
            <a:r>
              <a:rPr lang="en-US" dirty="0" smtClean="0"/>
              <a:t> 2018</a:t>
            </a:r>
            <a:r>
              <a:rPr lang="sr-Latn-RS" dirty="0" smtClean="0"/>
              <a:t> -  to suport the SIRTFI simulation exercise </a:t>
            </a:r>
            <a:br>
              <a:rPr lang="sr-Latn-RS" dirty="0" smtClean="0"/>
            </a:br>
            <a:r>
              <a:rPr lang="sr-Latn-RS" dirty="0" smtClean="0"/>
              <a:t>Based on the simulation outcome,  roadmap for 2019 will be updated with plans to enable support for SIRTFI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eduGAIN</a:t>
            </a:r>
            <a:r>
              <a:rPr lang="en-US" dirty="0" smtClean="0"/>
              <a:t> </a:t>
            </a:r>
            <a:r>
              <a:rPr lang="en-US" dirty="0" smtClean="0"/>
              <a:t>Support </a:t>
            </a:r>
            <a:r>
              <a:rPr lang="en-US" dirty="0"/>
              <a:t>Roadmap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E7CA0F2-EE66-4F60-8C00-E0BE38E7AEC5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420846" y="1465285"/>
            <a:ext cx="2532589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1</a:t>
            </a:r>
            <a:endParaRPr lang="en-US" b="1" dirty="0">
              <a:solidFill>
                <a:srgbClr val="003F5E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147353" y="1472799"/>
            <a:ext cx="1405324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3</a:t>
            </a:r>
            <a:endParaRPr lang="en-US" b="1" dirty="0">
              <a:solidFill>
                <a:srgbClr val="003F5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058646" y="1472799"/>
            <a:ext cx="2938405" cy="187855"/>
          </a:xfrm>
          <a:prstGeom prst="rect">
            <a:avLst/>
          </a:prstGeom>
          <a:solidFill>
            <a:srgbClr val="DEBD9C">
              <a:alpha val="6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3F5E"/>
                </a:solidFill>
              </a:rPr>
              <a:t>       2   </a:t>
            </a:r>
            <a:endParaRPr lang="en-US" b="1" dirty="0">
              <a:solidFill>
                <a:srgbClr val="003F5E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420846" y="1728283"/>
            <a:ext cx="8364308" cy="0"/>
          </a:xfrm>
          <a:prstGeom prst="line">
            <a:avLst/>
          </a:prstGeom>
          <a:ln w="38100" cmpd="sng">
            <a:solidFill>
              <a:srgbClr val="003F5E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03315" y="1685311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315775" y="1700340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>
            <a:off x="7832844" y="1692825"/>
            <a:ext cx="543739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2019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>
            <a:off x="2977859" y="1457771"/>
            <a:ext cx="0" cy="262998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520334" y="1457771"/>
            <a:ext cx="0" cy="270512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062809" y="1457771"/>
            <a:ext cx="0" cy="255484"/>
          </a:xfrm>
          <a:prstGeom prst="line">
            <a:avLst/>
          </a:prstGeom>
          <a:ln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605283" y="1457771"/>
            <a:ext cx="0" cy="473397"/>
          </a:xfrm>
          <a:prstGeom prst="line">
            <a:avLst/>
          </a:prstGeom>
          <a:ln w="28575" cmpd="sng"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435384" y="1457771"/>
            <a:ext cx="0" cy="473397"/>
          </a:xfrm>
          <a:prstGeom prst="line">
            <a:avLst/>
          </a:prstGeom>
          <a:ln w="28575" cmpd="sng">
            <a:solidFill>
              <a:srgbClr val="003F5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9278956"/>
      </p:ext>
    </p:extLst>
  </p:cSld>
  <p:clrMapOvr>
    <a:masterClrMapping/>
  </p:clrMapOvr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dcmitype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http://schemas.microsoft.com/sharepoint/v3"/>
    <ds:schemaRef ds:uri="e7019c98-23ef-46f8-8434-cfd3a3bc7393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4803</TotalTime>
  <Words>16</Words>
  <Application>Microsoft Office PowerPoint</Application>
  <PresentationFormat>On-screen Show (16:9)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GEANT Association</vt:lpstr>
      <vt:lpstr>eduGAIN Support Roadmap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Marina</cp:lastModifiedBy>
  <cp:revision>136</cp:revision>
  <dcterms:created xsi:type="dcterms:W3CDTF">2015-04-29T14:13:57Z</dcterms:created>
  <dcterms:modified xsi:type="dcterms:W3CDTF">2018-10-11T08:35:20Z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