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1"/>
  </p:notesMasterIdLst>
  <p:sldIdLst>
    <p:sldId id="283" r:id="rId6"/>
    <p:sldId id="284" r:id="rId7"/>
    <p:sldId id="287" r:id="rId8"/>
    <p:sldId id="286" r:id="rId9"/>
    <p:sldId id="285" r:id="rId1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558" y="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>
            <a:off x="4175114" y="1475181"/>
            <a:ext cx="4762515" cy="28973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42320"/>
            <a:ext cx="7209065" cy="728133"/>
          </a:xfrm>
        </p:spPr>
        <p:txBody>
          <a:bodyPr anchor="ctr">
            <a:normAutofit fontScale="90000"/>
          </a:bodyPr>
          <a:lstStyle/>
          <a:p>
            <a:r>
              <a:rPr lang="en-US" sz="2775" dirty="0" err="1">
                <a:solidFill>
                  <a:srgbClr val="013F5E"/>
                </a:solidFill>
              </a:rPr>
              <a:t>e</a:t>
            </a:r>
            <a:r>
              <a:rPr lang="en-US" sz="2775" dirty="0" err="1" smtClean="0">
                <a:solidFill>
                  <a:srgbClr val="013F5E"/>
                </a:solidFill>
              </a:rPr>
              <a:t>duroam</a:t>
            </a:r>
            <a:r>
              <a:rPr lang="en-US" sz="2775" dirty="0" smtClean="0">
                <a:solidFill>
                  <a:srgbClr val="013F5E"/>
                </a:solidFill>
              </a:rPr>
              <a:t> Supporting Services roadmap for GN4-3</a:t>
            </a:r>
            <a:endParaRPr lang="en-US" sz="2775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216553" y="1126069"/>
            <a:ext cx="8485" cy="3454399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06409" y="1126069"/>
            <a:ext cx="16952" cy="343746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371505" y="1126069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967306" y="1182511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549751" y="1154394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176202" y="1126069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-9406" y="1174414"/>
            <a:ext cx="1604586" cy="2955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-14158" y="3502720"/>
            <a:ext cx="1820379" cy="2524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0" y="2290890"/>
            <a:ext cx="626369" cy="2899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630112" y="2290890"/>
            <a:ext cx="1176110" cy="2899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5710753" y="5006356"/>
            <a:ext cx="730517" cy="369330"/>
          </a:xfrm>
          <a:prstGeom prst="rect">
            <a:avLst/>
          </a:prstGeom>
          <a:solidFill>
            <a:schemeClr val="bg1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800" dirty="0" smtClean="0"/>
              <a:t>Today</a:t>
            </a:r>
            <a:endParaRPr lang="en-US" sz="1800" dirty="0"/>
          </a:p>
        </p:txBody>
      </p:sp>
      <p:sp>
        <p:nvSpPr>
          <p:cNvPr id="44" name="Rectangle 43"/>
          <p:cNvSpPr/>
          <p:nvPr/>
        </p:nvSpPr>
        <p:spPr>
          <a:xfrm>
            <a:off x="0" y="895365"/>
            <a:ext cx="9144000" cy="265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48971" y="833959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2018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52020" y="100336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61588" y="10076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097596" y="99088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81530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25978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706580" y="822702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2019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608868" y="4906415"/>
            <a:ext cx="2010776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Pilot Phase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0" y="4897279"/>
            <a:ext cx="2010776" cy="24622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NIF Phase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70757" y="4897279"/>
            <a:ext cx="2010776" cy="24622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Service Design/Development Phase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626107" y="4900162"/>
            <a:ext cx="2010776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bg1"/>
                </a:solidFill>
              </a:rPr>
              <a:t>Service Transition Phase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34760" y="4897279"/>
            <a:ext cx="2017705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Production Phase</a:t>
            </a:r>
          </a:p>
        </p:txBody>
      </p:sp>
      <p:sp>
        <p:nvSpPr>
          <p:cNvPr id="130" name="Isosceles Triangle 129"/>
          <p:cNvSpPr/>
          <p:nvPr/>
        </p:nvSpPr>
        <p:spPr>
          <a:xfrm>
            <a:off x="4079438" y="893473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Isosceles Triangle 130"/>
          <p:cNvSpPr/>
          <p:nvPr/>
        </p:nvSpPr>
        <p:spPr>
          <a:xfrm>
            <a:off x="1699769" y="893281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1346549" y="1005252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710939" y="983361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4762771" y="1127957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358572" y="1184399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41017" y="1156282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6567468" y="1127957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5488862" y="992768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372796" y="997008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917244" y="997008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097846" y="824590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2020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114" name="Isosceles Triangle 113"/>
          <p:cNvSpPr/>
          <p:nvPr/>
        </p:nvSpPr>
        <p:spPr>
          <a:xfrm>
            <a:off x="6470704" y="895361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TextBox 114"/>
          <p:cNvSpPr txBox="1"/>
          <p:nvPr/>
        </p:nvSpPr>
        <p:spPr>
          <a:xfrm>
            <a:off x="6102205" y="985249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9177" y="1203213"/>
            <a:ext cx="0" cy="34628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>
            <a:off x="7135223" y="1129845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7731024" y="1186287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8313469" y="1158170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H="1">
            <a:off x="8939920" y="1129845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7861314" y="994656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745248" y="998896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289696" y="998896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470298" y="826478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2021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148" name="Isosceles Triangle 147"/>
          <p:cNvSpPr/>
          <p:nvPr/>
        </p:nvSpPr>
        <p:spPr>
          <a:xfrm>
            <a:off x="8843156" y="897249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TextBox 148"/>
          <p:cNvSpPr txBox="1"/>
          <p:nvPr/>
        </p:nvSpPr>
        <p:spPr>
          <a:xfrm>
            <a:off x="8474657" y="987137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65428" y="1712143"/>
            <a:ext cx="18962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Managed IdP)</a:t>
            </a:r>
            <a:endParaRPr lang="en-US" dirty="0"/>
          </a:p>
        </p:txBody>
      </p:sp>
      <p:sp>
        <p:nvSpPr>
          <p:cNvPr id="150" name="Rectangle 149"/>
          <p:cNvSpPr/>
          <p:nvPr/>
        </p:nvSpPr>
        <p:spPr>
          <a:xfrm>
            <a:off x="2972430" y="1457554"/>
            <a:ext cx="1219460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V2.0</a:t>
            </a:r>
            <a:endParaRPr lang="en-US" sz="1200" dirty="0"/>
          </a:p>
        </p:txBody>
      </p:sp>
      <p:sp>
        <p:nvSpPr>
          <p:cNvPr id="151" name="TextBox 150"/>
          <p:cNvSpPr txBox="1"/>
          <p:nvPr/>
        </p:nvSpPr>
        <p:spPr>
          <a:xfrm>
            <a:off x="1603177" y="1190452"/>
            <a:ext cx="2586938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60" name="Diamond 59"/>
          <p:cNvSpPr/>
          <p:nvPr/>
        </p:nvSpPr>
        <p:spPr>
          <a:xfrm>
            <a:off x="1540119" y="1168708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2" name="Diamond 151"/>
          <p:cNvSpPr/>
          <p:nvPr/>
        </p:nvSpPr>
        <p:spPr>
          <a:xfrm>
            <a:off x="560015" y="2290590"/>
            <a:ext cx="130047" cy="29028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3" name="Rectangle 152"/>
          <p:cNvSpPr/>
          <p:nvPr/>
        </p:nvSpPr>
        <p:spPr>
          <a:xfrm>
            <a:off x="4147821" y="2562913"/>
            <a:ext cx="1219460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V2.0</a:t>
            </a:r>
            <a:endParaRPr lang="en-US" sz="1200" dirty="0"/>
          </a:p>
        </p:txBody>
      </p:sp>
      <p:sp>
        <p:nvSpPr>
          <p:cNvPr id="154" name="Diamond 153"/>
          <p:cNvSpPr/>
          <p:nvPr/>
        </p:nvSpPr>
        <p:spPr>
          <a:xfrm>
            <a:off x="4128164" y="1478631"/>
            <a:ext cx="126952" cy="286284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5" name="TextBox 154"/>
          <p:cNvSpPr txBox="1"/>
          <p:nvPr/>
        </p:nvSpPr>
        <p:spPr>
          <a:xfrm>
            <a:off x="5371036" y="2586166"/>
            <a:ext cx="3565408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156" name="TextBox 155"/>
          <p:cNvSpPr txBox="1"/>
          <p:nvPr/>
        </p:nvSpPr>
        <p:spPr>
          <a:xfrm>
            <a:off x="2560725" y="2836909"/>
            <a:ext cx="38982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Diagnostics and Admin </a:t>
            </a:r>
            <a:r>
              <a:rPr lang="en-US" dirty="0"/>
              <a:t>I</a:t>
            </a:r>
            <a:r>
              <a:rPr lang="en-US" dirty="0" smtClean="0"/>
              <a:t>nteraction </a:t>
            </a:r>
            <a:r>
              <a:rPr lang="en-US" dirty="0"/>
              <a:t>S</a:t>
            </a:r>
            <a:r>
              <a:rPr lang="en-US" dirty="0" smtClean="0"/>
              <a:t>ystem)</a:t>
            </a:r>
            <a:endParaRPr lang="en-US" dirty="0"/>
          </a:p>
        </p:txBody>
      </p:sp>
      <p:sp>
        <p:nvSpPr>
          <p:cNvPr id="157" name="Rectangle 156"/>
          <p:cNvSpPr/>
          <p:nvPr/>
        </p:nvSpPr>
        <p:spPr>
          <a:xfrm>
            <a:off x="1802199" y="3504061"/>
            <a:ext cx="2374689" cy="2549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200" dirty="0"/>
          </a:p>
        </p:txBody>
      </p:sp>
      <p:sp>
        <p:nvSpPr>
          <p:cNvPr id="59" name="Diamond 58"/>
          <p:cNvSpPr/>
          <p:nvPr/>
        </p:nvSpPr>
        <p:spPr>
          <a:xfrm>
            <a:off x="1755047" y="3499061"/>
            <a:ext cx="110003" cy="27435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8" name="Diamond 157"/>
          <p:cNvSpPr/>
          <p:nvPr/>
        </p:nvSpPr>
        <p:spPr>
          <a:xfrm>
            <a:off x="5300145" y="2585876"/>
            <a:ext cx="129684" cy="28498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5372173" y="3506312"/>
            <a:ext cx="1194200" cy="25391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endParaRPr lang="en-GB" sz="1050" dirty="0" smtClean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158074" y="3510647"/>
            <a:ext cx="1221084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endParaRPr lang="en-GB" sz="1000" dirty="0" smtClean="0">
              <a:solidFill>
                <a:schemeClr val="bg1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580180" y="3509061"/>
            <a:ext cx="2381858" cy="25506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162" name="TextBox 161"/>
          <p:cNvSpPr txBox="1"/>
          <p:nvPr/>
        </p:nvSpPr>
        <p:spPr>
          <a:xfrm>
            <a:off x="3567307" y="3708025"/>
            <a:ext cx="18962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Managed SP)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1819678" y="2297154"/>
            <a:ext cx="3542543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76" name="Diamond 75"/>
          <p:cNvSpPr/>
          <p:nvPr/>
        </p:nvSpPr>
        <p:spPr>
          <a:xfrm>
            <a:off x="1750616" y="2289222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3" name="Diamond 162"/>
          <p:cNvSpPr/>
          <p:nvPr/>
        </p:nvSpPr>
        <p:spPr>
          <a:xfrm>
            <a:off x="4107507" y="3501469"/>
            <a:ext cx="110003" cy="27435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4" name="Diamond 163"/>
          <p:cNvSpPr/>
          <p:nvPr/>
        </p:nvSpPr>
        <p:spPr>
          <a:xfrm>
            <a:off x="5320146" y="3519060"/>
            <a:ext cx="114794" cy="244174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5" name="Diamond 164"/>
          <p:cNvSpPr/>
          <p:nvPr/>
        </p:nvSpPr>
        <p:spPr>
          <a:xfrm>
            <a:off x="6512574" y="3501468"/>
            <a:ext cx="114794" cy="244174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6" name="Rectangle 165"/>
          <p:cNvSpPr/>
          <p:nvPr/>
        </p:nvSpPr>
        <p:spPr>
          <a:xfrm>
            <a:off x="6569534" y="1765264"/>
            <a:ext cx="1169629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V3.0?</a:t>
            </a:r>
            <a:endParaRPr lang="en-US" sz="1200" dirty="0"/>
          </a:p>
        </p:txBody>
      </p:sp>
      <p:sp>
        <p:nvSpPr>
          <p:cNvPr id="167" name="Rectangle 166"/>
          <p:cNvSpPr/>
          <p:nvPr/>
        </p:nvSpPr>
        <p:spPr>
          <a:xfrm>
            <a:off x="7132737" y="2861487"/>
            <a:ext cx="1191204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V3.0?</a:t>
            </a:r>
            <a:endParaRPr lang="en-US" sz="1200" dirty="0"/>
          </a:p>
        </p:txBody>
      </p:sp>
      <p:sp>
        <p:nvSpPr>
          <p:cNvPr id="168" name="Rectangle 167"/>
          <p:cNvSpPr/>
          <p:nvPr/>
        </p:nvSpPr>
        <p:spPr>
          <a:xfrm>
            <a:off x="7751132" y="3763029"/>
            <a:ext cx="1191204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V2.0?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161825" y="4275469"/>
            <a:ext cx="8774305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3811077" y="4509081"/>
            <a:ext cx="12465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CAT)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0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Managed IdP V 2.0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110893"/>
              </p:ext>
            </p:extLst>
          </p:nvPr>
        </p:nvGraphicFramePr>
        <p:xfrm>
          <a:off x="211138" y="1209675"/>
          <a:ext cx="8533111" cy="3589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Integration of HSM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replace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filesystem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-based key handling with a hardware token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objectively more security for secret key of Issuer signing CA; subjectively more trust in the overall system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 scalability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Pilot phase and evaluation showed that usage can be a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seven-digit figure per country (Italy example); if that happens in many NROs, need scale-up work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Keeping up with success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Introduce billing model for high-volume customers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Cases like Italy will be &gt;&gt; the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10.000 users we have chosen to cover in the base subscription price for NRENs. Need business process for those who go beyond.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Sustainability: recover costs from those who generate bulk of the system load.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Managed SP V 1.0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335089"/>
              </p:ext>
            </p:extLst>
          </p:nvPr>
        </p:nvGraphicFramePr>
        <p:xfrm>
          <a:off x="211138" y="1209675"/>
          <a:ext cx="8533111" cy="3254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Provide SP RADIUS server for hotspots without 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Uplink and entry point to eduroam fabric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Spares SP from having to learn RADIUS (beyond the few settings needed on the Access Points themselves)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Onboard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SPs without expert knowledge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Admins should not even have to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know what their equipment’s IP address is, whether it is </a:t>
                      </a:r>
                      <a:r>
                        <a:rPr lang="en-US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NATted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etc.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Allows even tiny, non-IT SP locations to join eduroam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Optional VLAN grouping, if combined</a:t>
                      </a:r>
                      <a:r>
                        <a:rPr lang="en-GB" sz="1100" baseline="0" dirty="0" smtClean="0"/>
                        <a:t> with Managed IdP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Managed SPs can put their own users into a separate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VLAN, so long as the user base is managed by Managed IdP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Facilitates guest-level access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915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Diagnostics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230210"/>
              </p:ext>
            </p:extLst>
          </p:nvPr>
        </p:nvGraphicFramePr>
        <p:xfrm>
          <a:off x="211138" y="1209675"/>
          <a:ext cx="8533111" cy="3146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Cover</a:t>
                      </a:r>
                      <a:r>
                        <a:rPr lang="en-US" sz="1100" baseline="0" dirty="0" smtClean="0"/>
                        <a:t> more use cases for inter-admin communication</a:t>
                      </a:r>
                      <a:endParaRPr lang="en-US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Map more workflows needing communication to web forms so that human processing is needed at fewer places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Streamlined operation of eduroam service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More depth to existing end-user</a:t>
                      </a:r>
                      <a:r>
                        <a:rPr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diagnostics</a:t>
                      </a:r>
                      <a:endParaRPr lang="en-GB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e.g. in-app diagnostics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using real device state, dedicated probes at SPs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More insight into operational state of eduroam, allow users self-service help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24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 fontScale="90000"/>
          </a:bodyPr>
          <a:lstStyle/>
          <a:p>
            <a:r>
              <a:rPr lang="en-US" sz="2775" dirty="0" smtClean="0"/>
              <a:t>eduroam CAT </a:t>
            </a:r>
            <a:r>
              <a:rPr lang="mr-IN" sz="2775" dirty="0" smtClean="0"/>
              <a:t>–</a:t>
            </a:r>
            <a:r>
              <a:rPr lang="en-US" sz="2775" dirty="0" smtClean="0"/>
              <a:t> Continuous Service Improvement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783833"/>
              </p:ext>
            </p:extLst>
          </p:nvPr>
        </p:nvGraphicFramePr>
        <p:xfrm>
          <a:off x="211138" y="1209675"/>
          <a:ext cx="8533111" cy="3146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Streamlined NRO RADIUS/TLS certificate provisioning (plan B for “</a:t>
                      </a:r>
                      <a:r>
                        <a:rPr lang="en-US" sz="1100" dirty="0" err="1" smtClean="0"/>
                        <a:t>LetsRadsec</a:t>
                      </a:r>
                      <a:r>
                        <a:rPr lang="en-US" sz="1100" dirty="0" smtClean="0"/>
                        <a:t>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Allow NRO admin to upload a CSR; process (semi-)automated, generate server cert, send to NRO automatically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delivers RADIUS/TLS security in core infrastructure in a much easier way; can possibly stay with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eduPKI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Update device 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Keep up with changes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existing operating systems, add new ones as needed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Broadens support for end user</a:t>
                      </a:r>
                      <a:r>
                        <a:rPr lang="en-GB" sz="1100" kern="1200" baseline="0" dirty="0" smtClean="0"/>
                        <a:t> devices</a:t>
                      </a:r>
                      <a:r>
                        <a:rPr lang="en-GB" sz="1100" kern="1200" dirty="0" smtClean="0"/>
                        <a:t>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52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GN4PROJ-13-16</_dlc_DocId>
    <_dlc_DocIdUrl xmlns="e2e8627e-9120-4592-bf70-1c86d23ddb27">
      <Url>https://intranet.geant.org/help-and-support/_layouts/15/DocIdRedir.aspx?ID=GN4PROJ-13-16</Url>
      <Description>GN4PROJ-13-16</Description>
    </_dlc_DocIdUrl>
    <Content1 xmlns="33c70a20-266a-45ad-bf4a-dd457e1766dc" xsi:nil="true"/>
    <Share_x0020_with_x0020_GN_x0020_Community_x003f_ xmlns="33c70a20-266a-45ad-bf4a-dd457e1766dc">No</Share_x0020_with_x0020_GN_x0020_Community_x003f_>
    <Task xmlns="33c70a20-266a-45ad-bf4a-dd457e1766dc" xsi:nil="true"/>
    <Document_x0020_ID xmlns="33c70a20-266a-45ad-bf4a-dd457e1766dc">GN4-2-17-450beb</Document_x0020_ID>
    <Project_x0020_Code xmlns="33c70a20-266a-45ad-bf4a-dd457e1766dc" xsi:nil="true"/>
    <Created1 xmlns="33c70a20-266a-45ad-bf4a-dd457e1766dc" xsi:nil="true"/>
    <Activity xmlns="33c70a20-266a-45ad-bf4a-dd457e1766dc">None</Activity>
    <Modified1 xmlns="33c70a20-266a-45ad-bf4a-dd457e1766dc" xsi:nil="true"/>
    <Publish_x0020_to_x0020_EC_x0020_review xmlns="33c70a20-266a-45ad-bf4a-dd457e1766dc">No</Publish_x0020_to_x0020_EC_x0020_review>
    <Item_x0020_Status xmlns="33c70a20-266a-45ad-bf4a-dd457e1766dc">Not started</Item_x0020_Status>
    <Item_x0020_Description xmlns="33c70a20-266a-45ad-bf4a-dd457e1766dc" xsi:nil="true"/>
    <Organisation xmlns="33c70a20-266a-45ad-bf4a-dd457e1766dc">None</Organisation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873E50617AB5304787EEF35FAAD20EAF001718A2C95416534E9D3D212572C3F8E1" ma:contentTypeVersion="12" ma:contentTypeDescription="" ma:contentTypeScope="" ma:versionID="2da158c4a479a93d8568246ecf6fb1e5">
  <xsd:schema xmlns:xsd="http://www.w3.org/2001/XMLSchema" xmlns:xs="http://www.w3.org/2001/XMLSchema" xmlns:p="http://schemas.microsoft.com/office/2006/metadata/properties" xmlns:ns2="33c70a20-266a-45ad-bf4a-dd457e1766dc" xmlns:ns3="e2e8627e-9120-4592-bf70-1c86d23ddb27" targetNamespace="http://schemas.microsoft.com/office/2006/metadata/properties" ma:root="true" ma:fieldsID="2d812982782a8b75b0d2c894e6215662" ns2:_="" ns3:_="">
    <xsd:import namespace="33c70a20-266a-45ad-bf4a-dd457e1766dc"/>
    <xsd:import namespace="e2e8627e-9120-4592-bf70-1c86d23ddb27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Content1" minOccurs="0"/>
                <xsd:element ref="ns2:Created1" minOccurs="0"/>
                <xsd:element ref="ns2:Item_x0020_Description" minOccurs="0"/>
                <xsd:element ref="ns2:Item_x0020_Status" minOccurs="0"/>
                <xsd:element ref="ns2:Modified1" minOccurs="0"/>
                <xsd:element ref="ns2:Organisation" minOccurs="0"/>
                <xsd:element ref="ns2:Project_x0020_Code" minOccurs="0"/>
                <xsd:element ref="ns2:Publish_x0020_to_x0020_EC_x0020_review" minOccurs="0"/>
                <xsd:element ref="ns2:Share_x0020_with_x0020_GN_x0020_Community_x003f_" minOccurs="0"/>
                <xsd:element ref="ns2:Task" minOccurs="0"/>
                <xsd:element ref="ns3:_dlc_DocId" minOccurs="0"/>
                <xsd:element ref="ns3:_dlc_DocIdUrl" minOccurs="0"/>
                <xsd:element ref="ns3:_dlc_DocIdPersistId" minOccurs="0"/>
                <xsd:element ref="ns2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default="None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SA1"/>
          <xsd:enumeration value="SA2"/>
          <xsd:enumeration value="SA3"/>
          <xsd:enumeration value="JRA1"/>
          <xsd:enumeration value="JRA2"/>
          <xsd:enumeration value="JRA3"/>
          <xsd:enumeration value="JRA4"/>
        </xsd:restriction>
      </xsd:simpleType>
    </xsd:element>
    <xsd:element name="Content1" ma:index="9" nillable="true" ma:displayName="Content" ma:internalName="Content1">
      <xsd:simpleType>
        <xsd:restriction base="dms:Text">
          <xsd:maxLength value="255"/>
        </xsd:restriction>
      </xsd:simpleType>
    </xsd:element>
    <xsd:element name="Created1" ma:index="10" nillable="true" ma:displayName="Created" ma:format="DateOnly" ma:hidden="true" ma:internalName="Created1" ma:readOnly="false">
      <xsd:simpleType>
        <xsd:restriction base="dms:DateTime"/>
      </xsd:simpleType>
    </xsd:element>
    <xsd:element name="Item_x0020_Description" ma:index="11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Item_x0020_Status" ma:index="12" nillable="true" ma:displayName="Item Status" ma:default="Not started" ma:format="RadioButtons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Modified1" ma:index="13" nillable="true" ma:displayName="Modified" ma:format="DateOnly" ma:hidden="true" ma:internalName="Modified1" ma:readOnly="false">
      <xsd:simpleType>
        <xsd:restriction base="dms:DateTime"/>
      </xsd:simpleType>
    </xsd:element>
    <xsd:element name="Organisation" ma:index="14" nillable="true" ma:displayName="Organisation" ma:default="None" ma:format="Dropdown" ma:internalName="Organisation">
      <xsd:simpleType>
        <xsd:restriction base="dms:Choice">
          <xsd:enumeration value="None"/>
          <xsd:enumeration value="ACOnet"/>
          <xsd:enumeration value="ARNES"/>
          <xsd:enumeration value="ASNET-AM"/>
          <xsd:enumeration value="UIIP NASB (BASNET)"/>
          <xsd:enumeration value="Belnet"/>
          <xsd:enumeration value="BREN"/>
          <xsd:enumeration value="CARNet"/>
          <xsd:enumeration value="CARNet/SRCE"/>
          <xsd:enumeration value="CESNET"/>
          <xsd:enumeration value="CyNet"/>
          <xsd:enumeration value="DFN"/>
          <xsd:enumeration value="DFN/DFN-CERT Services"/>
          <xsd:enumeration value="DFN/Friedrich-Alexander University Erlangen-Nuremberg"/>
          <xsd:enumeration value="DFN/BAD-LRZ"/>
          <xsd:enumeration value="FCT"/>
          <xsd:enumeration value="GARR"/>
          <xsd:enumeration value="GARR/CNIT"/>
          <xsd:enumeration value="GARR/CREATE-NET"/>
          <xsd:enumeration value="GARR/Quavlive"/>
          <xsd:enumeration value="GÉANT Association"/>
          <xsd:enumeration value="GEANT Limited"/>
          <xsd:enumeration value="GRENA"/>
          <xsd:enumeration value="GRNET"/>
          <xsd:enumeration value="GRNET/ICCS"/>
          <xsd:enumeration value="HEAnet"/>
          <xsd:enumeration value="HITSA"/>
          <xsd:enumeration value="IMCS-UL"/>
          <xsd:enumeration value="IUCC"/>
          <xsd:enumeration value="Jisc"/>
          <xsd:enumeration value="LITNET"/>
          <xsd:enumeration value="MARnet"/>
          <xsd:enumeration value="MREN"/>
          <xsd:enumeration value="NIIFI"/>
          <xsd:enumeration value="NIIFI/MTA-SzTAKI"/>
          <xsd:enumeration value="NORDUnet"/>
          <xsd:enumeration value="NORDUnet/UNINETT"/>
          <xsd:enumeration value="NORDUnet/CSC"/>
          <xsd:enumeration value="NORDUnet/DeIC"/>
          <xsd:enumeration value="NORDUnet/Umeå"/>
          <xsd:enumeration value="NORDUnet/DTU"/>
          <xsd:enumeration value="NORDUnet/KTH"/>
          <xsd:enumeration value="PSNC"/>
          <xsd:enumeration value="RedIRIS"/>
          <xsd:enumeration value="RedIRIS/UMU"/>
          <xsd:enumeration value="RedIRIS/UPV/EHU"/>
          <xsd:enumeration value="RedIRIS/UPC"/>
          <xsd:enumeration value="RedIRIS/I2CAT"/>
          <xsd:enumeration value="RENAM"/>
          <xsd:enumeration value="RENATER"/>
          <xsd:enumeration value="RESTENA"/>
          <xsd:enumeration value="RoEduNet"/>
          <xsd:enumeration value="SANET"/>
          <xsd:enumeration value="SURFnet"/>
          <xsd:enumeration value="SURFnet/SURFmarket"/>
          <xsd:enumeration value="SURFnet/UvA"/>
          <xsd:enumeration value="SWITCH"/>
          <xsd:enumeration value="TUBITAK ULAKBIM"/>
          <xsd:enumeration value="UoB"/>
          <xsd:enumeration value="UoB/AMRES"/>
          <xsd:enumeration value="UoM"/>
          <xsd:enumeration value="URAN"/>
        </xsd:restriction>
      </xsd:simpleType>
    </xsd:element>
    <xsd:element name="Project_x0020_Code" ma:index="15" nillable="true" ma:displayName="Project Code" ma:internalName="Project_x0020_Code">
      <xsd:simpleType>
        <xsd:restriction base="dms:Text">
          <xsd:maxLength value="255"/>
        </xsd:restriction>
      </xsd:simpleType>
    </xsd:element>
    <xsd:element name="Publish_x0020_to_x0020_EC_x0020_review" ma:index="16" nillable="true" ma:displayName="Publish to EC review?" ma:default="No" ma:description="This column will be updated automatically when the Item Status is shown as Completed.  Do not update this column manually." ma:format="RadioButtons" ma:internalName="Publish_x0020_to_x0020_EC_x0020_review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7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 ma:readOnly="false">
      <xsd:simpleType>
        <xsd:restriction base="dms:Choice">
          <xsd:enumeration value="Admin and User Guides"/>
          <xsd:enumeration value="Business Cases"/>
          <xsd:enumeration value="Deliverables"/>
          <xsd:enumeration value="Guidelines"/>
          <xsd:enumeration value="Milestones"/>
          <xsd:enumeration value="No"/>
          <xsd:enumeration value="Policies"/>
          <xsd:enumeration value="Processes"/>
          <xsd:enumeration value="Reports"/>
          <xsd:enumeration value="Templates"/>
        </xsd:restriction>
      </xsd:simpleType>
    </xsd:element>
    <xsd:element name="Task" ma:index="18" nillable="true" ma:displayName="Task" ma:format="Dropdown" ma:internalName="Task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Document_x0020_ID" ma:index="22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1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2D1944-967B-42C1-AF73-404B37DF6469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33c70a20-266a-45ad-bf4a-dd457e1766dc"/>
    <ds:schemaRef ds:uri="e2e8627e-9120-4592-bf70-1c86d23ddb27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C7C866DC-E5E4-4A8E-A364-AD5E5E1170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c70a20-266a-45ad-bf4a-dd457e1766dc"/>
    <ds:schemaRef ds:uri="e2e8627e-9120-4592-bf70-1c86d23ddb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2069</TotalTime>
  <Words>454</Words>
  <Application>Microsoft Office PowerPoint</Application>
  <PresentationFormat>On-screen Show (16:9)</PresentationFormat>
  <Paragraphs>84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Advert-Black</vt:lpstr>
      <vt:lpstr>Arial</vt:lpstr>
      <vt:lpstr>Calibri</vt:lpstr>
      <vt:lpstr>Verdana</vt:lpstr>
      <vt:lpstr>G%C3%89ANT PPT template 169 (widescreen) format_GEANT template 16 9 format</vt:lpstr>
      <vt:lpstr>eduroam Supporting Services roadmap for GN4-3</vt:lpstr>
      <vt:lpstr>eduroam Managed IdP V 2.0</vt:lpstr>
      <vt:lpstr>eduroam Managed SP V 1.0</vt:lpstr>
      <vt:lpstr>eduroam Diagnostics</vt:lpstr>
      <vt:lpstr>eduroam CAT – Continuous Service Improvement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Justin Knight</cp:lastModifiedBy>
  <cp:revision>74</cp:revision>
  <dcterms:created xsi:type="dcterms:W3CDTF">2015-04-29T14:13:57Z</dcterms:created>
  <dcterms:modified xsi:type="dcterms:W3CDTF">2018-11-09T10:33:25Z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0x010100873E50617AB5304787EEF35FAAD20EAF001718A2C95416534E9D3D212572C3F8E1</vt:lpwstr>
  </property>
  <property fmtid="{D5CDD505-2E9C-101B-9397-08002B2CF9AE}" pid="3" name="_dlc_DocIdItemGuid">
    <vt:lpwstr>44859268-e552-4f71-81b4-ca39bd175d99</vt:lpwstr>
  </property>
  <property fmtid="{D5CDD505-2E9C-101B-9397-08002B2CF9AE}" pid="4" name="WorkflowChangePath">
    <vt:lpwstr>32d7d7b0-d0ca-4fa9-9104-c59906a1e2d6,2;</vt:lpwstr>
  </property>
</Properties>
</file>