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5"/>
  </p:notesMasterIdLst>
  <p:sldIdLst>
    <p:sldId id="278" r:id="rId6"/>
    <p:sldId id="281" r:id="rId7"/>
    <p:sldId id="283" r:id="rId8"/>
    <p:sldId id="284" r:id="rId9"/>
    <p:sldId id="285" r:id="rId10"/>
    <p:sldId id="286" r:id="rId11"/>
    <p:sldId id="287" r:id="rId12"/>
    <p:sldId id="288" r:id="rId13"/>
    <p:sldId id="282" r:id="rId14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-408" y="-8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02.11.16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78947" y="6254092"/>
            <a:ext cx="71096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2 project (GN4-2).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a Grant Agreement No.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54" y="6304265"/>
            <a:ext cx="350587" cy="2382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Stefan Winter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Roadmap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GB" dirty="0" smtClean="0"/>
              <a:t>duroam-as-a-service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Last update: 02 </a:t>
            </a:r>
            <a:r>
              <a:rPr lang="en-GB" dirty="0" err="1" smtClean="0"/>
              <a:t>nov</a:t>
            </a:r>
            <a:r>
              <a:rPr lang="en-GB" dirty="0" smtClean="0"/>
              <a:t> 2016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Task Leader GN4-2 JRA3-T4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R&amp;D Engineer, RESTENA Foundation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Overall system design specified </a:t>
            </a:r>
            <a:r>
              <a:rPr lang="mr-IN" dirty="0" smtClean="0"/>
              <a:t>–</a:t>
            </a:r>
            <a:r>
              <a:rPr lang="en-US" dirty="0" smtClean="0"/>
              <a:t> DONE</a:t>
            </a:r>
          </a:p>
          <a:p>
            <a:r>
              <a:rPr lang="en-US" dirty="0" smtClean="0"/>
              <a:t>Implement first prototype </a:t>
            </a:r>
            <a:r>
              <a:rPr lang="mr-IN" dirty="0" smtClean="0"/>
              <a:t>–</a:t>
            </a:r>
            <a:r>
              <a:rPr lang="en-US" dirty="0" smtClean="0"/>
              <a:t> ONGOING</a:t>
            </a:r>
          </a:p>
          <a:p>
            <a:r>
              <a:rPr lang="en-US" dirty="0" smtClean="0"/>
              <a:t>finalize </a:t>
            </a:r>
            <a:r>
              <a:rPr lang="en-US" dirty="0"/>
              <a:t>first prototype for the service </a:t>
            </a:r>
            <a:r>
              <a:rPr lang="mr-IN" dirty="0" smtClean="0"/>
              <a:t>–</a:t>
            </a:r>
            <a:r>
              <a:rPr lang="en-US" dirty="0" smtClean="0"/>
              <a:t> Dec 2016 [COMMITED]</a:t>
            </a:r>
          </a:p>
          <a:p>
            <a:r>
              <a:rPr lang="en-US" dirty="0" smtClean="0"/>
              <a:t>launch </a:t>
            </a:r>
            <a:r>
              <a:rPr lang="en-US" dirty="0"/>
              <a:t>pilot for the service </a:t>
            </a:r>
            <a:r>
              <a:rPr lang="mr-IN" dirty="0" smtClean="0"/>
              <a:t>–</a:t>
            </a:r>
            <a:r>
              <a:rPr lang="en-US" dirty="0" smtClean="0"/>
              <a:t> Jan 2017 [COMMITED]</a:t>
            </a:r>
          </a:p>
          <a:p>
            <a:pPr marL="0" indent="0">
              <a:buNone/>
            </a:pPr>
            <a:r>
              <a:rPr lang="en-US" dirty="0" smtClean="0"/>
              <a:t>    -&gt; </a:t>
            </a:r>
            <a:r>
              <a:rPr lang="en-US" sz="1800" dirty="0" smtClean="0"/>
              <a:t>functional except credential revocation; preliminary UI; see “Pilot Features”</a:t>
            </a:r>
            <a:r>
              <a:rPr lang="en-US" dirty="0" smtClean="0"/>
              <a:t> </a:t>
            </a:r>
          </a:p>
          <a:p>
            <a:r>
              <a:rPr lang="en-US" dirty="0" smtClean="0"/>
              <a:t>stop </a:t>
            </a:r>
            <a:r>
              <a:rPr lang="en-US" dirty="0"/>
              <a:t>the pilot </a:t>
            </a:r>
            <a:r>
              <a:rPr lang="mr-IN" dirty="0" smtClean="0"/>
              <a:t>–</a:t>
            </a:r>
            <a:r>
              <a:rPr lang="en-US" dirty="0" smtClean="0"/>
              <a:t> May 2017 [PLANNED]</a:t>
            </a:r>
          </a:p>
          <a:p>
            <a:r>
              <a:rPr lang="en-US" dirty="0" err="1" smtClean="0"/>
              <a:t>eaas</a:t>
            </a:r>
            <a:r>
              <a:rPr lang="en-US" dirty="0" smtClean="0"/>
              <a:t> </a:t>
            </a:r>
            <a:r>
              <a:rPr lang="en-US" dirty="0"/>
              <a:t>beta version </a:t>
            </a:r>
            <a:r>
              <a:rPr lang="mr-IN" dirty="0" smtClean="0"/>
              <a:t>–</a:t>
            </a:r>
            <a:r>
              <a:rPr lang="en-US" dirty="0" smtClean="0"/>
              <a:t> June 2017 [PLANNED]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sz="1800" dirty="0" smtClean="0"/>
              <a:t>-&gt; fully functional, near-final UIs; see “Beta Features”</a:t>
            </a:r>
          </a:p>
          <a:p>
            <a:r>
              <a:rPr lang="en-US" dirty="0" err="1" smtClean="0"/>
              <a:t>eaas</a:t>
            </a:r>
            <a:r>
              <a:rPr lang="en-US" dirty="0" smtClean="0"/>
              <a:t> v1.0 </a:t>
            </a:r>
            <a:r>
              <a:rPr lang="mr-IN" dirty="0" smtClean="0"/>
              <a:t>–</a:t>
            </a:r>
            <a:r>
              <a:rPr lang="en-US" dirty="0" smtClean="0"/>
              <a:t> July 2017 [PLANNED]</a:t>
            </a:r>
          </a:p>
          <a:p>
            <a:r>
              <a:rPr lang="en-US" dirty="0" smtClean="0"/>
              <a:t>documentation </a:t>
            </a:r>
            <a:r>
              <a:rPr lang="en-US" dirty="0"/>
              <a:t>and acceptance </a:t>
            </a:r>
            <a:r>
              <a:rPr lang="en-US" dirty="0" smtClean="0"/>
              <a:t>testing </a:t>
            </a:r>
            <a:r>
              <a:rPr lang="mr-IN" dirty="0" smtClean="0"/>
              <a:t>–</a:t>
            </a:r>
            <a:r>
              <a:rPr lang="en-US" dirty="0" smtClean="0"/>
              <a:t> Sep 2017 [POSSIBILITY]</a:t>
            </a:r>
          </a:p>
          <a:p>
            <a:r>
              <a:rPr lang="en-US" dirty="0" smtClean="0"/>
              <a:t>service </a:t>
            </a:r>
            <a:r>
              <a:rPr lang="en-US" dirty="0"/>
              <a:t>launch and handover to </a:t>
            </a:r>
            <a:r>
              <a:rPr lang="en-US" dirty="0" smtClean="0"/>
              <a:t>production </a:t>
            </a:r>
            <a:r>
              <a:rPr lang="mr-IN" dirty="0" smtClean="0"/>
              <a:t>–</a:t>
            </a:r>
            <a:r>
              <a:rPr lang="en-US" dirty="0" smtClean="0"/>
              <a:t> Oct 2017 [POSSIBILITY]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Overall product development timeline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50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NRO Administrator interface</a:t>
            </a:r>
          </a:p>
          <a:p>
            <a:pPr lvl="1"/>
            <a:r>
              <a:rPr lang="en-GB" dirty="0" smtClean="0"/>
              <a:t>Functionality: </a:t>
            </a:r>
            <a:r>
              <a:rPr lang="en-GB" dirty="0" smtClean="0">
                <a:solidFill>
                  <a:schemeClr val="accent6"/>
                </a:solidFill>
              </a:rPr>
              <a:t>FINISHED</a:t>
            </a:r>
          </a:p>
          <a:p>
            <a:pPr lvl="2"/>
            <a:r>
              <a:rPr lang="en-GB" dirty="0" smtClean="0"/>
              <a:t>NRO can mark a future IdP as eligible for the service</a:t>
            </a:r>
          </a:p>
          <a:p>
            <a:pPr lvl="2"/>
            <a:r>
              <a:rPr lang="en-GB" dirty="0" smtClean="0"/>
              <a:t>Invitations for IdP management are sent to the designated IdP administrators</a:t>
            </a:r>
          </a:p>
          <a:p>
            <a:pPr lvl="2"/>
            <a:r>
              <a:rPr lang="en-GB" dirty="0" smtClean="0"/>
              <a:t>Issued invitation tokens can be consumed, IdP created and activated</a:t>
            </a:r>
          </a:p>
          <a:p>
            <a:pPr lvl="2"/>
            <a:r>
              <a:rPr lang="en-GB" dirty="0" smtClean="0"/>
              <a:t>Designated IdP admin can use IdP user provisioning interface, below </a:t>
            </a:r>
          </a:p>
          <a:p>
            <a:pPr lvl="1"/>
            <a:r>
              <a:rPr lang="en-GB" dirty="0" smtClean="0"/>
              <a:t>User Interface: </a:t>
            </a:r>
            <a:r>
              <a:rPr lang="en-GB" dirty="0" smtClean="0">
                <a:solidFill>
                  <a:schemeClr val="accent4"/>
                </a:solidFill>
              </a:rPr>
              <a:t>PRELIMINARY</a:t>
            </a:r>
          </a:p>
          <a:p>
            <a:pPr lvl="2"/>
            <a:r>
              <a:rPr lang="en-GB" dirty="0" smtClean="0"/>
              <a:t>will need polishing</a:t>
            </a:r>
          </a:p>
          <a:p>
            <a:r>
              <a:rPr lang="en-GB" dirty="0" smtClean="0"/>
              <a:t>IdP user provisioning interface</a:t>
            </a:r>
          </a:p>
          <a:p>
            <a:pPr lvl="1"/>
            <a:r>
              <a:rPr lang="en-GB" dirty="0" smtClean="0"/>
              <a:t>Functionality: </a:t>
            </a:r>
            <a:r>
              <a:rPr lang="en-GB" dirty="0" smtClean="0">
                <a:solidFill>
                  <a:schemeClr val="accent6"/>
                </a:solidFill>
              </a:rPr>
              <a:t>80% FINISHED</a:t>
            </a:r>
          </a:p>
          <a:p>
            <a:pPr lvl="2"/>
            <a:r>
              <a:rPr lang="en-GB" dirty="0" smtClean="0"/>
              <a:t>IdP admin can log into the system</a:t>
            </a:r>
          </a:p>
          <a:p>
            <a:pPr lvl="2"/>
            <a:r>
              <a:rPr lang="en-GB" dirty="0" smtClean="0"/>
              <a:t>Can add and remove users</a:t>
            </a:r>
          </a:p>
          <a:p>
            <a:pPr lvl="2"/>
            <a:r>
              <a:rPr lang="en-GB" dirty="0" smtClean="0"/>
              <a:t>Can issue new vouchers</a:t>
            </a:r>
          </a:p>
          <a:p>
            <a:pPr lvl="2"/>
            <a:r>
              <a:rPr lang="en-GB" dirty="0" smtClean="0"/>
              <a:t>Can </a:t>
            </a:r>
            <a:r>
              <a:rPr lang="en-GB" dirty="0" smtClean="0">
                <a:solidFill>
                  <a:srgbClr val="FF0000"/>
                </a:solidFill>
              </a:rPr>
              <a:t>NOT</a:t>
            </a:r>
            <a:r>
              <a:rPr lang="en-GB" dirty="0" smtClean="0"/>
              <a:t> revoke issued credentials yet (button exists, without function)</a:t>
            </a:r>
          </a:p>
          <a:p>
            <a:pPr lvl="1"/>
            <a:r>
              <a:rPr lang="en-GB" dirty="0" smtClean="0"/>
              <a:t>User Interface: </a:t>
            </a:r>
            <a:r>
              <a:rPr lang="en-GB" dirty="0" smtClean="0">
                <a:solidFill>
                  <a:srgbClr val="FFC000"/>
                </a:solidFill>
              </a:rPr>
              <a:t>PRELIMINARY</a:t>
            </a:r>
          </a:p>
          <a:p>
            <a:pPr lvl="2"/>
            <a:r>
              <a:rPr lang="en-GB" dirty="0" smtClean="0"/>
              <a:t>Will need polishing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Pilot Features (1) </a:t>
            </a:r>
            <a:r>
              <a:rPr lang="mr-IN" dirty="0" smtClean="0"/>
              <a:t>–</a:t>
            </a:r>
            <a:r>
              <a:rPr lang="en-GB" dirty="0" smtClean="0"/>
              <a:t> JAN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288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End-user interface</a:t>
            </a:r>
          </a:p>
          <a:p>
            <a:pPr lvl="1"/>
            <a:r>
              <a:rPr lang="en-GB" dirty="0" smtClean="0"/>
              <a:t>Functionality: </a:t>
            </a:r>
            <a:r>
              <a:rPr lang="en-GB" dirty="0" smtClean="0">
                <a:solidFill>
                  <a:srgbClr val="70AD47"/>
                </a:solidFill>
              </a:rPr>
              <a:t>90% </a:t>
            </a:r>
            <a:r>
              <a:rPr lang="en-GB" dirty="0" smtClean="0">
                <a:solidFill>
                  <a:schemeClr val="accent6"/>
                </a:solidFill>
              </a:rPr>
              <a:t>FINISHED</a:t>
            </a:r>
          </a:p>
          <a:p>
            <a:pPr lvl="2"/>
            <a:r>
              <a:rPr lang="en-GB" dirty="0" smtClean="0">
                <a:solidFill>
                  <a:schemeClr val="tx2"/>
                </a:solidFill>
              </a:rPr>
              <a:t>Provisioning</a:t>
            </a:r>
          </a:p>
          <a:p>
            <a:pPr lvl="3"/>
            <a:r>
              <a:rPr lang="en-GB" dirty="0" smtClean="0"/>
              <a:t>Able to consume vouchers</a:t>
            </a:r>
          </a:p>
          <a:p>
            <a:pPr lvl="3"/>
            <a:r>
              <a:rPr lang="en-GB" dirty="0" smtClean="0"/>
              <a:t>Detect operating system of end user</a:t>
            </a:r>
          </a:p>
          <a:p>
            <a:pPr lvl="3"/>
            <a:r>
              <a:rPr lang="en-GB" dirty="0" smtClean="0"/>
              <a:t>Creates customised installer based on voucher validity and operating system</a:t>
            </a:r>
          </a:p>
          <a:p>
            <a:pPr lvl="3"/>
            <a:r>
              <a:rPr lang="en-GB" dirty="0" smtClean="0"/>
              <a:t>Possible limitation: installers </a:t>
            </a:r>
            <a:r>
              <a:rPr lang="en-GB" dirty="0" smtClean="0">
                <a:solidFill>
                  <a:srgbClr val="FF0000"/>
                </a:solidFill>
              </a:rPr>
              <a:t>not yet ready for some operating systems</a:t>
            </a:r>
            <a:r>
              <a:rPr lang="en-GB" dirty="0" smtClean="0"/>
              <a:t> </a:t>
            </a:r>
          </a:p>
          <a:p>
            <a:pPr lvl="2"/>
            <a:r>
              <a:rPr lang="en-GB" dirty="0" smtClean="0"/>
              <a:t>Status Page</a:t>
            </a:r>
          </a:p>
          <a:p>
            <a:pPr lvl="3"/>
            <a:r>
              <a:rPr lang="en-GB" dirty="0" smtClean="0"/>
              <a:t>Able to inform user about status of his account, based on voucher code or client cert</a:t>
            </a:r>
          </a:p>
          <a:p>
            <a:pPr lvl="3"/>
            <a:r>
              <a:rPr lang="en-GB" dirty="0" smtClean="0"/>
              <a:t>Possible limitation: </a:t>
            </a:r>
            <a:r>
              <a:rPr lang="mr-IN" dirty="0" smtClean="0"/>
              <a:t>…</a:t>
            </a:r>
            <a:r>
              <a:rPr lang="de-DE" dirty="0" smtClean="0"/>
              <a:t> „</a:t>
            </a:r>
            <a:r>
              <a:rPr lang="de-DE" dirty="0" err="1" smtClean="0"/>
              <a:t>based</a:t>
            </a:r>
            <a:r>
              <a:rPr lang="de-DE" dirty="0" smtClean="0"/>
              <a:t> on </a:t>
            </a:r>
            <a:r>
              <a:rPr lang="de-DE" dirty="0" err="1" smtClean="0"/>
              <a:t>client</a:t>
            </a:r>
            <a:r>
              <a:rPr lang="de-DE" dirty="0" smtClean="0"/>
              <a:t> </a:t>
            </a:r>
            <a:r>
              <a:rPr lang="de-DE" dirty="0" err="1" smtClean="0"/>
              <a:t>cert</a:t>
            </a:r>
            <a:r>
              <a:rPr lang="de-DE" dirty="0" smtClean="0"/>
              <a:t>“ </a:t>
            </a:r>
            <a:r>
              <a:rPr lang="de-DE" dirty="0" err="1" smtClean="0">
                <a:solidFill>
                  <a:srgbClr val="FF0000"/>
                </a:solidFill>
              </a:rPr>
              <a:t>possibly</a:t>
            </a:r>
            <a:r>
              <a:rPr lang="de-DE" dirty="0" smtClean="0">
                <a:solidFill>
                  <a:srgbClr val="FF0000"/>
                </a:solidFill>
              </a:rPr>
              <a:t> not </a:t>
            </a:r>
            <a:r>
              <a:rPr lang="de-DE" dirty="0" err="1" smtClean="0">
                <a:solidFill>
                  <a:srgbClr val="FF0000"/>
                </a:solidFill>
              </a:rPr>
              <a:t>functional</a:t>
            </a:r>
            <a:r>
              <a:rPr lang="de-DE" dirty="0" smtClean="0"/>
              <a:t> </a:t>
            </a:r>
            <a:r>
              <a:rPr lang="de-DE" dirty="0" err="1" smtClean="0"/>
              <a:t>yet</a:t>
            </a:r>
            <a:endParaRPr lang="en-GB" dirty="0" smtClean="0"/>
          </a:p>
          <a:p>
            <a:pPr lvl="1"/>
            <a:r>
              <a:rPr lang="en-GB" dirty="0" smtClean="0"/>
              <a:t>User Interface: </a:t>
            </a:r>
            <a:r>
              <a:rPr lang="en-GB" dirty="0" smtClean="0">
                <a:solidFill>
                  <a:schemeClr val="accent4"/>
                </a:solidFill>
              </a:rPr>
              <a:t>PRELIMINARY</a:t>
            </a:r>
          </a:p>
          <a:p>
            <a:pPr lvl="2"/>
            <a:r>
              <a:rPr lang="en-GB" dirty="0" smtClean="0"/>
              <a:t>will need polishing</a:t>
            </a:r>
          </a:p>
          <a:p>
            <a:r>
              <a:rPr lang="en-GB" dirty="0" smtClean="0"/>
              <a:t>Certification Authority for client certificates</a:t>
            </a:r>
          </a:p>
          <a:p>
            <a:pPr lvl="1"/>
            <a:r>
              <a:rPr lang="en-GB" dirty="0" smtClean="0"/>
              <a:t>50% FINISHED</a:t>
            </a:r>
          </a:p>
          <a:p>
            <a:pPr lvl="2"/>
            <a:r>
              <a:rPr lang="en-GB" dirty="0" smtClean="0"/>
              <a:t>PHP-based stub implementation of CA signatures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Unable to handle revocation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Pilot Features (2) </a:t>
            </a:r>
            <a:r>
              <a:rPr lang="mr-IN" dirty="0" smtClean="0"/>
              <a:t>–</a:t>
            </a:r>
            <a:r>
              <a:rPr lang="en-GB" dirty="0" smtClean="0"/>
              <a:t> JAN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51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RADIUS </a:t>
            </a:r>
            <a:r>
              <a:rPr lang="de-DE" dirty="0" err="1" smtClean="0"/>
              <a:t>server</a:t>
            </a:r>
            <a:r>
              <a:rPr lang="de-DE" dirty="0" smtClean="0"/>
              <a:t> </a:t>
            </a:r>
            <a:r>
              <a:rPr lang="de-DE" dirty="0" err="1" smtClean="0"/>
              <a:t>implementation</a:t>
            </a:r>
            <a:endParaRPr lang="de-DE" dirty="0" smtClean="0"/>
          </a:p>
          <a:p>
            <a:pPr lvl="1"/>
            <a:r>
              <a:rPr lang="de-DE" dirty="0" smtClean="0"/>
              <a:t>IdP </a:t>
            </a:r>
            <a:r>
              <a:rPr lang="de-DE" dirty="0" err="1" smtClean="0"/>
              <a:t>part</a:t>
            </a:r>
            <a:r>
              <a:rPr lang="de-DE" dirty="0" smtClean="0"/>
              <a:t> (</a:t>
            </a:r>
            <a:r>
              <a:rPr lang="de-DE" dirty="0" err="1" smtClean="0"/>
              <a:t>account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) </a:t>
            </a:r>
            <a:r>
              <a:rPr lang="mr-IN" dirty="0" smtClean="0"/>
              <a:t>–</a:t>
            </a:r>
            <a:r>
              <a:rPr lang="de-DE" dirty="0" smtClean="0"/>
              <a:t> </a:t>
            </a:r>
            <a:r>
              <a:rPr lang="de-DE" dirty="0" smtClean="0">
                <a:solidFill>
                  <a:schemeClr val="accent6"/>
                </a:solidFill>
              </a:rPr>
              <a:t>90% FINISHED</a:t>
            </a:r>
          </a:p>
          <a:p>
            <a:pPr lvl="2"/>
            <a:r>
              <a:rPr lang="de-DE" dirty="0" smtClean="0"/>
              <a:t>EAP-TLS </a:t>
            </a:r>
            <a:r>
              <a:rPr lang="de-DE" dirty="0" err="1" smtClean="0"/>
              <a:t>termination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@*.</a:t>
            </a:r>
            <a:r>
              <a:rPr lang="de-DE" dirty="0" err="1" smtClean="0"/>
              <a:t>hosted.eduroam.org</a:t>
            </a:r>
            <a:endParaRPr lang="de-DE" dirty="0" smtClean="0"/>
          </a:p>
          <a:p>
            <a:pPr lvl="2"/>
            <a:r>
              <a:rPr lang="de-DE" dirty="0" err="1" smtClean="0"/>
              <a:t>Presents</a:t>
            </a:r>
            <a:r>
              <a:rPr lang="de-DE" dirty="0" smtClean="0"/>
              <a:t> per-NRO </a:t>
            </a:r>
            <a:r>
              <a:rPr lang="de-DE" dirty="0" err="1" smtClean="0"/>
              <a:t>server</a:t>
            </a:r>
            <a:r>
              <a:rPr lang="de-DE" dirty="0" smtClean="0"/>
              <a:t> </a:t>
            </a:r>
            <a:r>
              <a:rPr lang="de-DE" dirty="0" err="1" smtClean="0"/>
              <a:t>certificate</a:t>
            </a:r>
            <a:endParaRPr lang="de-DE" dirty="0" smtClean="0"/>
          </a:p>
          <a:p>
            <a:pPr lvl="2"/>
            <a:r>
              <a:rPr lang="de-DE" dirty="0" err="1" smtClean="0"/>
              <a:t>Validates</a:t>
            </a:r>
            <a:r>
              <a:rPr lang="de-DE" dirty="0" smtClean="0"/>
              <a:t> </a:t>
            </a:r>
            <a:r>
              <a:rPr lang="de-DE" dirty="0" err="1" smtClean="0"/>
              <a:t>client</a:t>
            </a:r>
            <a:r>
              <a:rPr lang="de-DE" dirty="0" smtClean="0"/>
              <a:t> </a:t>
            </a:r>
            <a:r>
              <a:rPr lang="de-DE" dirty="0" err="1" smtClean="0"/>
              <a:t>certificates</a:t>
            </a:r>
            <a:r>
              <a:rPr lang="de-DE" dirty="0" smtClean="0"/>
              <a:t> </a:t>
            </a:r>
            <a:r>
              <a:rPr lang="de-DE" dirty="0" err="1" smtClean="0"/>
              <a:t>against</a:t>
            </a:r>
            <a:r>
              <a:rPr lang="de-DE" dirty="0" smtClean="0"/>
              <a:t> </a:t>
            </a:r>
            <a:r>
              <a:rPr lang="de-DE" dirty="0" err="1" smtClean="0"/>
              <a:t>root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(</a:t>
            </a:r>
            <a:r>
              <a:rPr lang="de-DE" dirty="0" err="1" smtClean="0"/>
              <a:t>stub</a:t>
            </a:r>
            <a:r>
              <a:rPr lang="de-DE" dirty="0" smtClean="0"/>
              <a:t>) intermediate</a:t>
            </a:r>
          </a:p>
          <a:p>
            <a:pPr lvl="2"/>
            <a:r>
              <a:rPr lang="de-DE" dirty="0" err="1" smtClean="0">
                <a:solidFill>
                  <a:srgbClr val="FF0000"/>
                </a:solidFill>
              </a:rPr>
              <a:t>Does</a:t>
            </a:r>
            <a:r>
              <a:rPr lang="de-DE" dirty="0" smtClean="0">
                <a:solidFill>
                  <a:srgbClr val="FF0000"/>
                </a:solidFill>
              </a:rPr>
              <a:t> not </a:t>
            </a:r>
            <a:r>
              <a:rPr lang="de-DE" dirty="0" err="1" smtClean="0">
                <a:solidFill>
                  <a:srgbClr val="FF0000"/>
                </a:solidFill>
              </a:rPr>
              <a:t>verify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revocation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status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with</a:t>
            </a:r>
            <a:r>
              <a:rPr lang="de-DE" dirty="0" smtClean="0">
                <a:solidFill>
                  <a:srgbClr val="FF0000"/>
                </a:solidFill>
              </a:rPr>
              <a:t> OCSP </a:t>
            </a:r>
            <a:r>
              <a:rPr lang="de-DE" dirty="0" err="1" smtClean="0">
                <a:solidFill>
                  <a:srgbClr val="FF0000"/>
                </a:solidFill>
              </a:rPr>
              <a:t>yet</a:t>
            </a:r>
            <a:endParaRPr lang="de-DE" dirty="0" smtClean="0">
              <a:solidFill>
                <a:srgbClr val="FF0000"/>
              </a:solidFill>
            </a:endParaRPr>
          </a:p>
          <a:p>
            <a:pPr lvl="1"/>
            <a:r>
              <a:rPr lang="de-DE" dirty="0" smtClean="0">
                <a:solidFill>
                  <a:srgbClr val="004360"/>
                </a:solidFill>
              </a:rPr>
              <a:t>SP </a:t>
            </a:r>
            <a:r>
              <a:rPr lang="de-DE" dirty="0" err="1" smtClean="0">
                <a:solidFill>
                  <a:srgbClr val="004360"/>
                </a:solidFill>
              </a:rPr>
              <a:t>part</a:t>
            </a:r>
            <a:r>
              <a:rPr lang="de-DE" dirty="0" smtClean="0">
                <a:solidFill>
                  <a:srgbClr val="004360"/>
                </a:solidFill>
              </a:rPr>
              <a:t> (on-site </a:t>
            </a:r>
            <a:r>
              <a:rPr lang="de-DE" dirty="0" err="1" smtClean="0">
                <a:solidFill>
                  <a:srgbClr val="004360"/>
                </a:solidFill>
              </a:rPr>
              <a:t>proxy</a:t>
            </a:r>
            <a:r>
              <a:rPr lang="de-DE" dirty="0" smtClean="0">
                <a:solidFill>
                  <a:srgbClr val="004360"/>
                </a:solidFill>
              </a:rPr>
              <a:t>) </a:t>
            </a:r>
            <a:r>
              <a:rPr lang="mr-IN" dirty="0" smtClean="0">
                <a:solidFill>
                  <a:srgbClr val="004360"/>
                </a:solidFill>
              </a:rPr>
              <a:t>–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smtClean="0">
                <a:solidFill>
                  <a:schemeClr val="accent6"/>
                </a:solidFill>
              </a:rPr>
              <a:t>50% FINISHED</a:t>
            </a:r>
          </a:p>
          <a:p>
            <a:pPr lvl="2"/>
            <a:r>
              <a:rPr lang="de-DE" dirty="0" smtClean="0">
                <a:solidFill>
                  <a:srgbClr val="004360"/>
                </a:solidFill>
              </a:rPr>
              <a:t>Basic </a:t>
            </a:r>
            <a:r>
              <a:rPr lang="de-DE" dirty="0" err="1" smtClean="0">
                <a:solidFill>
                  <a:srgbClr val="004360"/>
                </a:solidFill>
              </a:rPr>
              <a:t>functionality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available</a:t>
            </a:r>
            <a:endParaRPr lang="de-DE" dirty="0" smtClean="0">
              <a:solidFill>
                <a:srgbClr val="004360"/>
              </a:solidFill>
            </a:endParaRPr>
          </a:p>
          <a:p>
            <a:pPr lvl="2"/>
            <a:r>
              <a:rPr lang="de-DE" dirty="0" smtClean="0">
                <a:solidFill>
                  <a:srgbClr val="FF0000"/>
                </a:solidFill>
              </a:rPr>
              <a:t>Recommended </a:t>
            </a:r>
            <a:r>
              <a:rPr lang="de-DE" dirty="0" err="1" smtClean="0">
                <a:solidFill>
                  <a:srgbClr val="FF0000"/>
                </a:solidFill>
              </a:rPr>
              <a:t>features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as</a:t>
            </a:r>
            <a:r>
              <a:rPr lang="de-DE" dirty="0" smtClean="0">
                <a:solidFill>
                  <a:srgbClr val="FF0000"/>
                </a:solidFill>
              </a:rPr>
              <a:t> per eduroam Service Definition </a:t>
            </a:r>
            <a:r>
              <a:rPr lang="de-DE" dirty="0" err="1" smtClean="0">
                <a:solidFill>
                  <a:srgbClr val="FF0000"/>
                </a:solidFill>
              </a:rPr>
              <a:t>may</a:t>
            </a:r>
            <a:r>
              <a:rPr lang="de-DE" dirty="0" smtClean="0">
                <a:solidFill>
                  <a:srgbClr val="FF0000"/>
                </a:solidFill>
              </a:rPr>
              <a:t> not </a:t>
            </a:r>
            <a:r>
              <a:rPr lang="de-DE" dirty="0" err="1" smtClean="0">
                <a:solidFill>
                  <a:srgbClr val="FF0000"/>
                </a:solidFill>
              </a:rPr>
              <a:t>be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fully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implemented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yet</a:t>
            </a:r>
            <a:endParaRPr lang="de-DE" dirty="0" smtClean="0">
              <a:solidFill>
                <a:srgbClr val="FF0000"/>
              </a:solidFill>
            </a:endParaRPr>
          </a:p>
          <a:p>
            <a:pPr lvl="2"/>
            <a:endParaRPr lang="de-DE" dirty="0" smtClean="0">
              <a:solidFill>
                <a:srgbClr val="004360"/>
              </a:solidFill>
            </a:endParaRPr>
          </a:p>
          <a:p>
            <a:r>
              <a:rPr lang="de-DE" dirty="0" smtClean="0">
                <a:solidFill>
                  <a:srgbClr val="004360"/>
                </a:solidFill>
              </a:rPr>
              <a:t>OCSP </a:t>
            </a:r>
            <a:r>
              <a:rPr lang="de-DE" dirty="0" err="1" smtClean="0">
                <a:solidFill>
                  <a:srgbClr val="004360"/>
                </a:solidFill>
              </a:rPr>
              <a:t>server</a:t>
            </a:r>
            <a:endParaRPr lang="de-DE" dirty="0" smtClean="0">
              <a:solidFill>
                <a:srgbClr val="004360"/>
              </a:solidFill>
            </a:endParaRPr>
          </a:p>
          <a:p>
            <a:pPr lvl="1"/>
            <a:r>
              <a:rPr lang="de-DE" dirty="0" smtClean="0">
                <a:solidFill>
                  <a:srgbClr val="004360"/>
                </a:solidFill>
              </a:rPr>
              <a:t>Not in </a:t>
            </a:r>
            <a:r>
              <a:rPr lang="de-DE" dirty="0" err="1" smtClean="0">
                <a:solidFill>
                  <a:srgbClr val="004360"/>
                </a:solidFill>
              </a:rPr>
              <a:t>place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yet</a:t>
            </a:r>
            <a:r>
              <a:rPr lang="de-DE" dirty="0" smtClean="0">
                <a:solidFill>
                  <a:srgbClr val="004360"/>
                </a:solidFill>
              </a:rPr>
              <a:t> due </a:t>
            </a:r>
            <a:r>
              <a:rPr lang="de-DE" dirty="0" err="1" smtClean="0">
                <a:solidFill>
                  <a:srgbClr val="004360"/>
                </a:solidFill>
              </a:rPr>
              <a:t>to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missing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revocation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functionality</a:t>
            </a:r>
            <a:endParaRPr lang="de-DE" dirty="0" smtClean="0">
              <a:solidFill>
                <a:srgbClr val="004360"/>
              </a:solidFill>
            </a:endParaRPr>
          </a:p>
          <a:p>
            <a:endParaRPr lang="de-DE" dirty="0" smtClean="0">
              <a:solidFill>
                <a:srgbClr val="00436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Pilot Features (3) </a:t>
            </a:r>
            <a:r>
              <a:rPr lang="mr-IN" dirty="0" smtClean="0"/>
              <a:t>–</a:t>
            </a:r>
            <a:r>
              <a:rPr lang="en-GB" dirty="0" smtClean="0"/>
              <a:t> JAN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8281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NRO Administrator interface</a:t>
            </a:r>
          </a:p>
          <a:p>
            <a:pPr lvl="1"/>
            <a:r>
              <a:rPr lang="en-GB" dirty="0" smtClean="0"/>
              <a:t>Functionality: </a:t>
            </a:r>
            <a:r>
              <a:rPr lang="en-GB" dirty="0" smtClean="0">
                <a:solidFill>
                  <a:schemeClr val="accent6"/>
                </a:solidFill>
              </a:rPr>
              <a:t>FINISHED</a:t>
            </a:r>
          </a:p>
          <a:p>
            <a:pPr lvl="2"/>
            <a:r>
              <a:rPr lang="en-GB" dirty="0" smtClean="0"/>
              <a:t>NRO can mark a future IdP as eligible for the service</a:t>
            </a:r>
          </a:p>
          <a:p>
            <a:pPr lvl="2"/>
            <a:r>
              <a:rPr lang="en-GB" dirty="0" smtClean="0"/>
              <a:t>Invitations for IdP management are sent to the designated IdP administrators</a:t>
            </a:r>
          </a:p>
          <a:p>
            <a:pPr lvl="2"/>
            <a:r>
              <a:rPr lang="en-GB" dirty="0" smtClean="0"/>
              <a:t>Issued invitation tokens can be consumed, IdP created and activated</a:t>
            </a:r>
          </a:p>
          <a:p>
            <a:pPr lvl="2"/>
            <a:r>
              <a:rPr lang="en-GB" dirty="0" smtClean="0"/>
              <a:t>Designated IdP admin can use IdP user provisioning interface, below </a:t>
            </a:r>
          </a:p>
          <a:p>
            <a:pPr lvl="1"/>
            <a:r>
              <a:rPr lang="en-GB" dirty="0" smtClean="0"/>
              <a:t>User Interface: </a:t>
            </a:r>
            <a:r>
              <a:rPr lang="en-GB" dirty="0" smtClean="0">
                <a:solidFill>
                  <a:schemeClr val="accent6"/>
                </a:solidFill>
              </a:rPr>
              <a:t>FINISHED</a:t>
            </a:r>
            <a:endParaRPr lang="en-GB" dirty="0" smtClean="0">
              <a:solidFill>
                <a:schemeClr val="accent6"/>
              </a:solidFill>
            </a:endParaRPr>
          </a:p>
          <a:p>
            <a:pPr lvl="2"/>
            <a:r>
              <a:rPr lang="en-GB" dirty="0" smtClean="0"/>
              <a:t>Following input and consensus from pilot testers </a:t>
            </a:r>
            <a:endParaRPr lang="en-GB" dirty="0" smtClean="0"/>
          </a:p>
          <a:p>
            <a:r>
              <a:rPr lang="en-GB" dirty="0" smtClean="0"/>
              <a:t>IdP user provisioning interface</a:t>
            </a:r>
          </a:p>
          <a:p>
            <a:pPr lvl="1"/>
            <a:r>
              <a:rPr lang="en-GB" dirty="0" smtClean="0"/>
              <a:t>Functionality: </a:t>
            </a:r>
            <a:r>
              <a:rPr lang="en-GB" dirty="0" smtClean="0">
                <a:solidFill>
                  <a:schemeClr val="accent6"/>
                </a:solidFill>
              </a:rPr>
              <a:t>FINISHED</a:t>
            </a:r>
            <a:endParaRPr lang="en-GB" dirty="0" smtClean="0">
              <a:solidFill>
                <a:schemeClr val="accent6"/>
              </a:solidFill>
            </a:endParaRPr>
          </a:p>
          <a:p>
            <a:pPr lvl="2"/>
            <a:r>
              <a:rPr lang="en-GB" dirty="0" smtClean="0"/>
              <a:t>IdP admin can log into the system</a:t>
            </a:r>
          </a:p>
          <a:p>
            <a:pPr lvl="2"/>
            <a:r>
              <a:rPr lang="en-GB" dirty="0" smtClean="0"/>
              <a:t>Can add and remove users</a:t>
            </a:r>
          </a:p>
          <a:p>
            <a:pPr lvl="2"/>
            <a:r>
              <a:rPr lang="en-GB" dirty="0" smtClean="0"/>
              <a:t>Can issue new vouchers</a:t>
            </a:r>
          </a:p>
          <a:p>
            <a:pPr lvl="2"/>
            <a:r>
              <a:rPr lang="en-GB" dirty="0" smtClean="0"/>
              <a:t>R</a:t>
            </a:r>
            <a:r>
              <a:rPr lang="en-GB" dirty="0" smtClean="0"/>
              <a:t>evocation working </a:t>
            </a:r>
            <a:r>
              <a:rPr lang="en-GB" dirty="0" smtClean="0"/>
              <a:t>(</a:t>
            </a:r>
            <a:r>
              <a:rPr lang="en-GB" dirty="0" smtClean="0"/>
              <a:t>button functional)</a:t>
            </a:r>
            <a:endParaRPr lang="en-GB" dirty="0" smtClean="0"/>
          </a:p>
          <a:p>
            <a:pPr lvl="1"/>
            <a:r>
              <a:rPr lang="en-GB" dirty="0" smtClean="0"/>
              <a:t>User Interface: </a:t>
            </a:r>
            <a:r>
              <a:rPr lang="en-GB" dirty="0" smtClean="0">
                <a:solidFill>
                  <a:srgbClr val="70AD47"/>
                </a:solidFill>
              </a:rPr>
              <a:t>FINISHED</a:t>
            </a:r>
            <a:endParaRPr lang="en-GB" dirty="0" smtClean="0">
              <a:solidFill>
                <a:srgbClr val="70AD47"/>
              </a:solidFill>
            </a:endParaRPr>
          </a:p>
          <a:p>
            <a:pPr lvl="2"/>
            <a:r>
              <a:rPr lang="en-GB" dirty="0"/>
              <a:t>Following input and consensus from pilot testers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Beta </a:t>
            </a:r>
            <a:r>
              <a:rPr lang="en-GB" dirty="0" smtClean="0"/>
              <a:t>Features (1) </a:t>
            </a:r>
            <a:r>
              <a:rPr lang="mr-IN" dirty="0" smtClean="0"/>
              <a:t>–</a:t>
            </a:r>
            <a:r>
              <a:rPr lang="en-GB" dirty="0" smtClean="0"/>
              <a:t> </a:t>
            </a:r>
            <a:r>
              <a:rPr lang="en-GB" dirty="0" smtClean="0"/>
              <a:t>JUNE </a:t>
            </a:r>
            <a:r>
              <a:rPr lang="en-GB" dirty="0" smtClean="0"/>
              <a:t>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0943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End-user interface</a:t>
            </a:r>
          </a:p>
          <a:p>
            <a:pPr lvl="1"/>
            <a:r>
              <a:rPr lang="en-GB" dirty="0" smtClean="0"/>
              <a:t>Functionality: </a:t>
            </a:r>
            <a:r>
              <a:rPr lang="en-GB" dirty="0" smtClean="0">
                <a:solidFill>
                  <a:schemeClr val="accent6"/>
                </a:solidFill>
              </a:rPr>
              <a:t>FINISHED</a:t>
            </a:r>
            <a:endParaRPr lang="en-GB" dirty="0" smtClean="0">
              <a:solidFill>
                <a:schemeClr val="accent6"/>
              </a:solidFill>
            </a:endParaRPr>
          </a:p>
          <a:p>
            <a:pPr lvl="2"/>
            <a:r>
              <a:rPr lang="en-GB" dirty="0" smtClean="0">
                <a:solidFill>
                  <a:schemeClr val="tx2"/>
                </a:solidFill>
              </a:rPr>
              <a:t>Provisioning</a:t>
            </a:r>
          </a:p>
          <a:p>
            <a:pPr lvl="3"/>
            <a:r>
              <a:rPr lang="en-GB" dirty="0" smtClean="0"/>
              <a:t>Able to consume vouchers</a:t>
            </a:r>
          </a:p>
          <a:p>
            <a:pPr lvl="3"/>
            <a:r>
              <a:rPr lang="en-GB" dirty="0" smtClean="0"/>
              <a:t>Detect operating system of end user</a:t>
            </a:r>
          </a:p>
          <a:p>
            <a:pPr lvl="3"/>
            <a:r>
              <a:rPr lang="en-GB" dirty="0" smtClean="0"/>
              <a:t>Creates customised installer based on voucher validity and operating system</a:t>
            </a:r>
          </a:p>
          <a:p>
            <a:pPr lvl="3"/>
            <a:r>
              <a:rPr lang="en-GB" dirty="0" smtClean="0"/>
              <a:t>installers available for all supported operating systems (pending OS bugs preventing actual use)</a:t>
            </a:r>
            <a:endParaRPr lang="en-GB" dirty="0" smtClean="0"/>
          </a:p>
          <a:p>
            <a:pPr lvl="2"/>
            <a:r>
              <a:rPr lang="en-GB" dirty="0" smtClean="0"/>
              <a:t>Status Page</a:t>
            </a:r>
          </a:p>
          <a:p>
            <a:pPr lvl="3"/>
            <a:r>
              <a:rPr lang="en-GB" dirty="0" smtClean="0"/>
              <a:t>Able to inform user about status of his account, based on voucher code or client cert</a:t>
            </a:r>
          </a:p>
          <a:p>
            <a:pPr lvl="3"/>
            <a:r>
              <a:rPr lang="en-GB" dirty="0" smtClean="0"/>
              <a:t>Possible limitation: </a:t>
            </a:r>
            <a:r>
              <a:rPr lang="mr-IN" dirty="0" smtClean="0"/>
              <a:t>…</a:t>
            </a:r>
            <a:r>
              <a:rPr lang="de-DE" dirty="0" smtClean="0"/>
              <a:t> „</a:t>
            </a:r>
            <a:r>
              <a:rPr lang="de-DE" dirty="0" err="1" smtClean="0"/>
              <a:t>based</a:t>
            </a:r>
            <a:r>
              <a:rPr lang="de-DE" dirty="0" smtClean="0"/>
              <a:t> on </a:t>
            </a:r>
            <a:r>
              <a:rPr lang="de-DE" dirty="0" err="1" smtClean="0"/>
              <a:t>client</a:t>
            </a:r>
            <a:r>
              <a:rPr lang="de-DE" dirty="0" smtClean="0"/>
              <a:t> </a:t>
            </a:r>
            <a:r>
              <a:rPr lang="de-DE" dirty="0" err="1" smtClean="0"/>
              <a:t>cert</a:t>
            </a:r>
            <a:r>
              <a:rPr lang="de-DE" dirty="0" smtClean="0"/>
              <a:t>“ </a:t>
            </a:r>
            <a:r>
              <a:rPr lang="de-DE" dirty="0" err="1" smtClean="0">
                <a:solidFill>
                  <a:srgbClr val="FF0000"/>
                </a:solidFill>
              </a:rPr>
              <a:t>possibly</a:t>
            </a:r>
            <a:r>
              <a:rPr lang="de-DE" dirty="0" smtClean="0">
                <a:solidFill>
                  <a:srgbClr val="FF0000"/>
                </a:solidFill>
              </a:rPr>
              <a:t> not </a:t>
            </a:r>
            <a:r>
              <a:rPr lang="de-DE" dirty="0" err="1" smtClean="0">
                <a:solidFill>
                  <a:srgbClr val="FF0000"/>
                </a:solidFill>
              </a:rPr>
              <a:t>functional</a:t>
            </a:r>
            <a:r>
              <a:rPr lang="de-DE" dirty="0" smtClean="0"/>
              <a:t> </a:t>
            </a:r>
            <a:r>
              <a:rPr lang="de-DE" dirty="0" err="1" smtClean="0"/>
              <a:t>yet</a:t>
            </a:r>
            <a:endParaRPr lang="en-GB" dirty="0" smtClean="0"/>
          </a:p>
          <a:p>
            <a:pPr lvl="1"/>
            <a:r>
              <a:rPr lang="en-GB" dirty="0" smtClean="0"/>
              <a:t>User Interface: </a:t>
            </a:r>
            <a:r>
              <a:rPr lang="en-GB" dirty="0" smtClean="0">
                <a:solidFill>
                  <a:srgbClr val="70AD47"/>
                </a:solidFill>
              </a:rPr>
              <a:t>FINISHED</a:t>
            </a:r>
            <a:endParaRPr lang="en-GB" dirty="0" smtClean="0">
              <a:solidFill>
                <a:srgbClr val="70AD47"/>
              </a:solidFill>
            </a:endParaRPr>
          </a:p>
          <a:p>
            <a:pPr lvl="2"/>
            <a:r>
              <a:rPr lang="en-GB" dirty="0"/>
              <a:t>Following input and consensus from pilot testers</a:t>
            </a:r>
            <a:endParaRPr lang="en-GB" dirty="0" smtClean="0"/>
          </a:p>
          <a:p>
            <a:r>
              <a:rPr lang="en-GB" dirty="0" smtClean="0"/>
              <a:t>Certification Authority for client certificates</a:t>
            </a:r>
          </a:p>
          <a:p>
            <a:pPr lvl="1"/>
            <a:r>
              <a:rPr lang="en-GB" dirty="0" smtClean="0">
                <a:solidFill>
                  <a:srgbClr val="70AD47"/>
                </a:solidFill>
              </a:rPr>
              <a:t>FINISHED</a:t>
            </a:r>
            <a:endParaRPr lang="en-GB" dirty="0" smtClean="0">
              <a:solidFill>
                <a:srgbClr val="70AD47"/>
              </a:solidFill>
            </a:endParaRPr>
          </a:p>
          <a:p>
            <a:pPr lvl="2"/>
            <a:r>
              <a:rPr lang="en-GB" dirty="0" smtClean="0"/>
              <a:t>CA operation moved to dedicated VM with HSM</a:t>
            </a:r>
          </a:p>
          <a:p>
            <a:pPr lvl="2"/>
            <a:r>
              <a:rPr lang="en-GB" dirty="0" err="1" smtClean="0">
                <a:solidFill>
                  <a:schemeClr val="tx2"/>
                </a:solidFill>
              </a:rPr>
              <a:t>Regulary</a:t>
            </a:r>
            <a:r>
              <a:rPr lang="en-GB" dirty="0" smtClean="0">
                <a:solidFill>
                  <a:schemeClr val="tx2"/>
                </a:solidFill>
              </a:rPr>
              <a:t> issues OCSP revocation status responses</a:t>
            </a:r>
          </a:p>
          <a:p>
            <a:pPr lvl="2"/>
            <a:r>
              <a:rPr lang="en-GB" dirty="0" smtClean="0">
                <a:solidFill>
                  <a:schemeClr val="tx2"/>
                </a:solidFill>
              </a:rPr>
              <a:t>Sends OCSP status responses to OCSP server for public </a:t>
            </a:r>
            <a:r>
              <a:rPr lang="en-GB" dirty="0" err="1" smtClean="0">
                <a:solidFill>
                  <a:schemeClr val="tx2"/>
                </a:solidFill>
              </a:rPr>
              <a:t>consumtion</a:t>
            </a:r>
            <a:endParaRPr lang="en-GB" dirty="0" smtClean="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Beta</a:t>
            </a:r>
            <a:r>
              <a:rPr lang="en-GB" dirty="0" smtClean="0"/>
              <a:t> </a:t>
            </a:r>
            <a:r>
              <a:rPr lang="en-GB" dirty="0" smtClean="0"/>
              <a:t>Features (2) </a:t>
            </a:r>
            <a:r>
              <a:rPr lang="mr-IN" dirty="0" smtClean="0"/>
              <a:t>–</a:t>
            </a:r>
            <a:r>
              <a:rPr lang="en-GB" dirty="0" smtClean="0"/>
              <a:t> </a:t>
            </a:r>
            <a:r>
              <a:rPr lang="en-GB" dirty="0" smtClean="0"/>
              <a:t>JUNE </a:t>
            </a:r>
            <a:r>
              <a:rPr lang="en-GB" dirty="0" smtClean="0"/>
              <a:t>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1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RADIUS </a:t>
            </a:r>
            <a:r>
              <a:rPr lang="de-DE" dirty="0" err="1" smtClean="0"/>
              <a:t>server</a:t>
            </a:r>
            <a:r>
              <a:rPr lang="de-DE" dirty="0" smtClean="0"/>
              <a:t> </a:t>
            </a:r>
            <a:r>
              <a:rPr lang="de-DE" dirty="0" err="1" smtClean="0"/>
              <a:t>implementation</a:t>
            </a:r>
            <a:endParaRPr lang="de-DE" dirty="0" smtClean="0"/>
          </a:p>
          <a:p>
            <a:pPr lvl="1"/>
            <a:r>
              <a:rPr lang="de-DE" dirty="0" smtClean="0"/>
              <a:t>IdP </a:t>
            </a:r>
            <a:r>
              <a:rPr lang="de-DE" dirty="0" err="1" smtClean="0"/>
              <a:t>part</a:t>
            </a:r>
            <a:r>
              <a:rPr lang="de-DE" dirty="0" smtClean="0"/>
              <a:t> (</a:t>
            </a:r>
            <a:r>
              <a:rPr lang="de-DE" dirty="0" err="1" smtClean="0"/>
              <a:t>account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) </a:t>
            </a:r>
            <a:r>
              <a:rPr lang="mr-IN" dirty="0" smtClean="0"/>
              <a:t>–</a:t>
            </a:r>
            <a:r>
              <a:rPr lang="de-DE" dirty="0" smtClean="0"/>
              <a:t> </a:t>
            </a:r>
            <a:r>
              <a:rPr lang="de-DE" dirty="0" smtClean="0">
                <a:solidFill>
                  <a:schemeClr val="accent6"/>
                </a:solidFill>
              </a:rPr>
              <a:t>FINISHED</a:t>
            </a:r>
            <a:endParaRPr lang="de-DE" dirty="0" smtClean="0">
              <a:solidFill>
                <a:schemeClr val="accent6"/>
              </a:solidFill>
            </a:endParaRPr>
          </a:p>
          <a:p>
            <a:pPr lvl="2"/>
            <a:r>
              <a:rPr lang="de-DE" dirty="0" smtClean="0"/>
              <a:t>EAP-TLS </a:t>
            </a:r>
            <a:r>
              <a:rPr lang="de-DE" dirty="0" err="1" smtClean="0"/>
              <a:t>termination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@*.</a:t>
            </a:r>
            <a:r>
              <a:rPr lang="de-DE" dirty="0" err="1" smtClean="0"/>
              <a:t>hosted.eduroam.org</a:t>
            </a:r>
            <a:endParaRPr lang="de-DE" dirty="0" smtClean="0"/>
          </a:p>
          <a:p>
            <a:pPr lvl="2"/>
            <a:r>
              <a:rPr lang="de-DE" dirty="0" err="1" smtClean="0"/>
              <a:t>Presents</a:t>
            </a:r>
            <a:r>
              <a:rPr lang="de-DE" dirty="0" smtClean="0"/>
              <a:t> per-NRO </a:t>
            </a:r>
            <a:r>
              <a:rPr lang="de-DE" dirty="0" err="1" smtClean="0"/>
              <a:t>server</a:t>
            </a:r>
            <a:r>
              <a:rPr lang="de-DE" dirty="0" smtClean="0"/>
              <a:t> </a:t>
            </a:r>
            <a:r>
              <a:rPr lang="de-DE" dirty="0" err="1" smtClean="0"/>
              <a:t>certificate</a:t>
            </a:r>
            <a:endParaRPr lang="de-DE" dirty="0" smtClean="0"/>
          </a:p>
          <a:p>
            <a:pPr lvl="2"/>
            <a:r>
              <a:rPr lang="de-DE" dirty="0" err="1" smtClean="0"/>
              <a:t>Validates</a:t>
            </a:r>
            <a:r>
              <a:rPr lang="de-DE" dirty="0" smtClean="0"/>
              <a:t> </a:t>
            </a:r>
            <a:r>
              <a:rPr lang="de-DE" dirty="0" err="1" smtClean="0"/>
              <a:t>client</a:t>
            </a:r>
            <a:r>
              <a:rPr lang="de-DE" dirty="0" smtClean="0"/>
              <a:t> </a:t>
            </a:r>
            <a:r>
              <a:rPr lang="de-DE" dirty="0" err="1" smtClean="0"/>
              <a:t>certificates</a:t>
            </a:r>
            <a:r>
              <a:rPr lang="de-DE" dirty="0" smtClean="0"/>
              <a:t> </a:t>
            </a:r>
            <a:r>
              <a:rPr lang="de-DE" dirty="0" err="1" smtClean="0"/>
              <a:t>against</a:t>
            </a:r>
            <a:r>
              <a:rPr lang="de-DE" dirty="0" smtClean="0"/>
              <a:t> </a:t>
            </a:r>
            <a:r>
              <a:rPr lang="de-DE" dirty="0" err="1" smtClean="0"/>
              <a:t>root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HSM-</a:t>
            </a:r>
            <a:r>
              <a:rPr lang="de-DE" dirty="0" err="1" smtClean="0"/>
              <a:t>based</a:t>
            </a:r>
            <a:r>
              <a:rPr lang="de-DE" dirty="0" smtClean="0"/>
              <a:t> intermediate</a:t>
            </a:r>
          </a:p>
          <a:p>
            <a:pPr lvl="2"/>
            <a:r>
              <a:rPr lang="de-DE" dirty="0" smtClean="0"/>
              <a:t>Checks </a:t>
            </a:r>
            <a:r>
              <a:rPr lang="de-DE" dirty="0" err="1" smtClean="0"/>
              <a:t>revocation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 </a:t>
            </a:r>
            <a:r>
              <a:rPr lang="de-DE" dirty="0" err="1" smtClean="0"/>
              <a:t>against</a:t>
            </a:r>
            <a:r>
              <a:rPr lang="de-DE" dirty="0" smtClean="0"/>
              <a:t> OCSP </a:t>
            </a:r>
            <a:r>
              <a:rPr lang="de-DE" dirty="0" err="1" smtClean="0"/>
              <a:t>server</a:t>
            </a:r>
            <a:endParaRPr lang="de-DE" dirty="0" smtClean="0"/>
          </a:p>
          <a:p>
            <a:pPr lvl="1"/>
            <a:r>
              <a:rPr lang="de-DE" dirty="0" smtClean="0">
                <a:solidFill>
                  <a:srgbClr val="004360"/>
                </a:solidFill>
              </a:rPr>
              <a:t>SP </a:t>
            </a:r>
            <a:r>
              <a:rPr lang="de-DE" dirty="0" err="1" smtClean="0">
                <a:solidFill>
                  <a:srgbClr val="004360"/>
                </a:solidFill>
              </a:rPr>
              <a:t>part</a:t>
            </a:r>
            <a:r>
              <a:rPr lang="de-DE" dirty="0" smtClean="0">
                <a:solidFill>
                  <a:srgbClr val="004360"/>
                </a:solidFill>
              </a:rPr>
              <a:t> (on-site </a:t>
            </a:r>
            <a:r>
              <a:rPr lang="de-DE" dirty="0" err="1" smtClean="0">
                <a:solidFill>
                  <a:srgbClr val="004360"/>
                </a:solidFill>
              </a:rPr>
              <a:t>proxy</a:t>
            </a:r>
            <a:r>
              <a:rPr lang="de-DE" dirty="0" smtClean="0">
                <a:solidFill>
                  <a:srgbClr val="004360"/>
                </a:solidFill>
              </a:rPr>
              <a:t>) </a:t>
            </a:r>
            <a:r>
              <a:rPr lang="mr-IN" dirty="0" smtClean="0">
                <a:solidFill>
                  <a:srgbClr val="004360"/>
                </a:solidFill>
              </a:rPr>
              <a:t>–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smtClean="0">
                <a:solidFill>
                  <a:schemeClr val="accent6"/>
                </a:solidFill>
              </a:rPr>
              <a:t>FINISHED</a:t>
            </a:r>
            <a:endParaRPr lang="de-DE" dirty="0" smtClean="0">
              <a:solidFill>
                <a:schemeClr val="accent6"/>
              </a:solidFill>
            </a:endParaRPr>
          </a:p>
          <a:p>
            <a:pPr lvl="2"/>
            <a:r>
              <a:rPr lang="de-DE" dirty="0" smtClean="0">
                <a:solidFill>
                  <a:srgbClr val="004360"/>
                </a:solidFill>
              </a:rPr>
              <a:t>Basic </a:t>
            </a:r>
            <a:r>
              <a:rPr lang="de-DE" dirty="0" err="1" smtClean="0">
                <a:solidFill>
                  <a:srgbClr val="004360"/>
                </a:solidFill>
              </a:rPr>
              <a:t>functionality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available</a:t>
            </a:r>
            <a:endParaRPr lang="de-DE" dirty="0" smtClean="0">
              <a:solidFill>
                <a:srgbClr val="44546A"/>
              </a:solidFill>
            </a:endParaRPr>
          </a:p>
          <a:p>
            <a:pPr lvl="2"/>
            <a:r>
              <a:rPr lang="de-DE" dirty="0" smtClean="0">
                <a:solidFill>
                  <a:srgbClr val="44546A"/>
                </a:solidFill>
              </a:rPr>
              <a:t>Recommended </a:t>
            </a:r>
            <a:r>
              <a:rPr lang="de-DE" dirty="0" err="1" smtClean="0">
                <a:solidFill>
                  <a:srgbClr val="44546A"/>
                </a:solidFill>
              </a:rPr>
              <a:t>features</a:t>
            </a:r>
            <a:r>
              <a:rPr lang="de-DE" dirty="0" smtClean="0">
                <a:solidFill>
                  <a:srgbClr val="44546A"/>
                </a:solidFill>
              </a:rPr>
              <a:t> </a:t>
            </a:r>
            <a:r>
              <a:rPr lang="de-DE" dirty="0" err="1" smtClean="0">
                <a:solidFill>
                  <a:srgbClr val="44546A"/>
                </a:solidFill>
              </a:rPr>
              <a:t>as</a:t>
            </a:r>
            <a:r>
              <a:rPr lang="de-DE" dirty="0" smtClean="0">
                <a:solidFill>
                  <a:srgbClr val="44546A"/>
                </a:solidFill>
              </a:rPr>
              <a:t> per eduroam Service </a:t>
            </a:r>
            <a:r>
              <a:rPr lang="de-DE" dirty="0" smtClean="0">
                <a:solidFill>
                  <a:srgbClr val="44546A"/>
                </a:solidFill>
              </a:rPr>
              <a:t>Definition </a:t>
            </a:r>
            <a:r>
              <a:rPr lang="de-DE" dirty="0" err="1" smtClean="0">
                <a:solidFill>
                  <a:srgbClr val="44546A"/>
                </a:solidFill>
              </a:rPr>
              <a:t>implemented</a:t>
            </a:r>
            <a:endParaRPr lang="de-DE" dirty="0" smtClean="0">
              <a:solidFill>
                <a:srgbClr val="44546A"/>
              </a:solidFill>
            </a:endParaRPr>
          </a:p>
          <a:p>
            <a:pPr lvl="2"/>
            <a:endParaRPr lang="de-DE" dirty="0" smtClean="0">
              <a:solidFill>
                <a:srgbClr val="004360"/>
              </a:solidFill>
            </a:endParaRPr>
          </a:p>
          <a:p>
            <a:r>
              <a:rPr lang="de-DE" dirty="0" smtClean="0">
                <a:solidFill>
                  <a:srgbClr val="004360"/>
                </a:solidFill>
              </a:rPr>
              <a:t>OCSP </a:t>
            </a:r>
            <a:r>
              <a:rPr lang="de-DE" dirty="0" err="1" smtClean="0">
                <a:solidFill>
                  <a:srgbClr val="004360"/>
                </a:solidFill>
              </a:rPr>
              <a:t>server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smtClean="0">
                <a:solidFill>
                  <a:schemeClr val="accent6"/>
                </a:solidFill>
              </a:rPr>
              <a:t>FINISHED</a:t>
            </a:r>
            <a:endParaRPr lang="de-DE" dirty="0" smtClean="0">
              <a:solidFill>
                <a:schemeClr val="accent6"/>
              </a:solidFill>
            </a:endParaRPr>
          </a:p>
          <a:p>
            <a:pPr lvl="1"/>
            <a:r>
              <a:rPr lang="de-DE" dirty="0" err="1" smtClean="0">
                <a:solidFill>
                  <a:srgbClr val="004360"/>
                </a:solidFill>
              </a:rPr>
              <a:t>Two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worker</a:t>
            </a:r>
            <a:r>
              <a:rPr lang="de-DE" dirty="0" smtClean="0">
                <a:solidFill>
                  <a:srgbClr val="004360"/>
                </a:solidFill>
              </a:rPr>
              <a:t> VMs </a:t>
            </a:r>
            <a:r>
              <a:rPr lang="de-DE" dirty="0" err="1" smtClean="0">
                <a:solidFill>
                  <a:srgbClr val="004360"/>
                </a:solidFill>
              </a:rPr>
              <a:t>and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load-balancing</a:t>
            </a:r>
            <a:r>
              <a:rPr lang="de-DE" dirty="0" smtClean="0">
                <a:solidFill>
                  <a:srgbClr val="004360"/>
                </a:solidFill>
              </a:rPr>
              <a:t> front-end </a:t>
            </a:r>
            <a:r>
              <a:rPr lang="de-DE" dirty="0" err="1" smtClean="0">
                <a:solidFill>
                  <a:srgbClr val="004360"/>
                </a:solidFill>
              </a:rPr>
              <a:t>deployed</a:t>
            </a:r>
            <a:endParaRPr lang="de-DE" dirty="0" smtClean="0">
              <a:solidFill>
                <a:srgbClr val="004360"/>
              </a:solidFill>
            </a:endParaRPr>
          </a:p>
          <a:p>
            <a:pPr lvl="1"/>
            <a:r>
              <a:rPr lang="de-DE" dirty="0" err="1">
                <a:solidFill>
                  <a:srgbClr val="004360"/>
                </a:solidFill>
              </a:rPr>
              <a:t>s</a:t>
            </a:r>
            <a:r>
              <a:rPr lang="de-DE" dirty="0" err="1" smtClean="0">
                <a:solidFill>
                  <a:srgbClr val="004360"/>
                </a:solidFill>
              </a:rPr>
              <a:t>implistic</a:t>
            </a:r>
            <a:r>
              <a:rPr lang="de-DE" dirty="0" smtClean="0">
                <a:solidFill>
                  <a:srgbClr val="004360"/>
                </a:solidFill>
              </a:rPr>
              <a:t> web </a:t>
            </a:r>
            <a:r>
              <a:rPr lang="de-DE" dirty="0" err="1" smtClean="0">
                <a:solidFill>
                  <a:srgbClr val="004360"/>
                </a:solidFill>
              </a:rPr>
              <a:t>server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to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hand</a:t>
            </a:r>
            <a:r>
              <a:rPr lang="de-DE" dirty="0" smtClean="0">
                <a:solidFill>
                  <a:srgbClr val="004360"/>
                </a:solidFill>
              </a:rPr>
              <a:t> out OCSP </a:t>
            </a:r>
            <a:r>
              <a:rPr lang="de-DE" dirty="0" err="1" smtClean="0">
                <a:solidFill>
                  <a:srgbClr val="004360"/>
                </a:solidFill>
              </a:rPr>
              <a:t>responses</a:t>
            </a:r>
            <a:r>
              <a:rPr lang="de-DE" dirty="0" smtClean="0">
                <a:solidFill>
                  <a:srgbClr val="004360"/>
                </a:solidFill>
              </a:rPr>
              <a:t> (</a:t>
            </a:r>
            <a:r>
              <a:rPr lang="de-DE" dirty="0" err="1" smtClean="0">
                <a:solidFill>
                  <a:srgbClr val="004360"/>
                </a:solidFill>
              </a:rPr>
              <a:t>low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load</a:t>
            </a:r>
            <a:r>
              <a:rPr lang="de-DE" dirty="0" smtClean="0">
                <a:solidFill>
                  <a:srgbClr val="004360"/>
                </a:solidFill>
              </a:rPr>
              <a:t>)</a:t>
            </a:r>
            <a:endParaRPr lang="de-DE" dirty="0" smtClean="0">
              <a:solidFill>
                <a:srgbClr val="004360"/>
              </a:solidFill>
            </a:endParaRPr>
          </a:p>
          <a:p>
            <a:endParaRPr lang="de-DE" dirty="0" smtClean="0">
              <a:solidFill>
                <a:srgbClr val="00436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Beta</a:t>
            </a:r>
            <a:r>
              <a:rPr lang="en-GB" dirty="0" smtClean="0"/>
              <a:t> </a:t>
            </a:r>
            <a:r>
              <a:rPr lang="en-GB" dirty="0" smtClean="0"/>
              <a:t>Features (3) </a:t>
            </a:r>
            <a:r>
              <a:rPr lang="mr-IN" dirty="0" smtClean="0"/>
              <a:t>–</a:t>
            </a:r>
            <a:r>
              <a:rPr lang="en-GB" dirty="0" smtClean="0"/>
              <a:t> </a:t>
            </a:r>
            <a:r>
              <a:rPr lang="en-GB" dirty="0" smtClean="0"/>
              <a:t>JUNE </a:t>
            </a:r>
            <a:r>
              <a:rPr lang="en-GB" dirty="0" smtClean="0"/>
              <a:t>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0687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Stefan Winter &lt;</a:t>
            </a:r>
            <a:r>
              <a:rPr lang="en-GB" dirty="0" err="1" smtClean="0"/>
              <a:t>stefan.winter@restena.lu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8736052"/>
      </p:ext>
    </p:extLst>
  </p:cSld>
  <p:clrMapOvr>
    <a:masterClrMapping/>
  </p:clrMapOvr>
</p:sld>
</file>

<file path=ppt/theme/theme1.xml><?xml version="1.0" encoding="utf-8"?>
<a:theme xmlns:a="http://schemas.openxmlformats.org/drawingml/2006/main" name="GÉANT Template 2015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b96d03dc-d709-4adf-bf60-02c6ee47edb6" ContentTypeId="0x010100873E50617AB5304787EEF35FAAD20EAF0D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 Document" ma:contentTypeID="0x010100873E50617AB5304787EEF35FAAD20EAF0D00B1F15D76D771B74EBEDC775C0A29F1DD" ma:contentTypeVersion="6" ma:contentTypeDescription="" ma:contentTypeScope="" ma:versionID="d26c851021babc9c0d4ebd469ef8bfb2">
  <xsd:schema xmlns:xsd="http://www.w3.org/2001/XMLSchema" xmlns:xs="http://www.w3.org/2001/XMLSchema" xmlns:p="http://schemas.microsoft.com/office/2006/metadata/properties" xmlns:ns2="33c70a20-266a-45ad-bf4a-dd457e1766dc" targetNamespace="http://schemas.microsoft.com/office/2006/metadata/properties" ma:root="true" ma:fieldsID="15ddeb351212234a2e4d63e47974cb7c" ns2:_=""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Activity" minOccurs="0"/>
                <xsd:element ref="ns2:Content1" minOccurs="0"/>
                <xsd:element ref="ns2:Item_x0020_Description" minOccurs="0"/>
                <xsd:element ref="ns2:Item_x0020_Status" minOccurs="0"/>
                <xsd:element ref="ns2:Organisation" minOccurs="0"/>
                <xsd:element ref="ns2:Project_x0020_Code" minOccurs="0"/>
                <xsd:element ref="ns2:Publish_x0020_to_x0020_EC_x0020_review" minOccurs="0"/>
                <xsd:element ref="ns2:Share_x0020_with_x0020_GN_x0020_Community_x003f_" minOccurs="0"/>
                <xsd:element ref="ns2:Template_x0020_Type" minOccurs="0"/>
                <xsd:element ref="ns2:Task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Activity" ma:index="8" nillable="true" ma:displayName="Activity" ma:default="None" ma:format="Dropdown" ma:internalName="Activity">
      <xsd:simpleType>
        <xsd:restriction base="dms:Choice">
          <xsd:enumeration value="None"/>
          <xsd:enumeration value="NA1"/>
          <xsd:enumeration value="NA2"/>
          <xsd:enumeration value="NA3"/>
          <xsd:enumeration value="NA4"/>
          <xsd:enumeration value="SA1"/>
          <xsd:enumeration value="SA2"/>
          <xsd:enumeration value="SA3"/>
          <xsd:enumeration value="SA4"/>
          <xsd:enumeration value="SA5"/>
          <xsd:enumeration value="SA6"/>
          <xsd:enumeration value="SA7"/>
          <xsd:enumeration value="SA8"/>
          <xsd:enumeration value="JRA1"/>
          <xsd:enumeration value="JRA2"/>
          <xsd:enumeration value="JRA3"/>
        </xsd:restriction>
      </xsd:simpleType>
    </xsd:element>
    <xsd:element name="Content1" ma:index="9" nillable="true" ma:displayName="Content" ma:internalName="Content1">
      <xsd:simpleType>
        <xsd:restriction base="dms:Text">
          <xsd:maxLength value="255"/>
        </xsd:restriction>
      </xsd:simpleType>
    </xsd:element>
    <xsd:element name="Item_x0020_Description" ma:index="10" nillable="true" ma:displayName="Item Description" ma:internalName="Item_x0020_Description">
      <xsd:simpleType>
        <xsd:restriction base="dms:Note">
          <xsd:maxLength value="255"/>
        </xsd:restriction>
      </xsd:simpleType>
    </xsd:element>
    <xsd:element name="Item_x0020_Status" ma:index="11" nillable="true" ma:displayName="Item Status" ma:default="Not started" ma:format="RadioButtons" ma:internalName="Item_x0020_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Organisation" ma:index="12" nillable="true" ma:displayName="Organisation" ma:default="None" ma:format="Dropdown" ma:internalName="Organisation">
      <xsd:simpleType>
        <xsd:restriction base="dms:Choice">
          <xsd:enumeration value="None"/>
          <xsd:enumeration value="ACOnet"/>
          <xsd:enumeration value="AMRES"/>
          <xsd:enumeration value="CARNet"/>
          <xsd:enumeration value="CESNET"/>
          <xsd:enumeration value="CSC/NORDUnet"/>
          <xsd:enumeration value="GÉANT Ltd"/>
          <xsd:enumeration value="DFN"/>
          <xsd:enumeration value="DFN/FAU"/>
          <xsd:enumeration value="DFN/LRZ"/>
          <xsd:enumeration value="FCCN"/>
          <xsd:enumeration value="GARR"/>
          <xsd:enumeration value="GRNET"/>
          <xsd:enumeration value="GRNET/ICCS"/>
          <xsd:enumeration value="HEAnet"/>
          <xsd:enumeration value="IUCC"/>
          <xsd:enumeration value="Janet"/>
          <xsd:enumeration value="LITNET"/>
          <xsd:enumeration value="MARnet"/>
          <xsd:enumeration value="NIIFI"/>
          <xsd:enumeration value="NORDUnet"/>
          <xsd:enumeration value="NORDUnet/DEiC"/>
          <xsd:enumeration value="NORDUnet/DeIC/UNI-C"/>
          <xsd:enumeration value="PSNC"/>
          <xsd:enumeration value="RedIRIS"/>
          <xsd:enumeration value="RedIRIS/EHU"/>
          <xsd:enumeration value="RedIRIS/i2cat"/>
          <xsd:enumeration value="RedIRIS/UM"/>
          <xsd:enumeration value="RedIRIS/University of Murcia"/>
          <xsd:enumeration value="RENATER"/>
          <xsd:enumeration value="RESTENA"/>
          <xsd:enumeration value="SigmaNet"/>
          <xsd:enumeration value="SRCE/CARNET"/>
          <xsd:enumeration value="SUNET/NORDUnet"/>
          <xsd:enumeration value="SURFnet"/>
          <xsd:enumeration value="Surfnet/SARA"/>
          <xsd:enumeration value="Surfnet/UvA"/>
          <xsd:enumeration value="SWITCH"/>
          <xsd:enumeration value="GÉANT Assoc"/>
          <xsd:enumeration value="ULAKBİM"/>
          <xsd:enumeration value="umu.se/NORDUnet"/>
          <xsd:enumeration value="UoM"/>
          <xsd:enumeration value="WAYF/NORDUnet"/>
        </xsd:restriction>
      </xsd:simpleType>
    </xsd:element>
    <xsd:element name="Project_x0020_Code" ma:index="13" nillable="true" ma:displayName="Project Code" ma:internalName="Project_x0020_Code">
      <xsd:simpleType>
        <xsd:restriction base="dms:Text">
          <xsd:maxLength value="255"/>
        </xsd:restriction>
      </xsd:simpleType>
    </xsd:element>
    <xsd:element name="Publish_x0020_to_x0020_EC_x0020_review" ma:index="14" nillable="true" ma:displayName="Publish to EC review?" ma:default="No" ma:description="This column will be updated automatically when the Item Status is shown as Completed.  Do not update this column manually." ma:format="RadioButtons" ma:internalName="Publish_x0020_to_x0020_EC_x0020_review">
      <xsd:simpleType>
        <xsd:restriction base="dms:Choice">
          <xsd:enumeration value="No"/>
          <xsd:enumeration value="Description of Work"/>
          <xsd:enumeration value="Presentation"/>
          <xsd:enumeration value="Deliverable"/>
          <xsd:enumeration value="Periodic Report"/>
          <xsd:enumeration value="Demo"/>
          <xsd:enumeration value="Background Documentation"/>
        </xsd:restriction>
      </xsd:simpleType>
    </xsd:element>
    <xsd:element name="Share_x0020_with_x0020_GN_x0020_Community_x003f_" ma:index="15" nillable="true" ma:displayName="Share with GN Community?" ma:default="No" ma:description="This column will be updated automatically when the Item Status is shown as Completed.  Do not update this column manually." ma:format="Dropdown" ma:internalName="Share_x0020_with_x0020_GN_x0020_Community_x003F_">
      <xsd:simpleType>
        <xsd:restriction base="dms:Choice">
          <xsd:enumeration value="No"/>
          <xsd:enumeration value="Deliverables"/>
          <xsd:enumeration value="Reports"/>
          <xsd:enumeration value="Processes"/>
          <xsd:enumeration value="Policies"/>
          <xsd:enumeration value="Admin and User Guides"/>
          <xsd:enumeration value="Templates"/>
          <xsd:enumeration value="Guidelines"/>
          <xsd:enumeration value="Business Cases"/>
        </xsd:restriction>
      </xsd:simpleType>
    </xsd:element>
    <xsd:element name="Template_x0020_Type" ma:index="16" nillable="true" ma:displayName="Template Type" ma:format="Dropdown" ma:internalName="Template_x0020_Type">
      <xsd:simpleType>
        <xsd:restriction base="dms:Choice">
          <xsd:enumeration value="Meeting"/>
          <xsd:enumeration value="Project/PMF"/>
          <xsd:enumeration value="Product/PLM"/>
          <xsd:enumeration value="Report"/>
          <xsd:enumeration value="Guides"/>
          <xsd:enumeration value="Technical doc"/>
          <xsd:enumeration value="Budget"/>
          <xsd:enumeration value="Consortium"/>
          <xsd:enumeration value="EC"/>
        </xsd:restriction>
      </xsd:simpleType>
    </xsd:element>
    <xsd:element name="Task" ma:index="17" nillable="true" ma:displayName="Task" ma:format="Dropdown" ma:internalName="Task">
      <xsd:simpleType>
        <xsd:restriction base="dms:Choice">
          <xsd:enumeration value="None"/>
          <xsd:enumeration value="T1"/>
          <xsd:enumeration value="T2"/>
          <xsd:enumeration value="T3"/>
          <xsd:enumeration value="T4"/>
          <xsd:enumeration value="T5"/>
          <xsd:enumeration value="T6"/>
          <xsd:enumeration value="T7"/>
          <xsd:enumeration value="T8"/>
          <xsd:enumeration value="T9"/>
          <xsd:enumeration value="T1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tem_x0020_Description xmlns="33c70a20-266a-45ad-bf4a-dd457e1766dc">GN4-1 PowerPoint template</Item_x0020_Description>
    <Activity xmlns="33c70a20-266a-45ad-bf4a-dd457e1766dc" xsi:nil="true"/>
    <Project_x0020_Code xmlns="33c70a20-266a-45ad-bf4a-dd457e1766dc" xsi:nil="true"/>
    <Organisation xmlns="33c70a20-266a-45ad-bf4a-dd457e1766dc">GÉANT Ltd</Organisation>
    <Template_x0020_Type xmlns="33c70a20-266a-45ad-bf4a-dd457e1766dc" xsi:nil="true"/>
    <Item_x0020_Status xmlns="33c70a20-266a-45ad-bf4a-dd457e1766dc" xsi:nil="true"/>
    <Task xmlns="33c70a20-266a-45ad-bf4a-dd457e1766dc" xsi:nil="true"/>
    <Share_x0020_with_x0020_GN_x0020_Community_x003f_ xmlns="33c70a20-266a-45ad-bf4a-dd457e1766dc">Templates</Share_x0020_with_x0020_GN_x0020_Community_x003f_>
    <Publish_x0020_to_x0020_EC_x0020_review xmlns="33c70a20-266a-45ad-bf4a-dd457e1766dc">No</Publish_x0020_to_x0020_EC_x0020_review>
    <Content1 xmlns="33c70a20-266a-45ad-bf4a-dd457e1766dc" xsi:nil="true"/>
  </documentManagement>
</p:properties>
</file>

<file path=customXml/itemProps1.xml><?xml version="1.0" encoding="utf-8"?>
<ds:datastoreItem xmlns:ds="http://schemas.openxmlformats.org/officeDocument/2006/customXml" ds:itemID="{3793C635-F041-4C85-81C9-D0B375AA1BDD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581A934A-FF92-438A-8912-5B54E364BD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33c70a20-266a-45ad-bf4a-dd457e1766d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 Template 2015.potx</Template>
  <TotalTime>1503</TotalTime>
  <Words>809</Words>
  <Application>Microsoft Macintosh PowerPoint</Application>
  <PresentationFormat>On-screen Show (4:3)</PresentationFormat>
  <Paragraphs>123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GÉANT Template 2015</vt:lpstr>
      <vt:lpstr>PowerPoint Presentation</vt:lpstr>
      <vt:lpstr>Overall product development timeline</vt:lpstr>
      <vt:lpstr>Pilot Features (1) – JAN 2017</vt:lpstr>
      <vt:lpstr>Pilot Features (2) – JAN 2017</vt:lpstr>
      <vt:lpstr>Pilot Features (3) – JAN 2017</vt:lpstr>
      <vt:lpstr>Beta Features (1) – JUNE 2017</vt:lpstr>
      <vt:lpstr>Beta Features (2) – JUNE 2017</vt:lpstr>
      <vt:lpstr>Beta Features (3) – JUNE 2017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Stefan Winter</cp:lastModifiedBy>
  <cp:revision>56</cp:revision>
  <cp:lastPrinted>2015-05-01T10:30:08Z</cp:lastPrinted>
  <dcterms:created xsi:type="dcterms:W3CDTF">2015-04-29T14:13:57Z</dcterms:created>
  <dcterms:modified xsi:type="dcterms:W3CDTF">2016-11-02T09:39:20Z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0x010100873E50617AB5304787EEF35FAAD20EAF0D00B1F15D76D771B74EBEDC775C0A29F1DD</vt:lpwstr>
  </property>
  <property fmtid="{D5CDD505-2E9C-101B-9397-08002B2CF9AE}" pid="3" name="_dlc_DocIdItemGuid">
    <vt:lpwstr>7e09d582-bf7d-40ad-9df2-d446db967437</vt:lpwstr>
  </property>
  <property fmtid="{D5CDD505-2E9C-101B-9397-08002B2CF9AE}" pid="4" name="_dlc_DocId">
    <vt:lpwstr>N7PTXPAKPZVS-57-3698</vt:lpwstr>
  </property>
  <property fmtid="{D5CDD505-2E9C-101B-9397-08002B2CF9AE}" pid="5" name="_dlc_DocIdUrl">
    <vt:lpwstr>https://intranet.geant.org/gn4/1/Activities/NA1/_layouts/15/DocIdRedir.aspx?ID=N7PTXPAKPZVS-57-3698, N7PTXPAKPZVS-57-3698</vt:lpwstr>
  </property>
</Properties>
</file>