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9"/>
  </p:notesMasterIdLst>
  <p:sldIdLst>
    <p:sldId id="283" r:id="rId6"/>
    <p:sldId id="284" r:id="rId7"/>
    <p:sldId id="285" r:id="rId8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56" d="100"/>
          <a:sy n="156" d="100"/>
        </p:scale>
        <p:origin x="-256" y="-208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29.09.17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3850" y="1204706"/>
            <a:ext cx="1719456" cy="4725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V1.0 </a:t>
            </a:r>
            <a:endParaRPr lang="en-US" sz="1200" dirty="0"/>
          </a:p>
        </p:txBody>
      </p:sp>
      <p:cxnSp>
        <p:nvCxnSpPr>
          <p:cNvPr id="122" name="Straight Arrow Connector 121"/>
          <p:cNvCxnSpPr/>
          <p:nvPr/>
        </p:nvCxnSpPr>
        <p:spPr>
          <a:xfrm>
            <a:off x="5671882" y="2579737"/>
            <a:ext cx="4197" cy="9050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2371753" y="1672849"/>
            <a:ext cx="2443" cy="13901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2045136" y="1207003"/>
            <a:ext cx="1765297" cy="47022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</a:t>
            </a:r>
            <a:r>
              <a:rPr lang="en-US" sz="1200" dirty="0"/>
              <a:t>1</a:t>
            </a:r>
            <a:r>
              <a:rPr lang="en-US" sz="1200" dirty="0" smtClean="0"/>
              <a:t>.0</a:t>
            </a:r>
            <a:endParaRPr lang="en-US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6869967" y="2115139"/>
            <a:ext cx="1693536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Production</a:t>
            </a:r>
          </a:p>
          <a:p>
            <a:pPr algn="ctr"/>
            <a:endParaRPr lang="en-GB" sz="1200" dirty="0"/>
          </a:p>
        </p:txBody>
      </p:sp>
      <p:sp>
        <p:nvSpPr>
          <p:cNvPr id="72" name="TextBox 71"/>
          <p:cNvSpPr txBox="1"/>
          <p:nvPr/>
        </p:nvSpPr>
        <p:spPr>
          <a:xfrm>
            <a:off x="4701416" y="1206008"/>
            <a:ext cx="2152511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Production</a:t>
            </a:r>
          </a:p>
          <a:p>
            <a:pPr algn="ctr"/>
            <a:endParaRPr lang="en-GB" sz="1200" dirty="0"/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1063859" y="1175506"/>
            <a:ext cx="20091" cy="3612394"/>
          </a:xfrm>
          <a:prstGeom prst="line">
            <a:avLst/>
          </a:prstGeom>
          <a:ln w="38100" cmpd="sng">
            <a:solidFill>
              <a:schemeClr val="accent6">
                <a:lumMod val="60000"/>
                <a:lumOff val="40000"/>
                <a:alpha val="37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42320"/>
            <a:ext cx="7209065" cy="728133"/>
          </a:xfrm>
        </p:spPr>
        <p:txBody>
          <a:bodyPr anchor="ctr">
            <a:normAutofit/>
          </a:bodyPr>
          <a:lstStyle/>
          <a:p>
            <a:r>
              <a:rPr lang="en-US" sz="2775" dirty="0">
                <a:solidFill>
                  <a:srgbClr val="013F5E"/>
                </a:solidFill>
              </a:rPr>
              <a:t>e</a:t>
            </a:r>
            <a:r>
              <a:rPr lang="en-US" sz="2775" dirty="0" smtClean="0">
                <a:solidFill>
                  <a:srgbClr val="013F5E"/>
                </a:solidFill>
              </a:rPr>
              <a:t>duroam Managed IdP - Roadmap</a:t>
            </a:r>
            <a:r>
              <a:rPr lang="en-US" sz="2775" dirty="0" smtClean="0"/>
              <a:t> </a:t>
            </a:r>
            <a:endParaRPr lang="en-US" sz="2775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30741" y="1175506"/>
            <a:ext cx="25416" cy="3454399"/>
          </a:xfrm>
          <a:prstGeom prst="line">
            <a:avLst/>
          </a:prstGeom>
          <a:ln w="28575">
            <a:solidFill>
              <a:schemeClr val="bg2">
                <a:lumMod val="10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183219" y="1121606"/>
            <a:ext cx="15891" cy="3464982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075374" y="1126069"/>
            <a:ext cx="0" cy="3462865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939453" y="1126069"/>
            <a:ext cx="8485" cy="3454399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819483" y="1197950"/>
            <a:ext cx="16952" cy="3437465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4676220" y="1126069"/>
            <a:ext cx="15354" cy="3454399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563638" y="1126069"/>
            <a:ext cx="25420" cy="3437465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409479" y="1154394"/>
            <a:ext cx="25421" cy="3437465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7299326" y="1126069"/>
            <a:ext cx="8445" cy="3428999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818575" y="1203228"/>
            <a:ext cx="862678" cy="47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/>
              <a:t>e</a:t>
            </a:r>
            <a:r>
              <a:rPr lang="en-US" sz="1200" dirty="0" smtClean="0"/>
              <a:t>duroam CAT </a:t>
            </a:r>
            <a:r>
              <a:rPr lang="en-US" sz="1200" dirty="0" smtClean="0"/>
              <a:t>2.0 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>
            <a:off x="3823581" y="2116866"/>
            <a:ext cx="1736480" cy="4628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V1.1</a:t>
            </a:r>
            <a:endParaRPr lang="en-US" sz="1200" dirty="0"/>
          </a:p>
        </p:txBody>
      </p:sp>
      <p:sp>
        <p:nvSpPr>
          <p:cNvPr id="21" name="Rectangle 20"/>
          <p:cNvSpPr/>
          <p:nvPr/>
        </p:nvSpPr>
        <p:spPr>
          <a:xfrm>
            <a:off x="6454772" y="2116866"/>
            <a:ext cx="415284" cy="4628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sz="1200" dirty="0"/>
          </a:p>
        </p:txBody>
      </p:sp>
      <p:sp>
        <p:nvSpPr>
          <p:cNvPr id="22" name="Rectangle 21"/>
          <p:cNvSpPr/>
          <p:nvPr/>
        </p:nvSpPr>
        <p:spPr>
          <a:xfrm>
            <a:off x="5573465" y="2116866"/>
            <a:ext cx="873239" cy="46287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/>
              <a:t>e</a:t>
            </a:r>
            <a:r>
              <a:rPr lang="en-US" sz="1200" dirty="0" smtClean="0"/>
              <a:t>duroam CAT</a:t>
            </a:r>
          </a:p>
          <a:p>
            <a:pPr algn="ctr"/>
            <a:r>
              <a:rPr lang="en-US" sz="1200" dirty="0" smtClean="0"/>
              <a:t>2</a:t>
            </a:r>
            <a:r>
              <a:rPr lang="en-US" sz="1200" dirty="0" smtClean="0"/>
              <a:t>.1 </a:t>
            </a:r>
            <a:r>
              <a:rPr lang="en-US" sz="1200" dirty="0" smtClean="0"/>
              <a:t>Beta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2172670" y="4439927"/>
            <a:ext cx="730517" cy="369330"/>
          </a:xfrm>
          <a:prstGeom prst="rect">
            <a:avLst/>
          </a:prstGeom>
          <a:solidFill>
            <a:schemeClr val="bg1"/>
          </a:solidFill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1800" dirty="0" smtClean="0"/>
              <a:t>Today</a:t>
            </a:r>
            <a:endParaRPr lang="en-US" sz="1800" dirty="0"/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8166101" y="1135594"/>
            <a:ext cx="8445" cy="3428999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0" y="895365"/>
            <a:ext cx="9144000" cy="26503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1815439" y="833959"/>
            <a:ext cx="527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2017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53" name="Diamond 52"/>
          <p:cNvSpPr/>
          <p:nvPr/>
        </p:nvSpPr>
        <p:spPr>
          <a:xfrm>
            <a:off x="1997208" y="1195995"/>
            <a:ext cx="114391" cy="481233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55" name="Diamond 54"/>
          <p:cNvSpPr/>
          <p:nvPr/>
        </p:nvSpPr>
        <p:spPr>
          <a:xfrm>
            <a:off x="5504236" y="2117186"/>
            <a:ext cx="121172" cy="462551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56" name="Diamond 55"/>
          <p:cNvSpPr/>
          <p:nvPr/>
        </p:nvSpPr>
        <p:spPr>
          <a:xfrm>
            <a:off x="6382882" y="2108665"/>
            <a:ext cx="123057" cy="471072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57" name="Diamond 56"/>
          <p:cNvSpPr/>
          <p:nvPr/>
        </p:nvSpPr>
        <p:spPr>
          <a:xfrm>
            <a:off x="6798207" y="2110493"/>
            <a:ext cx="139049" cy="469244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60" name="Diamond 59"/>
          <p:cNvSpPr/>
          <p:nvPr/>
        </p:nvSpPr>
        <p:spPr>
          <a:xfrm>
            <a:off x="3754518" y="1184638"/>
            <a:ext cx="115449" cy="500577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7" name="TextBox 76"/>
          <p:cNvSpPr txBox="1"/>
          <p:nvPr/>
        </p:nvSpPr>
        <p:spPr>
          <a:xfrm>
            <a:off x="-752" y="3325182"/>
            <a:ext cx="1980876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PLM Gate</a:t>
            </a:r>
            <a:endParaRPr lang="en-GB" sz="900" dirty="0" smtClean="0"/>
          </a:p>
        </p:txBody>
      </p:sp>
      <p:sp>
        <p:nvSpPr>
          <p:cNvPr id="79" name="TextBox 78"/>
          <p:cNvSpPr txBox="1"/>
          <p:nvPr/>
        </p:nvSpPr>
        <p:spPr>
          <a:xfrm>
            <a:off x="2783932" y="1003364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Q3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037597" y="1007604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Q1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11290" y="1007604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Q2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267755" y="990880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Q3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521420" y="995120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Q1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395113" y="995120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Q2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284098" y="822702"/>
            <a:ext cx="527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2018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-1346" y="4322780"/>
            <a:ext cx="2010776" cy="24622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Pilot Phase</a:t>
            </a:r>
          </a:p>
        </p:txBody>
      </p:sp>
      <p:sp>
        <p:nvSpPr>
          <p:cNvPr id="97" name="Diamond 96"/>
          <p:cNvSpPr/>
          <p:nvPr/>
        </p:nvSpPr>
        <p:spPr>
          <a:xfrm>
            <a:off x="1617098" y="3303581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99" name="TextBox 98"/>
          <p:cNvSpPr txBox="1"/>
          <p:nvPr/>
        </p:nvSpPr>
        <p:spPr>
          <a:xfrm>
            <a:off x="-1346" y="3581398"/>
            <a:ext cx="2010776" cy="24622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NIF Phase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-1346" y="3821995"/>
            <a:ext cx="2010776" cy="24622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Service Design/Development Phase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-1346" y="4064443"/>
            <a:ext cx="2010776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bg1"/>
                </a:solidFill>
              </a:rPr>
              <a:t>Service Transition Phase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-1346" y="4565233"/>
            <a:ext cx="2017705" cy="2462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Production Phase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8054804" y="1022687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Q1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8189656" y="849069"/>
            <a:ext cx="527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2019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369056" y="3063015"/>
            <a:ext cx="108110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</a:t>
            </a:r>
            <a:r>
              <a:rPr lang="en-GB" sz="1000" b="1" dirty="0" smtClean="0">
                <a:solidFill>
                  <a:schemeClr val="bg1"/>
                </a:solidFill>
              </a:rPr>
              <a:t>eature set see slide 2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5133264" y="3478425"/>
            <a:ext cx="108110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</a:t>
            </a:r>
            <a:r>
              <a:rPr lang="en-GB" sz="1000" b="1" dirty="0" smtClean="0">
                <a:solidFill>
                  <a:schemeClr val="bg1"/>
                </a:solidFill>
              </a:rPr>
              <a:t>eature set see slide 3</a:t>
            </a:r>
          </a:p>
        </p:txBody>
      </p:sp>
      <p:sp>
        <p:nvSpPr>
          <p:cNvPr id="130" name="Isosceles Triangle 129"/>
          <p:cNvSpPr/>
          <p:nvPr/>
        </p:nvSpPr>
        <p:spPr>
          <a:xfrm>
            <a:off x="7202562" y="893473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Isosceles Triangle 130"/>
          <p:cNvSpPr/>
          <p:nvPr/>
        </p:nvSpPr>
        <p:spPr>
          <a:xfrm>
            <a:off x="3712867" y="893281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Isosceles Triangle 131"/>
          <p:cNvSpPr/>
          <p:nvPr/>
        </p:nvSpPr>
        <p:spPr>
          <a:xfrm>
            <a:off x="227277" y="905569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007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267721"/>
            <a:ext cx="7209065" cy="728133"/>
          </a:xfrm>
        </p:spPr>
        <p:txBody>
          <a:bodyPr anchor="ctr">
            <a:normAutofit/>
          </a:bodyPr>
          <a:lstStyle/>
          <a:p>
            <a:r>
              <a:rPr lang="en-US" sz="2775" dirty="0"/>
              <a:t>e</a:t>
            </a:r>
            <a:r>
              <a:rPr lang="en-US" sz="2775" dirty="0" smtClean="0"/>
              <a:t>duroam Managed IdP </a:t>
            </a:r>
            <a:r>
              <a:rPr lang="mr-IN" sz="2775" dirty="0" smtClean="0"/>
              <a:t>–</a:t>
            </a:r>
            <a:r>
              <a:rPr lang="en-US" sz="2775" dirty="0" smtClean="0"/>
              <a:t> V1.0 feature overview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626642"/>
              </p:ext>
            </p:extLst>
          </p:nvPr>
        </p:nvGraphicFramePr>
        <p:xfrm>
          <a:off x="284408" y="1209675"/>
          <a:ext cx="8605199" cy="309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9459"/>
                <a:gridCol w="1343210"/>
                <a:gridCol w="1603710"/>
                <a:gridCol w="4005207"/>
                <a:gridCol w="903613"/>
              </a:tblGrid>
              <a:tr h="3850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Release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Feature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Description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Benefit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Status</a:t>
                      </a:r>
                      <a:endParaRPr lang="en-GB" sz="1200" dirty="0"/>
                    </a:p>
                  </a:txBody>
                  <a:tcPr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/>
                        <a:t>V1.0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Web UI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web-based life-cycle management for eduroam user accounts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allows institution</a:t>
                      </a:r>
                      <a:r>
                        <a:rPr lang="en-GB" sz="1100" kern="1200" baseline="0" dirty="0" smtClean="0"/>
                        <a:t> administrators to create, distribute and revoke eduroam user credentials from within a browser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Committed</a:t>
                      </a:r>
                      <a:endParaRPr lang="en-GB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Certificate Authority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TLS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user credentials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above user accounts are created using the currently best available level of enterprise Wi-Fi security: EAP-TLS (X.509 client certificates) rather than usernames and passwords. The system includes OCSP-based real-time certificate revocation 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Committed</a:t>
                      </a:r>
                      <a:endParaRPr lang="en-GB" sz="1100" b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24438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Installers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eduroam “one-click” installation for end-users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Installation programs/configuration files for many popular operating systems are provided which contain all relevant settings needed to access eduroam, including the above credentials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Committed</a:t>
                      </a: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RADIUS server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credential checking, including revocation checks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above credentials are checked during network access time and access to an eduroam hotspot is granted (or not) based on the certificate and its revocation status</a:t>
                      </a:r>
                    </a:p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Committed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6468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267721"/>
            <a:ext cx="7209065" cy="728133"/>
          </a:xfrm>
        </p:spPr>
        <p:txBody>
          <a:bodyPr anchor="ctr">
            <a:normAutofit/>
          </a:bodyPr>
          <a:lstStyle/>
          <a:p>
            <a:r>
              <a:rPr lang="en-US" sz="2775" dirty="0"/>
              <a:t>e</a:t>
            </a:r>
            <a:r>
              <a:rPr lang="en-US" sz="2775" dirty="0" smtClean="0"/>
              <a:t>duroam Managed IdP </a:t>
            </a:r>
            <a:r>
              <a:rPr lang="mr-IN" sz="2775" dirty="0" smtClean="0"/>
              <a:t>–</a:t>
            </a:r>
            <a:r>
              <a:rPr lang="en-US" sz="2775" dirty="0" smtClean="0"/>
              <a:t> V1.1 feature overview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581476"/>
              </p:ext>
            </p:extLst>
          </p:nvPr>
        </p:nvGraphicFramePr>
        <p:xfrm>
          <a:off x="284408" y="1209675"/>
          <a:ext cx="8605199" cy="190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9459"/>
                <a:gridCol w="1343210"/>
                <a:gridCol w="1603710"/>
                <a:gridCol w="4005207"/>
                <a:gridCol w="903613"/>
              </a:tblGrid>
              <a:tr h="3850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Release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Feature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Description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Benefit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Status</a:t>
                      </a:r>
                      <a:endParaRPr lang="en-GB" sz="1200" dirty="0"/>
                    </a:p>
                  </a:txBody>
                  <a:tcPr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/>
                        <a:t>V1.1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Web UI: third-party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Defer user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account creation/management to external third party</a:t>
                      </a:r>
                      <a:endParaRPr lang="en-GB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e.g. link institution to a SAML IdP; users authenticate against that IdP and get their eduroam access based on the existence of their account at that third-party site</a:t>
                      </a:r>
                    </a:p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dependent on U.S. patent situation (-&gt; </a:t>
                      </a:r>
                      <a:r>
                        <a:rPr lang="en-GB" sz="1100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Dimitri</a:t>
                      </a:r>
                      <a:r>
                        <a:rPr lang="en-GB" sz="11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10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Potential</a:t>
                      </a:r>
                      <a:endParaRPr lang="en-GB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Certificate Authority: hardware based CA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Move from a pure software solution to a HSM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(hardware security model)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Improved security of private keys (for the CA that issues end-user certificates)</a:t>
                      </a:r>
                    </a:p>
                    <a:p>
                      <a:r>
                        <a:rPr lang="en-GB" sz="11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dependent on feedback from admin users: is this necessary?</a:t>
                      </a:r>
                      <a:endParaRPr lang="en-GB" sz="110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Potential</a:t>
                      </a:r>
                      <a:endParaRPr lang="en-GB" sz="1100" b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750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%C3%89ANT PPT template 169 (widescreen) format_GEANT template 16 9 form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GN Document" ma:contentTypeID="0x010100873E50617AB5304787EEF35FAAD20EAF001718A2C95416534E9D3D212572C3F8E1" ma:contentTypeVersion="12" ma:contentTypeDescription="" ma:contentTypeScope="" ma:versionID="0d2af93098bcbb54f0d95615b36016a1">
  <xsd:schema xmlns:xsd="http://www.w3.org/2001/XMLSchema" xmlns:xs="http://www.w3.org/2001/XMLSchema" xmlns:p="http://schemas.microsoft.com/office/2006/metadata/properties" xmlns:ns2="33c70a20-266a-45ad-bf4a-dd457e1766dc" xmlns:ns3="e2e8627e-9120-4592-bf70-1c86d23ddb27" targetNamespace="http://schemas.microsoft.com/office/2006/metadata/properties" ma:root="true" ma:fieldsID="2821633ed437efa786ac75145bf24340" ns2:_="" ns3:_="">
    <xsd:import namespace="33c70a20-266a-45ad-bf4a-dd457e1766dc"/>
    <xsd:import namespace="e2e8627e-9120-4592-bf70-1c86d23ddb27"/>
    <xsd:element name="properties">
      <xsd:complexType>
        <xsd:sequence>
          <xsd:element name="documentManagement">
            <xsd:complexType>
              <xsd:all>
                <xsd:element ref="ns2:Activity" minOccurs="0"/>
                <xsd:element ref="ns2:Content1" minOccurs="0"/>
                <xsd:element ref="ns2:Created1" minOccurs="0"/>
                <xsd:element ref="ns2:Item_x0020_Description" minOccurs="0"/>
                <xsd:element ref="ns2:Item_x0020_Status" minOccurs="0"/>
                <xsd:element ref="ns2:Modified1" minOccurs="0"/>
                <xsd:element ref="ns2:Organisation" minOccurs="0"/>
                <xsd:element ref="ns2:Project_x0020_Code" minOccurs="0"/>
                <xsd:element ref="ns2:Publish_x0020_to_x0020_EC_x0020_review" minOccurs="0"/>
                <xsd:element ref="ns2:Share_x0020_with_x0020_GN_x0020_Community_x003f_" minOccurs="0"/>
                <xsd:element ref="ns2:Task" minOccurs="0"/>
                <xsd:element ref="ns3:_dlc_DocId" minOccurs="0"/>
                <xsd:element ref="ns3:_dlc_DocIdUrl" minOccurs="0"/>
                <xsd:element ref="ns3:_dlc_DocIdPersistId" minOccurs="0"/>
                <xsd:element ref="ns2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Activity" ma:index="8" nillable="true" ma:displayName="Activity" ma:default="None" ma:format="Dropdown" ma:internalName="Activity">
      <xsd:simpleType>
        <xsd:restriction base="dms:Choice">
          <xsd:enumeration value="None"/>
          <xsd:enumeration value="NA1"/>
          <xsd:enumeration value="NA2"/>
          <xsd:enumeration value="NA3"/>
          <xsd:enumeration value="SA1"/>
          <xsd:enumeration value="SA2"/>
          <xsd:enumeration value="SA3"/>
          <xsd:enumeration value="JRA1"/>
          <xsd:enumeration value="JRA2"/>
          <xsd:enumeration value="JRA3"/>
          <xsd:enumeration value="JRA4"/>
        </xsd:restriction>
      </xsd:simpleType>
    </xsd:element>
    <xsd:element name="Content1" ma:index="9" nillable="true" ma:displayName="Content" ma:internalName="Content1">
      <xsd:simpleType>
        <xsd:restriction base="dms:Text">
          <xsd:maxLength value="255"/>
        </xsd:restriction>
      </xsd:simpleType>
    </xsd:element>
    <xsd:element name="Created1" ma:index="10" nillable="true" ma:displayName="Created" ma:format="DateOnly" ma:hidden="true" ma:internalName="Created1" ma:readOnly="false">
      <xsd:simpleType>
        <xsd:restriction base="dms:DateTime"/>
      </xsd:simpleType>
    </xsd:element>
    <xsd:element name="Item_x0020_Description" ma:index="11" nillable="true" ma:displayName="Item Description" ma:internalName="Item_x0020_Description">
      <xsd:simpleType>
        <xsd:restriction base="dms:Note">
          <xsd:maxLength value="255"/>
        </xsd:restriction>
      </xsd:simpleType>
    </xsd:element>
    <xsd:element name="Item_x0020_Status" ma:index="12" nillable="true" ma:displayName="Item Status" ma:default="Not started" ma:format="RadioButtons" ma:internalName="Item_x0020_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Modified1" ma:index="13" nillable="true" ma:displayName="Modified" ma:format="DateOnly" ma:hidden="true" ma:internalName="Modified1" ma:readOnly="false">
      <xsd:simpleType>
        <xsd:restriction base="dms:DateTime"/>
      </xsd:simpleType>
    </xsd:element>
    <xsd:element name="Organisation" ma:index="14" nillable="true" ma:displayName="Organisation" ma:default="None" ma:format="Dropdown" ma:internalName="Organisation">
      <xsd:simpleType>
        <xsd:restriction base="dms:Choice">
          <xsd:enumeration value="None"/>
          <xsd:enumeration value="ACOnet"/>
          <xsd:enumeration value="ARNES"/>
          <xsd:enumeration value="ASNET-AM"/>
          <xsd:enumeration value="UIIP NASB (BASNET)"/>
          <xsd:enumeration value="Belnet"/>
          <xsd:enumeration value="BREN"/>
          <xsd:enumeration value="CARNet"/>
          <xsd:enumeration value="CARNet/SRCE"/>
          <xsd:enumeration value="CESNET"/>
          <xsd:enumeration value="CyNet"/>
          <xsd:enumeration value="DFN"/>
          <xsd:enumeration value="DFN/DFN-CERT Services"/>
          <xsd:enumeration value="DFN/Friedrich-Alexander University Erlangen-Nuremberg"/>
          <xsd:enumeration value="DFN/BAD-LRZ"/>
          <xsd:enumeration value="FCT"/>
          <xsd:enumeration value="GARR"/>
          <xsd:enumeration value="GARR/CNIT"/>
          <xsd:enumeration value="GARR/CREATE-NET"/>
          <xsd:enumeration value="GARR/Quavlive"/>
          <xsd:enumeration value="GÉANT Association"/>
          <xsd:enumeration value="GEANT Limited"/>
          <xsd:enumeration value="GRENA"/>
          <xsd:enumeration value="GRNET"/>
          <xsd:enumeration value="GRNET/ICCS"/>
          <xsd:enumeration value="HEAnet"/>
          <xsd:enumeration value="HITSA"/>
          <xsd:enumeration value="IMCS-UL"/>
          <xsd:enumeration value="IUCC"/>
          <xsd:enumeration value="Jisc"/>
          <xsd:enumeration value="LITNET"/>
          <xsd:enumeration value="MARnet"/>
          <xsd:enumeration value="MREN"/>
          <xsd:enumeration value="NIIFI"/>
          <xsd:enumeration value="NIIFI/MTA-SzTAKI"/>
          <xsd:enumeration value="NORDUnet"/>
          <xsd:enumeration value="NORDUnet/UNINETT"/>
          <xsd:enumeration value="NORDUnet/CSC"/>
          <xsd:enumeration value="NORDUnet/DeIC"/>
          <xsd:enumeration value="NORDUnet/Umeå"/>
          <xsd:enumeration value="NORDUnet/DTU"/>
          <xsd:enumeration value="NORDUnet/KTH"/>
          <xsd:enumeration value="PSNC"/>
          <xsd:enumeration value="RedIRIS"/>
          <xsd:enumeration value="RedIRIS/UMU"/>
          <xsd:enumeration value="RedIRIS/UPV/EHU"/>
          <xsd:enumeration value="RedIRIS/UPC"/>
          <xsd:enumeration value="RedIRIS/I2CAT"/>
          <xsd:enumeration value="RENAM"/>
          <xsd:enumeration value="RENATER"/>
          <xsd:enumeration value="RESTENA"/>
          <xsd:enumeration value="RoEduNet"/>
          <xsd:enumeration value="SANET"/>
          <xsd:enumeration value="SURFnet"/>
          <xsd:enumeration value="SURFnet/SURFmarket"/>
          <xsd:enumeration value="SURFnet/UvA"/>
          <xsd:enumeration value="SWITCH"/>
          <xsd:enumeration value="TUBITAK ULAKBIM"/>
          <xsd:enumeration value="UoB"/>
          <xsd:enumeration value="UoB/AMRES"/>
          <xsd:enumeration value="UoM"/>
          <xsd:enumeration value="URAN"/>
        </xsd:restriction>
      </xsd:simpleType>
    </xsd:element>
    <xsd:element name="Project_x0020_Code" ma:index="15" nillable="true" ma:displayName="Project Code" ma:internalName="Project_x0020_Code">
      <xsd:simpleType>
        <xsd:restriction base="dms:Text">
          <xsd:maxLength value="255"/>
        </xsd:restriction>
      </xsd:simpleType>
    </xsd:element>
    <xsd:element name="Publish_x0020_to_x0020_EC_x0020_review" ma:index="16" nillable="true" ma:displayName="Publish to EC review?" ma:default="No" ma:description="This column will be updated automatically when the Item Status is shown as Completed.  Do not update this column manually." ma:format="RadioButtons" ma:internalName="Publish_x0020_to_x0020_EC_x0020_review">
      <xsd:simpleType>
        <xsd:restriction base="dms:Choice">
          <xsd:enumeration value="No"/>
          <xsd:enumeration value="Description of Work"/>
          <xsd:enumeration value="Presentation"/>
          <xsd:enumeration value="Deliverable"/>
          <xsd:enumeration value="Periodic Report"/>
          <xsd:enumeration value="Demo"/>
          <xsd:enumeration value="Background Documentation"/>
        </xsd:restriction>
      </xsd:simpleType>
    </xsd:element>
    <xsd:element name="Share_x0020_with_x0020_GN_x0020_Community_x003f_" ma:index="17" nillable="true" ma:displayName="Share with GN Community?" ma:default="No" ma:description="This column will be updated automatically when the Item Status is shown as Completed.  Do not update this column manually." ma:format="Dropdown" ma:internalName="Share_x0020_with_x0020_GN_x0020_Community_x003F_" ma:readOnly="false">
      <xsd:simpleType>
        <xsd:restriction base="dms:Choice">
          <xsd:enumeration value="Admin and User Guides"/>
          <xsd:enumeration value="Business Cases"/>
          <xsd:enumeration value="Deliverables"/>
          <xsd:enumeration value="Guidelines"/>
          <xsd:enumeration value="Milestones"/>
          <xsd:enumeration value="No"/>
          <xsd:enumeration value="Policies"/>
          <xsd:enumeration value="Processes"/>
          <xsd:enumeration value="Reports"/>
          <xsd:enumeration value="Templates"/>
        </xsd:restriction>
      </xsd:simpleType>
    </xsd:element>
    <xsd:element name="Task" ma:index="18" nillable="true" ma:displayName="Task" ma:format="Dropdown" ma:internalName="Task">
      <xsd:simpleType>
        <xsd:restriction base="dms:Choice">
          <xsd:enumeration value="None"/>
          <xsd:enumeration value="T1"/>
          <xsd:enumeration value="T2"/>
          <xsd:enumeration value="T3"/>
          <xsd:enumeration value="T4"/>
          <xsd:enumeration value="T5"/>
          <xsd:enumeration value="T6"/>
          <xsd:enumeration value="T7"/>
          <xsd:enumeration value="T8"/>
          <xsd:enumeration value="T9"/>
          <xsd:enumeration value="T10"/>
        </xsd:restriction>
      </xsd:simpleType>
    </xsd:element>
    <xsd:element name="Document_x0020_ID" ma:index="22" nillable="true" ma:displayName="Document ID" ma:internalName="Document_x0020_ID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19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0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2e8627e-9120-4592-bf70-1c86d23ddb27">GN4PROJ-13-16</_dlc_DocId>
    <_dlc_DocIdUrl xmlns="e2e8627e-9120-4592-bf70-1c86d23ddb27">
      <Url>https://intranet.geant.org/help-and-support/_layouts/15/DocIdRedir.aspx?ID=GN4PROJ-13-16</Url>
      <Description>GN4PROJ-13-16</Description>
    </_dlc_DocIdUrl>
    <Content1 xmlns="33c70a20-266a-45ad-bf4a-dd457e1766dc" xsi:nil="true"/>
    <Share_x0020_with_x0020_GN_x0020_Community_x003f_ xmlns="33c70a20-266a-45ad-bf4a-dd457e1766dc">No</Share_x0020_with_x0020_GN_x0020_Community_x003f_>
    <Task xmlns="33c70a20-266a-45ad-bf4a-dd457e1766dc" xsi:nil="true"/>
    <Document_x0020_ID xmlns="33c70a20-266a-45ad-bf4a-dd457e1766dc">GN4-2-17-450beb</Document_x0020_ID>
    <Project_x0020_Code xmlns="33c70a20-266a-45ad-bf4a-dd457e1766dc" xsi:nil="true"/>
    <Created1 xmlns="33c70a20-266a-45ad-bf4a-dd457e1766dc" xsi:nil="true"/>
    <Activity xmlns="33c70a20-266a-45ad-bf4a-dd457e1766dc">None</Activity>
    <Modified1 xmlns="33c70a20-266a-45ad-bf4a-dd457e1766dc" xsi:nil="true"/>
    <Publish_x0020_to_x0020_EC_x0020_review xmlns="33c70a20-266a-45ad-bf4a-dd457e1766dc">No</Publish_x0020_to_x0020_EC_x0020_review>
    <Item_x0020_Status xmlns="33c70a20-266a-45ad-bf4a-dd457e1766dc">Not started</Item_x0020_Status>
    <Item_x0020_Description xmlns="33c70a20-266a-45ad-bf4a-dd457e1766dc" xsi:nil="true"/>
    <Organisation xmlns="33c70a20-266a-45ad-bf4a-dd457e1766dc">None</Organisation>
  </documentManagement>
</p:properties>
</file>

<file path=customXml/item4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7297B324-144B-4D7B-8FF1-799DB8217D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c70a20-266a-45ad-bf4a-dd457e1766dc"/>
    <ds:schemaRef ds:uri="e2e8627e-9120-4592-bf70-1c86d23ddb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schemas.microsoft.com/office/infopath/2007/PartnerControls"/>
    <ds:schemaRef ds:uri="e2e8627e-9120-4592-bf70-1c86d23ddb27"/>
    <ds:schemaRef ds:uri="33c70a20-266a-45ad-bf4a-dd457e1766dc"/>
  </ds:schemaRefs>
</ds:datastoreItem>
</file>

<file path=customXml/itemProps4.xml><?xml version="1.0" encoding="utf-8"?>
<ds:datastoreItem xmlns:ds="http://schemas.openxmlformats.org/officeDocument/2006/customXml" ds:itemID="{972D1944-967B-42C1-AF73-404B37DF6469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G%C3%89ANT PPT template 169 (widescreen) format_GEANT template 16 9 format.potx</Template>
  <TotalTime>1688</TotalTime>
  <Words>347</Words>
  <Application>Microsoft Macintosh PowerPoint</Application>
  <PresentationFormat>On-screen Show (16:9)</PresentationFormat>
  <Paragraphs>68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G%C3%89ANT PPT template 169 (widescreen) format_GEANT template 16 9 format</vt:lpstr>
      <vt:lpstr>eduroam Managed IdP - Roadmap </vt:lpstr>
      <vt:lpstr>eduroam Managed IdP – V1.0 feature overview</vt:lpstr>
      <vt:lpstr>eduroam Managed IdP – V1.1 feature overview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Stefan Winter</cp:lastModifiedBy>
  <cp:revision>59</cp:revision>
  <dcterms:created xsi:type="dcterms:W3CDTF">2015-04-29T14:13:57Z</dcterms:created>
  <dcterms:modified xsi:type="dcterms:W3CDTF">2017-09-29T14:51:56Z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0x010100873E50617AB5304787EEF35FAAD20EAF001718A2C95416534E9D3D212572C3F8E1</vt:lpwstr>
  </property>
  <property fmtid="{D5CDD505-2E9C-101B-9397-08002B2CF9AE}" pid="3" name="_dlc_DocIdItemGuid">
    <vt:lpwstr>44859268-e552-4f71-81b4-ca39bd175d99</vt:lpwstr>
  </property>
  <property fmtid="{D5CDD505-2E9C-101B-9397-08002B2CF9AE}" pid="4" name="WorkflowChangePath">
    <vt:lpwstr>32d7d7b0-d0ca-4fa9-9104-c59906a1e2d6,2;</vt:lpwstr>
  </property>
</Properties>
</file>