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0" r:id="rId2"/>
    <p:sldId id="262" r:id="rId3"/>
    <p:sldId id="269" r:id="rId4"/>
    <p:sldId id="271" r:id="rId5"/>
    <p:sldId id="256" r:id="rId6"/>
    <p:sldId id="264" r:id="rId7"/>
    <p:sldId id="266" r:id="rId8"/>
    <p:sldId id="267" r:id="rId9"/>
    <p:sldId id="259" r:id="rId10"/>
    <p:sldId id="268" r:id="rId11"/>
    <p:sldId id="260" r:id="rId12"/>
    <p:sldId id="263" r:id="rId13"/>
    <p:sldId id="261" r:id="rId14"/>
    <p:sldId id="272" r:id="rId15"/>
    <p:sldId id="258" r:id="rId16"/>
    <p:sldId id="25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8" userDrawn="1">
          <p15:clr>
            <a:srgbClr val="A4A3A4"/>
          </p15:clr>
        </p15:guide>
        <p15:guide id="2" pos="8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4" autoAdjust="0"/>
    <p:restoredTop sz="72429" autoAdjust="0"/>
  </p:normalViewPr>
  <p:slideViewPr>
    <p:cSldViewPr snapToGrid="0">
      <p:cViewPr varScale="1">
        <p:scale>
          <a:sx n="65" d="100"/>
          <a:sy n="65" d="100"/>
        </p:scale>
        <p:origin x="330" y="48"/>
      </p:cViewPr>
      <p:guideLst>
        <p:guide orient="horz" pos="1298"/>
        <p:guide pos="8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75838-915C-4DAC-B5DD-4D06C32BCECD}" type="datetimeFigureOut">
              <a:rPr lang="fr-FR" smtClean="0"/>
              <a:t>19/12/2016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07EB6-A257-44EC-B0AA-F0AA5216BEA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714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07EB6-A257-44EC-B0AA-F0AA5216BEA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109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07EB6-A257-44EC-B0AA-F0AA5216BEA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335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07EB6-A257-44EC-B0AA-F0AA5216BEA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715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C07EB6-A257-44EC-B0AA-F0AA5216BEA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11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07EB6-A257-44EC-B0AA-F0AA5216BEA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73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C07EB6-A257-44EC-B0AA-F0AA5216BEA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7969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Question</a:t>
            </a:r>
            <a:r>
              <a:rPr lang="fr-FR" baseline="0" dirty="0"/>
              <a:t>s :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How to </a:t>
            </a:r>
            <a:r>
              <a:rPr lang="fr-FR" baseline="0" dirty="0" err="1"/>
              <a:t>bootstrap</a:t>
            </a:r>
            <a:r>
              <a:rPr lang="fr-FR" baseline="0" dirty="0"/>
              <a:t> the </a:t>
            </a:r>
            <a:r>
              <a:rPr lang="fr-FR" baseline="0" dirty="0" err="1"/>
              <a:t>process</a:t>
            </a:r>
            <a:endParaRPr lang="fr-FR" baseline="0" dirty="0"/>
          </a:p>
          <a:p>
            <a:pPr marL="171450" indent="-171450">
              <a:buFontTx/>
              <a:buChar char="-"/>
            </a:pPr>
            <a:r>
              <a:rPr lang="fr-FR" baseline="0" dirty="0" err="1"/>
              <a:t>What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the </a:t>
            </a:r>
            <a:r>
              <a:rPr lang="fr-FR" baseline="0" dirty="0" err="1"/>
              <a:t>process</a:t>
            </a:r>
            <a:r>
              <a:rPr lang="fr-FR" baseline="0" dirty="0"/>
              <a:t>, the user select the groups </a:t>
            </a:r>
            <a:r>
              <a:rPr lang="fr-FR" baseline="0" dirty="0" err="1"/>
              <a:t>where</a:t>
            </a:r>
            <a:r>
              <a:rPr lang="fr-FR" baseline="0" dirty="0"/>
              <a:t> </a:t>
            </a:r>
            <a:r>
              <a:rPr lang="fr-FR" baseline="0" dirty="0" err="1"/>
              <a:t>he</a:t>
            </a:r>
            <a:r>
              <a:rPr lang="fr-FR" baseline="0" dirty="0"/>
              <a:t> </a:t>
            </a:r>
            <a:r>
              <a:rPr lang="fr-FR" baseline="0" dirty="0" err="1"/>
              <a:t>want</a:t>
            </a:r>
            <a:r>
              <a:rPr lang="fr-FR" baseline="0" dirty="0"/>
              <a:t>.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Is </a:t>
            </a:r>
            <a:r>
              <a:rPr lang="fr-FR" baseline="0" dirty="0" err="1"/>
              <a:t>there</a:t>
            </a:r>
            <a:r>
              <a:rPr lang="fr-FR" baseline="0" dirty="0"/>
              <a:t> </a:t>
            </a:r>
            <a:r>
              <a:rPr lang="fr-FR" baseline="0" dirty="0" err="1"/>
              <a:t>any</a:t>
            </a:r>
            <a:r>
              <a:rPr lang="fr-FR" baseline="0" dirty="0"/>
              <a:t> restriction in </a:t>
            </a:r>
            <a:r>
              <a:rPr lang="fr-FR" baseline="0" dirty="0" err="1"/>
              <a:t>Federation</a:t>
            </a:r>
            <a:r>
              <a:rPr lang="fr-FR" baseline="0" dirty="0"/>
              <a:t> </a:t>
            </a:r>
            <a:r>
              <a:rPr lang="fr-FR" baseline="0" dirty="0" err="1"/>
              <a:t>IdP</a:t>
            </a:r>
            <a:r>
              <a:rPr lang="fr-FR" baseline="0" dirty="0"/>
              <a:t> and Social </a:t>
            </a:r>
            <a:r>
              <a:rPr lang="fr-FR" baseline="0" dirty="0" err="1"/>
              <a:t>IdP</a:t>
            </a:r>
            <a:endParaRPr lang="fr-F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C07EB6-A257-44EC-B0AA-F0AA5216BEA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3395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07EB6-A257-44EC-B0AA-F0AA5216BEA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211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Old </a:t>
            </a:r>
            <a:r>
              <a:rPr lang="fr-FR" dirty="0" err="1"/>
              <a:t>draft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07EB6-A257-44EC-B0AA-F0AA5216BEA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633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2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6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75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1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84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0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75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598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4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41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0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DC2F6-3985-43F1-BF08-D0C4F721146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D756A-F7AD-40C0-9751-EDDD4A540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2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eduTEAMS</a:t>
            </a:r>
            <a:r>
              <a:rPr lang="en-US" dirty="0"/>
              <a:t> Scenarios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A few scenarios </a:t>
            </a:r>
            <a:r>
              <a:rPr lang="fr-FR" dirty="0" err="1"/>
              <a:t>fom</a:t>
            </a:r>
            <a:r>
              <a:rPr lang="fr-FR" dirty="0"/>
              <a:t> the </a:t>
            </a:r>
            <a:r>
              <a:rPr lang="fr-FR" dirty="0" err="1"/>
              <a:t>resource</a:t>
            </a:r>
            <a:r>
              <a:rPr lang="fr-FR" dirty="0"/>
              <a:t> point of </a:t>
            </a:r>
            <a:r>
              <a:rPr lang="fr-FR" dirty="0" err="1"/>
              <a:t>view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leads to </a:t>
            </a:r>
            <a:r>
              <a:rPr lang="fr-FR" dirty="0" err="1"/>
              <a:t>some</a:t>
            </a:r>
            <a:r>
              <a:rPr lang="fr-FR" dirty="0"/>
              <a:t> questions on how to </a:t>
            </a:r>
            <a:r>
              <a:rPr lang="fr-FR" dirty="0" err="1"/>
              <a:t>work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eduTEAMS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Set </a:t>
            </a:r>
            <a:r>
              <a:rPr lang="fr-FR" dirty="0" err="1"/>
              <a:t>rights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How do I check / </a:t>
            </a:r>
            <a:r>
              <a:rPr lang="fr-FR" dirty="0" err="1"/>
              <a:t>get</a:t>
            </a:r>
            <a:r>
              <a:rPr lang="fr-FR" dirty="0"/>
              <a:t> the Id of a user / group in </a:t>
            </a:r>
            <a:r>
              <a:rPr lang="fr-FR" dirty="0" err="1"/>
              <a:t>my</a:t>
            </a:r>
            <a:r>
              <a:rPr lang="fr-FR" dirty="0"/>
              <a:t> VO to </a:t>
            </a:r>
            <a:r>
              <a:rPr lang="fr-FR" dirty="0" err="1"/>
              <a:t>give</a:t>
            </a:r>
            <a:r>
              <a:rPr lang="fr-FR" dirty="0"/>
              <a:t> </a:t>
            </a:r>
            <a:r>
              <a:rPr lang="fr-FR" dirty="0" err="1"/>
              <a:t>access</a:t>
            </a:r>
            <a:r>
              <a:rPr lang="fr-FR" dirty="0"/>
              <a:t>.</a:t>
            </a:r>
          </a:p>
          <a:p>
            <a:pPr marL="628650" lvl="1" indent="-171450">
              <a:buFontTx/>
              <a:buChar char="-"/>
            </a:pPr>
            <a:r>
              <a:rPr lang="fr-FR" dirty="0" err="1"/>
              <a:t>Add</a:t>
            </a:r>
            <a:r>
              <a:rPr lang="fr-FR" dirty="0"/>
              <a:t> Bob to the </a:t>
            </a:r>
            <a:r>
              <a:rPr lang="fr-FR" dirty="0" err="1"/>
              <a:t>member</a:t>
            </a:r>
            <a:r>
              <a:rPr lang="fr-FR" dirty="0"/>
              <a:t> group,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not a right </a:t>
            </a:r>
            <a:r>
              <a:rPr lang="fr-FR" dirty="0" err="1"/>
              <a:t>way</a:t>
            </a:r>
            <a:r>
              <a:rPr lang="fr-FR" dirty="0"/>
              <a:t> but.</a:t>
            </a:r>
          </a:p>
          <a:p>
            <a:pPr marL="628650" lvl="1" indent="-171450">
              <a:buFontTx/>
              <a:buChar char="-"/>
            </a:pPr>
            <a:r>
              <a:rPr lang="fr-FR" dirty="0" err="1"/>
              <a:t>Add</a:t>
            </a:r>
            <a:r>
              <a:rPr lang="fr-FR" dirty="0"/>
              <a:t> the </a:t>
            </a:r>
            <a:r>
              <a:rPr lang="fr-FR" dirty="0" err="1"/>
              <a:t>author</a:t>
            </a:r>
            <a:r>
              <a:rPr lang="fr-FR" dirty="0"/>
              <a:t> group (</a:t>
            </a:r>
            <a:r>
              <a:rPr lang="fr-FR" dirty="0" err="1"/>
              <a:t>users</a:t>
            </a:r>
            <a:r>
              <a:rPr lang="fr-FR" dirty="0"/>
              <a:t>)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my</a:t>
            </a:r>
            <a:r>
              <a:rPr lang="fr-FR" dirty="0"/>
              <a:t> VO to the </a:t>
            </a:r>
            <a:r>
              <a:rPr lang="fr-FR" dirty="0" err="1"/>
              <a:t>authoring</a:t>
            </a:r>
            <a:r>
              <a:rPr lang="fr-FR" dirty="0"/>
              <a:t> </a:t>
            </a:r>
            <a:r>
              <a:rPr lang="fr-FR" dirty="0" err="1"/>
              <a:t>rigths</a:t>
            </a:r>
            <a:r>
              <a:rPr lang="fr-FR" dirty="0"/>
              <a:t> in the ressource</a:t>
            </a:r>
          </a:p>
          <a:p>
            <a:pPr marL="1085850" lvl="2" indent="-171450">
              <a:buFontTx/>
              <a:buChar char="-"/>
            </a:pPr>
            <a:r>
              <a:rPr lang="fr-FR" dirty="0"/>
              <a:t>Leads to RBAC groups of user in </a:t>
            </a:r>
            <a:r>
              <a:rPr lang="fr-FR" dirty="0" err="1"/>
              <a:t>eduTEAMS</a:t>
            </a:r>
            <a:r>
              <a:rPr lang="fr-FR" dirty="0"/>
              <a:t> and groups of actions (</a:t>
            </a:r>
            <a:r>
              <a:rPr lang="fr-FR" dirty="0" err="1"/>
              <a:t>rights</a:t>
            </a:r>
            <a:r>
              <a:rPr lang="fr-FR" dirty="0"/>
              <a:t>) in the </a:t>
            </a:r>
            <a:r>
              <a:rPr lang="fr-FR" dirty="0" err="1"/>
              <a:t>resource</a:t>
            </a:r>
            <a:r>
              <a:rPr lang="fr-FR" dirty="0"/>
              <a:t> ( </a:t>
            </a:r>
            <a:r>
              <a:rPr lang="fr-FR" dirty="0" err="1"/>
              <a:t>seperation</a:t>
            </a:r>
            <a:r>
              <a:rPr lang="fr-FR" dirty="0"/>
              <a:t> of </a:t>
            </a:r>
            <a:r>
              <a:rPr lang="fr-FR" dirty="0" err="1"/>
              <a:t>concern</a:t>
            </a:r>
            <a:r>
              <a:rPr lang="fr-FR" dirty="0"/>
              <a:t>)</a:t>
            </a:r>
          </a:p>
          <a:p>
            <a:pPr marL="1085850" lvl="2" indent="-171450">
              <a:buFontTx/>
              <a:buChar char="-"/>
            </a:pPr>
            <a:r>
              <a:rPr lang="fr-FR" dirty="0"/>
              <a:t>How to </a:t>
            </a:r>
            <a:r>
              <a:rPr lang="fr-FR" dirty="0" err="1"/>
              <a:t>make</a:t>
            </a:r>
            <a:r>
              <a:rPr lang="fr-FR" dirty="0"/>
              <a:t> the </a:t>
            </a:r>
            <a:r>
              <a:rPr lang="fr-FR" dirty="0" err="1"/>
              <a:t>maping</a:t>
            </a:r>
            <a:r>
              <a:rPr lang="fr-FR" dirty="0"/>
              <a:t>,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eduTEAMS</a:t>
            </a:r>
            <a:r>
              <a:rPr lang="fr-FR" dirty="0"/>
              <a:t> </a:t>
            </a:r>
            <a:r>
              <a:rPr lang="fr-FR" dirty="0" err="1"/>
              <a:t>read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 SP or the reverse ?</a:t>
            </a:r>
          </a:p>
          <a:p>
            <a:pPr marL="171450" lvl="0" indent="-171450">
              <a:buFontTx/>
              <a:buChar char="-"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value of the group </a:t>
            </a:r>
            <a:r>
              <a:rPr lang="fr-FR" dirty="0" err="1"/>
              <a:t>attribute</a:t>
            </a:r>
            <a:r>
              <a:rPr lang="fr-FR" dirty="0"/>
              <a:t> for </a:t>
            </a:r>
            <a:r>
              <a:rPr lang="fr-FR" dirty="0" err="1"/>
              <a:t>my</a:t>
            </a:r>
            <a:r>
              <a:rPr lang="fr-FR" dirty="0"/>
              <a:t> VO, the value of the group </a:t>
            </a:r>
            <a:r>
              <a:rPr lang="fr-FR" dirty="0" err="1"/>
              <a:t>attribute</a:t>
            </a:r>
            <a:r>
              <a:rPr lang="fr-FR" dirty="0"/>
              <a:t> </a:t>
            </a:r>
            <a:r>
              <a:rPr lang="fr-FR" dirty="0" err="1"/>
              <a:t>send</a:t>
            </a:r>
            <a:r>
              <a:rPr lang="fr-FR" dirty="0"/>
              <a:t> over by the AA for </a:t>
            </a:r>
            <a:r>
              <a:rPr lang="fr-FR" dirty="0" err="1"/>
              <a:t>my</a:t>
            </a:r>
            <a:r>
              <a:rPr lang="fr-FR" dirty="0"/>
              <a:t> Vo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2498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844548" y="3135885"/>
            <a:ext cx="5211183" cy="2999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85859" y="377475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90634" y="4031928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85884" y="432720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9" y="4319761"/>
            <a:ext cx="485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VO-x</a:t>
            </a:r>
          </a:p>
        </p:txBody>
      </p:sp>
      <p:sp>
        <p:nvSpPr>
          <p:cNvPr id="8" name="Rectangle 7"/>
          <p:cNvSpPr/>
          <p:nvPr/>
        </p:nvSpPr>
        <p:spPr>
          <a:xfrm>
            <a:off x="3206750" y="457200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X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06750" y="4848225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06750" y="512445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Z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35150" y="4571999"/>
            <a:ext cx="914400" cy="8191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Users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2566669" y="4760592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provision</a:t>
            </a:r>
          </a:p>
        </p:txBody>
      </p:sp>
      <p:sp>
        <p:nvSpPr>
          <p:cNvPr id="14" name="Rectangle 13"/>
          <p:cNvSpPr/>
          <p:nvPr/>
        </p:nvSpPr>
        <p:spPr>
          <a:xfrm rot="16200000">
            <a:off x="1195069" y="4760591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enroll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87474" y="5391146"/>
            <a:ext cx="2733676" cy="2409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Administrators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00159" y="4043536"/>
            <a:ext cx="487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95384" y="3767311"/>
            <a:ext cx="524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44549" y="5765606"/>
            <a:ext cx="1201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eduTEAMS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86287" y="4658930"/>
            <a:ext cx="1228725" cy="125927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Attribute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Authority</a:t>
            </a:r>
          </a:p>
        </p:txBody>
      </p:sp>
      <p:sp>
        <p:nvSpPr>
          <p:cNvPr id="24" name="Oval 23"/>
          <p:cNvSpPr/>
          <p:nvPr/>
        </p:nvSpPr>
        <p:spPr>
          <a:xfrm>
            <a:off x="4631626" y="1417368"/>
            <a:ext cx="1238250" cy="8286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675" y="543334"/>
            <a:ext cx="834616" cy="834616"/>
          </a:xfrm>
          <a:prstGeom prst="rect">
            <a:avLst/>
          </a:prstGeom>
        </p:spPr>
      </p:pic>
      <p:sp>
        <p:nvSpPr>
          <p:cNvPr id="30" name="Speech Bubble: Rectangle 29"/>
          <p:cNvSpPr/>
          <p:nvPr/>
        </p:nvSpPr>
        <p:spPr>
          <a:xfrm>
            <a:off x="3162986" y="466725"/>
            <a:ext cx="1389710" cy="1057275"/>
          </a:xfrm>
          <a:prstGeom prst="wedgeRectCallout">
            <a:avLst>
              <a:gd name="adj1" fmla="val 77171"/>
              <a:gd name="adj2" fmla="val -897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Bob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 </a:t>
            </a:r>
            <a:r>
              <a:rPr kumimoji="0" lang="en-US" sz="16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IdP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en-US" sz="16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eduGAIN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3" name="Speech Bubble: Rectangle 32"/>
          <p:cNvSpPr/>
          <p:nvPr/>
        </p:nvSpPr>
        <p:spPr>
          <a:xfrm>
            <a:off x="6616121" y="2728422"/>
            <a:ext cx="1962150" cy="876417"/>
          </a:xfrm>
          <a:prstGeom prst="wedgeRectCallout">
            <a:avLst>
              <a:gd name="adj1" fmla="val -9824"/>
              <a:gd name="adj2" fmla="val 733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 the VO admin enroll Bob and Alice.</a:t>
            </a:r>
          </a:p>
        </p:txBody>
      </p:sp>
      <p:sp>
        <p:nvSpPr>
          <p:cNvPr id="3" name="Oval 2"/>
          <p:cNvSpPr/>
          <p:nvPr/>
        </p:nvSpPr>
        <p:spPr>
          <a:xfrm>
            <a:off x="3018877" y="323613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456304" y="2594005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66206" y="6486417"/>
            <a:ext cx="352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Enrollment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561423" y="3327400"/>
            <a:ext cx="1228725" cy="114001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Discovery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205550" y="2420043"/>
            <a:ext cx="2063241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Identity Hub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19088" y="466725"/>
            <a:ext cx="475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–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VO admin goes to 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eduTeams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–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VO admin add Bob to the VO and groups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– 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eduTeams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sends a mail to Bob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694413" y="37466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719813" y="47880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283" y="3790454"/>
            <a:ext cx="1093039" cy="1093039"/>
          </a:xfrm>
          <a:prstGeom prst="rect">
            <a:avLst/>
          </a:prstGeom>
        </p:spPr>
      </p:pic>
      <p:sp>
        <p:nvSpPr>
          <p:cNvPr id="25" name="Arrow: Right 24"/>
          <p:cNvSpPr/>
          <p:nvPr/>
        </p:nvSpPr>
        <p:spPr>
          <a:xfrm rot="10800000">
            <a:off x="3940216" y="4110463"/>
            <a:ext cx="2771480" cy="674879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521" y="1187235"/>
            <a:ext cx="874250" cy="874250"/>
          </a:xfrm>
          <a:prstGeom prst="rect">
            <a:avLst/>
          </a:prstGeom>
        </p:spPr>
      </p:pic>
      <p:sp>
        <p:nvSpPr>
          <p:cNvPr id="38" name="Speech Bubble: Rectangle 37"/>
          <p:cNvSpPr/>
          <p:nvPr/>
        </p:nvSpPr>
        <p:spPr>
          <a:xfrm>
            <a:off x="627050" y="582549"/>
            <a:ext cx="1389710" cy="1057275"/>
          </a:xfrm>
          <a:prstGeom prst="wedgeRectCallout">
            <a:avLst>
              <a:gd name="adj1" fmla="val 69275"/>
              <a:gd name="adj2" fmla="val 1005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Alice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social </a:t>
            </a:r>
            <a:r>
              <a:rPr kumimoji="0" lang="en-US" sz="16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482941" y="439437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0668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Enrollment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 :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The existing SP should do </a:t>
            </a:r>
            <a:r>
              <a:rPr lang="en-US" dirty="0" err="1"/>
              <a:t>IdP</a:t>
            </a:r>
            <a:r>
              <a:rPr lang="en-US" dirty="0"/>
              <a:t> Chaining and call the attribute authority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How to enroll my SP in </a:t>
            </a:r>
            <a:r>
              <a:rPr lang="en-US" dirty="0" err="1"/>
              <a:t>eduTEAMS</a:t>
            </a:r>
            <a:r>
              <a:rPr lang="en-US" dirty="0"/>
              <a:t> ?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Why a discovery service for the SP, after enrollment the user’s </a:t>
            </a:r>
            <a:r>
              <a:rPr lang="en-US" dirty="0" err="1"/>
              <a:t>IdP</a:t>
            </a:r>
            <a:r>
              <a:rPr lang="en-US" dirty="0"/>
              <a:t> should be selected ???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How to check enrollment ? Like an activation email with a </a:t>
            </a:r>
            <a:r>
              <a:rPr lang="en-US" dirty="0" err="1"/>
              <a:t>guid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364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844548" y="3135885"/>
            <a:ext cx="5211183" cy="2999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85859" y="377475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90634" y="4031928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85884" y="432720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9" y="4319761"/>
            <a:ext cx="485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VO-x</a:t>
            </a:r>
          </a:p>
        </p:txBody>
      </p:sp>
      <p:sp>
        <p:nvSpPr>
          <p:cNvPr id="8" name="Rectangle 7"/>
          <p:cNvSpPr/>
          <p:nvPr/>
        </p:nvSpPr>
        <p:spPr>
          <a:xfrm>
            <a:off x="3206750" y="457200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X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06750" y="4848225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06750" y="512445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Z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35150" y="4571999"/>
            <a:ext cx="914400" cy="8191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Users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2566669" y="4760592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provision</a:t>
            </a:r>
          </a:p>
        </p:txBody>
      </p:sp>
      <p:sp>
        <p:nvSpPr>
          <p:cNvPr id="14" name="Rectangle 13"/>
          <p:cNvSpPr/>
          <p:nvPr/>
        </p:nvSpPr>
        <p:spPr>
          <a:xfrm rot="16200000">
            <a:off x="1195069" y="4760591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enroll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87474" y="5391146"/>
            <a:ext cx="2733676" cy="2409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Administrators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00159" y="4043536"/>
            <a:ext cx="487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95384" y="3767311"/>
            <a:ext cx="524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44549" y="5765606"/>
            <a:ext cx="1201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eduTEAMS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86287" y="4658930"/>
            <a:ext cx="1228725" cy="125927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Attribute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Authority</a:t>
            </a:r>
          </a:p>
        </p:txBody>
      </p:sp>
      <p:sp>
        <p:nvSpPr>
          <p:cNvPr id="24" name="Oval 23"/>
          <p:cNvSpPr/>
          <p:nvPr/>
        </p:nvSpPr>
        <p:spPr>
          <a:xfrm>
            <a:off x="4631626" y="1417368"/>
            <a:ext cx="1238250" cy="8286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675" y="543334"/>
            <a:ext cx="834616" cy="834616"/>
          </a:xfrm>
          <a:prstGeom prst="rect">
            <a:avLst/>
          </a:prstGeom>
        </p:spPr>
      </p:pic>
      <p:sp>
        <p:nvSpPr>
          <p:cNvPr id="30" name="Speech Bubble: Rectangle 29"/>
          <p:cNvSpPr/>
          <p:nvPr/>
        </p:nvSpPr>
        <p:spPr>
          <a:xfrm>
            <a:off x="3162986" y="466725"/>
            <a:ext cx="1389710" cy="1057275"/>
          </a:xfrm>
          <a:prstGeom prst="wedgeRectCallout">
            <a:avLst>
              <a:gd name="adj1" fmla="val 77171"/>
              <a:gd name="adj2" fmla="val -897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Bob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an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IdP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eduGAIN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3" name="Speech Bubble: Rectangle 32"/>
          <p:cNvSpPr/>
          <p:nvPr/>
        </p:nvSpPr>
        <p:spPr>
          <a:xfrm>
            <a:off x="6616121" y="2728422"/>
            <a:ext cx="1962150" cy="876417"/>
          </a:xfrm>
          <a:prstGeom prst="wedgeRectCallout">
            <a:avLst>
              <a:gd name="adj1" fmla="val -9824"/>
              <a:gd name="adj2" fmla="val 733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 the VO admin</a:t>
            </a:r>
          </a:p>
        </p:txBody>
      </p:sp>
      <p:sp>
        <p:nvSpPr>
          <p:cNvPr id="3" name="Oval 2"/>
          <p:cNvSpPr/>
          <p:nvPr/>
        </p:nvSpPr>
        <p:spPr>
          <a:xfrm>
            <a:off x="3018877" y="323613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456304" y="2594005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66206" y="6486417"/>
            <a:ext cx="352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Self Enrollment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561423" y="3327400"/>
            <a:ext cx="1228725" cy="114001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Discovery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205550" y="2420043"/>
            <a:ext cx="2063241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Identity Hub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19088" y="466725"/>
            <a:ext cx="475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Bob and Alice heard a bout a nice resource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and aim to participate.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694413" y="37466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719813" y="47880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283" y="3790454"/>
            <a:ext cx="1093039" cy="10930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521" y="1187235"/>
            <a:ext cx="874250" cy="874250"/>
          </a:xfrm>
          <a:prstGeom prst="rect">
            <a:avLst/>
          </a:prstGeom>
        </p:spPr>
      </p:pic>
      <p:sp>
        <p:nvSpPr>
          <p:cNvPr id="38" name="Speech Bubble: Rectangle 37"/>
          <p:cNvSpPr/>
          <p:nvPr/>
        </p:nvSpPr>
        <p:spPr>
          <a:xfrm>
            <a:off x="627050" y="582549"/>
            <a:ext cx="1389710" cy="1057275"/>
          </a:xfrm>
          <a:prstGeom prst="wedgeRectCallout">
            <a:avLst>
              <a:gd name="adj1" fmla="val 69275"/>
              <a:gd name="adj2" fmla="val 1005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social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482941" y="439437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7739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How to </a:t>
            </a:r>
            <a:r>
              <a:rPr lang="fr-FR" dirty="0" err="1"/>
              <a:t>bootstrap</a:t>
            </a:r>
            <a:r>
              <a:rPr lang="fr-FR" dirty="0"/>
              <a:t> the </a:t>
            </a:r>
            <a:r>
              <a:rPr lang="fr-FR" dirty="0" err="1"/>
              <a:t>process</a:t>
            </a:r>
            <a:r>
              <a:rPr lang="fr-FR" dirty="0"/>
              <a:t> ?</a:t>
            </a:r>
          </a:p>
          <a:p>
            <a:pPr marL="171450" indent="-171450">
              <a:buFontTx/>
              <a:buChar char="-"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process</a:t>
            </a:r>
            <a:r>
              <a:rPr lang="fr-FR" dirty="0"/>
              <a:t>, the user select the groups </a:t>
            </a:r>
            <a:r>
              <a:rPr lang="fr-FR" dirty="0" err="1"/>
              <a:t>he</a:t>
            </a:r>
            <a:r>
              <a:rPr lang="fr-FR" dirty="0"/>
              <a:t> </a:t>
            </a:r>
            <a:r>
              <a:rPr lang="fr-FR" dirty="0" err="1"/>
              <a:t>want</a:t>
            </a:r>
            <a:r>
              <a:rPr lang="fr-FR" dirty="0"/>
              <a:t>.</a:t>
            </a:r>
          </a:p>
          <a:p>
            <a:pPr marL="171450" indent="-171450">
              <a:buFontTx/>
              <a:buChar char="-"/>
            </a:pPr>
            <a:r>
              <a:rPr lang="fr-FR" dirty="0"/>
              <a:t>Is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restriction in </a:t>
            </a:r>
            <a:r>
              <a:rPr lang="fr-FR" dirty="0" err="1"/>
              <a:t>Federation</a:t>
            </a:r>
            <a:r>
              <a:rPr lang="fr-FR" dirty="0"/>
              <a:t> </a:t>
            </a:r>
            <a:r>
              <a:rPr lang="fr-FR" dirty="0" err="1"/>
              <a:t>IdP</a:t>
            </a:r>
            <a:r>
              <a:rPr lang="fr-FR" dirty="0"/>
              <a:t> and Social </a:t>
            </a:r>
            <a:r>
              <a:rPr lang="fr-FR" dirty="0" err="1"/>
              <a:t>IdP</a:t>
            </a:r>
            <a:endParaRPr lang="fr-FR" dirty="0"/>
          </a:p>
          <a:p>
            <a:pPr marL="171450" indent="-171450">
              <a:buFontTx/>
              <a:buChar char="-"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check </a:t>
            </a:r>
            <a:r>
              <a:rPr lang="fr-FR" dirty="0" err="1"/>
              <a:t>worflow</a:t>
            </a:r>
            <a:r>
              <a:rPr lang="fr-FR" dirty="0"/>
              <a:t> / technique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8102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67" y="260771"/>
            <a:ext cx="6095161" cy="49716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867" y="6121400"/>
            <a:ext cx="6484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https://docs.shib.ncsu.edu/docs/shibworks.html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91300" y="279400"/>
            <a:ext cx="52832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A user tries to visit a protected resource on a website.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SP on that website issues a SAML message, encodes it in a URL, and redirects the user's browser to the </a:t>
            </a:r>
            <a:r>
              <a:rPr lang="en-US" dirty="0" err="1"/>
              <a:t>IdP</a:t>
            </a:r>
            <a:r>
              <a:rPr lang="en-US" dirty="0"/>
              <a:t> with that message.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dirty="0" err="1"/>
              <a:t>IdP</a:t>
            </a:r>
            <a:r>
              <a:rPr lang="en-US" dirty="0"/>
              <a:t> verifies the SAML message that it received and allows the user to perform a login.</a:t>
            </a:r>
            <a:br>
              <a:rPr lang="en-US" dirty="0"/>
            </a:br>
            <a:r>
              <a:rPr lang="en-US" dirty="0"/>
              <a:t>Once the user logs in, the </a:t>
            </a:r>
            <a:r>
              <a:rPr lang="en-US" dirty="0" err="1"/>
              <a:t>IdP</a:t>
            </a:r>
            <a:r>
              <a:rPr lang="en-US" dirty="0"/>
              <a:t> generates an </a:t>
            </a:r>
            <a:r>
              <a:rPr lang="en-US" dirty="0" err="1"/>
              <a:t>IdP</a:t>
            </a:r>
            <a:r>
              <a:rPr lang="en-US" dirty="0"/>
              <a:t> session, and refers to its Attribute Release Policy (ARP) to see what attributes it is permitted to send back to the SP.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dirty="0" err="1"/>
              <a:t>IdP</a:t>
            </a:r>
            <a:r>
              <a:rPr lang="en-US" dirty="0"/>
              <a:t> constructs a SAML reply message for the SP and instructs the user's browser to return to the SP.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browser posts the SAML message to the SP.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SP decodes the SAML reply, verifies the </a:t>
            </a:r>
            <a:r>
              <a:rPr lang="en-US" dirty="0" err="1"/>
              <a:t>IdP</a:t>
            </a:r>
            <a:r>
              <a:rPr lang="en-US" dirty="0"/>
              <a:t> signature, and uses that to generate an SP session on the website.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SP then sends the user back to the original protected resource. That resource will lookup the SP session, permit the access, and retrieve the user's attributes.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0867" y="5537200"/>
            <a:ext cx="594943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* </a:t>
            </a:r>
            <a:r>
              <a:rPr lang="fr-FR" dirty="0" err="1"/>
              <a:t>Discovery</a:t>
            </a:r>
            <a:r>
              <a:rPr lang="fr-FR" dirty="0"/>
              <a:t> Service </a:t>
            </a:r>
            <a:r>
              <a:rPr lang="fr-FR" dirty="0" err="1"/>
              <a:t>fits</a:t>
            </a:r>
            <a:r>
              <a:rPr lang="fr-FR" dirty="0"/>
              <a:t> in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steps</a:t>
            </a:r>
            <a:r>
              <a:rPr lang="fr-FR" dirty="0"/>
              <a:t> 1 and 2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042400" y="6464300"/>
            <a:ext cx="31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err="1"/>
              <a:t>Federated</a:t>
            </a:r>
            <a:r>
              <a:rPr lang="fr-FR" dirty="0"/>
              <a:t> </a:t>
            </a:r>
            <a:r>
              <a:rPr lang="fr-FR" dirty="0" err="1"/>
              <a:t>sign</a:t>
            </a:r>
            <a:r>
              <a:rPr lang="fr-FR" dirty="0"/>
              <a:t> in flow</a:t>
            </a:r>
          </a:p>
        </p:txBody>
      </p:sp>
    </p:spTree>
    <p:extLst>
      <p:ext uri="{BB962C8B-B14F-4D97-AF65-F5344CB8AC3E}">
        <p14:creationId xmlns:p14="http://schemas.microsoft.com/office/powerpoint/2010/main" val="2524268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6275" y="1596381"/>
            <a:ext cx="1476375" cy="192405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Service</a:t>
            </a:r>
            <a:br>
              <a:rPr lang="en-US" dirty="0"/>
            </a:br>
            <a:r>
              <a:rPr lang="en-US" dirty="0"/>
              <a:t>Provider</a:t>
            </a:r>
            <a:br>
              <a:rPr lang="en-US" dirty="0"/>
            </a:br>
            <a:r>
              <a:rPr lang="en-US" dirty="0"/>
              <a:t>(SP)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62048" y="3520431"/>
            <a:ext cx="6280152" cy="26145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403359" y="377475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08134" y="4031928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3384" y="432720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12909" y="4319761"/>
            <a:ext cx="485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VO-x</a:t>
            </a:r>
          </a:p>
        </p:txBody>
      </p:sp>
      <p:sp>
        <p:nvSpPr>
          <p:cNvPr id="8" name="Rectangle 7"/>
          <p:cNvSpPr/>
          <p:nvPr/>
        </p:nvSpPr>
        <p:spPr>
          <a:xfrm>
            <a:off x="3524250" y="457200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Group X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24250" y="4848225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Group 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24250" y="512445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Group Z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52650" y="4571999"/>
            <a:ext cx="914400" cy="8191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Users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2884169" y="4760592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provision</a:t>
            </a:r>
          </a:p>
        </p:txBody>
      </p:sp>
      <p:sp>
        <p:nvSpPr>
          <p:cNvPr id="14" name="Rectangle 13"/>
          <p:cNvSpPr/>
          <p:nvPr/>
        </p:nvSpPr>
        <p:spPr>
          <a:xfrm rot="16200000">
            <a:off x="1512569" y="4760591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enroll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04974" y="5391146"/>
            <a:ext cx="2733676" cy="2409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Administrators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17659" y="4043536"/>
            <a:ext cx="487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VO-y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12884" y="3767311"/>
            <a:ext cx="524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VO-…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62049" y="5765606"/>
            <a:ext cx="1201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eduTEAMS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073779" y="3697585"/>
            <a:ext cx="1228725" cy="131826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Attribute</a:t>
            </a:r>
          </a:p>
          <a:p>
            <a:pPr algn="ctr"/>
            <a:r>
              <a:rPr lang="en-US" dirty="0"/>
              <a:t>Authority</a:t>
            </a:r>
          </a:p>
        </p:txBody>
      </p:sp>
      <p:sp>
        <p:nvSpPr>
          <p:cNvPr id="24" name="Oval 23"/>
          <p:cNvSpPr/>
          <p:nvPr/>
        </p:nvSpPr>
        <p:spPr>
          <a:xfrm>
            <a:off x="5772149" y="767706"/>
            <a:ext cx="1238250" cy="8286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IdP</a:t>
            </a:r>
            <a:endParaRPr lang="en-US" dirty="0"/>
          </a:p>
        </p:txBody>
      </p:sp>
      <p:sp>
        <p:nvSpPr>
          <p:cNvPr id="25" name="Arrow: Right 24"/>
          <p:cNvSpPr/>
          <p:nvPr/>
        </p:nvSpPr>
        <p:spPr>
          <a:xfrm>
            <a:off x="6738941" y="2129781"/>
            <a:ext cx="1452559" cy="85725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lus Sign 25"/>
          <p:cNvSpPr/>
          <p:nvPr/>
        </p:nvSpPr>
        <p:spPr>
          <a:xfrm>
            <a:off x="6153151" y="2333624"/>
            <a:ext cx="457200" cy="447675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/>
          <p:cNvSpPr/>
          <p:nvPr/>
        </p:nvSpPr>
        <p:spPr>
          <a:xfrm>
            <a:off x="6024561" y="1664020"/>
            <a:ext cx="733425" cy="669603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Down 27"/>
          <p:cNvSpPr/>
          <p:nvPr/>
        </p:nvSpPr>
        <p:spPr>
          <a:xfrm rot="10800000">
            <a:off x="6024561" y="2787970"/>
            <a:ext cx="733425" cy="669603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279" y="1127534"/>
            <a:ext cx="834616" cy="834616"/>
          </a:xfrm>
          <a:prstGeom prst="rect">
            <a:avLst/>
          </a:prstGeom>
        </p:spPr>
      </p:pic>
      <p:sp>
        <p:nvSpPr>
          <p:cNvPr id="30" name="Speech Bubble: Rectangle 29"/>
          <p:cNvSpPr/>
          <p:nvPr/>
        </p:nvSpPr>
        <p:spPr>
          <a:xfrm>
            <a:off x="3067990" y="466725"/>
            <a:ext cx="1389710" cy="1057275"/>
          </a:xfrm>
          <a:prstGeom prst="wedgeRectCallout">
            <a:avLst>
              <a:gd name="adj1" fmla="val 69860"/>
              <a:gd name="adj2" fmla="val 354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Bob member’s of VO-x connects to VO-x service</a:t>
            </a:r>
          </a:p>
        </p:txBody>
      </p:sp>
      <p:sp>
        <p:nvSpPr>
          <p:cNvPr id="31" name="Speech Bubble: Rectangle 30"/>
          <p:cNvSpPr/>
          <p:nvPr/>
        </p:nvSpPr>
        <p:spPr>
          <a:xfrm>
            <a:off x="2686049" y="2129781"/>
            <a:ext cx="2754846" cy="1108719"/>
          </a:xfrm>
          <a:prstGeom prst="wedgeRectCallout">
            <a:avLst>
              <a:gd name="adj1" fmla="val 76784"/>
              <a:gd name="adj2" fmla="val -1138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Bob’s claims are augmented with Vo-X attributes (group membership) using an attribute authority or an API</a:t>
            </a:r>
          </a:p>
        </p:txBody>
      </p:sp>
      <p:sp>
        <p:nvSpPr>
          <p:cNvPr id="32" name="Arrow: Left-Right 31"/>
          <p:cNvSpPr/>
          <p:nvPr/>
        </p:nvSpPr>
        <p:spPr>
          <a:xfrm>
            <a:off x="742536" y="1596381"/>
            <a:ext cx="990600" cy="609600"/>
          </a:xfrm>
          <a:prstGeom prst="left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peech Bubble: Rectangle 32"/>
          <p:cNvSpPr/>
          <p:nvPr/>
        </p:nvSpPr>
        <p:spPr>
          <a:xfrm>
            <a:off x="7810500" y="466608"/>
            <a:ext cx="1962150" cy="876417"/>
          </a:xfrm>
          <a:prstGeom prst="wedgeRectCallout">
            <a:avLst>
              <a:gd name="adj1" fmla="val -9824"/>
              <a:gd name="adj2" fmla="val 733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Bob gain access through his group membership in VO-x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93493" y="3238500"/>
            <a:ext cx="1079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Vo-X service</a:t>
            </a:r>
          </a:p>
        </p:txBody>
      </p:sp>
      <p:sp>
        <p:nvSpPr>
          <p:cNvPr id="3" name="Oval 2"/>
          <p:cNvSpPr/>
          <p:nvPr/>
        </p:nvSpPr>
        <p:spPr>
          <a:xfrm>
            <a:off x="2909807" y="323613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4" name="Oval 33"/>
          <p:cNvSpPr/>
          <p:nvPr/>
        </p:nvSpPr>
        <p:spPr>
          <a:xfrm>
            <a:off x="2533237" y="1998821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5" name="Oval 34"/>
          <p:cNvSpPr/>
          <p:nvPr/>
        </p:nvSpPr>
        <p:spPr>
          <a:xfrm>
            <a:off x="7650683" y="319491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66206" y="6486417"/>
            <a:ext cx="352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Access overview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714879" y="3697585"/>
            <a:ext cx="1228725" cy="131826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Discovery</a:t>
            </a:r>
          </a:p>
          <a:p>
            <a:pPr algn="ctr"/>
            <a:r>
              <a:rPr lang="en-US" dirty="0"/>
              <a:t>Service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714879" y="5162550"/>
            <a:ext cx="2587625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TEIP</a:t>
            </a:r>
          </a:p>
        </p:txBody>
      </p:sp>
    </p:spTree>
    <p:extLst>
      <p:ext uri="{BB962C8B-B14F-4D97-AF65-F5344CB8AC3E}">
        <p14:creationId xmlns:p14="http://schemas.microsoft.com/office/powerpoint/2010/main" val="3644749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66206" y="6486417"/>
            <a:ext cx="352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Play ground case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6920" y="841248"/>
            <a:ext cx="300590" cy="452303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134011" y="1591670"/>
            <a:ext cx="300590" cy="4523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598057" y="1600898"/>
            <a:ext cx="300590" cy="4523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065879" y="1600898"/>
            <a:ext cx="300590" cy="4523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2531688" y="1599043"/>
            <a:ext cx="300590" cy="4523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999509" y="1591668"/>
            <a:ext cx="300590" cy="4523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Connector 12"/>
          <p:cNvCxnSpPr>
            <a:stCxn id="6" idx="2"/>
          </p:cNvCxnSpPr>
          <p:nvPr/>
        </p:nvCxnSpPr>
        <p:spPr>
          <a:xfrm>
            <a:off x="917215" y="1293551"/>
            <a:ext cx="0" cy="320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27002" y="1435736"/>
            <a:ext cx="223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80529" y="1434154"/>
            <a:ext cx="0" cy="14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748352" y="1435431"/>
            <a:ext cx="0" cy="14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09635" y="1435430"/>
            <a:ext cx="0" cy="14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686529" y="1442105"/>
            <a:ext cx="0" cy="14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149804" y="1435430"/>
            <a:ext cx="0" cy="14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91" name="Group 90"/>
          <p:cNvGrpSpPr/>
          <p:nvPr/>
        </p:nvGrpSpPr>
        <p:grpSpPr>
          <a:xfrm>
            <a:off x="1134004" y="2337401"/>
            <a:ext cx="2533179" cy="1211953"/>
            <a:chOff x="1281484" y="2337401"/>
            <a:chExt cx="2533179" cy="1211953"/>
          </a:xfrm>
        </p:grpSpPr>
        <p:sp>
          <p:nvSpPr>
            <p:cNvPr id="78" name="Rectangle 77"/>
            <p:cNvSpPr/>
            <p:nvPr/>
          </p:nvSpPr>
          <p:spPr>
            <a:xfrm>
              <a:off x="1281484" y="2337401"/>
              <a:ext cx="300590" cy="452303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648575" y="3087823"/>
              <a:ext cx="300590" cy="452303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112621" y="3097051"/>
              <a:ext cx="300590" cy="452303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580443" y="3097051"/>
              <a:ext cx="300590" cy="452303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3046252" y="3095196"/>
              <a:ext cx="300590" cy="452303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514073" y="3087821"/>
              <a:ext cx="300590" cy="452303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4" name="Straight Connector 83"/>
            <p:cNvCxnSpPr>
              <a:stCxn id="78" idx="2"/>
            </p:cNvCxnSpPr>
            <p:nvPr/>
          </p:nvCxnSpPr>
          <p:spPr>
            <a:xfrm>
              <a:off x="1431779" y="2789704"/>
              <a:ext cx="0" cy="144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1441566" y="2931889"/>
              <a:ext cx="223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795093" y="2930307"/>
              <a:ext cx="0" cy="144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262916" y="2931584"/>
              <a:ext cx="0" cy="144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724199" y="2931583"/>
              <a:ext cx="0" cy="144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201093" y="2938258"/>
              <a:ext cx="0" cy="144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3664368" y="2931583"/>
              <a:ext cx="0" cy="144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2" name="Group 91"/>
          <p:cNvGrpSpPr/>
          <p:nvPr/>
        </p:nvGrpSpPr>
        <p:grpSpPr>
          <a:xfrm>
            <a:off x="1142520" y="3822065"/>
            <a:ext cx="2533179" cy="1211953"/>
            <a:chOff x="1281484" y="2337401"/>
            <a:chExt cx="2533179" cy="1211953"/>
          </a:xfrm>
        </p:grpSpPr>
        <p:sp>
          <p:nvSpPr>
            <p:cNvPr id="93" name="Rectangle 92"/>
            <p:cNvSpPr/>
            <p:nvPr/>
          </p:nvSpPr>
          <p:spPr>
            <a:xfrm>
              <a:off x="1281484" y="2337401"/>
              <a:ext cx="300590" cy="452303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48575" y="3087823"/>
              <a:ext cx="300590" cy="45230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112621" y="3097051"/>
              <a:ext cx="300590" cy="45230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580443" y="3097051"/>
              <a:ext cx="300590" cy="45230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046252" y="3095196"/>
              <a:ext cx="300590" cy="45230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514073" y="3087821"/>
              <a:ext cx="300590" cy="45230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9" name="Straight Connector 98"/>
            <p:cNvCxnSpPr>
              <a:stCxn id="93" idx="2"/>
            </p:cNvCxnSpPr>
            <p:nvPr/>
          </p:nvCxnSpPr>
          <p:spPr>
            <a:xfrm>
              <a:off x="1431779" y="2789704"/>
              <a:ext cx="0" cy="14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441566" y="2931889"/>
              <a:ext cx="2232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1795093" y="2930307"/>
              <a:ext cx="0" cy="14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2262916" y="2931584"/>
              <a:ext cx="0" cy="14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2724199" y="2931583"/>
              <a:ext cx="0" cy="14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3201093" y="2938258"/>
              <a:ext cx="0" cy="14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3664368" y="2931583"/>
              <a:ext cx="0" cy="14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11" name="Straight Connector 110"/>
          <p:cNvCxnSpPr>
            <a:endCxn id="78" idx="1"/>
          </p:cNvCxnSpPr>
          <p:nvPr/>
        </p:nvCxnSpPr>
        <p:spPr>
          <a:xfrm>
            <a:off x="917215" y="2563552"/>
            <a:ext cx="2167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926497" y="4043820"/>
            <a:ext cx="2167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828648" y="2618262"/>
            <a:ext cx="17351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Blue team pages</a:t>
            </a:r>
          </a:p>
          <a:p>
            <a:r>
              <a:rPr lang="fr-FR" dirty="0">
                <a:solidFill>
                  <a:srgbClr val="0070C0"/>
                </a:solidFill>
              </a:rPr>
              <a:t>- Blue </a:t>
            </a:r>
            <a:r>
              <a:rPr lang="fr-FR" dirty="0" err="1">
                <a:solidFill>
                  <a:srgbClr val="0070C0"/>
                </a:solidFill>
              </a:rPr>
              <a:t>members</a:t>
            </a:r>
            <a:endParaRPr lang="fr-FR" dirty="0">
              <a:solidFill>
                <a:srgbClr val="0070C0"/>
              </a:solidFill>
            </a:endParaRPr>
          </a:p>
          <a:p>
            <a:r>
              <a:rPr lang="fr-FR" dirty="0">
                <a:solidFill>
                  <a:srgbClr val="0070C0"/>
                </a:solidFill>
              </a:rPr>
              <a:t>- Blue </a:t>
            </a:r>
            <a:r>
              <a:rPr lang="fr-FR" dirty="0" err="1">
                <a:solidFill>
                  <a:srgbClr val="0070C0"/>
                </a:solidFill>
              </a:rPr>
              <a:t>visitors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39991" y="4134445"/>
            <a:ext cx="1663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Red</a:t>
            </a:r>
            <a:r>
              <a:rPr lang="fr-FR" dirty="0">
                <a:solidFill>
                  <a:srgbClr val="FF0000"/>
                </a:solidFill>
              </a:rPr>
              <a:t> team pages</a:t>
            </a:r>
          </a:p>
          <a:p>
            <a:r>
              <a:rPr lang="fr-FR" dirty="0">
                <a:solidFill>
                  <a:srgbClr val="FF0000"/>
                </a:solidFill>
              </a:rPr>
              <a:t>- </a:t>
            </a:r>
            <a:r>
              <a:rPr lang="fr-FR" dirty="0" err="1">
                <a:solidFill>
                  <a:srgbClr val="FF0000"/>
                </a:solidFill>
              </a:rPr>
              <a:t>Red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members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>
                <a:solidFill>
                  <a:srgbClr val="FF0000"/>
                </a:solidFill>
              </a:rPr>
              <a:t>- </a:t>
            </a:r>
            <a:r>
              <a:rPr lang="fr-FR" dirty="0" err="1">
                <a:solidFill>
                  <a:srgbClr val="FF0000"/>
                </a:solidFill>
              </a:rPr>
              <a:t>Red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visitors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09705" y="815212"/>
            <a:ext cx="15290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 pages</a:t>
            </a:r>
          </a:p>
          <a:p>
            <a:r>
              <a:rPr lang="en-US" dirty="0"/>
              <a:t>- VO owners</a:t>
            </a:r>
          </a:p>
          <a:p>
            <a:r>
              <a:rPr lang="en-US" dirty="0"/>
              <a:t>- VO members</a:t>
            </a:r>
          </a:p>
          <a:p>
            <a:r>
              <a:rPr lang="en-US" dirty="0"/>
              <a:t>- VO visitors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7545" y="590345"/>
            <a:ext cx="46837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Sample VO structure (web / wiki / files / …) </a:t>
            </a:r>
          </a:p>
          <a:p>
            <a:endParaRPr lang="en-US" sz="1400" dirty="0"/>
          </a:p>
          <a:p>
            <a:r>
              <a:rPr lang="en-US" sz="1400" dirty="0"/>
              <a:t>Blue and Red teams have a strict privileges.</a:t>
            </a:r>
          </a:p>
          <a:p>
            <a:r>
              <a:rPr lang="en-US" sz="1400" dirty="0"/>
              <a:t>Owners have all rights even in red and blue teams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048472"/>
              </p:ext>
            </p:extLst>
          </p:nvPr>
        </p:nvGraphicFramePr>
        <p:xfrm>
          <a:off x="7277027" y="3321347"/>
          <a:ext cx="4464000" cy="2880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32000">
                  <a:extLst>
                    <a:ext uri="{9D8B030D-6E8A-4147-A177-3AD203B41FA5}">
                      <a16:colId xmlns:a16="http://schemas.microsoft.com/office/drawing/2014/main" val="377134845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98732919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89683469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46726881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VO</a:t>
                      </a:r>
                      <a:r>
                        <a:rPr lang="en-US" sz="1400" baseline="0" noProof="0" dirty="0"/>
                        <a:t> Pages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Blue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Red 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81618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VO</a:t>
                      </a:r>
                      <a:r>
                        <a:rPr lang="en-US" sz="1400" baseline="0" noProof="0" dirty="0"/>
                        <a:t> Owners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CRUD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CRUD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CRUD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09022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VO Members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CRUD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CRUD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1533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VO Visitors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64523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Blue</a:t>
                      </a:r>
                      <a:r>
                        <a:rPr lang="en-US" sz="1400" baseline="0" noProof="0" dirty="0"/>
                        <a:t> Members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CRUD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86839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Blue Visitors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87672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Red Members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CRUD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15705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Red Visitors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637939"/>
                  </a:ext>
                </a:extLst>
              </a:tr>
            </a:tbl>
          </a:graphicData>
        </a:graphic>
      </p:graphicFrame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017" y="2271253"/>
            <a:ext cx="659054" cy="65905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106" y="590345"/>
            <a:ext cx="880310" cy="88031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026" y="3193173"/>
            <a:ext cx="655354" cy="6553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097" y="4043819"/>
            <a:ext cx="775093" cy="77509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529" y="4976798"/>
            <a:ext cx="775814" cy="77581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898129" y="914405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Sam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330751" y="2467887"/>
            <a:ext cx="471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Bob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301245" y="3367544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Alice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78341" y="4277010"/>
            <a:ext cx="496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Paul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060357" y="5279912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Lisa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381337" y="4422922"/>
            <a:ext cx="478223" cy="1649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388979" y="4694986"/>
            <a:ext cx="341851" cy="6697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441540" y="2618263"/>
            <a:ext cx="529896" cy="417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endCxn id="53" idx="1"/>
          </p:cNvCxnSpPr>
          <p:nvPr/>
        </p:nvCxnSpPr>
        <p:spPr>
          <a:xfrm>
            <a:off x="5207997" y="3394642"/>
            <a:ext cx="612029" cy="126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189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Playground Personas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 is the VO administration, he sets up the groups structure	</a:t>
            </a:r>
          </a:p>
          <a:p>
            <a:pPr lvl="1"/>
            <a:r>
              <a:rPr lang="en-US" dirty="0"/>
              <a:t>All members of the Owners groups can manage everything .</a:t>
            </a:r>
          </a:p>
          <a:p>
            <a:r>
              <a:rPr lang="en-US" dirty="0"/>
              <a:t>Bob is member of the Blue Members groups.</a:t>
            </a:r>
          </a:p>
          <a:p>
            <a:pPr lvl="1"/>
            <a:r>
              <a:rPr lang="en-US" dirty="0"/>
              <a:t>All members of the Blue Members can manage the blue team pages</a:t>
            </a:r>
          </a:p>
          <a:p>
            <a:pPr lvl="1"/>
            <a:r>
              <a:rPr lang="en-US" dirty="0"/>
              <a:t>All members of the Blue Members can manage the blue team groups</a:t>
            </a:r>
          </a:p>
          <a:p>
            <a:pPr lvl="1"/>
            <a:r>
              <a:rPr lang="en-US" dirty="0"/>
              <a:t>All members of the Members groups can manage the VO common content</a:t>
            </a:r>
          </a:p>
          <a:p>
            <a:r>
              <a:rPr lang="en-US" dirty="0"/>
              <a:t>Alice is member of the Blue Visitors group</a:t>
            </a:r>
          </a:p>
          <a:p>
            <a:pPr lvl="1"/>
            <a:r>
              <a:rPr lang="en-US" dirty="0"/>
              <a:t>She can navigate and read the VO common content</a:t>
            </a:r>
          </a:p>
          <a:p>
            <a:pPr lvl="1"/>
            <a:r>
              <a:rPr lang="en-US" dirty="0"/>
              <a:t>She can navigate and read the blue team pages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999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It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nice</a:t>
            </a:r>
            <a:r>
              <a:rPr lang="fr-FR" dirty="0"/>
              <a:t> to have group </a:t>
            </a:r>
            <a:r>
              <a:rPr lang="fr-FR" dirty="0" err="1"/>
              <a:t>calculation</a:t>
            </a:r>
            <a:endParaRPr lang="fr-FR" dirty="0"/>
          </a:p>
          <a:p>
            <a:pPr lvl="1"/>
            <a:r>
              <a:rPr lang="fr-FR" dirty="0"/>
              <a:t>VO </a:t>
            </a:r>
            <a:r>
              <a:rPr lang="fr-FR" dirty="0" err="1"/>
              <a:t>visitors</a:t>
            </a:r>
            <a:r>
              <a:rPr lang="fr-FR" dirty="0"/>
              <a:t> = Blue </a:t>
            </a:r>
            <a:r>
              <a:rPr lang="fr-FR" dirty="0" err="1"/>
              <a:t>Visitors</a:t>
            </a:r>
            <a:r>
              <a:rPr lang="fr-FR" dirty="0"/>
              <a:t> + Blue </a:t>
            </a:r>
            <a:r>
              <a:rPr lang="fr-FR" dirty="0" err="1"/>
              <a:t>Members</a:t>
            </a:r>
            <a:r>
              <a:rPr lang="fr-FR" dirty="0"/>
              <a:t> + </a:t>
            </a:r>
            <a:r>
              <a:rPr lang="fr-FR" dirty="0" err="1"/>
              <a:t>Red</a:t>
            </a:r>
            <a:r>
              <a:rPr lang="fr-FR" dirty="0"/>
              <a:t> </a:t>
            </a:r>
            <a:r>
              <a:rPr lang="fr-FR" dirty="0" err="1"/>
              <a:t>Visitors</a:t>
            </a:r>
            <a:r>
              <a:rPr lang="fr-FR" dirty="0"/>
              <a:t> + </a:t>
            </a:r>
            <a:r>
              <a:rPr lang="fr-FR" dirty="0" err="1"/>
              <a:t>Red</a:t>
            </a:r>
            <a:r>
              <a:rPr lang="fr-FR" dirty="0"/>
              <a:t> </a:t>
            </a:r>
            <a:r>
              <a:rPr lang="fr-FR" dirty="0" err="1"/>
              <a:t>Members</a:t>
            </a:r>
            <a:endParaRPr lang="fr-FR" dirty="0"/>
          </a:p>
          <a:p>
            <a:pPr lvl="1"/>
            <a:r>
              <a:rPr lang="fr-FR" dirty="0"/>
              <a:t>VO </a:t>
            </a:r>
            <a:r>
              <a:rPr lang="fr-FR" dirty="0" err="1"/>
              <a:t>members</a:t>
            </a:r>
            <a:r>
              <a:rPr lang="fr-FR" dirty="0"/>
              <a:t> = All </a:t>
            </a:r>
            <a:r>
              <a:rPr lang="fr-FR" dirty="0" err="1"/>
              <a:t>members</a:t>
            </a:r>
            <a:r>
              <a:rPr lang="fr-FR" dirty="0"/>
              <a:t> – </a:t>
            </a:r>
            <a:r>
              <a:rPr lang="fr-FR" dirty="0" err="1"/>
              <a:t>Red</a:t>
            </a:r>
            <a:r>
              <a:rPr lang="fr-FR" dirty="0"/>
              <a:t> </a:t>
            </a:r>
            <a:r>
              <a:rPr lang="fr-FR" dirty="0" err="1"/>
              <a:t>members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Intersection</a:t>
            </a:r>
          </a:p>
          <a:p>
            <a:pPr lvl="1"/>
            <a:r>
              <a:rPr lang="fr-FR" dirty="0"/>
              <a:t>minus</a:t>
            </a:r>
          </a:p>
        </p:txBody>
      </p:sp>
    </p:spTree>
    <p:extLst>
      <p:ext uri="{BB962C8B-B14F-4D97-AF65-F5344CB8AC3E}">
        <p14:creationId xmlns:p14="http://schemas.microsoft.com/office/powerpoint/2010/main" val="218746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52872" y="3730179"/>
            <a:ext cx="1476375" cy="19240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Service</a:t>
            </a:r>
            <a:br>
              <a:rPr lang="en-US" dirty="0"/>
            </a:br>
            <a:r>
              <a:rPr lang="en-US" dirty="0"/>
              <a:t>Provider</a:t>
            </a:r>
            <a:br>
              <a:rPr lang="en-US" dirty="0"/>
            </a:br>
            <a:r>
              <a:rPr lang="en-US" dirty="0"/>
              <a:t>(SP)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44548" y="3135885"/>
            <a:ext cx="5211183" cy="2999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85859" y="377475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90634" y="4031928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85884" y="432720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9" y="4319761"/>
            <a:ext cx="485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VO-x</a:t>
            </a:r>
          </a:p>
        </p:txBody>
      </p:sp>
      <p:sp>
        <p:nvSpPr>
          <p:cNvPr id="8" name="Rectangle 7"/>
          <p:cNvSpPr/>
          <p:nvPr/>
        </p:nvSpPr>
        <p:spPr>
          <a:xfrm>
            <a:off x="3206750" y="457200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Group X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06750" y="4848225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Group 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06750" y="512445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Group Z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35150" y="4571999"/>
            <a:ext cx="914400" cy="8191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Users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2566669" y="4760592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provision</a:t>
            </a:r>
          </a:p>
        </p:txBody>
      </p:sp>
      <p:sp>
        <p:nvSpPr>
          <p:cNvPr id="14" name="Rectangle 13"/>
          <p:cNvSpPr/>
          <p:nvPr/>
        </p:nvSpPr>
        <p:spPr>
          <a:xfrm rot="16200000">
            <a:off x="1195069" y="4760591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enroll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87474" y="5391146"/>
            <a:ext cx="2733676" cy="2409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Administrators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00159" y="4043536"/>
            <a:ext cx="487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VO-y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95384" y="3767311"/>
            <a:ext cx="524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VO-…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44549" y="5765606"/>
            <a:ext cx="1201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eduTEAMS</a:t>
            </a:r>
            <a:endParaRPr lang="en-US" dirty="0"/>
          </a:p>
        </p:txBody>
      </p:sp>
      <p:sp>
        <p:nvSpPr>
          <p:cNvPr id="27" name="Arrow: Down 26"/>
          <p:cNvSpPr/>
          <p:nvPr/>
        </p:nvSpPr>
        <p:spPr>
          <a:xfrm rot="18938902">
            <a:off x="6375670" y="1278425"/>
            <a:ext cx="733425" cy="3326083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379" y="543334"/>
            <a:ext cx="834616" cy="834616"/>
          </a:xfrm>
          <a:prstGeom prst="rect">
            <a:avLst/>
          </a:prstGeom>
        </p:spPr>
      </p:pic>
      <p:sp>
        <p:nvSpPr>
          <p:cNvPr id="30" name="Speech Bubble: Rectangle 29"/>
          <p:cNvSpPr/>
          <p:nvPr/>
        </p:nvSpPr>
        <p:spPr>
          <a:xfrm>
            <a:off x="1835150" y="466725"/>
            <a:ext cx="1492250" cy="1057275"/>
          </a:xfrm>
          <a:prstGeom prst="wedgeRectCallout">
            <a:avLst>
              <a:gd name="adj1" fmla="val 77171"/>
              <a:gd name="adj2" fmla="val -897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Bob member’s of VO-x connects to VO-x service</a:t>
            </a:r>
          </a:p>
        </p:txBody>
      </p:sp>
      <p:sp>
        <p:nvSpPr>
          <p:cNvPr id="33" name="Speech Bubble: Rectangle 32"/>
          <p:cNvSpPr/>
          <p:nvPr/>
        </p:nvSpPr>
        <p:spPr>
          <a:xfrm>
            <a:off x="9156157" y="2634176"/>
            <a:ext cx="1962150" cy="876417"/>
          </a:xfrm>
          <a:prstGeom prst="wedgeRectCallout">
            <a:avLst>
              <a:gd name="adj1" fmla="val -9824"/>
              <a:gd name="adj2" fmla="val 733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Bob gain access through his group membership in VO-x</a:t>
            </a:r>
          </a:p>
        </p:txBody>
      </p:sp>
      <p:sp>
        <p:nvSpPr>
          <p:cNvPr id="3" name="Oval 2"/>
          <p:cNvSpPr/>
          <p:nvPr/>
        </p:nvSpPr>
        <p:spPr>
          <a:xfrm>
            <a:off x="1678444" y="310734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5" name="Oval 34"/>
          <p:cNvSpPr/>
          <p:nvPr/>
        </p:nvSpPr>
        <p:spPr>
          <a:xfrm>
            <a:off x="8996705" y="2495109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66206" y="6486417"/>
            <a:ext cx="352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Sign-in overview - 1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205550" y="2420043"/>
            <a:ext cx="2063241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Identity Hub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26300" y="466725"/>
            <a:ext cx="3048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– Access Resource</a:t>
            </a:r>
          </a:p>
          <a:p>
            <a:r>
              <a:rPr lang="en-US" dirty="0"/>
              <a:t>2 – Redirect to SP</a:t>
            </a:r>
          </a:p>
          <a:p>
            <a:r>
              <a:rPr lang="en-US" dirty="0"/>
              <a:t>3 – Redirect to Discovery</a:t>
            </a:r>
          </a:p>
          <a:p>
            <a:r>
              <a:rPr lang="en-US" dirty="0"/>
              <a:t>4 – Select / Redirect to </a:t>
            </a:r>
            <a:r>
              <a:rPr lang="en-US" dirty="0" err="1"/>
              <a:t>IdP</a:t>
            </a:r>
            <a:endParaRPr lang="en-US" dirty="0"/>
          </a:p>
          <a:p>
            <a:r>
              <a:rPr lang="en-US" dirty="0"/>
              <a:t>5 – SOAP request to AA</a:t>
            </a:r>
          </a:p>
          <a:p>
            <a:r>
              <a:rPr lang="en-US" dirty="0"/>
              <a:t>6 – Redirect to SP and access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694413" y="37466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Resource1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719813" y="47880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Resource2</a:t>
            </a:r>
          </a:p>
        </p:txBody>
      </p:sp>
      <p:sp>
        <p:nvSpPr>
          <p:cNvPr id="38" name="Plus Sign 37"/>
          <p:cNvSpPr/>
          <p:nvPr/>
        </p:nvSpPr>
        <p:spPr>
          <a:xfrm>
            <a:off x="7878709" y="4295158"/>
            <a:ext cx="457200" cy="447675"/>
          </a:xfrm>
          <a:prstGeom prst="mathPlu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561422" y="4271384"/>
            <a:ext cx="1228725" cy="73241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prstClr val="white"/>
                </a:solidFill>
                <a:latin typeface="Calibri" panose="020F0502020204030204"/>
              </a:rPr>
              <a:t>Voot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561423" y="3327400"/>
            <a:ext cx="1228725" cy="75246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Discovery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570412" y="5198996"/>
            <a:ext cx="1228725" cy="73241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Attribute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Authority</a:t>
            </a:r>
          </a:p>
        </p:txBody>
      </p:sp>
      <p:sp>
        <p:nvSpPr>
          <p:cNvPr id="24" name="Oval 23"/>
          <p:cNvSpPr/>
          <p:nvPr/>
        </p:nvSpPr>
        <p:spPr>
          <a:xfrm>
            <a:off x="4718108" y="1131350"/>
            <a:ext cx="1238250" cy="8286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IdP</a:t>
            </a:r>
            <a:endParaRPr lang="en-US" dirty="0"/>
          </a:p>
        </p:txBody>
      </p:sp>
      <p:sp>
        <p:nvSpPr>
          <p:cNvPr id="2" name="Arrow: Left-Right 1"/>
          <p:cNvSpPr/>
          <p:nvPr/>
        </p:nvSpPr>
        <p:spPr>
          <a:xfrm rot="20517045">
            <a:off x="5899075" y="4854836"/>
            <a:ext cx="2059864" cy="727429"/>
          </a:xfrm>
          <a:prstGeom prst="left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777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Sign</a:t>
            </a:r>
            <a:r>
              <a:rPr lang="fr-FR" dirty="0"/>
              <a:t>-in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Workflow</a:t>
            </a:r>
          </a:p>
          <a:p>
            <a:pPr lvl="1"/>
            <a:r>
              <a:rPr lang="en-US" dirty="0"/>
              <a:t>Once authenticated, the SP must call Attribute Authority in order to obtain the user </a:t>
            </a:r>
            <a:r>
              <a:rPr lang="en-US" dirty="0" err="1"/>
              <a:t>VOId</a:t>
            </a:r>
            <a:r>
              <a:rPr lang="en-US" dirty="0"/>
              <a:t> and groups</a:t>
            </a:r>
          </a:p>
          <a:p>
            <a:r>
              <a:rPr lang="en-US" dirty="0"/>
              <a:t>Questions :</a:t>
            </a:r>
          </a:p>
          <a:p>
            <a:pPr lvl="1"/>
            <a:r>
              <a:rPr lang="en-US" dirty="0"/>
              <a:t>Should the resource change is SP ?</a:t>
            </a:r>
          </a:p>
          <a:p>
            <a:pPr lvl="1"/>
            <a:r>
              <a:rPr lang="en-US" dirty="0"/>
              <a:t>Is there an enrollment for my SP in </a:t>
            </a:r>
            <a:r>
              <a:rPr lang="en-US" dirty="0" err="1"/>
              <a:t>eduTEAMS</a:t>
            </a:r>
            <a:r>
              <a:rPr lang="en-US" dirty="0"/>
              <a:t> ?</a:t>
            </a:r>
          </a:p>
          <a:p>
            <a:pPr lvl="1"/>
            <a:r>
              <a:rPr lang="en-US" dirty="0"/>
              <a:t>How do we exchange metadata ? </a:t>
            </a:r>
            <a:r>
              <a:rPr lang="en-US" dirty="0" err="1"/>
              <a:t>eduGAIN</a:t>
            </a:r>
            <a:r>
              <a:rPr lang="en-US" dirty="0"/>
              <a:t> ?</a:t>
            </a:r>
          </a:p>
          <a:p>
            <a:pPr lvl="1"/>
            <a:r>
              <a:rPr lang="en-US" dirty="0"/>
              <a:t>Why a discovery service if we enroll Bob from </a:t>
            </a:r>
            <a:r>
              <a:rPr lang="en-US" dirty="0" err="1"/>
              <a:t>IdP</a:t>
            </a:r>
            <a:r>
              <a:rPr lang="en-US" dirty="0"/>
              <a:t> X ? Are we allowing a user to signup from multiple </a:t>
            </a:r>
            <a:r>
              <a:rPr lang="en-US" dirty="0" err="1"/>
              <a:t>IdP</a:t>
            </a:r>
            <a:r>
              <a:rPr lang="en-US" dirty="0"/>
              <a:t> (non scope check)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755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52872" y="3730179"/>
            <a:ext cx="1476375" cy="19240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Provider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(SP)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44548" y="3135885"/>
            <a:ext cx="5211183" cy="2999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85859" y="377475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90634" y="4031928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85884" y="432720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9" y="4319761"/>
            <a:ext cx="485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VO-x</a:t>
            </a:r>
          </a:p>
        </p:txBody>
      </p:sp>
      <p:sp>
        <p:nvSpPr>
          <p:cNvPr id="8" name="Rectangle 7"/>
          <p:cNvSpPr/>
          <p:nvPr/>
        </p:nvSpPr>
        <p:spPr>
          <a:xfrm>
            <a:off x="3206750" y="457200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X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06750" y="4848225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06750" y="512445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Z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35150" y="4571999"/>
            <a:ext cx="914400" cy="8191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Users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2566669" y="4760592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provision</a:t>
            </a:r>
          </a:p>
        </p:txBody>
      </p:sp>
      <p:sp>
        <p:nvSpPr>
          <p:cNvPr id="14" name="Rectangle 13"/>
          <p:cNvSpPr/>
          <p:nvPr/>
        </p:nvSpPr>
        <p:spPr>
          <a:xfrm rot="16200000">
            <a:off x="1195069" y="4760591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enroll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87474" y="5391146"/>
            <a:ext cx="2733676" cy="2409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Administrators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00159" y="4043536"/>
            <a:ext cx="487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95384" y="3767311"/>
            <a:ext cx="524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44549" y="5765606"/>
            <a:ext cx="1201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eduTEAMS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Speech Bubble: Rectangle 29"/>
          <p:cNvSpPr/>
          <p:nvPr/>
        </p:nvSpPr>
        <p:spPr>
          <a:xfrm>
            <a:off x="4837489" y="537735"/>
            <a:ext cx="1492250" cy="1057275"/>
          </a:xfrm>
          <a:prstGeom prst="wedgeRectCallout">
            <a:avLst>
              <a:gd name="adj1" fmla="val -73017"/>
              <a:gd name="adj2" fmla="val 2664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member of VO-x connects to VO-x service</a:t>
            </a:r>
          </a:p>
        </p:txBody>
      </p:sp>
      <p:sp>
        <p:nvSpPr>
          <p:cNvPr id="33" name="Speech Bubble: Rectangle 32"/>
          <p:cNvSpPr/>
          <p:nvPr/>
        </p:nvSpPr>
        <p:spPr>
          <a:xfrm>
            <a:off x="9156157" y="2634176"/>
            <a:ext cx="1962150" cy="876417"/>
          </a:xfrm>
          <a:prstGeom prst="wedgeRectCallout">
            <a:avLst>
              <a:gd name="adj1" fmla="val -9824"/>
              <a:gd name="adj2" fmla="val 733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Bob gain access through his group membership in VO-x</a:t>
            </a:r>
          </a:p>
        </p:txBody>
      </p:sp>
      <p:sp>
        <p:nvSpPr>
          <p:cNvPr id="3" name="Oval 2"/>
          <p:cNvSpPr/>
          <p:nvPr/>
        </p:nvSpPr>
        <p:spPr>
          <a:xfrm>
            <a:off x="4678037" y="389692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35" name="Oval 34"/>
          <p:cNvSpPr/>
          <p:nvPr/>
        </p:nvSpPr>
        <p:spPr>
          <a:xfrm>
            <a:off x="8996705" y="2495109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66206" y="6486417"/>
            <a:ext cx="352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Sign-in overview - 1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26300" y="466725"/>
            <a:ext cx="3048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– Access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– Redirect to SP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– Redirect to Discovery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– Select / Redirect to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???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– SOAP request to AA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– Redirect to SP and access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694413" y="37466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719813" y="47880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Resource2</a:t>
            </a:r>
          </a:p>
        </p:txBody>
      </p:sp>
      <p:sp>
        <p:nvSpPr>
          <p:cNvPr id="38" name="Plus Sign 37"/>
          <p:cNvSpPr/>
          <p:nvPr/>
        </p:nvSpPr>
        <p:spPr>
          <a:xfrm>
            <a:off x="7878709" y="4295158"/>
            <a:ext cx="457200" cy="447675"/>
          </a:xfrm>
          <a:prstGeom prst="mathPlu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61422" y="4271384"/>
            <a:ext cx="1228725" cy="73241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Voot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561423" y="3327400"/>
            <a:ext cx="1228725" cy="75246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Discovery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570412" y="5198996"/>
            <a:ext cx="1228725" cy="73241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Attribute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Authority</a:t>
            </a:r>
          </a:p>
        </p:txBody>
      </p:sp>
      <p:sp>
        <p:nvSpPr>
          <p:cNvPr id="2" name="Arrow: Left-Right 1"/>
          <p:cNvSpPr/>
          <p:nvPr/>
        </p:nvSpPr>
        <p:spPr>
          <a:xfrm rot="20517045">
            <a:off x="5899075" y="4854836"/>
            <a:ext cx="2059864" cy="727429"/>
          </a:xfrm>
          <a:prstGeom prst="left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807" y="789234"/>
            <a:ext cx="874250" cy="874250"/>
          </a:xfrm>
          <a:prstGeom prst="rect">
            <a:avLst/>
          </a:prstGeom>
        </p:spPr>
      </p:pic>
      <p:sp>
        <p:nvSpPr>
          <p:cNvPr id="43" name="Arrow: Down 42"/>
          <p:cNvSpPr/>
          <p:nvPr/>
        </p:nvSpPr>
        <p:spPr>
          <a:xfrm>
            <a:off x="2565540" y="1595011"/>
            <a:ext cx="685471" cy="73291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Arrow: Down 26"/>
          <p:cNvSpPr/>
          <p:nvPr/>
        </p:nvSpPr>
        <p:spPr>
          <a:xfrm rot="17755719">
            <a:off x="5644530" y="1448122"/>
            <a:ext cx="733425" cy="4119051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???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205550" y="2420043"/>
            <a:ext cx="2063241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Identity Hub</a:t>
            </a:r>
          </a:p>
        </p:txBody>
      </p:sp>
      <p:sp>
        <p:nvSpPr>
          <p:cNvPr id="42" name="Oval 41"/>
          <p:cNvSpPr/>
          <p:nvPr/>
        </p:nvSpPr>
        <p:spPr>
          <a:xfrm>
            <a:off x="2259341" y="870730"/>
            <a:ext cx="1238250" cy="8286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2884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Social </a:t>
            </a:r>
            <a:r>
              <a:rPr lang="fr-FR" dirty="0" err="1"/>
              <a:t>sign</a:t>
            </a:r>
            <a:r>
              <a:rPr lang="fr-FR" dirty="0"/>
              <a:t> 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Does</a:t>
            </a:r>
            <a:r>
              <a:rPr lang="fr-FR" dirty="0"/>
              <a:t> the </a:t>
            </a:r>
            <a:r>
              <a:rPr lang="fr-FR" dirty="0" err="1"/>
              <a:t>identity</a:t>
            </a:r>
            <a:r>
              <a:rPr lang="fr-FR" dirty="0"/>
              <a:t> hub </a:t>
            </a:r>
            <a:r>
              <a:rPr lang="fr-FR" dirty="0" err="1"/>
              <a:t>act</a:t>
            </a:r>
            <a:r>
              <a:rPr lang="fr-FR" dirty="0"/>
              <a:t> as a proxy </a:t>
            </a:r>
            <a:r>
              <a:rPr lang="fr-FR" dirty="0" err="1"/>
              <a:t>IdP</a:t>
            </a:r>
            <a:r>
              <a:rPr lang="fr-FR" dirty="0"/>
              <a:t>, </a:t>
            </a:r>
            <a:r>
              <a:rPr lang="fr-FR" dirty="0" err="1"/>
              <a:t>so</a:t>
            </a:r>
            <a:r>
              <a:rPr lang="fr-FR" dirty="0"/>
              <a:t> the SP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treat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as an </a:t>
            </a:r>
            <a:r>
              <a:rPr lang="fr-FR" dirty="0" err="1"/>
              <a:t>IdP</a:t>
            </a:r>
            <a:r>
              <a:rPr lang="fr-FR" dirty="0"/>
              <a:t> ?</a:t>
            </a:r>
          </a:p>
          <a:p>
            <a:r>
              <a:rPr lang="fr-FR" dirty="0" err="1"/>
              <a:t>What’s</a:t>
            </a:r>
            <a:r>
              <a:rPr lang="fr-FR" dirty="0"/>
              <a:t> </a:t>
            </a:r>
            <a:r>
              <a:rPr lang="fr-FR" dirty="0" err="1"/>
              <a:t>involved</a:t>
            </a:r>
            <a:r>
              <a:rPr lang="fr-FR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4134051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9694413" y="37466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Resource1</a:t>
            </a:r>
          </a:p>
        </p:txBody>
      </p:sp>
      <p:sp>
        <p:nvSpPr>
          <p:cNvPr id="6" name="Rectangle 5"/>
          <p:cNvSpPr/>
          <p:nvPr/>
        </p:nvSpPr>
        <p:spPr>
          <a:xfrm>
            <a:off x="8052872" y="3730179"/>
            <a:ext cx="1476375" cy="19240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Provider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(SP)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44548" y="3135885"/>
            <a:ext cx="5211183" cy="2999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85859" y="377475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90634" y="4031928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85884" y="4327203"/>
            <a:ext cx="2930516" cy="14068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9" y="4319761"/>
            <a:ext cx="485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VO-x</a:t>
            </a:r>
          </a:p>
        </p:txBody>
      </p:sp>
      <p:sp>
        <p:nvSpPr>
          <p:cNvPr id="8" name="Rectangle 7"/>
          <p:cNvSpPr/>
          <p:nvPr/>
        </p:nvSpPr>
        <p:spPr>
          <a:xfrm>
            <a:off x="3206750" y="457200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X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06750" y="4848225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06750" y="5124450"/>
            <a:ext cx="914400" cy="2667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 Z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35150" y="4571999"/>
            <a:ext cx="914400" cy="8191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Users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2566669" y="4760592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provision</a:t>
            </a:r>
          </a:p>
        </p:txBody>
      </p:sp>
      <p:sp>
        <p:nvSpPr>
          <p:cNvPr id="14" name="Rectangle 13"/>
          <p:cNvSpPr/>
          <p:nvPr/>
        </p:nvSpPr>
        <p:spPr>
          <a:xfrm rot="16200000">
            <a:off x="1195069" y="4760591"/>
            <a:ext cx="822960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enroll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87474" y="5391146"/>
            <a:ext cx="2733676" cy="2409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Administrators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00159" y="4043536"/>
            <a:ext cx="487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95384" y="3767311"/>
            <a:ext cx="524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VO-…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44549" y="5765606"/>
            <a:ext cx="1201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eduTEAMS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61422" y="4271384"/>
            <a:ext cx="1228725" cy="73241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prstClr val="white"/>
                </a:solidFill>
                <a:latin typeface="Calibri" panose="020F0502020204030204"/>
              </a:rPr>
              <a:t>Voot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502149" y="742306"/>
            <a:ext cx="1238250" cy="8286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Arrow: Right 24"/>
          <p:cNvSpPr/>
          <p:nvPr/>
        </p:nvSpPr>
        <p:spPr>
          <a:xfrm rot="10800000">
            <a:off x="5613400" y="4240613"/>
            <a:ext cx="4159206" cy="64723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Arrow: Down 26"/>
          <p:cNvSpPr/>
          <p:nvPr/>
        </p:nvSpPr>
        <p:spPr>
          <a:xfrm>
            <a:off x="4754561" y="1664020"/>
            <a:ext cx="733425" cy="132516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379" y="543334"/>
            <a:ext cx="834616" cy="834616"/>
          </a:xfrm>
          <a:prstGeom prst="rect">
            <a:avLst/>
          </a:prstGeom>
        </p:spPr>
      </p:pic>
      <p:sp>
        <p:nvSpPr>
          <p:cNvPr id="30" name="Speech Bubble: Rectangle 29"/>
          <p:cNvSpPr/>
          <p:nvPr/>
        </p:nvSpPr>
        <p:spPr>
          <a:xfrm>
            <a:off x="1835150" y="466725"/>
            <a:ext cx="1492250" cy="1057275"/>
          </a:xfrm>
          <a:prstGeom prst="wedgeRectCallout">
            <a:avLst>
              <a:gd name="adj1" fmla="val 77171"/>
              <a:gd name="adj2" fmla="val -897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Bob member’s of VO-x connects to VO-x service</a:t>
            </a:r>
          </a:p>
        </p:txBody>
      </p:sp>
      <p:sp>
        <p:nvSpPr>
          <p:cNvPr id="33" name="Speech Bubble: Rectangle 32"/>
          <p:cNvSpPr/>
          <p:nvPr/>
        </p:nvSpPr>
        <p:spPr>
          <a:xfrm>
            <a:off x="9303654" y="2532010"/>
            <a:ext cx="1962150" cy="876417"/>
          </a:xfrm>
          <a:prstGeom prst="wedgeRectCallout">
            <a:avLst>
              <a:gd name="adj1" fmla="val -9824"/>
              <a:gd name="adj2" fmla="val 733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 want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give access to Bob as an author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val 2"/>
          <p:cNvSpPr/>
          <p:nvPr/>
        </p:nvSpPr>
        <p:spPr>
          <a:xfrm>
            <a:off x="1678444" y="310734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9143837" y="2397593"/>
            <a:ext cx="318904" cy="30338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66206" y="6486417"/>
            <a:ext cx="352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Set access rights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561423" y="3327400"/>
            <a:ext cx="1228725" cy="75246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Discovery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205550" y="2420043"/>
            <a:ext cx="2063241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Identity Hub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24600" y="466725"/>
            <a:ext cx="48715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Give access to a person or group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How to get the value of the group or the user in my VO to give him access 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How to enroll the SP for the VO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719813" y="4788089"/>
            <a:ext cx="1476375" cy="82181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570412" y="5198996"/>
            <a:ext cx="1228725" cy="73241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Attribute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Authority</a:t>
            </a:r>
          </a:p>
        </p:txBody>
      </p:sp>
      <p:sp>
        <p:nvSpPr>
          <p:cNvPr id="39" name="Arrow: Right 38"/>
          <p:cNvSpPr/>
          <p:nvPr/>
        </p:nvSpPr>
        <p:spPr>
          <a:xfrm rot="10800000">
            <a:off x="3849232" y="4627157"/>
            <a:ext cx="953475" cy="52824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8269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8234</TotalTime>
  <Words>1030</Words>
  <Application>Microsoft Office PowerPoint</Application>
  <PresentationFormat>Widescreen</PresentationFormat>
  <Paragraphs>285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eduTEAMS Scenarios</vt:lpstr>
      <vt:lpstr>PowerPoint Presentation</vt:lpstr>
      <vt:lpstr>Playground Personas</vt:lpstr>
      <vt:lpstr>Groups</vt:lpstr>
      <vt:lpstr>PowerPoint Presentation</vt:lpstr>
      <vt:lpstr>Sign-in</vt:lpstr>
      <vt:lpstr>PowerPoint Presentation</vt:lpstr>
      <vt:lpstr>Social sign in</vt:lpstr>
      <vt:lpstr>PowerPoint Presentation</vt:lpstr>
      <vt:lpstr>Set rights</vt:lpstr>
      <vt:lpstr>PowerPoint Presentation</vt:lpstr>
      <vt:lpstr>Enrollment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 Marie THIA</dc:creator>
  <cp:lastModifiedBy>Jean Marie THIA</cp:lastModifiedBy>
  <cp:revision>81</cp:revision>
  <dcterms:created xsi:type="dcterms:W3CDTF">2016-08-25T07:03:26Z</dcterms:created>
  <dcterms:modified xsi:type="dcterms:W3CDTF">2016-12-19T13:18:49Z</dcterms:modified>
</cp:coreProperties>
</file>