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5.xml" ContentType="application/vnd.openxmlformats-officedocument.presentationml.notesSlide+xml"/>
  <Override PartName="/ppt/notesSlides/notesSlide8.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330" r:id="rId2"/>
    <p:sldId id="344" r:id="rId3"/>
    <p:sldId id="257" r:id="rId4"/>
    <p:sldId id="334" r:id="rId5"/>
    <p:sldId id="343" r:id="rId6"/>
    <p:sldId id="256" r:id="rId7"/>
    <p:sldId id="342" r:id="rId8"/>
    <p:sldId id="332" r:id="rId9"/>
    <p:sldId id="335" r:id="rId10"/>
    <p:sldId id="336" r:id="rId11"/>
    <p:sldId id="345" r:id="rId12"/>
    <p:sldId id="339" r:id="rId13"/>
    <p:sldId id="338" r:id="rId14"/>
    <p:sldId id="333" r:id="rId15"/>
    <p:sldId id="337" r:id="rId16"/>
    <p:sldId id="340" r:id="rId17"/>
    <p:sldId id="341" r:id="rId18"/>
    <p:sldId id="346" r:id="rId19"/>
    <p:sldId id="34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andra Malouta" initials="AM" lastIdx="2" clrIdx="0">
    <p:extLst>
      <p:ext uri="{19B8F6BF-5375-455C-9EA6-DF929625EA0E}">
        <p15:presenceInfo xmlns:p15="http://schemas.microsoft.com/office/powerpoint/2012/main" userId="S-1-5-21-1801674531-838170752-682003330-885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2C3F"/>
    <a:srgbClr val="1488BC"/>
    <a:srgbClr val="15387B"/>
    <a:srgbClr val="0B4F9F"/>
    <a:srgbClr val="FFAB40"/>
    <a:srgbClr val="DA8D01"/>
    <a:srgbClr val="989897"/>
    <a:srgbClr val="5FBEEC"/>
    <a:srgbClr val="F89621"/>
    <a:srgbClr val="6661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6" autoAdjust="0"/>
    <p:restoredTop sz="94694"/>
  </p:normalViewPr>
  <p:slideViewPr>
    <p:cSldViewPr snapToGrid="0">
      <p:cViewPr varScale="1">
        <p:scale>
          <a:sx n="50" d="100"/>
          <a:sy n="50" d="100"/>
        </p:scale>
        <p:origin x="428" y="28"/>
      </p:cViewPr>
      <p:guideLst/>
    </p:cSldViewPr>
  </p:slideViewPr>
  <p:notesTextViewPr>
    <p:cViewPr>
      <p:scale>
        <a:sx n="1" d="1"/>
        <a:sy n="1" d="1"/>
      </p:scale>
      <p:origin x="0" y="0"/>
    </p:cViewPr>
  </p:notesTextViewPr>
  <p:notesViewPr>
    <p:cSldViewPr snapToGrid="0" showGuide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 Id="rId30"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E3B7FCA-92AF-4A1D-B234-8A1B4E0285E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C398335-AF6D-4994-A3CC-FF10C9103F5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B5CF4C8-ECFB-4FFA-9BAF-FF3C2505EF46}" type="datetimeFigureOut">
              <a:rPr lang="en-US" smtClean="0"/>
              <a:t>9/28/2023</a:t>
            </a:fld>
            <a:endParaRPr lang="en-US"/>
          </a:p>
        </p:txBody>
      </p:sp>
      <p:sp>
        <p:nvSpPr>
          <p:cNvPr id="4" name="Footer Placeholder 3">
            <a:extLst>
              <a:ext uri="{FF2B5EF4-FFF2-40B4-BE49-F238E27FC236}">
                <a16:creationId xmlns:a16="http://schemas.microsoft.com/office/drawing/2014/main" id="{8ACCCA39-1EA0-4E37-BFCB-628D7FD784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7FE40B7-6D3A-4250-9BC3-9CE2F0675BE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59829C-FA3D-499D-85EC-8BBA8057B60B}" type="slidenum">
              <a:rPr lang="en-US" smtClean="0"/>
              <a:t>‹#›</a:t>
            </a:fld>
            <a:endParaRPr lang="en-US"/>
          </a:p>
        </p:txBody>
      </p:sp>
    </p:spTree>
    <p:extLst>
      <p:ext uri="{BB962C8B-B14F-4D97-AF65-F5344CB8AC3E}">
        <p14:creationId xmlns:p14="http://schemas.microsoft.com/office/powerpoint/2010/main" val="12097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86B2EF-089B-4372-BFBD-375EF318244E}" type="datetimeFigureOut">
              <a:rPr lang="en-US" smtClean="0"/>
              <a:t>9/28/2023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23A916-0130-4CBA-BBBB-9395B171753C}" type="slidenum">
              <a:rPr lang="en-US" smtClean="0"/>
              <a:t>‹#›</a:t>
            </a:fld>
            <a:endParaRPr lang="en-US"/>
          </a:p>
        </p:txBody>
      </p:sp>
    </p:spTree>
    <p:extLst>
      <p:ext uri="{BB962C8B-B14F-4D97-AF65-F5344CB8AC3E}">
        <p14:creationId xmlns:p14="http://schemas.microsoft.com/office/powerpoint/2010/main" val="2758108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Overton window: We have not been talking about AI in the NREN context; it was completely outside our radar. But should it move center-stage? Should it concern us in matter, even or policy?</a:t>
            </a:r>
            <a:endParaRPr lang="en-GR" dirty="0"/>
          </a:p>
        </p:txBody>
      </p:sp>
      <p:sp>
        <p:nvSpPr>
          <p:cNvPr id="4" name="Slide Number Placeholder 3"/>
          <p:cNvSpPr>
            <a:spLocks noGrp="1"/>
          </p:cNvSpPr>
          <p:nvPr>
            <p:ph type="sldNum" sz="quarter" idx="5"/>
          </p:nvPr>
        </p:nvSpPr>
        <p:spPr/>
        <p:txBody>
          <a:bodyPr/>
          <a:lstStyle/>
          <a:p>
            <a:fld id="{4223A916-0130-4CBA-BBBB-9395B171753C}" type="slidenum">
              <a:rPr lang="en-US" smtClean="0"/>
              <a:t>2</a:t>
            </a:fld>
            <a:endParaRPr lang="en-US"/>
          </a:p>
        </p:txBody>
      </p:sp>
    </p:spTree>
    <p:extLst>
      <p:ext uri="{BB962C8B-B14F-4D97-AF65-F5344CB8AC3E}">
        <p14:creationId xmlns:p14="http://schemas.microsoft.com/office/powerpoint/2010/main" val="2731320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Moreover, despite the massive use of public data, this data does may not cover adequately languages that are not very widely spoken; “lean resource languages”.</a:t>
            </a:r>
          </a:p>
          <a:p>
            <a:endParaRPr lang="en-GR" dirty="0"/>
          </a:p>
          <a:p>
            <a:r>
              <a:rPr lang="en-GR" dirty="0"/>
              <a:t>Similarly, image and other data may be plentiful for some communities and groups, but severely restricted in others.</a:t>
            </a:r>
          </a:p>
          <a:p>
            <a:endParaRPr lang="en-GR" dirty="0"/>
          </a:p>
          <a:p>
            <a:r>
              <a:rPr lang="en-GR" dirty="0"/>
              <a:t>NRENs do know such communities and they do work with data in various languages spoken in each country. Shouldn’t NRENs be engaged to promote richness and variety in publicly available data?</a:t>
            </a:r>
          </a:p>
        </p:txBody>
      </p:sp>
      <p:sp>
        <p:nvSpPr>
          <p:cNvPr id="4" name="Slide Number Placeholder 3"/>
          <p:cNvSpPr>
            <a:spLocks noGrp="1"/>
          </p:cNvSpPr>
          <p:nvPr>
            <p:ph type="sldNum" sz="quarter" idx="5"/>
          </p:nvPr>
        </p:nvSpPr>
        <p:spPr/>
        <p:txBody>
          <a:bodyPr/>
          <a:lstStyle/>
          <a:p>
            <a:fld id="{4223A916-0130-4CBA-BBBB-9395B171753C}" type="slidenum">
              <a:rPr lang="en-US" smtClean="0"/>
              <a:t>11</a:t>
            </a:fld>
            <a:endParaRPr lang="en-US"/>
          </a:p>
        </p:txBody>
      </p:sp>
    </p:spTree>
    <p:extLst>
      <p:ext uri="{BB962C8B-B14F-4D97-AF65-F5344CB8AC3E}">
        <p14:creationId xmlns:p14="http://schemas.microsoft.com/office/powerpoint/2010/main" val="3060309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Beyond public data, private data can be a treasure trove. Think of possibilities in medicine. Even in text-based Generative AI, it can be very valuable for fine-tuning large models.</a:t>
            </a:r>
          </a:p>
          <a:p>
            <a:endParaRPr lang="en-GR" dirty="0"/>
          </a:p>
          <a:p>
            <a:r>
              <a:rPr lang="en-GR" dirty="0"/>
              <a:t>The challenge of course is that this data is sensitive.</a:t>
            </a:r>
          </a:p>
          <a:p>
            <a:endParaRPr lang="en-GR" dirty="0"/>
          </a:p>
          <a:p>
            <a:r>
              <a:rPr lang="en-GR" dirty="0"/>
              <a:t>And who stands to benefit from its use? If leveraged from commercial benefit, shouldn’t the owners of the data be compensated?</a:t>
            </a:r>
          </a:p>
        </p:txBody>
      </p:sp>
      <p:sp>
        <p:nvSpPr>
          <p:cNvPr id="4" name="Slide Number Placeholder 3"/>
          <p:cNvSpPr>
            <a:spLocks noGrp="1"/>
          </p:cNvSpPr>
          <p:nvPr>
            <p:ph type="sldNum" sz="quarter" idx="5"/>
          </p:nvPr>
        </p:nvSpPr>
        <p:spPr/>
        <p:txBody>
          <a:bodyPr/>
          <a:lstStyle/>
          <a:p>
            <a:fld id="{4223A916-0130-4CBA-BBBB-9395B171753C}" type="slidenum">
              <a:rPr lang="en-US" smtClean="0"/>
              <a:t>12</a:t>
            </a:fld>
            <a:endParaRPr lang="en-US"/>
          </a:p>
        </p:txBody>
      </p:sp>
    </p:spTree>
    <p:extLst>
      <p:ext uri="{BB962C8B-B14F-4D97-AF65-F5344CB8AC3E}">
        <p14:creationId xmlns:p14="http://schemas.microsoft.com/office/powerpoint/2010/main" val="1053410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As with provenance, issues of privacy and security cannot be easily addressed with technological examples. For a simple example, consider the “Membership Inference Attacks”, where we can manipulate a model to learn if some data has been used in its training.</a:t>
            </a:r>
          </a:p>
        </p:txBody>
      </p:sp>
      <p:sp>
        <p:nvSpPr>
          <p:cNvPr id="4" name="Slide Number Placeholder 3"/>
          <p:cNvSpPr>
            <a:spLocks noGrp="1"/>
          </p:cNvSpPr>
          <p:nvPr>
            <p:ph type="sldNum" sz="quarter" idx="5"/>
          </p:nvPr>
        </p:nvSpPr>
        <p:spPr/>
        <p:txBody>
          <a:bodyPr/>
          <a:lstStyle/>
          <a:p>
            <a:fld id="{4223A916-0130-4CBA-BBBB-9395B171753C}" type="slidenum">
              <a:rPr lang="en-US" smtClean="0"/>
              <a:t>13</a:t>
            </a:fld>
            <a:endParaRPr lang="en-US"/>
          </a:p>
        </p:txBody>
      </p:sp>
    </p:spTree>
    <p:extLst>
      <p:ext uri="{BB962C8B-B14F-4D97-AF65-F5344CB8AC3E}">
        <p14:creationId xmlns:p14="http://schemas.microsoft.com/office/powerpoint/2010/main" val="1109759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Once the models are in place, we have to use them. But that is not very straightforward. </a:t>
            </a:r>
          </a:p>
          <a:p>
            <a:endParaRPr lang="en-GR" dirty="0"/>
          </a:p>
          <a:p>
            <a:r>
              <a:rPr lang="en-GR" dirty="0"/>
              <a:t>These models require very substantial computational, and specialized, resources to run. It can be difficult or downright impossible to run them on workstations.</a:t>
            </a:r>
          </a:p>
          <a:p>
            <a:endParaRPr lang="en-GR" dirty="0"/>
          </a:p>
          <a:p>
            <a:r>
              <a:rPr lang="en-GR" dirty="0"/>
              <a:t>The situation is even worse when the models are used for fine-tuning, and not just for inference.</a:t>
            </a:r>
          </a:p>
          <a:p>
            <a:endParaRPr lang="en-GR" dirty="0"/>
          </a:p>
          <a:p>
            <a:r>
              <a:rPr lang="en-GR" dirty="0"/>
              <a:t>So, procuring such hardware will eat into more and more of the NRENs budgets. Procurement will likely be in a renting model, as purchasing this hardware is difficult (due to shortages) and NRENs may have to scramble with technological developments (procurement cycles are longer than hardware releases).</a:t>
            </a:r>
          </a:p>
        </p:txBody>
      </p:sp>
      <p:sp>
        <p:nvSpPr>
          <p:cNvPr id="4" name="Slide Number Placeholder 3"/>
          <p:cNvSpPr>
            <a:spLocks noGrp="1"/>
          </p:cNvSpPr>
          <p:nvPr>
            <p:ph type="sldNum" sz="quarter" idx="5"/>
          </p:nvPr>
        </p:nvSpPr>
        <p:spPr/>
        <p:txBody>
          <a:bodyPr/>
          <a:lstStyle/>
          <a:p>
            <a:fld id="{4223A916-0130-4CBA-BBBB-9395B171753C}" type="slidenum">
              <a:rPr lang="en-US" smtClean="0"/>
              <a:t>14</a:t>
            </a:fld>
            <a:endParaRPr lang="en-US"/>
          </a:p>
        </p:txBody>
      </p:sp>
    </p:spTree>
    <p:extLst>
      <p:ext uri="{BB962C8B-B14F-4D97-AF65-F5344CB8AC3E}">
        <p14:creationId xmlns:p14="http://schemas.microsoft.com/office/powerpoint/2010/main" val="595946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An example: The NVIDIA A100 is the entry point for using such models.</a:t>
            </a:r>
          </a:p>
          <a:p>
            <a:endParaRPr lang="en-GR" dirty="0"/>
          </a:p>
          <a:p>
            <a:r>
              <a:rPr lang="en-GR" dirty="0"/>
              <a:t>It starts at around </a:t>
            </a:r>
            <a:r>
              <a:rPr lang="el-GR" dirty="0"/>
              <a:t>€</a:t>
            </a:r>
            <a:r>
              <a:rPr lang="en-GB" dirty="0"/>
              <a:t>15,000 per piece, and can only be installed on servers, i.e., that’s a datacentre solution.</a:t>
            </a:r>
            <a:endParaRPr lang="en-GR" dirty="0"/>
          </a:p>
        </p:txBody>
      </p:sp>
      <p:sp>
        <p:nvSpPr>
          <p:cNvPr id="4" name="Slide Number Placeholder 3"/>
          <p:cNvSpPr>
            <a:spLocks noGrp="1"/>
          </p:cNvSpPr>
          <p:nvPr>
            <p:ph type="sldNum" sz="quarter" idx="5"/>
          </p:nvPr>
        </p:nvSpPr>
        <p:spPr/>
        <p:txBody>
          <a:bodyPr/>
          <a:lstStyle/>
          <a:p>
            <a:fld id="{4223A916-0130-4CBA-BBBB-9395B171753C}" type="slidenum">
              <a:rPr lang="en-US" smtClean="0"/>
              <a:t>15</a:t>
            </a:fld>
            <a:endParaRPr lang="en-US"/>
          </a:p>
        </p:txBody>
      </p:sp>
    </p:spTree>
    <p:extLst>
      <p:ext uri="{BB962C8B-B14F-4D97-AF65-F5344CB8AC3E}">
        <p14:creationId xmlns:p14="http://schemas.microsoft.com/office/powerpoint/2010/main" val="2604483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Instead of buying or renting hardware, we can pay to use hosted models. </a:t>
            </a:r>
          </a:p>
          <a:p>
            <a:endParaRPr lang="en-GR" dirty="0"/>
          </a:p>
          <a:p>
            <a:r>
              <a:rPr lang="en-GR" dirty="0"/>
              <a:t>But this can be expensive. And, less we forget, these models are trained on publicly available data, very likely hosted by NRENs and their communities. So we’ll be paying for something that could not exist without our contribution?</a:t>
            </a:r>
          </a:p>
        </p:txBody>
      </p:sp>
      <p:sp>
        <p:nvSpPr>
          <p:cNvPr id="4" name="Slide Number Placeholder 3"/>
          <p:cNvSpPr>
            <a:spLocks noGrp="1"/>
          </p:cNvSpPr>
          <p:nvPr>
            <p:ph type="sldNum" sz="quarter" idx="5"/>
          </p:nvPr>
        </p:nvSpPr>
        <p:spPr/>
        <p:txBody>
          <a:bodyPr/>
          <a:lstStyle/>
          <a:p>
            <a:fld id="{4223A916-0130-4CBA-BBBB-9395B171753C}" type="slidenum">
              <a:rPr lang="en-US" smtClean="0"/>
              <a:t>16</a:t>
            </a:fld>
            <a:endParaRPr lang="en-US"/>
          </a:p>
        </p:txBody>
      </p:sp>
    </p:spTree>
    <p:extLst>
      <p:ext uri="{BB962C8B-B14F-4D97-AF65-F5344CB8AC3E}">
        <p14:creationId xmlns:p14="http://schemas.microsoft.com/office/powerpoint/2010/main" val="3269453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David Baldacci, Mary Bly, Michael Connelly, Sylvia Day, Jonathan Franzen, John Grisham, Elin </a:t>
            </a:r>
            <a:r>
              <a:rPr lang="en-GB" dirty="0" err="1"/>
              <a:t>Hilderbrand</a:t>
            </a:r>
            <a:r>
              <a:rPr lang="en-GB" dirty="0"/>
              <a:t>, Christina Baker Kline, Maya </a:t>
            </a:r>
            <a:r>
              <a:rPr lang="en-GB" dirty="0" err="1"/>
              <a:t>Shanbhag</a:t>
            </a:r>
            <a:r>
              <a:rPr lang="en-GB" dirty="0"/>
              <a:t> Lang, Victor LaValle, George R.R. Martin, Jodi Picoult, Douglas Preston, Roxana Robinson, George Saunders, Scott </a:t>
            </a:r>
            <a:r>
              <a:rPr lang="en-GB" dirty="0" err="1"/>
              <a:t>Turow</a:t>
            </a:r>
            <a:r>
              <a:rPr lang="en-GB" dirty="0"/>
              <a:t>, and Rachel Vail.</a:t>
            </a:r>
          </a:p>
          <a:p>
            <a:endParaRPr lang="en-GB" dirty="0"/>
          </a:p>
          <a:p>
            <a:r>
              <a:rPr lang="en-GB" dirty="0"/>
              <a:t>Famous authors in a class-action suit against </a:t>
            </a:r>
            <a:r>
              <a:rPr lang="en-GB" dirty="0" err="1"/>
              <a:t>OpenAI</a:t>
            </a:r>
            <a:r>
              <a:rPr lang="en-GB" dirty="0"/>
              <a:t>, for its use of their material in their products. So all the world is talking about it, really...</a:t>
            </a:r>
          </a:p>
          <a:p>
            <a:endParaRPr lang="en-GB" dirty="0"/>
          </a:p>
          <a:p>
            <a:r>
              <a:rPr lang="en-GB" dirty="0"/>
              <a:t>From left to right, top to bottom:</a:t>
            </a:r>
          </a:p>
          <a:p>
            <a:pPr marL="171450" indent="-171450">
              <a:buFont typeface="Arial" panose="020B0604020202020204" pitchFamily="34" charset="0"/>
              <a:buChar char="•"/>
            </a:pPr>
            <a:r>
              <a:rPr lang="en-GB" dirty="0"/>
              <a:t>John Grisham</a:t>
            </a:r>
          </a:p>
          <a:p>
            <a:pPr marL="171450" indent="-171450">
              <a:buFont typeface="Arial" panose="020B0604020202020204" pitchFamily="34" charset="0"/>
              <a:buChar char="•"/>
            </a:pPr>
            <a:r>
              <a:rPr lang="en-GB" dirty="0"/>
              <a:t>David Baldacci</a:t>
            </a:r>
          </a:p>
          <a:p>
            <a:pPr marL="171450" indent="-171450">
              <a:buFont typeface="Arial" panose="020B0604020202020204" pitchFamily="34" charset="0"/>
              <a:buChar char="•"/>
            </a:pPr>
            <a:r>
              <a:rPr lang="en-GB" dirty="0"/>
              <a:t>R. R. Martin</a:t>
            </a:r>
          </a:p>
          <a:p>
            <a:pPr marL="171450" indent="-171450">
              <a:buFont typeface="Arial" panose="020B0604020202020204" pitchFamily="34" charset="0"/>
              <a:buChar char="•"/>
            </a:pPr>
            <a:r>
              <a:rPr lang="en-GB" dirty="0"/>
              <a:t>George Saunters</a:t>
            </a:r>
          </a:p>
          <a:p>
            <a:pPr marL="171450" indent="-171450">
              <a:buFont typeface="Arial" panose="020B0604020202020204" pitchFamily="34" charset="0"/>
              <a:buChar char="•"/>
            </a:pPr>
            <a:r>
              <a:rPr lang="en-GB" dirty="0"/>
              <a:t>Jonathan Franzen</a:t>
            </a:r>
          </a:p>
          <a:p>
            <a:pPr marL="171450" indent="-171450">
              <a:buFont typeface="Arial" panose="020B0604020202020204" pitchFamily="34" charset="0"/>
              <a:buChar char="•"/>
            </a:pPr>
            <a:r>
              <a:rPr lang="en-GB" dirty="0"/>
              <a:t>Jodi Picoult</a:t>
            </a:r>
          </a:p>
          <a:p>
            <a:pPr marL="171450" indent="-171450">
              <a:buFont typeface="Arial" panose="020B0604020202020204" pitchFamily="34" charset="0"/>
              <a:buChar char="•"/>
            </a:pPr>
            <a:endParaRPr lang="en-GR" dirty="0"/>
          </a:p>
        </p:txBody>
      </p:sp>
      <p:sp>
        <p:nvSpPr>
          <p:cNvPr id="4" name="Slide Number Placeholder 3"/>
          <p:cNvSpPr>
            <a:spLocks noGrp="1"/>
          </p:cNvSpPr>
          <p:nvPr>
            <p:ph type="sldNum" sz="quarter" idx="5"/>
          </p:nvPr>
        </p:nvSpPr>
        <p:spPr/>
        <p:txBody>
          <a:bodyPr/>
          <a:lstStyle/>
          <a:p>
            <a:fld id="{4223A916-0130-4CBA-BBBB-9395B171753C}" type="slidenum">
              <a:rPr lang="en-US" smtClean="0"/>
              <a:t>3</a:t>
            </a:fld>
            <a:endParaRPr lang="en-US"/>
          </a:p>
        </p:txBody>
      </p:sp>
    </p:spTree>
    <p:extLst>
      <p:ext uri="{BB962C8B-B14F-4D97-AF65-F5344CB8AC3E}">
        <p14:creationId xmlns:p14="http://schemas.microsoft.com/office/powerpoint/2010/main" val="2954692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How did we get here? It took a very short time. It is only five years ago since the first Transformer-based models were proposed. What we see looks like a Cambrian explosion.</a:t>
            </a:r>
          </a:p>
        </p:txBody>
      </p:sp>
      <p:sp>
        <p:nvSpPr>
          <p:cNvPr id="4" name="Slide Number Placeholder 3"/>
          <p:cNvSpPr>
            <a:spLocks noGrp="1"/>
          </p:cNvSpPr>
          <p:nvPr>
            <p:ph type="sldNum" sz="quarter" idx="5"/>
          </p:nvPr>
        </p:nvSpPr>
        <p:spPr/>
        <p:txBody>
          <a:bodyPr/>
          <a:lstStyle/>
          <a:p>
            <a:fld id="{4223A916-0130-4CBA-BBBB-9395B171753C}" type="slidenum">
              <a:rPr lang="en-US" smtClean="0"/>
              <a:t>4</a:t>
            </a:fld>
            <a:endParaRPr lang="en-US"/>
          </a:p>
        </p:txBody>
      </p:sp>
    </p:spTree>
    <p:extLst>
      <p:ext uri="{BB962C8B-B14F-4D97-AF65-F5344CB8AC3E}">
        <p14:creationId xmlns:p14="http://schemas.microsoft.com/office/powerpoint/2010/main" val="2044850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One of the major issues, which relates to NRENs as harvesters, curators, and providers of data, is the use of this very data for training the Large Language Models.</a:t>
            </a:r>
            <a:br>
              <a:rPr lang="en-GR" dirty="0"/>
            </a:br>
            <a:br>
              <a:rPr lang="en-GR" dirty="0"/>
            </a:br>
            <a:r>
              <a:rPr lang="en-GR" dirty="0"/>
              <a:t>To give you an idea of the scale, here is what we know about one of the open-sourced models. Llama-2 has used 2 trillion (yes) tokens.</a:t>
            </a:r>
            <a:br>
              <a:rPr lang="en-GR" dirty="0"/>
            </a:br>
            <a:br>
              <a:rPr lang="en-GR" dirty="0"/>
            </a:br>
            <a:r>
              <a:rPr lang="en-GR" dirty="0"/>
              <a:t>And we have little idea of what, for instance, OpenAI and other companies developing closed models are doing. </a:t>
            </a:r>
          </a:p>
        </p:txBody>
      </p:sp>
      <p:sp>
        <p:nvSpPr>
          <p:cNvPr id="4" name="Slide Number Placeholder 3"/>
          <p:cNvSpPr>
            <a:spLocks noGrp="1"/>
          </p:cNvSpPr>
          <p:nvPr>
            <p:ph type="sldNum" sz="quarter" idx="5"/>
          </p:nvPr>
        </p:nvSpPr>
        <p:spPr/>
        <p:txBody>
          <a:bodyPr/>
          <a:lstStyle/>
          <a:p>
            <a:fld id="{4223A916-0130-4CBA-BBBB-9395B171753C}" type="slidenum">
              <a:rPr lang="en-US" smtClean="0"/>
              <a:t>5</a:t>
            </a:fld>
            <a:endParaRPr lang="en-US"/>
          </a:p>
        </p:txBody>
      </p:sp>
    </p:spTree>
    <p:extLst>
      <p:ext uri="{BB962C8B-B14F-4D97-AF65-F5344CB8AC3E}">
        <p14:creationId xmlns:p14="http://schemas.microsoft.com/office/powerpoint/2010/main" val="3337554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Another example: Code Llama, fine tuned for developers: 500 B tokens + 100 B tokens of Python code. That probaby covers a significant part of the publicly online available code.</a:t>
            </a:r>
          </a:p>
        </p:txBody>
      </p:sp>
      <p:sp>
        <p:nvSpPr>
          <p:cNvPr id="4" name="Slide Number Placeholder 3"/>
          <p:cNvSpPr>
            <a:spLocks noGrp="1"/>
          </p:cNvSpPr>
          <p:nvPr>
            <p:ph type="sldNum" sz="quarter" idx="5"/>
          </p:nvPr>
        </p:nvSpPr>
        <p:spPr/>
        <p:txBody>
          <a:bodyPr/>
          <a:lstStyle/>
          <a:p>
            <a:fld id="{4223A916-0130-4CBA-BBBB-9395B171753C}" type="slidenum">
              <a:rPr lang="en-US" smtClean="0"/>
              <a:t>6</a:t>
            </a:fld>
            <a:endParaRPr lang="en-US"/>
          </a:p>
        </p:txBody>
      </p:sp>
    </p:spTree>
    <p:extLst>
      <p:ext uri="{BB962C8B-B14F-4D97-AF65-F5344CB8AC3E}">
        <p14:creationId xmlns:p14="http://schemas.microsoft.com/office/powerpoint/2010/main" val="81388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Or another example, SA-1B, a dataset used for image segmentation.</a:t>
            </a:r>
          </a:p>
          <a:p>
            <a:endParaRPr lang="en-GR" dirty="0"/>
          </a:p>
          <a:p>
            <a:r>
              <a:rPr lang="en-GR" dirty="0"/>
              <a:t>Interestingly, a subset of the dataset was used to create another dataset whose purpose is to benchark the fairness of vision models. That, by the way, entailed a lot of human effort, and points to something to something else: should NRENs have a role in ensuring / promoting fairness in their data?</a:t>
            </a:r>
          </a:p>
        </p:txBody>
      </p:sp>
      <p:sp>
        <p:nvSpPr>
          <p:cNvPr id="4" name="Slide Number Placeholder 3"/>
          <p:cNvSpPr>
            <a:spLocks noGrp="1"/>
          </p:cNvSpPr>
          <p:nvPr>
            <p:ph type="sldNum" sz="quarter" idx="5"/>
          </p:nvPr>
        </p:nvSpPr>
        <p:spPr/>
        <p:txBody>
          <a:bodyPr/>
          <a:lstStyle/>
          <a:p>
            <a:fld id="{4223A916-0130-4CBA-BBBB-9395B171753C}" type="slidenum">
              <a:rPr lang="en-US" smtClean="0"/>
              <a:t>7</a:t>
            </a:fld>
            <a:endParaRPr lang="en-US"/>
          </a:p>
        </p:txBody>
      </p:sp>
    </p:spTree>
    <p:extLst>
      <p:ext uri="{BB962C8B-B14F-4D97-AF65-F5344CB8AC3E}">
        <p14:creationId xmlns:p14="http://schemas.microsoft.com/office/powerpoint/2010/main" val="389068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And then this massive use of public data brings forw</a:t>
            </a:r>
            <a:r>
              <a:rPr lang="en-GB" dirty="0"/>
              <a:t>a</a:t>
            </a:r>
            <a:r>
              <a:rPr lang="en-GR" dirty="0"/>
              <a:t>rd the following topics...</a:t>
            </a:r>
          </a:p>
        </p:txBody>
      </p:sp>
      <p:sp>
        <p:nvSpPr>
          <p:cNvPr id="4" name="Slide Number Placeholder 3"/>
          <p:cNvSpPr>
            <a:spLocks noGrp="1"/>
          </p:cNvSpPr>
          <p:nvPr>
            <p:ph type="sldNum" sz="quarter" idx="5"/>
          </p:nvPr>
        </p:nvSpPr>
        <p:spPr/>
        <p:txBody>
          <a:bodyPr/>
          <a:lstStyle/>
          <a:p>
            <a:fld id="{4223A916-0130-4CBA-BBBB-9395B171753C}" type="slidenum">
              <a:rPr lang="en-US" smtClean="0"/>
              <a:t>8</a:t>
            </a:fld>
            <a:endParaRPr lang="en-US"/>
          </a:p>
        </p:txBody>
      </p:sp>
    </p:spTree>
    <p:extLst>
      <p:ext uri="{BB962C8B-B14F-4D97-AF65-F5344CB8AC3E}">
        <p14:creationId xmlns:p14="http://schemas.microsoft.com/office/powerpoint/2010/main" val="2178148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It would be nice to think that technology will provide the solutions. For instance, here are some nice examples of watermarking images using AI (from Google’s SynthID).</a:t>
            </a:r>
          </a:p>
        </p:txBody>
      </p:sp>
      <p:sp>
        <p:nvSpPr>
          <p:cNvPr id="4" name="Slide Number Placeholder 3"/>
          <p:cNvSpPr>
            <a:spLocks noGrp="1"/>
          </p:cNvSpPr>
          <p:nvPr>
            <p:ph type="sldNum" sz="quarter" idx="5"/>
          </p:nvPr>
        </p:nvSpPr>
        <p:spPr/>
        <p:txBody>
          <a:bodyPr/>
          <a:lstStyle/>
          <a:p>
            <a:fld id="{4223A916-0130-4CBA-BBBB-9395B171753C}" type="slidenum">
              <a:rPr lang="en-US" smtClean="0"/>
              <a:t>9</a:t>
            </a:fld>
            <a:endParaRPr lang="en-US"/>
          </a:p>
        </p:txBody>
      </p:sp>
    </p:spTree>
    <p:extLst>
      <p:ext uri="{BB962C8B-B14F-4D97-AF65-F5344CB8AC3E}">
        <p14:creationId xmlns:p14="http://schemas.microsoft.com/office/powerpoint/2010/main" val="2741851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R" dirty="0"/>
              <a:t>However, that is a proprietary solution.</a:t>
            </a:r>
          </a:p>
          <a:p>
            <a:endParaRPr lang="en-GR" dirty="0"/>
          </a:p>
          <a:p>
            <a:r>
              <a:rPr lang="en-GR" dirty="0"/>
              <a:t>Open-source solutions do exist, but the problem is not solved. And we do not have good methods for watermarking text.</a:t>
            </a:r>
          </a:p>
        </p:txBody>
      </p:sp>
      <p:sp>
        <p:nvSpPr>
          <p:cNvPr id="4" name="Slide Number Placeholder 3"/>
          <p:cNvSpPr>
            <a:spLocks noGrp="1"/>
          </p:cNvSpPr>
          <p:nvPr>
            <p:ph type="sldNum" sz="quarter" idx="5"/>
          </p:nvPr>
        </p:nvSpPr>
        <p:spPr/>
        <p:txBody>
          <a:bodyPr/>
          <a:lstStyle/>
          <a:p>
            <a:fld id="{4223A916-0130-4CBA-BBBB-9395B171753C}" type="slidenum">
              <a:rPr lang="en-US" smtClean="0"/>
              <a:t>10</a:t>
            </a:fld>
            <a:endParaRPr lang="en-US"/>
          </a:p>
        </p:txBody>
      </p:sp>
    </p:spTree>
    <p:extLst>
      <p:ext uri="{BB962C8B-B14F-4D97-AF65-F5344CB8AC3E}">
        <p14:creationId xmlns:p14="http://schemas.microsoft.com/office/powerpoint/2010/main" val="15845479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www.grnet.gr/" TargetMode="External"/><Relationship Id="rId7" Type="http://schemas.openxmlformats.org/officeDocument/2006/relationships/image" Target="../media/image8.pn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2C91532-6180-41FB-8528-9057D0464ED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55625" b="7613"/>
          <a:stretch/>
        </p:blipFill>
        <p:spPr>
          <a:xfrm>
            <a:off x="6781800" y="0"/>
            <a:ext cx="5410200" cy="6335944"/>
          </a:xfrm>
          <a:prstGeom prst="rect">
            <a:avLst/>
          </a:prstGeom>
        </p:spPr>
      </p:pic>
      <p:sp>
        <p:nvSpPr>
          <p:cNvPr id="9" name="Rectangle 8">
            <a:extLst>
              <a:ext uri="{FF2B5EF4-FFF2-40B4-BE49-F238E27FC236}">
                <a16:creationId xmlns:a16="http://schemas.microsoft.com/office/drawing/2014/main" id="{B08FABFE-DBC9-443E-8C4E-B40001C40224}"/>
              </a:ext>
              <a:ext uri="{C183D7F6-B498-43B3-948B-1728B52AA6E4}">
                <adec:decorative xmlns:adec="http://schemas.microsoft.com/office/drawing/2017/decorative" val="1"/>
              </a:ext>
            </a:extLst>
          </p:cNvPr>
          <p:cNvSpPr/>
          <p:nvPr userDrawn="1"/>
        </p:nvSpPr>
        <p:spPr>
          <a:xfrm>
            <a:off x="6781801" y="-1819"/>
            <a:ext cx="5410200" cy="6335944"/>
          </a:xfrm>
          <a:prstGeom prst="rect">
            <a:avLst/>
          </a:prstGeom>
          <a:solidFill>
            <a:srgbClr val="142C3F">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C249DC01-05F2-43B6-833F-C08D4DF6388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09734" y="449307"/>
            <a:ext cx="3629352" cy="1690215"/>
          </a:xfrm>
          <a:prstGeom prst="rect">
            <a:avLst/>
          </a:prstGeom>
        </p:spPr>
      </p:pic>
      <p:sp>
        <p:nvSpPr>
          <p:cNvPr id="8" name="TextBox 7">
            <a:extLst>
              <a:ext uri="{FF2B5EF4-FFF2-40B4-BE49-F238E27FC236}">
                <a16:creationId xmlns:a16="http://schemas.microsoft.com/office/drawing/2014/main" id="{83BF3415-282D-4300-B472-9D2F4FF647CD}"/>
              </a:ext>
            </a:extLst>
          </p:cNvPr>
          <p:cNvSpPr txBox="1"/>
          <p:nvPr userDrawn="1"/>
        </p:nvSpPr>
        <p:spPr>
          <a:xfrm>
            <a:off x="8503528" y="1677140"/>
            <a:ext cx="3756073" cy="205184"/>
          </a:xfrm>
          <a:prstGeom prst="rect">
            <a:avLst/>
          </a:prstGeom>
          <a:noFill/>
        </p:spPr>
        <p:txBody>
          <a:bodyPr wrap="square">
            <a:spAutoFit/>
          </a:bodyPr>
          <a:lstStyle/>
          <a:p>
            <a:pPr marL="0" marR="0" lvl="0" indent="0" algn="ctr" defTabSz="914400" rtl="0" eaLnBrk="1" fontAlgn="auto" latinLnBrk="0" hangingPunct="1">
              <a:lnSpc>
                <a:spcPct val="100000"/>
              </a:lnSpc>
              <a:spcBef>
                <a:spcPts val="600"/>
              </a:spcBef>
              <a:spcAft>
                <a:spcPts val="600"/>
              </a:spcAft>
              <a:buClrTx/>
              <a:buSzTx/>
              <a:buFontTx/>
              <a:buNone/>
              <a:tabLst/>
              <a:defRPr/>
            </a:pPr>
            <a:r>
              <a:rPr kumimoji="0" lang="el-GR" sz="1100" b="0" i="0" u="none" strike="noStrike" kern="1200" cap="none" spc="0" normalizeH="0" baseline="3000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Διασυνδέοντας την Έρευνα, την Εκπαίδευση και</a:t>
            </a:r>
            <a:r>
              <a:rPr kumimoji="0" lang="en-US" sz="1100" b="0" i="0" u="none" strike="noStrike" kern="1200" cap="none" spc="0" normalizeH="0" baseline="3000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l-GR" sz="1100" b="0" i="0" u="none" strike="noStrike" kern="1200" cap="none" spc="0" normalizeH="0" baseline="30000" noProof="0" dirty="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t>τη Δημόσια Διοίκηση</a:t>
            </a:r>
          </a:p>
        </p:txBody>
      </p:sp>
      <p:sp>
        <p:nvSpPr>
          <p:cNvPr id="11" name="Title 1">
            <a:extLst>
              <a:ext uri="{FF2B5EF4-FFF2-40B4-BE49-F238E27FC236}">
                <a16:creationId xmlns:a16="http://schemas.microsoft.com/office/drawing/2014/main" id="{78506C7D-7EEE-406F-A0A7-9BC3506DD1CA}"/>
              </a:ext>
            </a:extLst>
          </p:cNvPr>
          <p:cNvSpPr>
            <a:spLocks noGrp="1"/>
          </p:cNvSpPr>
          <p:nvPr>
            <p:ph type="title"/>
          </p:nvPr>
        </p:nvSpPr>
        <p:spPr>
          <a:xfrm>
            <a:off x="6781800" y="2783821"/>
            <a:ext cx="5410200" cy="531519"/>
          </a:xfrm>
          <a:prstGeom prst="rect">
            <a:avLst/>
          </a:prstGeom>
        </p:spPr>
        <p:txBody>
          <a:bodyPr/>
          <a:lstStyle>
            <a:lvl1pPr algn="ctr">
              <a:defRPr sz="1800" b="1" i="0" baseline="0">
                <a:solidFill>
                  <a:schemeClr val="bg1"/>
                </a:solidFill>
                <a:latin typeface="Tahoma" panose="020B0604030504040204" pitchFamily="34" charset="0"/>
              </a:defRPr>
            </a:lvl1pPr>
          </a:lstStyle>
          <a:p>
            <a:r>
              <a:rPr lang="en-US" dirty="0"/>
              <a:t>Click to edit Master title style</a:t>
            </a:r>
          </a:p>
        </p:txBody>
      </p:sp>
      <p:sp>
        <p:nvSpPr>
          <p:cNvPr id="14" name="Slide Number Placeholder 13">
            <a:extLst>
              <a:ext uri="{FF2B5EF4-FFF2-40B4-BE49-F238E27FC236}">
                <a16:creationId xmlns:a16="http://schemas.microsoft.com/office/drawing/2014/main" id="{1841D24A-845C-4006-BEE1-A070333EDD68}"/>
              </a:ext>
            </a:extLst>
          </p:cNvPr>
          <p:cNvSpPr>
            <a:spLocks noGrp="1"/>
          </p:cNvSpPr>
          <p:nvPr>
            <p:ph type="sldNum" sz="quarter" idx="10"/>
          </p:nvPr>
        </p:nvSpPr>
        <p:spPr>
          <a:xfrm>
            <a:off x="5885364" y="6448924"/>
            <a:ext cx="421271" cy="247421"/>
          </a:xfrm>
          <a:prstGeom prst="rect">
            <a:avLst/>
          </a:prstGeom>
        </p:spPr>
        <p:txBody>
          <a:bodyPr/>
          <a:lstStyle/>
          <a:p>
            <a:fld id="{9F4088CB-D327-4A0C-A0A9-1A69F0EFF3E6}" type="slidenum">
              <a:rPr lang="en-US" smtClean="0"/>
              <a:pPr/>
              <a:t>‹#›</a:t>
            </a:fld>
            <a:endParaRPr lang="en-US" dirty="0"/>
          </a:p>
        </p:txBody>
      </p:sp>
      <p:sp>
        <p:nvSpPr>
          <p:cNvPr id="10" name="Content Placeholder 2">
            <a:extLst>
              <a:ext uri="{FF2B5EF4-FFF2-40B4-BE49-F238E27FC236}">
                <a16:creationId xmlns:a16="http://schemas.microsoft.com/office/drawing/2014/main" id="{ADFD0FA1-C199-48FB-9004-8650540543A1}"/>
              </a:ext>
            </a:extLst>
          </p:cNvPr>
          <p:cNvSpPr>
            <a:spLocks noGrp="1"/>
          </p:cNvSpPr>
          <p:nvPr>
            <p:ph sz="half" idx="1" hasCustomPrompt="1"/>
          </p:nvPr>
        </p:nvSpPr>
        <p:spPr>
          <a:xfrm>
            <a:off x="976058" y="1139671"/>
            <a:ext cx="3929317" cy="4351338"/>
          </a:xfrm>
          <a:prstGeom prst="rect">
            <a:avLst/>
          </a:prstGeom>
        </p:spPr>
        <p:txBody>
          <a:bodyPr/>
          <a:lstStyle>
            <a:lvl1pPr marL="0" indent="0">
              <a:buClr>
                <a:srgbClr val="FF9933"/>
              </a:buClr>
              <a:buFont typeface="Arial" panose="020B0604020202020204" pitchFamily="34" charset="0"/>
              <a:buNone/>
              <a:defRPr sz="24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457200" indent="0">
              <a:buClr>
                <a:srgbClr val="FF9933"/>
              </a:buClr>
              <a:buFont typeface="Wingdings" panose="05000000000000000000" pitchFamily="2" charset="2"/>
              <a:buNone/>
              <a:defRPr>
                <a:solidFill>
                  <a:srgbClr val="15387B"/>
                </a:solidFill>
                <a:latin typeface="Tahoma" panose="020B0604030504040204" pitchFamily="34" charset="0"/>
                <a:ea typeface="Tahoma" panose="020B0604030504040204" pitchFamily="34" charset="0"/>
                <a:cs typeface="Tahoma" panose="020B0604030504040204" pitchFamily="34" charset="0"/>
              </a:defRPr>
            </a:lvl2pPr>
            <a:lvl3pPr marL="914400" indent="0">
              <a:buClr>
                <a:srgbClr val="FF9933"/>
              </a:buClr>
              <a:buFont typeface="Wingdings" panose="05000000000000000000" pitchFamily="2" charset="2"/>
              <a:buNone/>
              <a:defRPr>
                <a:solidFill>
                  <a:srgbClr val="15387B"/>
                </a:solidFill>
                <a:latin typeface="Tahoma" panose="020B0604030504040204" pitchFamily="34" charset="0"/>
                <a:ea typeface="Tahoma" panose="020B0604030504040204" pitchFamily="34" charset="0"/>
                <a:cs typeface="Tahoma" panose="020B0604030504040204" pitchFamily="34" charset="0"/>
              </a:defRPr>
            </a:lvl3pPr>
            <a:lvl4pPr marL="1371600" indent="0">
              <a:buClr>
                <a:srgbClr val="FF9933"/>
              </a:buClr>
              <a:buFont typeface="Wingdings" panose="05000000000000000000" pitchFamily="2" charset="2"/>
              <a:buNone/>
              <a:defRPr>
                <a:solidFill>
                  <a:srgbClr val="15387B"/>
                </a:solidFill>
                <a:latin typeface="Tahoma" panose="020B0604030504040204" pitchFamily="34" charset="0"/>
                <a:ea typeface="Tahoma" panose="020B0604030504040204" pitchFamily="34" charset="0"/>
                <a:cs typeface="Tahoma" panose="020B0604030504040204" pitchFamily="34" charset="0"/>
              </a:defRPr>
            </a:lvl4pPr>
            <a:lvl5pPr marL="1828800" indent="0">
              <a:buClr>
                <a:srgbClr val="FF9933"/>
              </a:buClr>
              <a:buFont typeface="Wingdings" panose="05000000000000000000" pitchFamily="2" charset="2"/>
              <a:buNone/>
              <a:defRPr>
                <a:solidFill>
                  <a:srgbClr val="15387B"/>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a:t>ADD TEXT</a:t>
            </a:r>
          </a:p>
          <a:p>
            <a:pPr lvl="0"/>
            <a:endParaRPr lang="el-GR" dirty="0"/>
          </a:p>
        </p:txBody>
      </p:sp>
    </p:spTree>
    <p:extLst>
      <p:ext uri="{BB962C8B-B14F-4D97-AF65-F5344CB8AC3E}">
        <p14:creationId xmlns:p14="http://schemas.microsoft.com/office/powerpoint/2010/main" val="581218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ront pa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1837974-087B-4BF2-837B-8397BC904E8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Rectangle 7">
            <a:extLst>
              <a:ext uri="{FF2B5EF4-FFF2-40B4-BE49-F238E27FC236}">
                <a16:creationId xmlns:a16="http://schemas.microsoft.com/office/drawing/2014/main" id="{19A1FBC6-DF8C-4EF1-9877-A9887BB5D734}"/>
              </a:ext>
              <a:ext uri="{C183D7F6-B498-43B3-948B-1728B52AA6E4}">
                <adec:decorative xmlns:adec="http://schemas.microsoft.com/office/drawing/2017/decorative" val="1"/>
              </a:ext>
            </a:extLst>
          </p:cNvPr>
          <p:cNvSpPr/>
          <p:nvPr userDrawn="1"/>
        </p:nvSpPr>
        <p:spPr>
          <a:xfrm>
            <a:off x="10937" y="0"/>
            <a:ext cx="12191999" cy="6858000"/>
          </a:xfrm>
          <a:prstGeom prst="rect">
            <a:avLst/>
          </a:prstGeom>
          <a:solidFill>
            <a:srgbClr val="142C3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F844F50F-9398-4D70-9400-902DBBE6C76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8249" y="45563"/>
            <a:ext cx="3268208" cy="1522027"/>
          </a:xfrm>
          <a:prstGeom prst="rect">
            <a:avLst/>
          </a:prstGeom>
        </p:spPr>
      </p:pic>
    </p:spTree>
    <p:extLst>
      <p:ext uri="{BB962C8B-B14F-4D97-AF65-F5344CB8AC3E}">
        <p14:creationId xmlns:p14="http://schemas.microsoft.com/office/powerpoint/2010/main" val="3917175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st Pag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4A75C77-7996-4CA6-A2A5-3477DA9BA3D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Rectangle 15">
            <a:extLst>
              <a:ext uri="{FF2B5EF4-FFF2-40B4-BE49-F238E27FC236}">
                <a16:creationId xmlns:a16="http://schemas.microsoft.com/office/drawing/2014/main" id="{9DA4439E-53EC-4573-9425-6A3E8BFB1FE7}"/>
              </a:ext>
              <a:ext uri="{C183D7F6-B498-43B3-948B-1728B52AA6E4}">
                <adec:decorative xmlns:adec="http://schemas.microsoft.com/office/drawing/2017/decorative" val="1"/>
              </a:ext>
            </a:extLst>
          </p:cNvPr>
          <p:cNvSpPr/>
          <p:nvPr userDrawn="1"/>
        </p:nvSpPr>
        <p:spPr>
          <a:xfrm>
            <a:off x="1" y="0"/>
            <a:ext cx="12191999" cy="6858000"/>
          </a:xfrm>
          <a:prstGeom prst="rect">
            <a:avLst/>
          </a:prstGeom>
          <a:solidFill>
            <a:srgbClr val="142C3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2">
            <a:extLst>
              <a:ext uri="{FF2B5EF4-FFF2-40B4-BE49-F238E27FC236}">
                <a16:creationId xmlns:a16="http://schemas.microsoft.com/office/drawing/2014/main" id="{3EB0281E-96D1-4CD5-A61A-B984F34468FA}"/>
              </a:ext>
            </a:extLst>
          </p:cNvPr>
          <p:cNvSpPr>
            <a:spLocks noGrp="1"/>
          </p:cNvSpPr>
          <p:nvPr>
            <p:ph type="sldNum" sz="quarter" idx="10"/>
          </p:nvPr>
        </p:nvSpPr>
        <p:spPr>
          <a:xfrm>
            <a:off x="5885364" y="6448924"/>
            <a:ext cx="421271" cy="247421"/>
          </a:xfrm>
          <a:prstGeom prst="rect">
            <a:avLst/>
          </a:prstGeom>
        </p:spPr>
        <p:txBody>
          <a:bodyPr/>
          <a:lstStyle/>
          <a:p>
            <a:fld id="{9F4088CB-D327-4A0C-A0A9-1A69F0EFF3E6}" type="slidenum">
              <a:rPr lang="en-US" smtClean="0"/>
              <a:pPr/>
              <a:t>‹#›</a:t>
            </a:fld>
            <a:endParaRPr lang="en-US" dirty="0"/>
          </a:p>
        </p:txBody>
      </p:sp>
      <p:sp>
        <p:nvSpPr>
          <p:cNvPr id="28" name="TextBox 27">
            <a:extLst>
              <a:ext uri="{FF2B5EF4-FFF2-40B4-BE49-F238E27FC236}">
                <a16:creationId xmlns:a16="http://schemas.microsoft.com/office/drawing/2014/main" id="{E95165DF-F7B6-4BE1-BF2D-92C1D2F33DFF}"/>
              </a:ext>
            </a:extLst>
          </p:cNvPr>
          <p:cNvSpPr txBox="1"/>
          <p:nvPr userDrawn="1"/>
        </p:nvSpPr>
        <p:spPr>
          <a:xfrm>
            <a:off x="8356739" y="1978814"/>
            <a:ext cx="2848423" cy="800219"/>
          </a:xfrm>
          <a:prstGeom prst="rect">
            <a:avLst/>
          </a:prstGeom>
          <a:noFill/>
        </p:spPr>
        <p:txBody>
          <a:bodyPr wrap="square">
            <a:spAutoFit/>
          </a:bodyPr>
          <a:lstStyle/>
          <a:p>
            <a:pPr marR="0" algn="l" rtl="0"/>
            <a:r>
              <a:rPr lang="el-GR" b="1" dirty="0">
                <a:solidFill>
                  <a:schemeClr val="bg1"/>
                </a:solidFill>
                <a:latin typeface="Tahoma" panose="020B0604030504040204" pitchFamily="34" charset="0"/>
                <a:ea typeface="Tahoma" panose="020B0604030504040204" pitchFamily="34" charset="0"/>
                <a:cs typeface="Tahoma" panose="020B0604030504040204" pitchFamily="34" charset="0"/>
              </a:rPr>
              <a:t>ΕΝΗΜΕΡΩΘΕΙΤΕ</a:t>
            </a:r>
            <a:endParaRPr lang="en-US"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www.grnet.gr</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9" name="TextBox 28">
            <a:extLst>
              <a:ext uri="{FF2B5EF4-FFF2-40B4-BE49-F238E27FC236}">
                <a16:creationId xmlns:a16="http://schemas.microsoft.com/office/drawing/2014/main" id="{63BEF608-9CF9-4A1F-AE34-70B6BC286A01}"/>
              </a:ext>
            </a:extLst>
          </p:cNvPr>
          <p:cNvSpPr txBox="1"/>
          <p:nvPr userDrawn="1"/>
        </p:nvSpPr>
        <p:spPr>
          <a:xfrm>
            <a:off x="8715545" y="3300633"/>
            <a:ext cx="2848423" cy="1785104"/>
          </a:xfrm>
          <a:prstGeom prst="rect">
            <a:avLst/>
          </a:prstGeom>
          <a:noFill/>
        </p:spPr>
        <p:txBody>
          <a:bodyPr wrap="square">
            <a:spAutoFit/>
          </a:bodyPr>
          <a:lstStyle/>
          <a:p>
            <a:pPr marR="0" algn="l" rtl="0">
              <a:spcBef>
                <a:spcPts val="600"/>
              </a:spcBef>
              <a:spcAft>
                <a:spcPts val="600"/>
              </a:spcAft>
            </a:pP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grnet.gr</a:t>
            </a: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grnet_gr</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a:t>
            </a: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sa</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a:t>
            </a: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edyte</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grnet.gr</a:t>
            </a:r>
          </a:p>
        </p:txBody>
      </p:sp>
      <p:pic>
        <p:nvPicPr>
          <p:cNvPr id="30" name="Picture 29">
            <a:extLst>
              <a:ext uri="{FF2B5EF4-FFF2-40B4-BE49-F238E27FC236}">
                <a16:creationId xmlns:a16="http://schemas.microsoft.com/office/drawing/2014/main" id="{B066CF0E-8D2B-4EE5-95D0-77ADA5D76732}"/>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a:stretch/>
        </p:blipFill>
        <p:spPr>
          <a:xfrm>
            <a:off x="8430082" y="3756269"/>
            <a:ext cx="352055" cy="324753"/>
          </a:xfrm>
          <a:prstGeom prst="rect">
            <a:avLst/>
          </a:prstGeom>
        </p:spPr>
      </p:pic>
      <p:pic>
        <p:nvPicPr>
          <p:cNvPr id="31" name="Picture 30">
            <a:extLst>
              <a:ext uri="{FF2B5EF4-FFF2-40B4-BE49-F238E27FC236}">
                <a16:creationId xmlns:a16="http://schemas.microsoft.com/office/drawing/2014/main" id="{827ECA96-7478-46B9-AD7B-4121D5917682}"/>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r="-18689"/>
          <a:stretch/>
        </p:blipFill>
        <p:spPr>
          <a:xfrm>
            <a:off x="8361188" y="4050304"/>
            <a:ext cx="321633" cy="262010"/>
          </a:xfrm>
          <a:prstGeom prst="rect">
            <a:avLst/>
          </a:prstGeom>
        </p:spPr>
      </p:pic>
      <p:pic>
        <p:nvPicPr>
          <p:cNvPr id="32" name="Picture 31">
            <a:extLst>
              <a:ext uri="{FF2B5EF4-FFF2-40B4-BE49-F238E27FC236}">
                <a16:creationId xmlns:a16="http://schemas.microsoft.com/office/drawing/2014/main" id="{2175AB3D-1908-4129-B5CE-7CFFA1417EE2}"/>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a:stretch/>
        </p:blipFill>
        <p:spPr>
          <a:xfrm>
            <a:off x="8405985" y="4397584"/>
            <a:ext cx="409904" cy="324753"/>
          </a:xfrm>
          <a:prstGeom prst="rect">
            <a:avLst/>
          </a:prstGeom>
        </p:spPr>
      </p:pic>
      <p:pic>
        <p:nvPicPr>
          <p:cNvPr id="33" name="Picture 32">
            <a:extLst>
              <a:ext uri="{FF2B5EF4-FFF2-40B4-BE49-F238E27FC236}">
                <a16:creationId xmlns:a16="http://schemas.microsoft.com/office/drawing/2014/main" id="{C07D8364-2C9C-42F4-9526-9C11F6443931}"/>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a:stretch/>
        </p:blipFill>
        <p:spPr>
          <a:xfrm>
            <a:off x="8372233" y="4850982"/>
            <a:ext cx="409904" cy="255791"/>
          </a:xfrm>
          <a:prstGeom prst="rect">
            <a:avLst/>
          </a:prstGeom>
        </p:spPr>
      </p:pic>
      <p:pic>
        <p:nvPicPr>
          <p:cNvPr id="34" name="Picture 33">
            <a:extLst>
              <a:ext uri="{FF2B5EF4-FFF2-40B4-BE49-F238E27FC236}">
                <a16:creationId xmlns:a16="http://schemas.microsoft.com/office/drawing/2014/main" id="{657C20AA-D988-4582-AFE6-C6C671A31FDE}"/>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a:stretch/>
        </p:blipFill>
        <p:spPr>
          <a:xfrm>
            <a:off x="8363490" y="3371518"/>
            <a:ext cx="352055" cy="278921"/>
          </a:xfrm>
          <a:prstGeom prst="rect">
            <a:avLst/>
          </a:prstGeom>
        </p:spPr>
      </p:pic>
      <p:sp>
        <p:nvSpPr>
          <p:cNvPr id="35" name="TextBox 34">
            <a:extLst>
              <a:ext uri="{FF2B5EF4-FFF2-40B4-BE49-F238E27FC236}">
                <a16:creationId xmlns:a16="http://schemas.microsoft.com/office/drawing/2014/main" id="{45E27A18-5E95-477A-9B48-6239024A756F}"/>
              </a:ext>
            </a:extLst>
          </p:cNvPr>
          <p:cNvSpPr txBox="1"/>
          <p:nvPr userDrawn="1"/>
        </p:nvSpPr>
        <p:spPr>
          <a:xfrm>
            <a:off x="826418" y="2987830"/>
            <a:ext cx="6697153" cy="1480342"/>
          </a:xfrm>
          <a:prstGeom prst="rect">
            <a:avLst/>
          </a:prstGeom>
          <a:noFill/>
        </p:spPr>
        <p:txBody>
          <a:bodyPr wrap="square">
            <a:spAutoFit/>
          </a:bodyPr>
          <a:lstStyle/>
          <a:p>
            <a:pPr marR="0" algn="ctr" rtl="0">
              <a:lnSpc>
                <a:spcPct val="150000"/>
              </a:lnSpc>
              <a:spcBef>
                <a:spcPts val="600"/>
              </a:spcBef>
              <a:spcAft>
                <a:spcPts val="600"/>
              </a:spcAft>
            </a:pPr>
            <a:r>
              <a:rPr lang="el-GR" sz="2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Εθνικό Δίκτυο Υποδομών Τεχνολογίας και Έρευνας ΕΔΥΤΕ Α.Ε.</a:t>
            </a:r>
          </a:p>
          <a:p>
            <a:pPr marR="0" rtl="0">
              <a:lnSpc>
                <a:spcPct val="150000"/>
              </a:lnSpc>
              <a:spcBef>
                <a:spcPts val="600"/>
              </a:spcBef>
              <a:spcAft>
                <a:spcPts val="600"/>
              </a:spcAft>
            </a:pPr>
            <a:endParaRPr lang="el-GR" sz="2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6" name="TextBox 35">
            <a:extLst>
              <a:ext uri="{FF2B5EF4-FFF2-40B4-BE49-F238E27FC236}">
                <a16:creationId xmlns:a16="http://schemas.microsoft.com/office/drawing/2014/main" id="{DEB2C931-572D-4403-AC3C-5943B4FC5FBE}"/>
              </a:ext>
            </a:extLst>
          </p:cNvPr>
          <p:cNvSpPr txBox="1"/>
          <p:nvPr userDrawn="1"/>
        </p:nvSpPr>
        <p:spPr>
          <a:xfrm>
            <a:off x="8356740" y="2848298"/>
            <a:ext cx="2848423" cy="523220"/>
          </a:xfrm>
          <a:prstGeom prst="rect">
            <a:avLst/>
          </a:prstGeom>
          <a:noFill/>
        </p:spPr>
        <p:txBody>
          <a:bodyPr wrap="square">
            <a:spAutoFit/>
          </a:bodyPr>
          <a:lstStyle/>
          <a:p>
            <a:pPr marR="0" algn="l" rtl="0"/>
            <a:r>
              <a:rPr lang="el-GR" sz="28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ΑΚΟΛΟΥΘΗΣΤΕ ΜΑΣ</a:t>
            </a:r>
            <a:endParaRPr lang="el-GR"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7" name="TextBox 36">
            <a:extLst>
              <a:ext uri="{FF2B5EF4-FFF2-40B4-BE49-F238E27FC236}">
                <a16:creationId xmlns:a16="http://schemas.microsoft.com/office/drawing/2014/main" id="{5F68BCAC-580C-42C5-A991-6CD4D62D2446}"/>
              </a:ext>
            </a:extLst>
          </p:cNvPr>
          <p:cNvSpPr txBox="1"/>
          <p:nvPr userDrawn="1"/>
        </p:nvSpPr>
        <p:spPr>
          <a:xfrm>
            <a:off x="1435855" y="1109537"/>
            <a:ext cx="5048893" cy="256480"/>
          </a:xfrm>
          <a:prstGeom prst="rect">
            <a:avLst/>
          </a:prstGeom>
          <a:noFill/>
        </p:spPr>
        <p:txBody>
          <a:bodyPr wrap="square">
            <a:spAutoFit/>
          </a:bodyPr>
          <a:lstStyle/>
          <a:p>
            <a:pPr marR="0" algn="ctr" rtl="0">
              <a:spcBef>
                <a:spcPts val="600"/>
              </a:spcBef>
              <a:spcAft>
                <a:spcPts val="600"/>
              </a:spcAft>
            </a:pPr>
            <a:r>
              <a:rPr lang="el-GR" sz="16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Διασυνδέοντας την Έρευνα, την Εκπαίδευση και</a:t>
            </a:r>
            <a:r>
              <a:rPr lang="en-US" sz="16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l-GR" sz="16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τη Δημόσια Διοίκηση</a:t>
            </a:r>
          </a:p>
        </p:txBody>
      </p:sp>
      <p:pic>
        <p:nvPicPr>
          <p:cNvPr id="38" name="Picture 37">
            <a:extLst>
              <a:ext uri="{FF2B5EF4-FFF2-40B4-BE49-F238E27FC236}">
                <a16:creationId xmlns:a16="http://schemas.microsoft.com/office/drawing/2014/main" id="{4A62710D-93D3-4BB1-9620-F9472D11BF74}"/>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98249" y="45563"/>
            <a:ext cx="3268208" cy="1522027"/>
          </a:xfrm>
          <a:prstGeom prst="rect">
            <a:avLst/>
          </a:prstGeom>
        </p:spPr>
      </p:pic>
    </p:spTree>
    <p:extLst>
      <p:ext uri="{BB962C8B-B14F-4D97-AF65-F5344CB8AC3E}">
        <p14:creationId xmlns:p14="http://schemas.microsoft.com/office/powerpoint/2010/main" val="2402288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mple page1">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CCD7F42-F2F1-41E9-8EC6-DCF2B1814D3A}"/>
              </a:ext>
            </a:extLst>
          </p:cNvPr>
          <p:cNvSpPr>
            <a:spLocks noGrp="1"/>
          </p:cNvSpPr>
          <p:nvPr>
            <p:ph type="title"/>
          </p:nvPr>
        </p:nvSpPr>
        <p:spPr>
          <a:xfrm>
            <a:off x="1436914" y="330279"/>
            <a:ext cx="9290042" cy="531519"/>
          </a:xfrm>
          <a:prstGeom prst="rect">
            <a:avLst/>
          </a:prstGeom>
        </p:spPr>
        <p:txBody>
          <a:bodyPr/>
          <a:lstStyle>
            <a:lvl1pPr>
              <a:defRPr sz="3600" b="1" i="0" baseline="0">
                <a:solidFill>
                  <a:srgbClr val="142C3F"/>
                </a:solidFill>
                <a:latin typeface="Tahoma" panose="020B0604030504040204" pitchFamily="34" charset="0"/>
              </a:defRPr>
            </a:lvl1pPr>
          </a:lstStyle>
          <a:p>
            <a:r>
              <a:rPr lang="en-US" dirty="0"/>
              <a:t>Click to edit Master title style</a:t>
            </a:r>
          </a:p>
        </p:txBody>
      </p:sp>
      <p:sp>
        <p:nvSpPr>
          <p:cNvPr id="2" name="Slide Number Placeholder 1">
            <a:extLst>
              <a:ext uri="{FF2B5EF4-FFF2-40B4-BE49-F238E27FC236}">
                <a16:creationId xmlns:a16="http://schemas.microsoft.com/office/drawing/2014/main" id="{301A4740-D9E4-425D-95E8-68FA7E2AA605}"/>
              </a:ext>
            </a:extLst>
          </p:cNvPr>
          <p:cNvSpPr>
            <a:spLocks noGrp="1"/>
          </p:cNvSpPr>
          <p:nvPr>
            <p:ph type="sldNum" sz="quarter" idx="10"/>
          </p:nvPr>
        </p:nvSpPr>
        <p:spPr>
          <a:xfrm>
            <a:off x="5885364" y="6448924"/>
            <a:ext cx="421271" cy="247421"/>
          </a:xfrm>
          <a:prstGeom prst="rect">
            <a:avLst/>
          </a:prstGeom>
        </p:spPr>
        <p:txBody>
          <a:bodyPr/>
          <a:lstStyle/>
          <a:p>
            <a:fld id="{9F4088CB-D327-4A0C-A0A9-1A69F0EFF3E6}" type="slidenum">
              <a:rPr lang="en-US" smtClean="0"/>
              <a:pPr/>
              <a:t>‹#›</a:t>
            </a:fld>
            <a:endParaRPr lang="en-US" dirty="0"/>
          </a:p>
        </p:txBody>
      </p:sp>
      <p:sp>
        <p:nvSpPr>
          <p:cNvPr id="6" name="Rectangle 5">
            <a:extLst>
              <a:ext uri="{FF2B5EF4-FFF2-40B4-BE49-F238E27FC236}">
                <a16:creationId xmlns:a16="http://schemas.microsoft.com/office/drawing/2014/main" id="{4FEC5E05-4B2D-4F86-96BC-886AFABE8278}"/>
              </a:ext>
            </a:extLst>
          </p:cNvPr>
          <p:cNvSpPr/>
          <p:nvPr userDrawn="1"/>
        </p:nvSpPr>
        <p:spPr>
          <a:xfrm>
            <a:off x="0" y="538936"/>
            <a:ext cx="1436914" cy="114207"/>
          </a:xfrm>
          <a:prstGeom prst="rect">
            <a:avLst/>
          </a:prstGeom>
          <a:solidFill>
            <a:srgbClr val="F5A63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 name="Content Placeholder 2">
            <a:extLst>
              <a:ext uri="{FF2B5EF4-FFF2-40B4-BE49-F238E27FC236}">
                <a16:creationId xmlns:a16="http://schemas.microsoft.com/office/drawing/2014/main" id="{EE3C1D23-7605-4CAA-B3B7-556BE826D5AF}"/>
              </a:ext>
            </a:extLst>
          </p:cNvPr>
          <p:cNvSpPr>
            <a:spLocks noGrp="1"/>
          </p:cNvSpPr>
          <p:nvPr>
            <p:ph sz="half" idx="1" hasCustomPrompt="1"/>
          </p:nvPr>
        </p:nvSpPr>
        <p:spPr>
          <a:xfrm>
            <a:off x="1185608" y="1501554"/>
            <a:ext cx="9541348" cy="4351338"/>
          </a:xfrm>
          <a:prstGeom prst="rect">
            <a:avLst/>
          </a:prstGeom>
        </p:spPr>
        <p:txBody>
          <a:bodyPr/>
          <a:lstStyle>
            <a:lvl1pPr marL="0" indent="0">
              <a:buClr>
                <a:srgbClr val="FF9933"/>
              </a:buClr>
              <a:buFont typeface="Wingdings" panose="05000000000000000000" pitchFamily="2" charset="2"/>
              <a:buNone/>
              <a:defRPr sz="24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685800" indent="-228600">
              <a:buClr>
                <a:srgbClr val="FF9933"/>
              </a:buClr>
              <a:buFont typeface="Wingdings" panose="05000000000000000000" pitchFamily="2" charset="2"/>
              <a:buChar char="§"/>
              <a:defRPr sz="2000">
                <a:solidFill>
                  <a:srgbClr val="142C3F"/>
                </a:solidFill>
                <a:latin typeface="Tahoma" panose="020B0604030504040204" pitchFamily="34" charset="0"/>
                <a:ea typeface="Tahoma" panose="020B0604030504040204" pitchFamily="34" charset="0"/>
                <a:cs typeface="Tahoma" panose="020B0604030504040204" pitchFamily="34" charset="0"/>
              </a:defRPr>
            </a:lvl2pPr>
            <a:lvl3pPr marL="1143000" indent="-228600">
              <a:buClr>
                <a:srgbClr val="FF9933"/>
              </a:buClr>
              <a:buFont typeface="Wingdings" panose="05000000000000000000" pitchFamily="2" charset="2"/>
              <a:buChar char="§"/>
              <a:defRPr sz="1800">
                <a:solidFill>
                  <a:srgbClr val="142C3F"/>
                </a:solidFill>
                <a:latin typeface="Tahoma" panose="020B0604030504040204" pitchFamily="34" charset="0"/>
                <a:ea typeface="Tahoma" panose="020B0604030504040204" pitchFamily="34" charset="0"/>
                <a:cs typeface="Tahoma" panose="020B0604030504040204" pitchFamily="34" charset="0"/>
              </a:defRPr>
            </a:lvl3pPr>
            <a:lvl4pPr marL="1600200" indent="-228600">
              <a:buClr>
                <a:srgbClr val="FF9933"/>
              </a:buClr>
              <a:buFont typeface="Wingdings" panose="05000000000000000000" pitchFamily="2" charset="2"/>
              <a:buChar char="§"/>
              <a:defRPr sz="1600">
                <a:solidFill>
                  <a:srgbClr val="142C3F"/>
                </a:solidFill>
                <a:latin typeface="Tahoma" panose="020B0604030504040204" pitchFamily="34" charset="0"/>
                <a:ea typeface="Tahoma" panose="020B0604030504040204" pitchFamily="34" charset="0"/>
                <a:cs typeface="Tahoma" panose="020B0604030504040204" pitchFamily="34" charset="0"/>
              </a:defRPr>
            </a:lvl4pPr>
            <a:lvl5pPr marL="2057400" indent="-228600">
              <a:buClr>
                <a:srgbClr val="FF9933"/>
              </a:buClr>
              <a:buFont typeface="Wingdings" panose="05000000000000000000" pitchFamily="2" charset="2"/>
              <a:buChar char="§"/>
              <a:defRPr sz="1400">
                <a:solidFill>
                  <a:srgbClr val="142C3F"/>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a:t>ADD TEXT</a:t>
            </a:r>
          </a:p>
          <a:p>
            <a:pPr lvl="1"/>
            <a:r>
              <a:rPr lang="en-US" dirty="0"/>
              <a:t>First Level</a:t>
            </a:r>
          </a:p>
          <a:p>
            <a:pPr lvl="2"/>
            <a:r>
              <a:rPr lang="en-US" dirty="0"/>
              <a:t>Second level</a:t>
            </a:r>
          </a:p>
          <a:p>
            <a:pPr lvl="3"/>
            <a:r>
              <a:rPr lang="en-US" dirty="0"/>
              <a:t>Third level</a:t>
            </a:r>
          </a:p>
          <a:p>
            <a:pPr lvl="4"/>
            <a:r>
              <a:rPr lang="en-US" dirty="0"/>
              <a:t>Fourth level</a:t>
            </a:r>
          </a:p>
          <a:p>
            <a:pPr lvl="0"/>
            <a:endParaRPr lang="el-GR" dirty="0"/>
          </a:p>
        </p:txBody>
      </p:sp>
    </p:spTree>
    <p:extLst>
      <p:ext uri="{BB962C8B-B14F-4D97-AF65-F5344CB8AC3E}">
        <p14:creationId xmlns:p14="http://schemas.microsoft.com/office/powerpoint/2010/main" val="3589768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mple page2">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9FB4641-A3F2-426D-9AE2-72D1C30601F1}"/>
              </a:ext>
            </a:extLst>
          </p:cNvPr>
          <p:cNvSpPr>
            <a:spLocks noGrp="1"/>
          </p:cNvSpPr>
          <p:nvPr>
            <p:ph type="title"/>
          </p:nvPr>
        </p:nvSpPr>
        <p:spPr>
          <a:xfrm>
            <a:off x="1450978" y="301751"/>
            <a:ext cx="9290042" cy="531519"/>
          </a:xfrm>
          <a:prstGeom prst="rect">
            <a:avLst/>
          </a:prstGeom>
        </p:spPr>
        <p:txBody>
          <a:bodyPr/>
          <a:lstStyle>
            <a:lvl1pPr>
              <a:defRPr sz="3600" b="1" i="0" baseline="0">
                <a:solidFill>
                  <a:srgbClr val="142C3F"/>
                </a:solidFill>
                <a:latin typeface="Tahoma" panose="020B0604030504040204" pitchFamily="34" charset="0"/>
              </a:defRPr>
            </a:lvl1pPr>
          </a:lstStyle>
          <a:p>
            <a:r>
              <a:rPr lang="en-US" dirty="0"/>
              <a:t>Click to edit Master title style</a:t>
            </a:r>
          </a:p>
        </p:txBody>
      </p:sp>
      <p:sp>
        <p:nvSpPr>
          <p:cNvPr id="2" name="Slide Number Placeholder 1">
            <a:extLst>
              <a:ext uri="{FF2B5EF4-FFF2-40B4-BE49-F238E27FC236}">
                <a16:creationId xmlns:a16="http://schemas.microsoft.com/office/drawing/2014/main" id="{EECD9795-14A4-4547-8132-2D315D86D0B8}"/>
              </a:ext>
            </a:extLst>
          </p:cNvPr>
          <p:cNvSpPr>
            <a:spLocks noGrp="1"/>
          </p:cNvSpPr>
          <p:nvPr>
            <p:ph type="sldNum" sz="quarter" idx="11"/>
          </p:nvPr>
        </p:nvSpPr>
        <p:spPr>
          <a:xfrm>
            <a:off x="5885364" y="6448924"/>
            <a:ext cx="421271" cy="247421"/>
          </a:xfrm>
          <a:prstGeom prst="rect">
            <a:avLst/>
          </a:prstGeom>
        </p:spPr>
        <p:txBody>
          <a:bodyPr/>
          <a:lstStyle/>
          <a:p>
            <a:fld id="{9F4088CB-D327-4A0C-A0A9-1A69F0EFF3E6}" type="slidenum">
              <a:rPr lang="en-US" smtClean="0"/>
              <a:pPr/>
              <a:t>‹#›</a:t>
            </a:fld>
            <a:endParaRPr lang="en-US" dirty="0"/>
          </a:p>
        </p:txBody>
      </p:sp>
      <p:sp>
        <p:nvSpPr>
          <p:cNvPr id="8" name="Content Placeholder 2">
            <a:extLst>
              <a:ext uri="{FF2B5EF4-FFF2-40B4-BE49-F238E27FC236}">
                <a16:creationId xmlns:a16="http://schemas.microsoft.com/office/drawing/2014/main" id="{CD96D829-49A3-45C6-9B5C-5DAB655660D7}"/>
              </a:ext>
            </a:extLst>
          </p:cNvPr>
          <p:cNvSpPr>
            <a:spLocks noGrp="1"/>
          </p:cNvSpPr>
          <p:nvPr>
            <p:ph sz="half" idx="1" hasCustomPrompt="1"/>
          </p:nvPr>
        </p:nvSpPr>
        <p:spPr>
          <a:xfrm>
            <a:off x="1185608" y="1501554"/>
            <a:ext cx="4245374" cy="4351338"/>
          </a:xfrm>
          <a:prstGeom prst="rect">
            <a:avLst/>
          </a:prstGeom>
        </p:spPr>
        <p:txBody>
          <a:bodyPr/>
          <a:lstStyle>
            <a:lvl1pPr marL="0" indent="0">
              <a:buClr>
                <a:srgbClr val="FF9933"/>
              </a:buClr>
              <a:buFont typeface="Wingdings" panose="05000000000000000000" pitchFamily="2" charset="2"/>
              <a:buNone/>
              <a:defRPr sz="24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685800" indent="-228600">
              <a:buClr>
                <a:srgbClr val="FF9933"/>
              </a:buClr>
              <a:buFont typeface="Wingdings" panose="05000000000000000000" pitchFamily="2" charset="2"/>
              <a:buChar char="§"/>
              <a:defRPr sz="2000">
                <a:solidFill>
                  <a:srgbClr val="142C3F"/>
                </a:solidFill>
                <a:latin typeface="Tahoma" panose="020B0604030504040204" pitchFamily="34" charset="0"/>
                <a:ea typeface="Tahoma" panose="020B0604030504040204" pitchFamily="34" charset="0"/>
                <a:cs typeface="Tahoma" panose="020B0604030504040204" pitchFamily="34" charset="0"/>
              </a:defRPr>
            </a:lvl2pPr>
            <a:lvl3pPr marL="1143000" indent="-228600">
              <a:buClr>
                <a:srgbClr val="FF9933"/>
              </a:buClr>
              <a:buFont typeface="Wingdings" panose="05000000000000000000" pitchFamily="2" charset="2"/>
              <a:buChar char="§"/>
              <a:defRPr sz="1800">
                <a:solidFill>
                  <a:srgbClr val="142C3F"/>
                </a:solidFill>
                <a:latin typeface="Tahoma" panose="020B0604030504040204" pitchFamily="34" charset="0"/>
                <a:ea typeface="Tahoma" panose="020B0604030504040204" pitchFamily="34" charset="0"/>
                <a:cs typeface="Tahoma" panose="020B0604030504040204" pitchFamily="34" charset="0"/>
              </a:defRPr>
            </a:lvl3pPr>
            <a:lvl4pPr marL="1600200" indent="-228600">
              <a:buClr>
                <a:srgbClr val="FF9933"/>
              </a:buClr>
              <a:buFont typeface="Wingdings" panose="05000000000000000000" pitchFamily="2" charset="2"/>
              <a:buChar char="§"/>
              <a:defRPr sz="1600">
                <a:solidFill>
                  <a:srgbClr val="142C3F"/>
                </a:solidFill>
                <a:latin typeface="Tahoma" panose="020B0604030504040204" pitchFamily="34" charset="0"/>
                <a:ea typeface="Tahoma" panose="020B0604030504040204" pitchFamily="34" charset="0"/>
                <a:cs typeface="Tahoma" panose="020B0604030504040204" pitchFamily="34" charset="0"/>
              </a:defRPr>
            </a:lvl4pPr>
            <a:lvl5pPr marL="2057400" indent="-228600">
              <a:buClr>
                <a:srgbClr val="FF9933"/>
              </a:buClr>
              <a:buFont typeface="Wingdings" panose="05000000000000000000" pitchFamily="2" charset="2"/>
              <a:buChar char="§"/>
              <a:defRPr sz="1400">
                <a:solidFill>
                  <a:srgbClr val="142C3F"/>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a:t>ADD TEXT</a:t>
            </a:r>
          </a:p>
          <a:p>
            <a:pPr lvl="1"/>
            <a:r>
              <a:rPr lang="en-US" dirty="0"/>
              <a:t>First Level</a:t>
            </a:r>
          </a:p>
          <a:p>
            <a:pPr lvl="2"/>
            <a:r>
              <a:rPr lang="en-US" dirty="0"/>
              <a:t>Second level</a:t>
            </a:r>
          </a:p>
          <a:p>
            <a:pPr lvl="3"/>
            <a:r>
              <a:rPr lang="en-US" dirty="0"/>
              <a:t>Third level</a:t>
            </a:r>
          </a:p>
          <a:p>
            <a:pPr lvl="4"/>
            <a:r>
              <a:rPr lang="en-US" dirty="0"/>
              <a:t>Fourth level</a:t>
            </a:r>
          </a:p>
          <a:p>
            <a:pPr lvl="0"/>
            <a:endParaRPr lang="el-GR" dirty="0"/>
          </a:p>
        </p:txBody>
      </p:sp>
      <p:sp>
        <p:nvSpPr>
          <p:cNvPr id="14" name="Rectangle 13">
            <a:extLst>
              <a:ext uri="{FF2B5EF4-FFF2-40B4-BE49-F238E27FC236}">
                <a16:creationId xmlns:a16="http://schemas.microsoft.com/office/drawing/2014/main" id="{4FA59943-8A02-45F5-A27A-5C41F1C25B9E}"/>
              </a:ext>
            </a:extLst>
          </p:cNvPr>
          <p:cNvSpPr/>
          <p:nvPr userDrawn="1"/>
        </p:nvSpPr>
        <p:spPr>
          <a:xfrm>
            <a:off x="0" y="538936"/>
            <a:ext cx="1436914" cy="114207"/>
          </a:xfrm>
          <a:prstGeom prst="rect">
            <a:avLst/>
          </a:prstGeom>
          <a:solidFill>
            <a:srgbClr val="F5A63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6" name="Content Placeholder 2">
            <a:extLst>
              <a:ext uri="{FF2B5EF4-FFF2-40B4-BE49-F238E27FC236}">
                <a16:creationId xmlns:a16="http://schemas.microsoft.com/office/drawing/2014/main" id="{A2890BED-EC76-4BCC-8AEE-90744B739158}"/>
              </a:ext>
            </a:extLst>
          </p:cNvPr>
          <p:cNvSpPr>
            <a:spLocks noGrp="1"/>
          </p:cNvSpPr>
          <p:nvPr>
            <p:ph sz="half" idx="12" hasCustomPrompt="1"/>
          </p:nvPr>
        </p:nvSpPr>
        <p:spPr>
          <a:xfrm>
            <a:off x="6095999" y="1501554"/>
            <a:ext cx="4245374" cy="4351338"/>
          </a:xfrm>
          <a:prstGeom prst="rect">
            <a:avLst/>
          </a:prstGeom>
        </p:spPr>
        <p:txBody>
          <a:bodyPr/>
          <a:lstStyle>
            <a:lvl1pPr marL="0" indent="0">
              <a:buClr>
                <a:srgbClr val="FF9933"/>
              </a:buClr>
              <a:buFont typeface="Wingdings" panose="05000000000000000000" pitchFamily="2" charset="2"/>
              <a:buNone/>
              <a:defRPr sz="24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685800" indent="-228600">
              <a:buClr>
                <a:srgbClr val="FF9933"/>
              </a:buClr>
              <a:buFont typeface="Wingdings" panose="05000000000000000000" pitchFamily="2" charset="2"/>
              <a:buChar char="§"/>
              <a:defRPr sz="2000">
                <a:solidFill>
                  <a:srgbClr val="142C3F"/>
                </a:solidFill>
                <a:latin typeface="Tahoma" panose="020B0604030504040204" pitchFamily="34" charset="0"/>
                <a:ea typeface="Tahoma" panose="020B0604030504040204" pitchFamily="34" charset="0"/>
                <a:cs typeface="Tahoma" panose="020B0604030504040204" pitchFamily="34" charset="0"/>
              </a:defRPr>
            </a:lvl2pPr>
            <a:lvl3pPr marL="1143000" indent="-228600">
              <a:buClr>
                <a:srgbClr val="FF9933"/>
              </a:buClr>
              <a:buFont typeface="Wingdings" panose="05000000000000000000" pitchFamily="2" charset="2"/>
              <a:buChar char="§"/>
              <a:defRPr sz="1800">
                <a:solidFill>
                  <a:srgbClr val="142C3F"/>
                </a:solidFill>
                <a:latin typeface="Tahoma" panose="020B0604030504040204" pitchFamily="34" charset="0"/>
                <a:ea typeface="Tahoma" panose="020B0604030504040204" pitchFamily="34" charset="0"/>
                <a:cs typeface="Tahoma" panose="020B0604030504040204" pitchFamily="34" charset="0"/>
              </a:defRPr>
            </a:lvl3pPr>
            <a:lvl4pPr marL="1600200" indent="-228600">
              <a:buClr>
                <a:srgbClr val="FF9933"/>
              </a:buClr>
              <a:buFont typeface="Wingdings" panose="05000000000000000000" pitchFamily="2" charset="2"/>
              <a:buChar char="§"/>
              <a:defRPr sz="1600">
                <a:solidFill>
                  <a:srgbClr val="142C3F"/>
                </a:solidFill>
                <a:latin typeface="Tahoma" panose="020B0604030504040204" pitchFamily="34" charset="0"/>
                <a:ea typeface="Tahoma" panose="020B0604030504040204" pitchFamily="34" charset="0"/>
                <a:cs typeface="Tahoma" panose="020B0604030504040204" pitchFamily="34" charset="0"/>
              </a:defRPr>
            </a:lvl4pPr>
            <a:lvl5pPr marL="2057400" indent="-228600">
              <a:buClr>
                <a:srgbClr val="FF9933"/>
              </a:buClr>
              <a:buFont typeface="Wingdings" panose="05000000000000000000" pitchFamily="2" charset="2"/>
              <a:buChar char="§"/>
              <a:defRPr sz="1400">
                <a:solidFill>
                  <a:srgbClr val="142C3F"/>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a:t>ADD TEXT</a:t>
            </a:r>
          </a:p>
          <a:p>
            <a:pPr lvl="1"/>
            <a:r>
              <a:rPr lang="en-US" dirty="0"/>
              <a:t>First Level</a:t>
            </a:r>
          </a:p>
          <a:p>
            <a:pPr lvl="2"/>
            <a:r>
              <a:rPr lang="en-US" dirty="0"/>
              <a:t>Second level</a:t>
            </a:r>
          </a:p>
          <a:p>
            <a:pPr lvl="3"/>
            <a:r>
              <a:rPr lang="en-US" dirty="0"/>
              <a:t>Third level</a:t>
            </a:r>
          </a:p>
          <a:p>
            <a:pPr lvl="4"/>
            <a:r>
              <a:rPr lang="en-US" dirty="0"/>
              <a:t>Fourth level</a:t>
            </a:r>
          </a:p>
          <a:p>
            <a:pPr lvl="0"/>
            <a:endParaRPr lang="el-GR" dirty="0"/>
          </a:p>
        </p:txBody>
      </p:sp>
    </p:spTree>
    <p:extLst>
      <p:ext uri="{BB962C8B-B14F-4D97-AF65-F5344CB8AC3E}">
        <p14:creationId xmlns:p14="http://schemas.microsoft.com/office/powerpoint/2010/main" val="843807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mple page3">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61E1A931-4829-4472-9E39-AADE1A1EBB1E}"/>
              </a:ext>
            </a:extLst>
          </p:cNvPr>
          <p:cNvSpPr>
            <a:spLocks noGrp="1"/>
          </p:cNvSpPr>
          <p:nvPr>
            <p:ph type="pic" idx="1"/>
          </p:nvPr>
        </p:nvSpPr>
        <p:spPr>
          <a:xfrm>
            <a:off x="1185609" y="1416745"/>
            <a:ext cx="10053521" cy="4449500"/>
          </a:xfrm>
          <a:prstGeom prst="rect">
            <a:avLst/>
          </a:prstGeom>
        </p:spPr>
        <p:txBody>
          <a:bodyPr/>
          <a:lstStyle>
            <a:lvl1pPr marL="0" indent="0">
              <a:buNone/>
              <a:defRPr sz="3200">
                <a:solidFill>
                  <a:srgbClr val="142C3F"/>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itle 1">
            <a:extLst>
              <a:ext uri="{FF2B5EF4-FFF2-40B4-BE49-F238E27FC236}">
                <a16:creationId xmlns:a16="http://schemas.microsoft.com/office/drawing/2014/main" id="{74341C36-0868-41E8-A29C-9A959A62CB20}"/>
              </a:ext>
            </a:extLst>
          </p:cNvPr>
          <p:cNvSpPr>
            <a:spLocks noGrp="1"/>
          </p:cNvSpPr>
          <p:nvPr>
            <p:ph type="title"/>
          </p:nvPr>
        </p:nvSpPr>
        <p:spPr>
          <a:xfrm>
            <a:off x="1436914" y="311424"/>
            <a:ext cx="7336955" cy="522642"/>
          </a:xfrm>
          <a:prstGeom prst="rect">
            <a:avLst/>
          </a:prstGeom>
        </p:spPr>
        <p:txBody>
          <a:bodyPr/>
          <a:lstStyle>
            <a:lvl1pPr>
              <a:defRPr sz="3600" b="1" i="0" baseline="0">
                <a:solidFill>
                  <a:srgbClr val="142C3F"/>
                </a:solidFill>
                <a:latin typeface="Tahoma" panose="020B0604030504040204" pitchFamily="34" charset="0"/>
              </a:defRPr>
            </a:lvl1pPr>
          </a:lstStyle>
          <a:p>
            <a:r>
              <a:rPr lang="en-US" dirty="0"/>
              <a:t>Click to edit Master title style</a:t>
            </a:r>
          </a:p>
        </p:txBody>
      </p:sp>
      <p:sp>
        <p:nvSpPr>
          <p:cNvPr id="5" name="Slide Number Placeholder 4">
            <a:extLst>
              <a:ext uri="{FF2B5EF4-FFF2-40B4-BE49-F238E27FC236}">
                <a16:creationId xmlns:a16="http://schemas.microsoft.com/office/drawing/2014/main" id="{25FCECB6-AAE3-4760-981E-40D6C654EAAC}"/>
              </a:ext>
            </a:extLst>
          </p:cNvPr>
          <p:cNvSpPr>
            <a:spLocks noGrp="1"/>
          </p:cNvSpPr>
          <p:nvPr>
            <p:ph type="sldNum" sz="quarter" idx="10"/>
          </p:nvPr>
        </p:nvSpPr>
        <p:spPr>
          <a:xfrm>
            <a:off x="5885364" y="6448924"/>
            <a:ext cx="421271" cy="247421"/>
          </a:xfrm>
          <a:prstGeom prst="rect">
            <a:avLst/>
          </a:prstGeom>
        </p:spPr>
        <p:txBody>
          <a:bodyPr/>
          <a:lstStyle/>
          <a:p>
            <a:fld id="{9F4088CB-D327-4A0C-A0A9-1A69F0EFF3E6}" type="slidenum">
              <a:rPr lang="en-US" smtClean="0"/>
              <a:pPr/>
              <a:t>‹#›</a:t>
            </a:fld>
            <a:endParaRPr lang="en-US" dirty="0"/>
          </a:p>
        </p:txBody>
      </p:sp>
      <p:sp>
        <p:nvSpPr>
          <p:cNvPr id="6" name="Rectangle 5">
            <a:extLst>
              <a:ext uri="{FF2B5EF4-FFF2-40B4-BE49-F238E27FC236}">
                <a16:creationId xmlns:a16="http://schemas.microsoft.com/office/drawing/2014/main" id="{1860B430-757D-4DEA-AAF9-F53936BAABA5}"/>
              </a:ext>
            </a:extLst>
          </p:cNvPr>
          <p:cNvSpPr/>
          <p:nvPr userDrawn="1"/>
        </p:nvSpPr>
        <p:spPr>
          <a:xfrm>
            <a:off x="0" y="538936"/>
            <a:ext cx="1436914" cy="114207"/>
          </a:xfrm>
          <a:prstGeom prst="rect">
            <a:avLst/>
          </a:prstGeom>
          <a:solidFill>
            <a:srgbClr val="F5A63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6710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mple page4">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61E1A931-4829-4472-9E39-AADE1A1EBB1E}"/>
              </a:ext>
            </a:extLst>
          </p:cNvPr>
          <p:cNvSpPr>
            <a:spLocks noGrp="1"/>
          </p:cNvSpPr>
          <p:nvPr>
            <p:ph type="pic" idx="1"/>
          </p:nvPr>
        </p:nvSpPr>
        <p:spPr>
          <a:xfrm>
            <a:off x="6725357" y="1416745"/>
            <a:ext cx="4994015" cy="4449500"/>
          </a:xfrm>
          <a:prstGeom prst="rect">
            <a:avLst/>
          </a:prstGeom>
        </p:spPr>
        <p:txBody>
          <a:bodyPr/>
          <a:lstStyle>
            <a:lvl1pPr marL="0" indent="0">
              <a:buNone/>
              <a:defRPr sz="3200">
                <a:solidFill>
                  <a:srgbClr val="142C3F"/>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itle 1">
            <a:extLst>
              <a:ext uri="{FF2B5EF4-FFF2-40B4-BE49-F238E27FC236}">
                <a16:creationId xmlns:a16="http://schemas.microsoft.com/office/drawing/2014/main" id="{74341C36-0868-41E8-A29C-9A959A62CB20}"/>
              </a:ext>
            </a:extLst>
          </p:cNvPr>
          <p:cNvSpPr>
            <a:spLocks noGrp="1"/>
          </p:cNvSpPr>
          <p:nvPr>
            <p:ph type="title"/>
          </p:nvPr>
        </p:nvSpPr>
        <p:spPr>
          <a:xfrm>
            <a:off x="1436914" y="334718"/>
            <a:ext cx="7336955" cy="522642"/>
          </a:xfrm>
          <a:prstGeom prst="rect">
            <a:avLst/>
          </a:prstGeom>
        </p:spPr>
        <p:txBody>
          <a:bodyPr/>
          <a:lstStyle>
            <a:lvl1pPr>
              <a:defRPr sz="3600" b="1" i="0" baseline="0">
                <a:solidFill>
                  <a:srgbClr val="142C3F"/>
                </a:solidFill>
                <a:latin typeface="Tahoma" panose="020B0604030504040204" pitchFamily="34" charset="0"/>
              </a:defRPr>
            </a:lvl1pPr>
          </a:lstStyle>
          <a:p>
            <a:r>
              <a:rPr lang="en-US" dirty="0"/>
              <a:t>Click to edit Master title style</a:t>
            </a:r>
          </a:p>
        </p:txBody>
      </p:sp>
      <p:sp>
        <p:nvSpPr>
          <p:cNvPr id="6" name="Slide Number Placeholder 5">
            <a:extLst>
              <a:ext uri="{FF2B5EF4-FFF2-40B4-BE49-F238E27FC236}">
                <a16:creationId xmlns:a16="http://schemas.microsoft.com/office/drawing/2014/main" id="{D33F2ECE-73D8-415D-B864-91FD32AFDB54}"/>
              </a:ext>
            </a:extLst>
          </p:cNvPr>
          <p:cNvSpPr>
            <a:spLocks noGrp="1"/>
          </p:cNvSpPr>
          <p:nvPr>
            <p:ph type="sldNum" sz="quarter" idx="11"/>
          </p:nvPr>
        </p:nvSpPr>
        <p:spPr>
          <a:xfrm>
            <a:off x="5885364" y="6448924"/>
            <a:ext cx="421271" cy="247421"/>
          </a:xfrm>
          <a:prstGeom prst="rect">
            <a:avLst/>
          </a:prstGeom>
        </p:spPr>
        <p:txBody>
          <a:bodyPr/>
          <a:lstStyle/>
          <a:p>
            <a:fld id="{9F4088CB-D327-4A0C-A0A9-1A69F0EFF3E6}" type="slidenum">
              <a:rPr lang="en-US" smtClean="0"/>
              <a:pPr/>
              <a:t>‹#›</a:t>
            </a:fld>
            <a:endParaRPr lang="en-US" dirty="0"/>
          </a:p>
        </p:txBody>
      </p:sp>
      <p:sp>
        <p:nvSpPr>
          <p:cNvPr id="7" name="Rectangle 6">
            <a:extLst>
              <a:ext uri="{FF2B5EF4-FFF2-40B4-BE49-F238E27FC236}">
                <a16:creationId xmlns:a16="http://schemas.microsoft.com/office/drawing/2014/main" id="{E263FE6F-45CD-45AE-A124-13BE58BA28F8}"/>
              </a:ext>
            </a:extLst>
          </p:cNvPr>
          <p:cNvSpPr/>
          <p:nvPr userDrawn="1"/>
        </p:nvSpPr>
        <p:spPr>
          <a:xfrm>
            <a:off x="0" y="538936"/>
            <a:ext cx="1436914" cy="114207"/>
          </a:xfrm>
          <a:prstGeom prst="rect">
            <a:avLst/>
          </a:prstGeom>
          <a:solidFill>
            <a:srgbClr val="F5A63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 name="Content Placeholder 2">
            <a:extLst>
              <a:ext uri="{FF2B5EF4-FFF2-40B4-BE49-F238E27FC236}">
                <a16:creationId xmlns:a16="http://schemas.microsoft.com/office/drawing/2014/main" id="{B2814096-37BC-4C7A-B85C-FC9A112222D2}"/>
              </a:ext>
            </a:extLst>
          </p:cNvPr>
          <p:cNvSpPr>
            <a:spLocks noGrp="1"/>
          </p:cNvSpPr>
          <p:nvPr>
            <p:ph sz="half" idx="12" hasCustomPrompt="1"/>
          </p:nvPr>
        </p:nvSpPr>
        <p:spPr>
          <a:xfrm>
            <a:off x="1185608" y="1501554"/>
            <a:ext cx="4624642" cy="4351338"/>
          </a:xfrm>
          <a:prstGeom prst="rect">
            <a:avLst/>
          </a:prstGeom>
        </p:spPr>
        <p:txBody>
          <a:bodyPr/>
          <a:lstStyle>
            <a:lvl1pPr marL="0" indent="0">
              <a:buClr>
                <a:srgbClr val="FF9933"/>
              </a:buClr>
              <a:buFont typeface="Wingdings" panose="05000000000000000000" pitchFamily="2" charset="2"/>
              <a:buNone/>
              <a:defRPr sz="24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685800" indent="-228600">
              <a:buClr>
                <a:srgbClr val="FF9933"/>
              </a:buClr>
              <a:buFont typeface="Wingdings" panose="05000000000000000000" pitchFamily="2" charset="2"/>
              <a:buChar char="§"/>
              <a:defRPr sz="2000">
                <a:solidFill>
                  <a:srgbClr val="142C3F"/>
                </a:solidFill>
                <a:latin typeface="Tahoma" panose="020B0604030504040204" pitchFamily="34" charset="0"/>
                <a:ea typeface="Tahoma" panose="020B0604030504040204" pitchFamily="34" charset="0"/>
                <a:cs typeface="Tahoma" panose="020B0604030504040204" pitchFamily="34" charset="0"/>
              </a:defRPr>
            </a:lvl2pPr>
            <a:lvl3pPr marL="1143000" indent="-228600">
              <a:buClr>
                <a:srgbClr val="FF9933"/>
              </a:buClr>
              <a:buFont typeface="Wingdings" panose="05000000000000000000" pitchFamily="2" charset="2"/>
              <a:buChar char="§"/>
              <a:defRPr sz="1800">
                <a:solidFill>
                  <a:srgbClr val="142C3F"/>
                </a:solidFill>
                <a:latin typeface="Tahoma" panose="020B0604030504040204" pitchFamily="34" charset="0"/>
                <a:ea typeface="Tahoma" panose="020B0604030504040204" pitchFamily="34" charset="0"/>
                <a:cs typeface="Tahoma" panose="020B0604030504040204" pitchFamily="34" charset="0"/>
              </a:defRPr>
            </a:lvl3pPr>
            <a:lvl4pPr marL="1600200" indent="-228600">
              <a:buClr>
                <a:srgbClr val="FF9933"/>
              </a:buClr>
              <a:buFont typeface="Wingdings" panose="05000000000000000000" pitchFamily="2" charset="2"/>
              <a:buChar char="§"/>
              <a:defRPr sz="1600">
                <a:solidFill>
                  <a:srgbClr val="142C3F"/>
                </a:solidFill>
                <a:latin typeface="Tahoma" panose="020B0604030504040204" pitchFamily="34" charset="0"/>
                <a:ea typeface="Tahoma" panose="020B0604030504040204" pitchFamily="34" charset="0"/>
                <a:cs typeface="Tahoma" panose="020B0604030504040204" pitchFamily="34" charset="0"/>
              </a:defRPr>
            </a:lvl4pPr>
            <a:lvl5pPr marL="2057400" indent="-228600">
              <a:buClr>
                <a:srgbClr val="FF9933"/>
              </a:buClr>
              <a:buFont typeface="Wingdings" panose="05000000000000000000" pitchFamily="2" charset="2"/>
              <a:buChar char="§"/>
              <a:defRPr sz="1400">
                <a:solidFill>
                  <a:srgbClr val="142C3F"/>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a:t>ADD TEXT</a:t>
            </a:r>
          </a:p>
          <a:p>
            <a:pPr lvl="1"/>
            <a:r>
              <a:rPr lang="en-US" dirty="0"/>
              <a:t>First Level</a:t>
            </a:r>
          </a:p>
          <a:p>
            <a:pPr lvl="2"/>
            <a:r>
              <a:rPr lang="en-US" dirty="0"/>
              <a:t>Second level</a:t>
            </a:r>
          </a:p>
          <a:p>
            <a:pPr lvl="3"/>
            <a:r>
              <a:rPr lang="en-US" dirty="0"/>
              <a:t>Third level</a:t>
            </a:r>
          </a:p>
          <a:p>
            <a:pPr lvl="4"/>
            <a:r>
              <a:rPr lang="en-US" dirty="0"/>
              <a:t>Fourth level</a:t>
            </a:r>
          </a:p>
          <a:p>
            <a:pPr lvl="0"/>
            <a:endParaRPr lang="el-GR" dirty="0"/>
          </a:p>
        </p:txBody>
      </p:sp>
    </p:spTree>
    <p:extLst>
      <p:ext uri="{BB962C8B-B14F-4D97-AF65-F5344CB8AC3E}">
        <p14:creationId xmlns:p14="http://schemas.microsoft.com/office/powerpoint/2010/main" val="4019050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imple page1">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DCCD7F42-F2F1-41E9-8EC6-DCF2B1814D3A}"/>
              </a:ext>
            </a:extLst>
          </p:cNvPr>
          <p:cNvSpPr>
            <a:spLocks noGrp="1"/>
          </p:cNvSpPr>
          <p:nvPr>
            <p:ph type="title"/>
          </p:nvPr>
        </p:nvSpPr>
        <p:spPr>
          <a:xfrm>
            <a:off x="1436914" y="330279"/>
            <a:ext cx="7633195" cy="531519"/>
          </a:xfrm>
          <a:prstGeom prst="rect">
            <a:avLst/>
          </a:prstGeom>
        </p:spPr>
        <p:txBody>
          <a:bodyPr/>
          <a:lstStyle>
            <a:lvl1pPr>
              <a:defRPr sz="3600" b="1" i="0" baseline="0">
                <a:solidFill>
                  <a:srgbClr val="142C3F"/>
                </a:solidFill>
                <a:latin typeface="Tahoma" panose="020B0604030504040204" pitchFamily="34" charset="0"/>
              </a:defRPr>
            </a:lvl1pPr>
          </a:lstStyle>
          <a:p>
            <a:r>
              <a:rPr lang="en-US" dirty="0"/>
              <a:t>Click to edit Master title style</a:t>
            </a:r>
          </a:p>
        </p:txBody>
      </p:sp>
      <p:sp>
        <p:nvSpPr>
          <p:cNvPr id="2" name="Slide Number Placeholder 1">
            <a:extLst>
              <a:ext uri="{FF2B5EF4-FFF2-40B4-BE49-F238E27FC236}">
                <a16:creationId xmlns:a16="http://schemas.microsoft.com/office/drawing/2014/main" id="{301A4740-D9E4-425D-95E8-68FA7E2AA605}"/>
              </a:ext>
            </a:extLst>
          </p:cNvPr>
          <p:cNvSpPr>
            <a:spLocks noGrp="1"/>
          </p:cNvSpPr>
          <p:nvPr>
            <p:ph type="sldNum" sz="quarter" idx="10"/>
          </p:nvPr>
        </p:nvSpPr>
        <p:spPr>
          <a:xfrm>
            <a:off x="5885364" y="6448924"/>
            <a:ext cx="421271" cy="247421"/>
          </a:xfrm>
          <a:prstGeom prst="rect">
            <a:avLst/>
          </a:prstGeom>
        </p:spPr>
        <p:txBody>
          <a:bodyPr/>
          <a:lstStyle/>
          <a:p>
            <a:fld id="{9F4088CB-D327-4A0C-A0A9-1A69F0EFF3E6}" type="slidenum">
              <a:rPr lang="en-US" smtClean="0"/>
              <a:pPr/>
              <a:t>‹#›</a:t>
            </a:fld>
            <a:endParaRPr lang="en-US" dirty="0"/>
          </a:p>
        </p:txBody>
      </p:sp>
      <p:sp>
        <p:nvSpPr>
          <p:cNvPr id="6" name="Rectangle 5">
            <a:extLst>
              <a:ext uri="{FF2B5EF4-FFF2-40B4-BE49-F238E27FC236}">
                <a16:creationId xmlns:a16="http://schemas.microsoft.com/office/drawing/2014/main" id="{4FEC5E05-4B2D-4F86-96BC-886AFABE8278}"/>
              </a:ext>
            </a:extLst>
          </p:cNvPr>
          <p:cNvSpPr/>
          <p:nvPr userDrawn="1"/>
        </p:nvSpPr>
        <p:spPr>
          <a:xfrm>
            <a:off x="0" y="538936"/>
            <a:ext cx="1436914" cy="114207"/>
          </a:xfrm>
          <a:prstGeom prst="rect">
            <a:avLst/>
          </a:prstGeom>
          <a:solidFill>
            <a:srgbClr val="F5A63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1F12A774-9234-4FB2-AD94-6AFDC7F21C6A}"/>
              </a:ext>
            </a:extLst>
          </p:cNvPr>
          <p:cNvSpPr/>
          <p:nvPr userDrawn="1"/>
        </p:nvSpPr>
        <p:spPr>
          <a:xfrm>
            <a:off x="1505527" y="1182256"/>
            <a:ext cx="4313382" cy="711200"/>
          </a:xfrm>
          <a:prstGeom prst="rect">
            <a:avLst/>
          </a:prstGeom>
          <a:solidFill>
            <a:srgbClr val="142C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ahoma" panose="020B0604030504040204" pitchFamily="34" charset="0"/>
                <a:ea typeface="Tahoma" panose="020B0604030504040204" pitchFamily="34" charset="0"/>
                <a:cs typeface="Tahoma" panose="020B0604030504040204" pitchFamily="34" charset="0"/>
              </a:rPr>
              <a:t>BANNER</a:t>
            </a:r>
          </a:p>
        </p:txBody>
      </p:sp>
      <p:sp>
        <p:nvSpPr>
          <p:cNvPr id="8" name="Rectangle 7">
            <a:extLst>
              <a:ext uri="{FF2B5EF4-FFF2-40B4-BE49-F238E27FC236}">
                <a16:creationId xmlns:a16="http://schemas.microsoft.com/office/drawing/2014/main" id="{8A8084A1-32C5-4CB5-91F7-6F2DFB6FCE5D}"/>
              </a:ext>
            </a:extLst>
          </p:cNvPr>
          <p:cNvSpPr/>
          <p:nvPr userDrawn="1"/>
        </p:nvSpPr>
        <p:spPr>
          <a:xfrm>
            <a:off x="10326254" y="193964"/>
            <a:ext cx="1618013" cy="757381"/>
          </a:xfrm>
          <a:prstGeom prst="rect">
            <a:avLst/>
          </a:prstGeom>
          <a:solidFill>
            <a:srgbClr val="142C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Tahoma" panose="020B0604030504040204" pitchFamily="34" charset="0"/>
                <a:ea typeface="Tahoma" panose="020B0604030504040204" pitchFamily="34" charset="0"/>
                <a:cs typeface="Tahoma" panose="020B0604030504040204" pitchFamily="34" charset="0"/>
              </a:rPr>
              <a:t>LOGO</a:t>
            </a:r>
          </a:p>
        </p:txBody>
      </p:sp>
      <p:sp>
        <p:nvSpPr>
          <p:cNvPr id="12" name="Content Placeholder 2">
            <a:extLst>
              <a:ext uri="{FF2B5EF4-FFF2-40B4-BE49-F238E27FC236}">
                <a16:creationId xmlns:a16="http://schemas.microsoft.com/office/drawing/2014/main" id="{B49D37F8-E034-4261-8995-2090F2B6319E}"/>
              </a:ext>
            </a:extLst>
          </p:cNvPr>
          <p:cNvSpPr>
            <a:spLocks noGrp="1"/>
          </p:cNvSpPr>
          <p:nvPr>
            <p:ph sz="half" idx="1" hasCustomPrompt="1"/>
          </p:nvPr>
        </p:nvSpPr>
        <p:spPr>
          <a:xfrm>
            <a:off x="1223708" y="2377854"/>
            <a:ext cx="9730042" cy="3120370"/>
          </a:xfrm>
          <a:prstGeom prst="rect">
            <a:avLst/>
          </a:prstGeom>
        </p:spPr>
        <p:txBody>
          <a:bodyPr/>
          <a:lstStyle>
            <a:lvl1pPr marL="0" indent="0">
              <a:buClr>
                <a:srgbClr val="FF9933"/>
              </a:buClr>
              <a:buFont typeface="Wingdings" panose="05000000000000000000" pitchFamily="2" charset="2"/>
              <a:buNone/>
              <a:defRPr sz="24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685800" indent="-228600">
              <a:buClr>
                <a:srgbClr val="FF9933"/>
              </a:buClr>
              <a:buFont typeface="Wingdings" panose="05000000000000000000" pitchFamily="2" charset="2"/>
              <a:buChar char="§"/>
              <a:defRPr sz="2000">
                <a:solidFill>
                  <a:srgbClr val="142C3F"/>
                </a:solidFill>
                <a:latin typeface="Tahoma" panose="020B0604030504040204" pitchFamily="34" charset="0"/>
                <a:ea typeface="Tahoma" panose="020B0604030504040204" pitchFamily="34" charset="0"/>
                <a:cs typeface="Tahoma" panose="020B0604030504040204" pitchFamily="34" charset="0"/>
              </a:defRPr>
            </a:lvl2pPr>
            <a:lvl3pPr marL="1143000" indent="-228600">
              <a:buClr>
                <a:srgbClr val="FF9933"/>
              </a:buClr>
              <a:buFont typeface="Wingdings" panose="05000000000000000000" pitchFamily="2" charset="2"/>
              <a:buChar char="§"/>
              <a:defRPr sz="1800">
                <a:solidFill>
                  <a:srgbClr val="142C3F"/>
                </a:solidFill>
                <a:latin typeface="Tahoma" panose="020B0604030504040204" pitchFamily="34" charset="0"/>
                <a:ea typeface="Tahoma" panose="020B0604030504040204" pitchFamily="34" charset="0"/>
                <a:cs typeface="Tahoma" panose="020B0604030504040204" pitchFamily="34" charset="0"/>
              </a:defRPr>
            </a:lvl3pPr>
            <a:lvl4pPr marL="1600200" indent="-228600">
              <a:buClr>
                <a:srgbClr val="FF9933"/>
              </a:buClr>
              <a:buFont typeface="Wingdings" panose="05000000000000000000" pitchFamily="2" charset="2"/>
              <a:buChar char="§"/>
              <a:defRPr sz="1600">
                <a:solidFill>
                  <a:srgbClr val="142C3F"/>
                </a:solidFill>
                <a:latin typeface="Tahoma" panose="020B0604030504040204" pitchFamily="34" charset="0"/>
                <a:ea typeface="Tahoma" panose="020B0604030504040204" pitchFamily="34" charset="0"/>
                <a:cs typeface="Tahoma" panose="020B0604030504040204" pitchFamily="34" charset="0"/>
              </a:defRPr>
            </a:lvl4pPr>
            <a:lvl5pPr marL="2057400" indent="-228600">
              <a:buClr>
                <a:srgbClr val="FF9933"/>
              </a:buClr>
              <a:buFont typeface="Wingdings" panose="05000000000000000000" pitchFamily="2" charset="2"/>
              <a:buChar char="§"/>
              <a:defRPr sz="1400">
                <a:solidFill>
                  <a:srgbClr val="142C3F"/>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a:t>ADD TEXT</a:t>
            </a:r>
          </a:p>
          <a:p>
            <a:pPr lvl="1"/>
            <a:r>
              <a:rPr lang="en-US" dirty="0"/>
              <a:t>First Level</a:t>
            </a:r>
          </a:p>
          <a:p>
            <a:pPr lvl="2"/>
            <a:r>
              <a:rPr lang="en-US" dirty="0"/>
              <a:t>Second level</a:t>
            </a:r>
          </a:p>
          <a:p>
            <a:pPr lvl="3"/>
            <a:r>
              <a:rPr lang="en-US" dirty="0"/>
              <a:t>Third level</a:t>
            </a:r>
          </a:p>
          <a:p>
            <a:pPr lvl="4"/>
            <a:r>
              <a:rPr lang="en-US" dirty="0"/>
              <a:t>Fourth level</a:t>
            </a:r>
          </a:p>
          <a:p>
            <a:pPr lvl="0"/>
            <a:endParaRPr lang="el-GR" dirty="0"/>
          </a:p>
        </p:txBody>
      </p:sp>
    </p:spTree>
    <p:extLst>
      <p:ext uri="{BB962C8B-B14F-4D97-AF65-F5344CB8AC3E}">
        <p14:creationId xmlns:p14="http://schemas.microsoft.com/office/powerpoint/2010/main" val="1186510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8AFD1AB-485F-4285-830F-73396EDC5EE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a:solidFill>
            <a:srgbClr val="142C3F"/>
          </a:solidFill>
        </p:spPr>
      </p:pic>
      <p:sp>
        <p:nvSpPr>
          <p:cNvPr id="8" name="Rectangle 7">
            <a:extLst>
              <a:ext uri="{FF2B5EF4-FFF2-40B4-BE49-F238E27FC236}">
                <a16:creationId xmlns:a16="http://schemas.microsoft.com/office/drawing/2014/main" id="{8D1453B8-2CEE-4D8B-A546-FC18191E418D}"/>
              </a:ext>
              <a:ext uri="{C183D7F6-B498-43B3-948B-1728B52AA6E4}">
                <adec:decorative xmlns:adec="http://schemas.microsoft.com/office/drawing/2017/decorative" val="1"/>
              </a:ext>
            </a:extLst>
          </p:cNvPr>
          <p:cNvSpPr/>
          <p:nvPr userDrawn="1"/>
        </p:nvSpPr>
        <p:spPr>
          <a:xfrm>
            <a:off x="10938" y="1"/>
            <a:ext cx="12202937" cy="6857999"/>
          </a:xfrm>
          <a:prstGeom prst="rect">
            <a:avLst/>
          </a:prstGeom>
          <a:solidFill>
            <a:srgbClr val="142C3F">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D8026494-8FB9-4501-AC25-23FE4C8806B3}"/>
              </a:ext>
            </a:extLst>
          </p:cNvPr>
          <p:cNvSpPr>
            <a:spLocks noGrp="1"/>
          </p:cNvSpPr>
          <p:nvPr>
            <p:ph type="sldNum" sz="quarter" idx="10"/>
          </p:nvPr>
        </p:nvSpPr>
        <p:spPr>
          <a:xfrm>
            <a:off x="5885364" y="6448924"/>
            <a:ext cx="421271" cy="247421"/>
          </a:xfrm>
          <a:prstGeom prst="rect">
            <a:avLst/>
          </a:prstGeom>
        </p:spPr>
        <p:txBody>
          <a:bodyPr/>
          <a:lstStyle/>
          <a:p>
            <a:fld id="{9F4088CB-D327-4A0C-A0A9-1A69F0EFF3E6}" type="slidenum">
              <a:rPr lang="en-US" smtClean="0"/>
              <a:pPr/>
              <a:t>‹#›</a:t>
            </a:fld>
            <a:endParaRPr lang="en-US" dirty="0"/>
          </a:p>
        </p:txBody>
      </p:sp>
      <p:sp>
        <p:nvSpPr>
          <p:cNvPr id="7" name="Title 1">
            <a:extLst>
              <a:ext uri="{FF2B5EF4-FFF2-40B4-BE49-F238E27FC236}">
                <a16:creationId xmlns:a16="http://schemas.microsoft.com/office/drawing/2014/main" id="{FC63CAB5-C58E-4D6F-9950-EA50E57761A2}"/>
              </a:ext>
            </a:extLst>
          </p:cNvPr>
          <p:cNvSpPr>
            <a:spLocks noGrp="1"/>
          </p:cNvSpPr>
          <p:nvPr>
            <p:ph type="title"/>
          </p:nvPr>
        </p:nvSpPr>
        <p:spPr>
          <a:xfrm>
            <a:off x="10937" y="2440499"/>
            <a:ext cx="12192000" cy="522642"/>
          </a:xfrm>
          <a:prstGeom prst="rect">
            <a:avLst/>
          </a:prstGeom>
        </p:spPr>
        <p:txBody>
          <a:bodyPr/>
          <a:lstStyle>
            <a:lvl1pPr algn="ctr">
              <a:defRPr sz="3600" b="1" i="0" baseline="0">
                <a:solidFill>
                  <a:schemeClr val="bg1"/>
                </a:solidFill>
                <a:latin typeface="Tahoma" panose="020B0604030504040204" pitchFamily="34" charset="0"/>
              </a:defRPr>
            </a:lvl1pPr>
          </a:lstStyle>
          <a:p>
            <a:r>
              <a:rPr lang="en-US" dirty="0"/>
              <a:t>Click to edit Master title style</a:t>
            </a:r>
          </a:p>
        </p:txBody>
      </p:sp>
    </p:spTree>
    <p:extLst>
      <p:ext uri="{BB962C8B-B14F-4D97-AF65-F5344CB8AC3E}">
        <p14:creationId xmlns:p14="http://schemas.microsoft.com/office/powerpoint/2010/main" val="706789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lternative Layou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908E97-5988-4CD8-B7A3-FED902CE4B9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6350" y="-26870"/>
            <a:ext cx="12192000" cy="2685010"/>
          </a:xfrm>
          <a:prstGeom prst="rect">
            <a:avLst/>
          </a:prstGeom>
        </p:spPr>
      </p:pic>
      <p:sp>
        <p:nvSpPr>
          <p:cNvPr id="7" name="Rectangle 6">
            <a:extLst>
              <a:ext uri="{FF2B5EF4-FFF2-40B4-BE49-F238E27FC236}">
                <a16:creationId xmlns:a16="http://schemas.microsoft.com/office/drawing/2014/main" id="{61C51D86-1177-4B98-9456-5122E8E9F1E3}"/>
              </a:ext>
              <a:ext uri="{C183D7F6-B498-43B3-948B-1728B52AA6E4}">
                <adec:decorative xmlns:adec="http://schemas.microsoft.com/office/drawing/2017/decorative" val="1"/>
              </a:ext>
            </a:extLst>
          </p:cNvPr>
          <p:cNvSpPr/>
          <p:nvPr userDrawn="1"/>
        </p:nvSpPr>
        <p:spPr>
          <a:xfrm>
            <a:off x="-1" y="-26871"/>
            <a:ext cx="12202937" cy="2685010"/>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a:extLst>
              <a:ext uri="{FF2B5EF4-FFF2-40B4-BE49-F238E27FC236}">
                <a16:creationId xmlns:a16="http://schemas.microsoft.com/office/drawing/2014/main" id="{5814EF4B-642F-474C-B685-A843BF31AB4A}"/>
              </a:ext>
            </a:extLst>
          </p:cNvPr>
          <p:cNvSpPr>
            <a:spLocks noGrp="1"/>
          </p:cNvSpPr>
          <p:nvPr>
            <p:ph type="title"/>
          </p:nvPr>
        </p:nvSpPr>
        <p:spPr>
          <a:xfrm>
            <a:off x="6350" y="946944"/>
            <a:ext cx="12192000" cy="522642"/>
          </a:xfrm>
          <a:prstGeom prst="rect">
            <a:avLst/>
          </a:prstGeom>
        </p:spPr>
        <p:txBody>
          <a:bodyPr/>
          <a:lstStyle>
            <a:lvl1pPr algn="ctr">
              <a:defRPr sz="3600" b="1" i="0" baseline="0">
                <a:solidFill>
                  <a:schemeClr val="bg1"/>
                </a:solidFill>
                <a:latin typeface="Tahoma" panose="020B0604030504040204" pitchFamily="34" charset="0"/>
              </a:defRPr>
            </a:lvl1pPr>
          </a:lstStyle>
          <a:p>
            <a:r>
              <a:rPr lang="en-US" dirty="0"/>
              <a:t>Click to edit Master title style</a:t>
            </a:r>
          </a:p>
        </p:txBody>
      </p:sp>
      <p:sp>
        <p:nvSpPr>
          <p:cNvPr id="2" name="Slide Number Placeholder 1">
            <a:extLst>
              <a:ext uri="{FF2B5EF4-FFF2-40B4-BE49-F238E27FC236}">
                <a16:creationId xmlns:a16="http://schemas.microsoft.com/office/drawing/2014/main" id="{82B21E5C-1ACA-4B43-96D9-F2B2A93835CA}"/>
              </a:ext>
            </a:extLst>
          </p:cNvPr>
          <p:cNvSpPr>
            <a:spLocks noGrp="1"/>
          </p:cNvSpPr>
          <p:nvPr>
            <p:ph type="sldNum" sz="quarter" idx="10"/>
          </p:nvPr>
        </p:nvSpPr>
        <p:spPr>
          <a:xfrm>
            <a:off x="5885364" y="6448924"/>
            <a:ext cx="421271" cy="247421"/>
          </a:xfrm>
          <a:prstGeom prst="rect">
            <a:avLst/>
          </a:prstGeom>
        </p:spPr>
        <p:txBody>
          <a:bodyPr/>
          <a:lstStyle/>
          <a:p>
            <a:fld id="{9F4088CB-D327-4A0C-A0A9-1A69F0EFF3E6}" type="slidenum">
              <a:rPr lang="en-US" smtClean="0"/>
              <a:pPr/>
              <a:t>‹#›</a:t>
            </a:fld>
            <a:endParaRPr lang="en-US" dirty="0"/>
          </a:p>
        </p:txBody>
      </p:sp>
      <p:sp>
        <p:nvSpPr>
          <p:cNvPr id="11" name="Content Placeholder 2">
            <a:extLst>
              <a:ext uri="{FF2B5EF4-FFF2-40B4-BE49-F238E27FC236}">
                <a16:creationId xmlns:a16="http://schemas.microsoft.com/office/drawing/2014/main" id="{754802EF-ED89-4AB1-B2EA-8E38473276A2}"/>
              </a:ext>
            </a:extLst>
          </p:cNvPr>
          <p:cNvSpPr>
            <a:spLocks noGrp="1"/>
          </p:cNvSpPr>
          <p:nvPr>
            <p:ph sz="half" idx="1" hasCustomPrompt="1"/>
          </p:nvPr>
        </p:nvSpPr>
        <p:spPr>
          <a:xfrm>
            <a:off x="1224629" y="2863629"/>
            <a:ext cx="9730042" cy="3120370"/>
          </a:xfrm>
          <a:prstGeom prst="rect">
            <a:avLst/>
          </a:prstGeom>
        </p:spPr>
        <p:txBody>
          <a:bodyPr/>
          <a:lstStyle>
            <a:lvl1pPr marL="0" indent="0">
              <a:buClr>
                <a:srgbClr val="FF9933"/>
              </a:buClr>
              <a:buFont typeface="Wingdings" panose="05000000000000000000" pitchFamily="2" charset="2"/>
              <a:buNone/>
              <a:defRPr sz="24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685800" indent="-228600">
              <a:buClr>
                <a:srgbClr val="FF9933"/>
              </a:buClr>
              <a:buFont typeface="Wingdings" panose="05000000000000000000" pitchFamily="2" charset="2"/>
              <a:buChar char="§"/>
              <a:defRPr sz="2000">
                <a:solidFill>
                  <a:srgbClr val="142C3F"/>
                </a:solidFill>
                <a:latin typeface="Tahoma" panose="020B0604030504040204" pitchFamily="34" charset="0"/>
                <a:ea typeface="Tahoma" panose="020B0604030504040204" pitchFamily="34" charset="0"/>
                <a:cs typeface="Tahoma" panose="020B0604030504040204" pitchFamily="34" charset="0"/>
              </a:defRPr>
            </a:lvl2pPr>
            <a:lvl3pPr marL="1143000" indent="-228600">
              <a:buClr>
                <a:srgbClr val="FF9933"/>
              </a:buClr>
              <a:buFont typeface="Wingdings" panose="05000000000000000000" pitchFamily="2" charset="2"/>
              <a:buChar char="§"/>
              <a:defRPr sz="1800">
                <a:solidFill>
                  <a:srgbClr val="142C3F"/>
                </a:solidFill>
                <a:latin typeface="Tahoma" panose="020B0604030504040204" pitchFamily="34" charset="0"/>
                <a:ea typeface="Tahoma" panose="020B0604030504040204" pitchFamily="34" charset="0"/>
                <a:cs typeface="Tahoma" panose="020B0604030504040204" pitchFamily="34" charset="0"/>
              </a:defRPr>
            </a:lvl3pPr>
            <a:lvl4pPr marL="1600200" indent="-228600">
              <a:buClr>
                <a:srgbClr val="FF9933"/>
              </a:buClr>
              <a:buFont typeface="Wingdings" panose="05000000000000000000" pitchFamily="2" charset="2"/>
              <a:buChar char="§"/>
              <a:defRPr sz="1600">
                <a:solidFill>
                  <a:srgbClr val="142C3F"/>
                </a:solidFill>
                <a:latin typeface="Tahoma" panose="020B0604030504040204" pitchFamily="34" charset="0"/>
                <a:ea typeface="Tahoma" panose="020B0604030504040204" pitchFamily="34" charset="0"/>
                <a:cs typeface="Tahoma" panose="020B0604030504040204" pitchFamily="34" charset="0"/>
              </a:defRPr>
            </a:lvl4pPr>
            <a:lvl5pPr marL="2057400" indent="-228600">
              <a:buClr>
                <a:srgbClr val="FF9933"/>
              </a:buClr>
              <a:buFont typeface="Wingdings" panose="05000000000000000000" pitchFamily="2" charset="2"/>
              <a:buChar char="§"/>
              <a:defRPr sz="1400">
                <a:solidFill>
                  <a:srgbClr val="142C3F"/>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a:t>ADD TEXT</a:t>
            </a:r>
          </a:p>
          <a:p>
            <a:pPr lvl="1"/>
            <a:r>
              <a:rPr lang="en-US" dirty="0"/>
              <a:t>First Level</a:t>
            </a:r>
          </a:p>
          <a:p>
            <a:pPr lvl="2"/>
            <a:r>
              <a:rPr lang="en-US" dirty="0"/>
              <a:t>Second level</a:t>
            </a:r>
          </a:p>
          <a:p>
            <a:pPr lvl="3"/>
            <a:r>
              <a:rPr lang="en-US" dirty="0"/>
              <a:t>Third level</a:t>
            </a:r>
          </a:p>
          <a:p>
            <a:pPr lvl="4"/>
            <a:r>
              <a:rPr lang="en-US" dirty="0"/>
              <a:t>Fourth level</a:t>
            </a:r>
          </a:p>
          <a:p>
            <a:pPr lvl="0"/>
            <a:endParaRPr lang="el-GR" dirty="0"/>
          </a:p>
        </p:txBody>
      </p:sp>
    </p:spTree>
    <p:extLst>
      <p:ext uri="{BB962C8B-B14F-4D97-AF65-F5344CB8AC3E}">
        <p14:creationId xmlns:p14="http://schemas.microsoft.com/office/powerpoint/2010/main" val="1722254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F8E396-F47E-405E-91A5-0E1A8EA9EAFE}"/>
              </a:ext>
            </a:extLst>
          </p:cNvPr>
          <p:cNvSpPr>
            <a:spLocks noGrp="1"/>
          </p:cNvSpPr>
          <p:nvPr>
            <p:ph type="sldNum" sz="quarter" idx="10"/>
          </p:nvPr>
        </p:nvSpPr>
        <p:spPr>
          <a:xfrm>
            <a:off x="5885364" y="6448924"/>
            <a:ext cx="421271" cy="247421"/>
          </a:xfrm>
          <a:prstGeom prst="rect">
            <a:avLst/>
          </a:prstGeom>
        </p:spPr>
        <p:txBody>
          <a:bodyPr/>
          <a:lstStyle/>
          <a:p>
            <a:fld id="{9F4088CB-D327-4A0C-A0A9-1A69F0EFF3E6}" type="slidenum">
              <a:rPr lang="en-US" smtClean="0"/>
              <a:pPr/>
              <a:t>‹#›</a:t>
            </a:fld>
            <a:endParaRPr lang="en-US" dirty="0"/>
          </a:p>
        </p:txBody>
      </p:sp>
    </p:spTree>
    <p:extLst>
      <p:ext uri="{BB962C8B-B14F-4D97-AF65-F5344CB8AC3E}">
        <p14:creationId xmlns:p14="http://schemas.microsoft.com/office/powerpoint/2010/main" val="2219309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4AE506F-20BF-4F04-9013-6E8047BED985}"/>
              </a:ext>
            </a:extLst>
          </p:cNvPr>
          <p:cNvSpPr/>
          <p:nvPr userDrawn="1"/>
        </p:nvSpPr>
        <p:spPr>
          <a:xfrm rot="5400000">
            <a:off x="5815398" y="502959"/>
            <a:ext cx="570731" cy="12201527"/>
          </a:xfrm>
          <a:prstGeom prst="rect">
            <a:avLst/>
          </a:prstGeom>
          <a:solidFill>
            <a:srgbClr val="142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D6C0BEA4-853A-467C-A590-499E989EC326}"/>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796197" y="6318357"/>
            <a:ext cx="1216708" cy="566630"/>
          </a:xfrm>
          <a:prstGeom prst="rect">
            <a:avLst/>
          </a:prstGeom>
        </p:spPr>
      </p:pic>
    </p:spTree>
    <p:extLst>
      <p:ext uri="{BB962C8B-B14F-4D97-AF65-F5344CB8AC3E}">
        <p14:creationId xmlns:p14="http://schemas.microsoft.com/office/powerpoint/2010/main" val="2083673043"/>
      </p:ext>
    </p:extLst>
  </p:cSld>
  <p:clrMap bg1="lt1" tx1="dk1" bg2="lt2" tx2="dk2" accent1="accent1" accent2="accent2" accent3="accent3" accent4="accent4" accent5="accent5" accent6="accent6" hlink="hlink" folHlink="folHlink"/>
  <p:sldLayoutIdLst>
    <p:sldLayoutId id="2147483683" r:id="rId1"/>
    <p:sldLayoutId id="2147483651" r:id="rId2"/>
    <p:sldLayoutId id="2147483650" r:id="rId3"/>
    <p:sldLayoutId id="2147483660" r:id="rId4"/>
    <p:sldLayoutId id="2147483661" r:id="rId5"/>
    <p:sldLayoutId id="2147483686" r:id="rId6"/>
    <p:sldLayoutId id="2147483665" r:id="rId7"/>
    <p:sldLayoutId id="2147483664" r:id="rId8"/>
    <p:sldLayoutId id="2147483654" r:id="rId9"/>
    <p:sldLayoutId id="2147483649" r:id="rId10"/>
    <p:sldLayoutId id="214748366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hyperlink" Target="https://arxiv.org/abs/2305.20030"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jpg"/><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arxiv.org/abs/2304.13712"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github.com/facebookresearch/llama/blob/main/MODEL_CARD.md"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bout.fb.com/news/2023/08/code-llama-ai-for-codin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facet.metademolab.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53689E60-046C-4512-9B1C-242CF4F3FB51}"/>
              </a:ext>
            </a:extLst>
          </p:cNvPr>
          <p:cNvSpPr/>
          <p:nvPr/>
        </p:nvSpPr>
        <p:spPr>
          <a:xfrm>
            <a:off x="3810336" y="4500502"/>
            <a:ext cx="4366727" cy="365518"/>
          </a:xfrm>
          <a:prstGeom prst="roundRect">
            <a:avLst/>
          </a:prstGeom>
          <a:solidFill>
            <a:srgbClr val="148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latin typeface="Tahoma" panose="020B0604030504040204" pitchFamily="34" charset="0"/>
                <a:ea typeface="Tahoma" panose="020B0604030504040204" pitchFamily="34" charset="0"/>
                <a:cs typeface="Tahoma" panose="020B0604030504040204" pitchFamily="34" charset="0"/>
              </a:rPr>
              <a:t>Above the Net 2023 CTO Workshop</a:t>
            </a:r>
          </a:p>
        </p:txBody>
      </p:sp>
      <p:sp>
        <p:nvSpPr>
          <p:cNvPr id="8" name="TextBox 7">
            <a:extLst>
              <a:ext uri="{FF2B5EF4-FFF2-40B4-BE49-F238E27FC236}">
                <a16:creationId xmlns:a16="http://schemas.microsoft.com/office/drawing/2014/main" id="{E8E1ED37-7ACD-C83B-63C5-D3C652EA7A06}"/>
              </a:ext>
            </a:extLst>
          </p:cNvPr>
          <p:cNvSpPr txBox="1"/>
          <p:nvPr/>
        </p:nvSpPr>
        <p:spPr>
          <a:xfrm>
            <a:off x="1569214" y="2767280"/>
            <a:ext cx="9651488" cy="1323439"/>
          </a:xfrm>
          <a:prstGeom prst="rect">
            <a:avLst/>
          </a:prstGeom>
          <a:noFill/>
        </p:spPr>
        <p:txBody>
          <a:bodyPr wrap="none" rtlCol="0">
            <a:spAutoFit/>
          </a:bodyPr>
          <a:lstStyle/>
          <a:p>
            <a:pPr algn="ctr"/>
            <a:r>
              <a:rPr lang="en-GR" sz="4000" dirty="0">
                <a:solidFill>
                  <a:schemeClr val="bg1"/>
                </a:solidFill>
              </a:rPr>
              <a:t>AI </a:t>
            </a:r>
          </a:p>
          <a:p>
            <a:pPr algn="ctr"/>
            <a:r>
              <a:rPr lang="en-GR" sz="4000" dirty="0">
                <a:solidFill>
                  <a:schemeClr val="bg1"/>
                </a:solidFill>
              </a:rPr>
              <a:t>(or </a:t>
            </a:r>
            <a:r>
              <a:rPr lang="en-GB" sz="4000" dirty="0">
                <a:solidFill>
                  <a:schemeClr val="bg1"/>
                </a:solidFill>
              </a:rPr>
              <a:t>GÉANT and NRENs in </a:t>
            </a:r>
            <a:r>
              <a:rPr lang="en-GR" sz="4000" dirty="0">
                <a:solidFill>
                  <a:schemeClr val="bg1"/>
                </a:solidFill>
              </a:rPr>
              <a:t>the post-LLM World)</a:t>
            </a:r>
          </a:p>
        </p:txBody>
      </p:sp>
    </p:spTree>
    <p:extLst>
      <p:ext uri="{BB962C8B-B14F-4D97-AF65-F5344CB8AC3E}">
        <p14:creationId xmlns:p14="http://schemas.microsoft.com/office/powerpoint/2010/main" val="20358970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Digital Watermarking</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10</a:t>
            </a:fld>
            <a:endParaRPr lang="en-US" dirty="0"/>
          </a:p>
        </p:txBody>
      </p:sp>
      <p:sp>
        <p:nvSpPr>
          <p:cNvPr id="11" name="Content Placeholder 10">
            <a:extLst>
              <a:ext uri="{FF2B5EF4-FFF2-40B4-BE49-F238E27FC236}">
                <a16:creationId xmlns:a16="http://schemas.microsoft.com/office/drawing/2014/main" id="{92B28672-5E7B-4256-9B41-CFD5404B9A26}"/>
              </a:ext>
            </a:extLst>
          </p:cNvPr>
          <p:cNvSpPr>
            <a:spLocks noGrp="1"/>
          </p:cNvSpPr>
          <p:nvPr>
            <p:ph sz="half" idx="1"/>
          </p:nvPr>
        </p:nvSpPr>
        <p:spPr>
          <a:prstGeom prst="rect">
            <a:avLst/>
          </a:prstGeom>
        </p:spPr>
        <p:txBody>
          <a:bodyPr/>
          <a:lstStyle/>
          <a:p>
            <a:pPr marL="342900" indent="-342900">
              <a:buFont typeface="Arial" panose="020B0604020202020204" pitchFamily="34" charset="0"/>
              <a:buChar char="•"/>
            </a:pPr>
            <a:r>
              <a:rPr lang="en-GB" dirty="0">
                <a:solidFill>
                  <a:schemeClr val="accent1">
                    <a:lumMod val="50000"/>
                  </a:schemeClr>
                </a:solidFill>
                <a:latin typeface="Corbel" panose="020B0503020204020204" pitchFamily="34" charset="0"/>
              </a:rPr>
              <a:t>Proprietary Solutions? (</a:t>
            </a:r>
            <a:r>
              <a:rPr lang="en-GB" dirty="0" err="1">
                <a:solidFill>
                  <a:schemeClr val="accent1">
                    <a:lumMod val="50000"/>
                  </a:schemeClr>
                </a:solidFill>
                <a:latin typeface="Corbel" panose="020B0503020204020204" pitchFamily="34" charset="0"/>
              </a:rPr>
              <a:t>SynthID</a:t>
            </a:r>
            <a:r>
              <a:rPr lang="en-GB" dirty="0">
                <a:solidFill>
                  <a:schemeClr val="accent1">
                    <a:lumMod val="50000"/>
                  </a:schemeClr>
                </a:solidFill>
                <a:latin typeface="Corbel" panose="020B0503020204020204" pitchFamily="34" charset="0"/>
              </a:rPr>
              <a:t> is proprietary and only for some Google products)</a:t>
            </a:r>
          </a:p>
          <a:p>
            <a:pPr marL="342900" indent="-342900">
              <a:buFont typeface="Arial" panose="020B0604020202020204" pitchFamily="34" charset="0"/>
              <a:buChar char="•"/>
            </a:pPr>
            <a:r>
              <a:rPr lang="en-GB" dirty="0">
                <a:solidFill>
                  <a:schemeClr val="accent1">
                    <a:lumMod val="50000"/>
                  </a:schemeClr>
                </a:solidFill>
                <a:latin typeface="Corbel" panose="020B0503020204020204" pitchFamily="34" charset="0"/>
              </a:rPr>
              <a:t>Open-source Solutions? (</a:t>
            </a:r>
            <a:r>
              <a:rPr lang="en-GB" dirty="0">
                <a:solidFill>
                  <a:schemeClr val="accent1">
                    <a:lumMod val="50000"/>
                  </a:schemeClr>
                </a:solidFill>
                <a:latin typeface="Corbel" panose="020B0503020204020204" pitchFamily="34" charset="0"/>
                <a:hlinkClick r:id="rId3"/>
              </a:rPr>
              <a:t>https://arxiv.org/abs/2305.20030</a:t>
            </a:r>
            <a:r>
              <a:rPr lang="en-GB" dirty="0">
                <a:solidFill>
                  <a:schemeClr val="accent1">
                    <a:lumMod val="50000"/>
                  </a:schemeClr>
                </a:solidFill>
                <a:latin typeface="Corbel" panose="020B0503020204020204" pitchFamily="34" charset="0"/>
              </a:rPr>
              <a:t>)</a:t>
            </a:r>
          </a:p>
          <a:p>
            <a:pPr marL="342900" indent="-342900">
              <a:buFont typeface="Arial" panose="020B0604020202020204" pitchFamily="34" charset="0"/>
              <a:buChar char="•"/>
            </a:pPr>
            <a:r>
              <a:rPr lang="en-GB" dirty="0">
                <a:solidFill>
                  <a:schemeClr val="accent1">
                    <a:lumMod val="50000"/>
                  </a:schemeClr>
                </a:solidFill>
                <a:latin typeface="Corbel" panose="020B0503020204020204" pitchFamily="34" charset="0"/>
              </a:rPr>
              <a:t>Watermarks for text?</a:t>
            </a:r>
          </a:p>
          <a:p>
            <a:endParaRPr lang="en-US" dirty="0">
              <a:solidFill>
                <a:schemeClr val="accent1">
                  <a:lumMod val="50000"/>
                </a:schemeClr>
              </a:solidFill>
              <a:latin typeface="Corbel" panose="020B0503020204020204" pitchFamily="34" charset="0"/>
            </a:endParaRPr>
          </a:p>
        </p:txBody>
      </p:sp>
    </p:spTree>
    <p:extLst>
      <p:ext uri="{BB962C8B-B14F-4D97-AF65-F5344CB8AC3E}">
        <p14:creationId xmlns:p14="http://schemas.microsoft.com/office/powerpoint/2010/main" val="4079562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Lean Resource Languages and Data</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11</a:t>
            </a:fld>
            <a:endParaRPr lang="en-US" dirty="0"/>
          </a:p>
        </p:txBody>
      </p:sp>
      <p:sp>
        <p:nvSpPr>
          <p:cNvPr id="11" name="Content Placeholder 10">
            <a:extLst>
              <a:ext uri="{FF2B5EF4-FFF2-40B4-BE49-F238E27FC236}">
                <a16:creationId xmlns:a16="http://schemas.microsoft.com/office/drawing/2014/main" id="{92B28672-5E7B-4256-9B41-CFD5404B9A26}"/>
              </a:ext>
            </a:extLst>
          </p:cNvPr>
          <p:cNvSpPr>
            <a:spLocks noGrp="1"/>
          </p:cNvSpPr>
          <p:nvPr>
            <p:ph sz="half" idx="1"/>
          </p:nvPr>
        </p:nvSpPr>
        <p:spPr>
          <a:prstGeom prst="rect">
            <a:avLst/>
          </a:prstGeom>
        </p:spPr>
        <p:txBody>
          <a:bodyPr/>
          <a:lstStyle/>
          <a:p>
            <a:pPr marL="342900" indent="-342900">
              <a:buFont typeface="Arial" panose="020B0604020202020204" pitchFamily="34" charset="0"/>
              <a:buChar char="•"/>
            </a:pPr>
            <a:r>
              <a:rPr lang="en-GB" dirty="0">
                <a:solidFill>
                  <a:schemeClr val="accent1">
                    <a:lumMod val="50000"/>
                  </a:schemeClr>
                </a:solidFill>
                <a:latin typeface="+mn-lt"/>
              </a:rPr>
              <a:t>Existing business models do not necessarily align with curating and providing data for less popular languages.</a:t>
            </a:r>
          </a:p>
          <a:p>
            <a:pPr marL="342900" indent="-342900">
              <a:buFont typeface="Arial" panose="020B0604020202020204" pitchFamily="34" charset="0"/>
              <a:buChar char="•"/>
            </a:pPr>
            <a:r>
              <a:rPr lang="en-GB" dirty="0">
                <a:solidFill>
                  <a:schemeClr val="accent1">
                    <a:lumMod val="50000"/>
                  </a:schemeClr>
                </a:solidFill>
                <a:latin typeface="+mn-lt"/>
              </a:rPr>
              <a:t>Similarly, for underrepresented communities.</a:t>
            </a:r>
          </a:p>
          <a:p>
            <a:pPr marL="342900" indent="-342900">
              <a:buFont typeface="Arial" panose="020B0604020202020204" pitchFamily="34" charset="0"/>
              <a:buChar char="•"/>
            </a:pPr>
            <a:r>
              <a:rPr lang="en-GB" dirty="0">
                <a:solidFill>
                  <a:schemeClr val="accent1">
                    <a:lumMod val="50000"/>
                  </a:schemeClr>
                </a:solidFill>
                <a:latin typeface="+mn-lt"/>
              </a:rPr>
              <a:t>But NRENs can speak for them?</a:t>
            </a:r>
            <a:endParaRPr lang="en-US" dirty="0">
              <a:solidFill>
                <a:schemeClr val="accent1">
                  <a:lumMod val="50000"/>
                </a:schemeClr>
              </a:solidFill>
              <a:latin typeface="+mn-lt"/>
            </a:endParaRPr>
          </a:p>
        </p:txBody>
      </p:sp>
    </p:spTree>
    <p:extLst>
      <p:ext uri="{BB962C8B-B14F-4D97-AF65-F5344CB8AC3E}">
        <p14:creationId xmlns:p14="http://schemas.microsoft.com/office/powerpoint/2010/main" val="1279686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Use of Non-Public Data</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12</a:t>
            </a:fld>
            <a:endParaRPr lang="en-US" dirty="0"/>
          </a:p>
        </p:txBody>
      </p:sp>
      <p:sp>
        <p:nvSpPr>
          <p:cNvPr id="11" name="Content Placeholder 10">
            <a:extLst>
              <a:ext uri="{FF2B5EF4-FFF2-40B4-BE49-F238E27FC236}">
                <a16:creationId xmlns:a16="http://schemas.microsoft.com/office/drawing/2014/main" id="{92B28672-5E7B-4256-9B41-CFD5404B9A26}"/>
              </a:ext>
            </a:extLst>
          </p:cNvPr>
          <p:cNvSpPr>
            <a:spLocks noGrp="1"/>
          </p:cNvSpPr>
          <p:nvPr>
            <p:ph sz="half" idx="1"/>
          </p:nvPr>
        </p:nvSpPr>
        <p:spPr>
          <a:prstGeom prst="rect">
            <a:avLst/>
          </a:prstGeom>
        </p:spPr>
        <p:txBody>
          <a:bodyPr/>
          <a:lstStyle/>
          <a:p>
            <a:pPr marL="342900" indent="-342900">
              <a:buFont typeface="Arial" panose="020B0604020202020204" pitchFamily="34" charset="0"/>
              <a:buChar char="•"/>
            </a:pPr>
            <a:r>
              <a:rPr lang="en-US" dirty="0">
                <a:solidFill>
                  <a:schemeClr val="accent1">
                    <a:lumMod val="50000"/>
                  </a:schemeClr>
                </a:solidFill>
                <a:latin typeface="+mn-lt"/>
              </a:rPr>
              <a:t>Valuable for improving existing Large Language Models.</a:t>
            </a:r>
          </a:p>
          <a:p>
            <a:pPr marL="342900" indent="-342900">
              <a:buFont typeface="Arial" panose="020B0604020202020204" pitchFamily="34" charset="0"/>
              <a:buChar char="•"/>
            </a:pPr>
            <a:r>
              <a:rPr lang="en-US" dirty="0">
                <a:solidFill>
                  <a:schemeClr val="accent1">
                    <a:lumMod val="50000"/>
                  </a:schemeClr>
                </a:solidFill>
                <a:latin typeface="+mn-lt"/>
              </a:rPr>
              <a:t>Used for providing context in prompt construction.</a:t>
            </a:r>
          </a:p>
          <a:p>
            <a:pPr marL="342900" indent="-342900">
              <a:buFont typeface="Arial" panose="020B0604020202020204" pitchFamily="34" charset="0"/>
              <a:buChar char="•"/>
            </a:pPr>
            <a:r>
              <a:rPr lang="en-US" dirty="0">
                <a:solidFill>
                  <a:schemeClr val="accent1">
                    <a:lumMod val="50000"/>
                  </a:schemeClr>
                </a:solidFill>
                <a:latin typeface="+mn-lt"/>
              </a:rPr>
              <a:t>Used for fine-tuning existing models.</a:t>
            </a:r>
          </a:p>
          <a:p>
            <a:pPr marL="342900" indent="-342900">
              <a:buFont typeface="Arial" panose="020B0604020202020204" pitchFamily="34" charset="0"/>
              <a:buChar char="•"/>
            </a:pPr>
            <a:r>
              <a:rPr lang="en-US" dirty="0">
                <a:solidFill>
                  <a:schemeClr val="accent1">
                    <a:lumMod val="50000"/>
                  </a:schemeClr>
                </a:solidFill>
                <a:latin typeface="+mn-lt"/>
              </a:rPr>
              <a:t>Challenge: Sensitive Data</a:t>
            </a:r>
          </a:p>
          <a:p>
            <a:pPr marL="342900" indent="-342900">
              <a:buFont typeface="Arial" panose="020B0604020202020204" pitchFamily="34" charset="0"/>
              <a:buChar char="•"/>
            </a:pPr>
            <a:r>
              <a:rPr lang="en-US" dirty="0">
                <a:solidFill>
                  <a:schemeClr val="accent1">
                    <a:lumMod val="50000"/>
                  </a:schemeClr>
                </a:solidFill>
                <a:latin typeface="+mn-lt"/>
              </a:rPr>
              <a:t>Challenge: If used for commercial benefit, how can the owners of the data be compensated?</a:t>
            </a:r>
          </a:p>
        </p:txBody>
      </p:sp>
    </p:spTree>
    <p:extLst>
      <p:ext uri="{BB962C8B-B14F-4D97-AF65-F5344CB8AC3E}">
        <p14:creationId xmlns:p14="http://schemas.microsoft.com/office/powerpoint/2010/main" val="1707421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Use of Non-Public Data</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13</a:t>
            </a:fld>
            <a:endParaRPr lang="en-US" dirty="0"/>
          </a:p>
        </p:txBody>
      </p:sp>
      <p:sp>
        <p:nvSpPr>
          <p:cNvPr id="11" name="Content Placeholder 10">
            <a:extLst>
              <a:ext uri="{FF2B5EF4-FFF2-40B4-BE49-F238E27FC236}">
                <a16:creationId xmlns:a16="http://schemas.microsoft.com/office/drawing/2014/main" id="{92B28672-5E7B-4256-9B41-CFD5404B9A26}"/>
              </a:ext>
            </a:extLst>
          </p:cNvPr>
          <p:cNvSpPr>
            <a:spLocks noGrp="1"/>
          </p:cNvSpPr>
          <p:nvPr>
            <p:ph sz="half" idx="1"/>
          </p:nvPr>
        </p:nvSpPr>
        <p:spPr>
          <a:prstGeom prst="rect">
            <a:avLst/>
          </a:prstGeom>
        </p:spPr>
        <p:txBody>
          <a:bodyPr/>
          <a:lstStyle/>
          <a:p>
            <a:pPr marL="342900" indent="-342900">
              <a:buFont typeface="Arial" panose="020B0604020202020204" pitchFamily="34" charset="0"/>
              <a:buChar char="•"/>
            </a:pPr>
            <a:r>
              <a:rPr lang="en-GB" dirty="0">
                <a:solidFill>
                  <a:schemeClr val="accent1">
                    <a:lumMod val="50000"/>
                  </a:schemeClr>
                </a:solidFill>
                <a:latin typeface="+mn-lt"/>
              </a:rPr>
              <a:t>Membership Inference Attacks </a:t>
            </a:r>
          </a:p>
        </p:txBody>
      </p:sp>
      <p:pic>
        <p:nvPicPr>
          <p:cNvPr id="3" name="Picture 2">
            <a:extLst>
              <a:ext uri="{FF2B5EF4-FFF2-40B4-BE49-F238E27FC236}">
                <a16:creationId xmlns:a16="http://schemas.microsoft.com/office/drawing/2014/main" id="{F0274CCF-412B-0DBB-3A8A-006DB7F99D00}"/>
              </a:ext>
            </a:extLst>
          </p:cNvPr>
          <p:cNvPicPr>
            <a:picLocks noChangeAspect="1"/>
          </p:cNvPicPr>
          <p:nvPr/>
        </p:nvPicPr>
        <p:blipFill>
          <a:blip r:embed="rId3"/>
          <a:stretch>
            <a:fillRect/>
          </a:stretch>
        </p:blipFill>
        <p:spPr>
          <a:xfrm>
            <a:off x="2819321" y="2025974"/>
            <a:ext cx="7907635" cy="3497002"/>
          </a:xfrm>
          <a:prstGeom prst="rect">
            <a:avLst/>
          </a:prstGeom>
        </p:spPr>
      </p:pic>
      <p:sp>
        <p:nvSpPr>
          <p:cNvPr id="5" name="TextBox 4">
            <a:extLst>
              <a:ext uri="{FF2B5EF4-FFF2-40B4-BE49-F238E27FC236}">
                <a16:creationId xmlns:a16="http://schemas.microsoft.com/office/drawing/2014/main" id="{854B794E-CD4A-DB61-EC3E-2B2CEFD82EE7}"/>
              </a:ext>
            </a:extLst>
          </p:cNvPr>
          <p:cNvSpPr txBox="1"/>
          <p:nvPr/>
        </p:nvSpPr>
        <p:spPr>
          <a:xfrm>
            <a:off x="1281164" y="5547944"/>
            <a:ext cx="8978035" cy="369332"/>
          </a:xfrm>
          <a:prstGeom prst="rect">
            <a:avLst/>
          </a:prstGeom>
          <a:noFill/>
        </p:spPr>
        <p:txBody>
          <a:bodyPr wrap="none" rtlCol="0">
            <a:spAutoFit/>
          </a:bodyPr>
          <a:lstStyle/>
          <a:p>
            <a:pPr algn="ctr"/>
            <a:r>
              <a:rPr lang="en-GR" dirty="0"/>
              <a:t>Shokri et al., Membership Inference Attacks Against Machine Learning Models, IEEE S&amp;P, 2017.</a:t>
            </a:r>
          </a:p>
        </p:txBody>
      </p:sp>
    </p:spTree>
    <p:extLst>
      <p:ext uri="{BB962C8B-B14F-4D97-AF65-F5344CB8AC3E}">
        <p14:creationId xmlns:p14="http://schemas.microsoft.com/office/powerpoint/2010/main" val="21910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Required Resources</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14</a:t>
            </a:fld>
            <a:endParaRPr lang="en-US" dirty="0"/>
          </a:p>
        </p:txBody>
      </p:sp>
      <p:sp>
        <p:nvSpPr>
          <p:cNvPr id="11" name="Content Placeholder 10">
            <a:extLst>
              <a:ext uri="{FF2B5EF4-FFF2-40B4-BE49-F238E27FC236}">
                <a16:creationId xmlns:a16="http://schemas.microsoft.com/office/drawing/2014/main" id="{92B28672-5E7B-4256-9B41-CFD5404B9A26}"/>
              </a:ext>
            </a:extLst>
          </p:cNvPr>
          <p:cNvSpPr>
            <a:spLocks noGrp="1"/>
          </p:cNvSpPr>
          <p:nvPr>
            <p:ph sz="half" idx="1"/>
          </p:nvPr>
        </p:nvSpPr>
        <p:spPr>
          <a:prstGeom prst="rect">
            <a:avLst/>
          </a:prstGeom>
        </p:spPr>
        <p:txBody>
          <a:bodyPr/>
          <a:lstStyle/>
          <a:p>
            <a:pPr marL="342900" indent="-342900">
              <a:buFont typeface="Arial" panose="020B0604020202020204" pitchFamily="34" charset="0"/>
              <a:buChar char="•"/>
            </a:pPr>
            <a:r>
              <a:rPr lang="en-GB" dirty="0">
                <a:solidFill>
                  <a:schemeClr val="accent1">
                    <a:lumMod val="50000"/>
                  </a:schemeClr>
                </a:solidFill>
                <a:latin typeface="+mn-lt"/>
              </a:rPr>
              <a:t>Recent AI models require substantial, customised resources (i.e., modern GPUs) to run. </a:t>
            </a:r>
          </a:p>
          <a:p>
            <a:pPr marL="342900" indent="-342900">
              <a:buFont typeface="Arial" panose="020B0604020202020204" pitchFamily="34" charset="0"/>
              <a:buChar char="•"/>
            </a:pPr>
            <a:r>
              <a:rPr lang="en-GB" dirty="0">
                <a:solidFill>
                  <a:schemeClr val="accent1">
                    <a:lumMod val="50000"/>
                  </a:schemeClr>
                </a:solidFill>
                <a:latin typeface="+mn-lt"/>
              </a:rPr>
              <a:t>Recent GPUs do not even work on workstations, are only approved for server (data centre) installations.</a:t>
            </a:r>
          </a:p>
          <a:p>
            <a:pPr marL="342900" indent="-342900">
              <a:buFont typeface="Arial" panose="020B0604020202020204" pitchFamily="34" charset="0"/>
              <a:buChar char="•"/>
            </a:pPr>
            <a:r>
              <a:rPr lang="en-GB" dirty="0">
                <a:solidFill>
                  <a:schemeClr val="accent1">
                    <a:lumMod val="50000"/>
                  </a:schemeClr>
                </a:solidFill>
                <a:latin typeface="+mn-lt"/>
              </a:rPr>
              <a:t>Situation is worse when models are not used solely for inference, but also for training and fine-tuning. </a:t>
            </a:r>
          </a:p>
          <a:p>
            <a:pPr marL="342900" indent="-342900">
              <a:buFont typeface="Arial" panose="020B0604020202020204" pitchFamily="34" charset="0"/>
              <a:buChar char="•"/>
            </a:pPr>
            <a:r>
              <a:rPr lang="en-GB" dirty="0">
                <a:solidFill>
                  <a:schemeClr val="accent1">
                    <a:lumMod val="50000"/>
                  </a:schemeClr>
                </a:solidFill>
                <a:latin typeface="+mn-lt"/>
              </a:rPr>
              <a:t>Procurement of such resources, in the form of renting from public cloud providers, will take a significant portion of overall procurement budgets. </a:t>
            </a:r>
          </a:p>
        </p:txBody>
      </p:sp>
    </p:spTree>
    <p:extLst>
      <p:ext uri="{BB962C8B-B14F-4D97-AF65-F5344CB8AC3E}">
        <p14:creationId xmlns:p14="http://schemas.microsoft.com/office/powerpoint/2010/main" val="28431625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Required Resources</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15</a:t>
            </a:fld>
            <a:endParaRPr lang="en-US" dirty="0"/>
          </a:p>
        </p:txBody>
      </p:sp>
      <p:pic>
        <p:nvPicPr>
          <p:cNvPr id="4098" name="Picture 2" descr="NVIDIA A100 for PCIe">
            <a:extLst>
              <a:ext uri="{FF2B5EF4-FFF2-40B4-BE49-F238E27FC236}">
                <a16:creationId xmlns:a16="http://schemas.microsoft.com/office/drawing/2014/main" id="{B3BC624B-3139-2AB3-AB62-0D372D1449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813" y="1551669"/>
            <a:ext cx="5994870" cy="337343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EF89A26-F953-5AFD-873C-47337D0AA7B6}"/>
              </a:ext>
            </a:extLst>
          </p:cNvPr>
          <p:cNvSpPr txBox="1"/>
          <p:nvPr/>
        </p:nvSpPr>
        <p:spPr>
          <a:xfrm>
            <a:off x="1966282" y="5047415"/>
            <a:ext cx="3182506" cy="369332"/>
          </a:xfrm>
          <a:prstGeom prst="rect">
            <a:avLst/>
          </a:prstGeom>
          <a:noFill/>
        </p:spPr>
        <p:txBody>
          <a:bodyPr wrap="square">
            <a:spAutoFit/>
          </a:bodyPr>
          <a:lstStyle/>
          <a:p>
            <a:pPr algn="ctr"/>
            <a:r>
              <a:rPr lang="en-GB" b="1" dirty="0"/>
              <a:t>NVIDIA A100 for PCIe 100 GB</a:t>
            </a:r>
          </a:p>
        </p:txBody>
      </p:sp>
      <p:sp>
        <p:nvSpPr>
          <p:cNvPr id="9" name="TextBox 8">
            <a:extLst>
              <a:ext uri="{FF2B5EF4-FFF2-40B4-BE49-F238E27FC236}">
                <a16:creationId xmlns:a16="http://schemas.microsoft.com/office/drawing/2014/main" id="{23DBFC6D-F526-41EB-5CD1-3DE5BF52D425}"/>
              </a:ext>
            </a:extLst>
          </p:cNvPr>
          <p:cNvSpPr txBox="1"/>
          <p:nvPr/>
        </p:nvSpPr>
        <p:spPr>
          <a:xfrm>
            <a:off x="5148788" y="3245097"/>
            <a:ext cx="6101254" cy="1200329"/>
          </a:xfrm>
          <a:prstGeom prst="rect">
            <a:avLst/>
          </a:prstGeom>
          <a:noFill/>
        </p:spPr>
        <p:txBody>
          <a:bodyPr wrap="square">
            <a:spAutoFit/>
          </a:bodyPr>
          <a:lstStyle/>
          <a:p>
            <a:r>
              <a:rPr lang="en-GB" dirty="0"/>
              <a:t>NVIDIA HGX™ A100-Partner and NVIDIA-Certified Systems with 4,8, or 16 GPUs NVIDIA DGX™ A100 with 8 GPUs </a:t>
            </a:r>
          </a:p>
          <a:p>
            <a:r>
              <a:rPr lang="en-GB" dirty="0"/>
              <a:t>– Data Centre Only</a:t>
            </a:r>
          </a:p>
          <a:p>
            <a:r>
              <a:rPr lang="en-GB" dirty="0"/>
              <a:t>&gt; </a:t>
            </a:r>
            <a:r>
              <a:rPr lang="el-GR" dirty="0"/>
              <a:t>€</a:t>
            </a:r>
            <a:r>
              <a:rPr lang="en-GB" dirty="0"/>
              <a:t>15,000</a:t>
            </a:r>
            <a:endParaRPr lang="en-GR" dirty="0"/>
          </a:p>
        </p:txBody>
      </p:sp>
    </p:spTree>
    <p:extLst>
      <p:ext uri="{BB962C8B-B14F-4D97-AF65-F5344CB8AC3E}">
        <p14:creationId xmlns:p14="http://schemas.microsoft.com/office/powerpoint/2010/main" val="10502824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Required Resources</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16</a:t>
            </a:fld>
            <a:endParaRPr lang="en-US" dirty="0"/>
          </a:p>
        </p:txBody>
      </p:sp>
      <p:sp>
        <p:nvSpPr>
          <p:cNvPr id="11" name="Content Placeholder 10">
            <a:extLst>
              <a:ext uri="{FF2B5EF4-FFF2-40B4-BE49-F238E27FC236}">
                <a16:creationId xmlns:a16="http://schemas.microsoft.com/office/drawing/2014/main" id="{92B28672-5E7B-4256-9B41-CFD5404B9A26}"/>
              </a:ext>
            </a:extLst>
          </p:cNvPr>
          <p:cNvSpPr>
            <a:spLocks noGrp="1"/>
          </p:cNvSpPr>
          <p:nvPr>
            <p:ph sz="half" idx="1"/>
          </p:nvPr>
        </p:nvSpPr>
        <p:spPr>
          <a:prstGeom prst="rect">
            <a:avLst/>
          </a:prstGeom>
        </p:spPr>
        <p:txBody>
          <a:bodyPr/>
          <a:lstStyle/>
          <a:p>
            <a:pPr marL="342900" indent="-342900">
              <a:buFont typeface="Arial" panose="020B0604020202020204" pitchFamily="34" charset="0"/>
              <a:buChar char="•"/>
            </a:pPr>
            <a:r>
              <a:rPr lang="en-GB" dirty="0">
                <a:solidFill>
                  <a:schemeClr val="accent1">
                    <a:lumMod val="50000"/>
                  </a:schemeClr>
                </a:solidFill>
                <a:latin typeface="Corbel" panose="020B0503020204020204" pitchFamily="34" charset="0"/>
              </a:rPr>
              <a:t>IaaS for specialised hardware.</a:t>
            </a:r>
          </a:p>
          <a:p>
            <a:pPr marL="342900" indent="-342900">
              <a:buFont typeface="Arial" panose="020B0604020202020204" pitchFamily="34" charset="0"/>
              <a:buChar char="•"/>
            </a:pPr>
            <a:r>
              <a:rPr lang="en-GB" dirty="0">
                <a:solidFill>
                  <a:schemeClr val="accent1">
                    <a:lumMod val="50000"/>
                  </a:schemeClr>
                </a:solidFill>
                <a:latin typeface="Corbel" panose="020B0503020204020204" pitchFamily="34" charset="0"/>
              </a:rPr>
              <a:t>Use of pretrained models (e.g., </a:t>
            </a:r>
            <a:r>
              <a:rPr lang="en-GB" dirty="0" err="1">
                <a:solidFill>
                  <a:schemeClr val="accent1">
                    <a:lumMod val="50000"/>
                  </a:schemeClr>
                </a:solidFill>
                <a:latin typeface="Corbel" panose="020B0503020204020204" pitchFamily="34" charset="0"/>
              </a:rPr>
              <a:t>HuggingFace</a:t>
            </a:r>
            <a:r>
              <a:rPr lang="en-GB" dirty="0">
                <a:solidFill>
                  <a:schemeClr val="accent1">
                    <a:lumMod val="50000"/>
                  </a:schemeClr>
                </a:solidFill>
                <a:latin typeface="Corbel" panose="020B0503020204020204" pitchFamily="34" charset="0"/>
              </a:rPr>
              <a:t> on AWS, Google Vertex AI Model Garden).</a:t>
            </a:r>
          </a:p>
          <a:p>
            <a:pPr marL="342900" indent="-342900">
              <a:buFont typeface="Arial" panose="020B0604020202020204" pitchFamily="34" charset="0"/>
              <a:buChar char="•"/>
            </a:pPr>
            <a:r>
              <a:rPr lang="en-GB" dirty="0">
                <a:solidFill>
                  <a:schemeClr val="accent1">
                    <a:lumMod val="50000"/>
                  </a:schemeClr>
                </a:solidFill>
                <a:latin typeface="Corbel" panose="020B0503020204020204" pitchFamily="34" charset="0"/>
              </a:rPr>
              <a:t>Use of pretrained models through API calls (</a:t>
            </a:r>
            <a:r>
              <a:rPr lang="en-GB" dirty="0" err="1">
                <a:solidFill>
                  <a:schemeClr val="accent1">
                    <a:lumMod val="50000"/>
                  </a:schemeClr>
                </a:solidFill>
                <a:latin typeface="Corbel" panose="020B0503020204020204" pitchFamily="34" charset="0"/>
              </a:rPr>
              <a:t>OpenGPT</a:t>
            </a:r>
            <a:r>
              <a:rPr lang="en-GB" dirty="0">
                <a:solidFill>
                  <a:schemeClr val="accent1">
                    <a:lumMod val="50000"/>
                  </a:schemeClr>
                </a:solidFill>
                <a:latin typeface="Corbel" panose="020B0503020204020204" pitchFamily="34" charset="0"/>
              </a:rPr>
              <a:t>, Bard AI, Anthropic Claude 2, etc.).</a:t>
            </a:r>
          </a:p>
          <a:p>
            <a:pPr marL="342900" indent="-342900">
              <a:buFont typeface="Arial" panose="020B0604020202020204" pitchFamily="34" charset="0"/>
              <a:buChar char="•"/>
            </a:pPr>
            <a:r>
              <a:rPr lang="en-GB" dirty="0">
                <a:solidFill>
                  <a:schemeClr val="accent1">
                    <a:lumMod val="50000"/>
                  </a:schemeClr>
                </a:solidFill>
                <a:latin typeface="Corbel" panose="020B0503020204020204" pitchFamily="34" charset="0"/>
              </a:rPr>
              <a:t>NRENs are data providers for pretrained models, quid pro quo?</a:t>
            </a:r>
          </a:p>
        </p:txBody>
      </p:sp>
    </p:spTree>
    <p:extLst>
      <p:ext uri="{BB962C8B-B14F-4D97-AF65-F5344CB8AC3E}">
        <p14:creationId xmlns:p14="http://schemas.microsoft.com/office/powerpoint/2010/main" val="1055279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Discussion Points</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17</a:t>
            </a:fld>
            <a:endParaRPr lang="en-US" dirty="0"/>
          </a:p>
        </p:txBody>
      </p:sp>
      <p:sp>
        <p:nvSpPr>
          <p:cNvPr id="11" name="Content Placeholder 10">
            <a:extLst>
              <a:ext uri="{FF2B5EF4-FFF2-40B4-BE49-F238E27FC236}">
                <a16:creationId xmlns:a16="http://schemas.microsoft.com/office/drawing/2014/main" id="{92B28672-5E7B-4256-9B41-CFD5404B9A26}"/>
              </a:ext>
            </a:extLst>
          </p:cNvPr>
          <p:cNvSpPr>
            <a:spLocks noGrp="1"/>
          </p:cNvSpPr>
          <p:nvPr>
            <p:ph sz="half" idx="1"/>
          </p:nvPr>
        </p:nvSpPr>
        <p:spPr>
          <a:xfrm>
            <a:off x="1114690" y="965527"/>
            <a:ext cx="9541348" cy="5140984"/>
          </a:xfrm>
          <a:prstGeom prst="rect">
            <a:avLst/>
          </a:prstGeom>
        </p:spPr>
        <p:txBody>
          <a:bodyPr/>
          <a:lstStyle/>
          <a:p>
            <a:pPr marL="342900" indent="-342900">
              <a:buFont typeface="Arial" panose="020B0604020202020204" pitchFamily="34" charset="0"/>
              <a:buChar char="•"/>
            </a:pPr>
            <a:r>
              <a:rPr lang="en-GB" dirty="0">
                <a:solidFill>
                  <a:schemeClr val="accent1">
                    <a:lumMod val="50000"/>
                  </a:schemeClr>
                </a:solidFill>
                <a:latin typeface="+mn-lt"/>
              </a:rPr>
              <a:t>GEANT / NRENs partners in regulation efforts?</a:t>
            </a:r>
          </a:p>
          <a:p>
            <a:pPr marL="342900" indent="-342900">
              <a:buFont typeface="Arial" panose="020B0604020202020204" pitchFamily="34" charset="0"/>
              <a:buChar char="•"/>
            </a:pPr>
            <a:r>
              <a:rPr lang="en-GB" dirty="0">
                <a:solidFill>
                  <a:schemeClr val="accent1">
                    <a:lumMod val="50000"/>
                  </a:schemeClr>
                </a:solidFill>
                <a:latin typeface="+mn-lt"/>
              </a:rPr>
              <a:t>Curation of open datasets?</a:t>
            </a:r>
          </a:p>
          <a:p>
            <a:pPr marL="342900" indent="-342900">
              <a:buFont typeface="Arial" panose="020B0604020202020204" pitchFamily="34" charset="0"/>
              <a:buChar char="•"/>
            </a:pPr>
            <a:r>
              <a:rPr lang="en-GB" dirty="0">
                <a:solidFill>
                  <a:schemeClr val="accent1">
                    <a:lumMod val="50000"/>
                  </a:schemeClr>
                </a:solidFill>
                <a:latin typeface="+mn-lt"/>
              </a:rPr>
              <a:t>Evaluation of curated datasets </a:t>
            </a:r>
            <a:r>
              <a:rPr lang="en-GB" dirty="0" err="1">
                <a:solidFill>
                  <a:schemeClr val="accent1">
                    <a:lumMod val="50000"/>
                  </a:schemeClr>
                </a:solidFill>
                <a:latin typeface="+mn-lt"/>
              </a:rPr>
              <a:t>wrt</a:t>
            </a:r>
            <a:r>
              <a:rPr lang="en-GB" dirty="0">
                <a:solidFill>
                  <a:schemeClr val="accent1">
                    <a:lumMod val="50000"/>
                  </a:schemeClr>
                </a:solidFill>
                <a:latin typeface="+mn-lt"/>
              </a:rPr>
              <a:t> bias, fairness etc.? </a:t>
            </a:r>
          </a:p>
          <a:p>
            <a:pPr marL="342900" indent="-342900">
              <a:buFont typeface="Arial" panose="020B0604020202020204" pitchFamily="34" charset="0"/>
              <a:buChar char="•"/>
            </a:pPr>
            <a:r>
              <a:rPr lang="en-GB" dirty="0">
                <a:solidFill>
                  <a:schemeClr val="accent1">
                    <a:lumMod val="50000"/>
                  </a:schemeClr>
                </a:solidFill>
                <a:latin typeface="+mn-lt"/>
              </a:rPr>
              <a:t>Providing seals / marks to curated datasets?</a:t>
            </a:r>
          </a:p>
          <a:p>
            <a:pPr marL="342900" indent="-342900">
              <a:buFont typeface="Arial" panose="020B0604020202020204" pitchFamily="34" charset="0"/>
              <a:buChar char="•"/>
            </a:pPr>
            <a:r>
              <a:rPr lang="en-GB" dirty="0">
                <a:solidFill>
                  <a:schemeClr val="accent1">
                    <a:lumMod val="50000"/>
                  </a:schemeClr>
                </a:solidFill>
                <a:latin typeface="+mn-lt"/>
              </a:rPr>
              <a:t>Promote diversity of data?</a:t>
            </a:r>
          </a:p>
          <a:p>
            <a:pPr marL="342900" indent="-342900">
              <a:buFont typeface="Arial" panose="020B0604020202020204" pitchFamily="34" charset="0"/>
              <a:buChar char="•"/>
            </a:pPr>
            <a:r>
              <a:rPr lang="en-GB" dirty="0">
                <a:solidFill>
                  <a:schemeClr val="accent1">
                    <a:lumMod val="50000"/>
                  </a:schemeClr>
                </a:solidFill>
                <a:latin typeface="+mn-lt"/>
              </a:rPr>
              <a:t>Security / privacy for training data?</a:t>
            </a:r>
          </a:p>
          <a:p>
            <a:pPr marL="342900" indent="-342900">
              <a:buFont typeface="Arial" panose="020B0604020202020204" pitchFamily="34" charset="0"/>
              <a:buChar char="•"/>
            </a:pPr>
            <a:r>
              <a:rPr lang="en-GB" dirty="0">
                <a:solidFill>
                  <a:schemeClr val="accent1">
                    <a:lumMod val="50000"/>
                  </a:schemeClr>
                </a:solidFill>
                <a:latin typeface="+mn-lt"/>
              </a:rPr>
              <a:t>Procurement models for big AI models?</a:t>
            </a:r>
          </a:p>
          <a:p>
            <a:pPr marL="342900" indent="-342900">
              <a:buFont typeface="Arial" panose="020B0604020202020204" pitchFamily="34" charset="0"/>
              <a:buChar char="•"/>
            </a:pPr>
            <a:r>
              <a:rPr lang="en-GB" dirty="0">
                <a:solidFill>
                  <a:schemeClr val="accent1">
                    <a:lumMod val="50000"/>
                  </a:schemeClr>
                </a:solidFill>
                <a:latin typeface="+mn-lt"/>
              </a:rPr>
              <a:t>If NRENs are data providers for big AI models, investigate possible compensation models (monetary, preferential access to new models, etc.)?</a:t>
            </a:r>
            <a:endParaRPr lang="el-GR" dirty="0">
              <a:solidFill>
                <a:schemeClr val="accent1">
                  <a:lumMod val="50000"/>
                </a:schemeClr>
              </a:solidFill>
              <a:latin typeface="+mn-lt"/>
            </a:endParaRPr>
          </a:p>
          <a:p>
            <a:pPr marL="342900" indent="-342900">
              <a:buFont typeface="Arial" panose="020B0604020202020204" pitchFamily="34" charset="0"/>
              <a:buChar char="•"/>
            </a:pPr>
            <a:r>
              <a:rPr lang="en-US" dirty="0">
                <a:solidFill>
                  <a:schemeClr val="accent1">
                    <a:lumMod val="50000"/>
                  </a:schemeClr>
                </a:solidFill>
                <a:latin typeface="+mn-lt"/>
              </a:rPr>
              <a:t>NRENs provide data for models that will be guaranteed for specific uses (e.g., copyright free, public domain, etc.).</a:t>
            </a:r>
            <a:endParaRPr lang="en-GB" dirty="0">
              <a:solidFill>
                <a:schemeClr val="accent1">
                  <a:lumMod val="50000"/>
                </a:schemeClr>
              </a:solidFill>
              <a:latin typeface="+mn-lt"/>
            </a:endParaRPr>
          </a:p>
          <a:p>
            <a:pPr marL="342900" indent="-342900">
              <a:buFont typeface="Arial" panose="020B0604020202020204" pitchFamily="34" charset="0"/>
              <a:buChar char="•"/>
            </a:pPr>
            <a:endParaRPr lang="en-GB" dirty="0">
              <a:solidFill>
                <a:schemeClr val="accent1">
                  <a:lumMod val="50000"/>
                </a:schemeClr>
              </a:solidFill>
              <a:latin typeface="+mn-lt"/>
            </a:endParaRPr>
          </a:p>
        </p:txBody>
      </p:sp>
    </p:spTree>
    <p:extLst>
      <p:ext uri="{BB962C8B-B14F-4D97-AF65-F5344CB8AC3E}">
        <p14:creationId xmlns:p14="http://schemas.microsoft.com/office/powerpoint/2010/main" val="328869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C9B64-4DBC-5D04-7605-024F8E0628D6}"/>
              </a:ext>
            </a:extLst>
          </p:cNvPr>
          <p:cNvSpPr>
            <a:spLocks noGrp="1"/>
          </p:cNvSpPr>
          <p:nvPr>
            <p:ph type="title"/>
          </p:nvPr>
        </p:nvSpPr>
        <p:spPr/>
        <p:txBody>
          <a:bodyPr/>
          <a:lstStyle/>
          <a:p>
            <a:r>
              <a:rPr lang="en-GR" dirty="0">
                <a:latin typeface="+mn-lt"/>
              </a:rPr>
              <a:t>Shouldn’t the Discussion Start Now?</a:t>
            </a:r>
          </a:p>
        </p:txBody>
      </p:sp>
      <p:sp>
        <p:nvSpPr>
          <p:cNvPr id="3" name="Slide Number Placeholder 2">
            <a:extLst>
              <a:ext uri="{FF2B5EF4-FFF2-40B4-BE49-F238E27FC236}">
                <a16:creationId xmlns:a16="http://schemas.microsoft.com/office/drawing/2014/main" id="{366AFBB7-BCE2-C9AC-E8F3-D40FA3EFD018}"/>
              </a:ext>
            </a:extLst>
          </p:cNvPr>
          <p:cNvSpPr>
            <a:spLocks noGrp="1"/>
          </p:cNvSpPr>
          <p:nvPr>
            <p:ph type="sldNum" sz="quarter" idx="10"/>
          </p:nvPr>
        </p:nvSpPr>
        <p:spPr/>
        <p:txBody>
          <a:bodyPr/>
          <a:lstStyle/>
          <a:p>
            <a:fld id="{9F4088CB-D327-4A0C-A0A9-1A69F0EFF3E6}" type="slidenum">
              <a:rPr lang="en-US" smtClean="0"/>
              <a:pPr/>
              <a:t>18</a:t>
            </a:fld>
            <a:endParaRPr lang="en-US" dirty="0"/>
          </a:p>
        </p:txBody>
      </p:sp>
      <p:sp>
        <p:nvSpPr>
          <p:cNvPr id="4" name="Content Placeholder 3">
            <a:extLst>
              <a:ext uri="{FF2B5EF4-FFF2-40B4-BE49-F238E27FC236}">
                <a16:creationId xmlns:a16="http://schemas.microsoft.com/office/drawing/2014/main" id="{2AE8175B-EBAF-7950-CB7F-865165BB240D}"/>
              </a:ext>
            </a:extLst>
          </p:cNvPr>
          <p:cNvSpPr>
            <a:spLocks noGrp="1"/>
          </p:cNvSpPr>
          <p:nvPr>
            <p:ph sz="half" idx="1"/>
          </p:nvPr>
        </p:nvSpPr>
        <p:spPr/>
        <p:txBody>
          <a:bodyPr/>
          <a:lstStyle/>
          <a:p>
            <a:pPr marL="342900" indent="-342900">
              <a:buFont typeface="Arial" panose="020B0604020202020204" pitchFamily="34" charset="0"/>
              <a:buChar char="•"/>
            </a:pPr>
            <a:r>
              <a:rPr lang="en-US" dirty="0">
                <a:latin typeface="+mn-lt"/>
              </a:rPr>
              <a:t>What will NRENs and </a:t>
            </a:r>
            <a:r>
              <a:rPr lang="en-GB" dirty="0">
                <a:latin typeface="+mn-lt"/>
              </a:rPr>
              <a:t>GÉANT </a:t>
            </a:r>
            <a:r>
              <a:rPr lang="en-US" dirty="0">
                <a:latin typeface="+mn-lt"/>
              </a:rPr>
              <a:t>be?</a:t>
            </a:r>
          </a:p>
          <a:p>
            <a:pPr marL="342900" indent="-342900">
              <a:buFont typeface="Arial" panose="020B0604020202020204" pitchFamily="34" charset="0"/>
              <a:buChar char="•"/>
            </a:pPr>
            <a:endParaRPr lang="en-US" dirty="0">
              <a:latin typeface="+mn-lt"/>
            </a:endParaRPr>
          </a:p>
          <a:p>
            <a:pPr marL="342900" indent="-342900">
              <a:buFont typeface="Arial" panose="020B0604020202020204" pitchFamily="34" charset="0"/>
              <a:buChar char="•"/>
            </a:pPr>
            <a:r>
              <a:rPr lang="en-US" dirty="0">
                <a:latin typeface="+mn-lt"/>
              </a:rPr>
              <a:t>Guards</a:t>
            </a:r>
            <a:r>
              <a:rPr lang="en-GR" dirty="0">
                <a:latin typeface="+mn-lt"/>
              </a:rPr>
              <a:t>?</a:t>
            </a:r>
          </a:p>
          <a:p>
            <a:pPr marL="342900" indent="-342900">
              <a:buFont typeface="Arial" panose="020B0604020202020204" pitchFamily="34" charset="0"/>
              <a:buChar char="•"/>
            </a:pPr>
            <a:r>
              <a:rPr lang="en-GR" dirty="0">
                <a:latin typeface="+mn-lt"/>
              </a:rPr>
              <a:t>Sepherds?</a:t>
            </a:r>
          </a:p>
          <a:p>
            <a:pPr marL="342900" indent="-342900">
              <a:buFont typeface="Arial" panose="020B0604020202020204" pitchFamily="34" charset="0"/>
              <a:buChar char="•"/>
            </a:pPr>
            <a:r>
              <a:rPr lang="en-GR" dirty="0">
                <a:latin typeface="+mn-lt"/>
              </a:rPr>
              <a:t>Curators?</a:t>
            </a:r>
          </a:p>
          <a:p>
            <a:pPr marL="342900" indent="-342900">
              <a:buFont typeface="Arial" panose="020B0604020202020204" pitchFamily="34" charset="0"/>
              <a:buChar char="•"/>
            </a:pPr>
            <a:r>
              <a:rPr lang="en-GR" dirty="0">
                <a:latin typeface="+mn-lt"/>
              </a:rPr>
              <a:t>Toll-collectors?</a:t>
            </a:r>
          </a:p>
          <a:p>
            <a:endParaRPr lang="el-GR" dirty="0">
              <a:latin typeface="+mn-lt"/>
            </a:endParaRPr>
          </a:p>
          <a:p>
            <a:r>
              <a:rPr lang="en-US" dirty="0">
                <a:latin typeface="+mn-lt"/>
              </a:rPr>
              <a:t>And some thoughts from the GRNET experience so far...</a:t>
            </a:r>
            <a:endParaRPr lang="en-GR" dirty="0">
              <a:latin typeface="+mn-lt"/>
            </a:endParaRPr>
          </a:p>
          <a:p>
            <a:pPr marL="342900" indent="-342900">
              <a:buFont typeface="Arial" panose="020B0604020202020204" pitchFamily="34" charset="0"/>
              <a:buChar char="•"/>
            </a:pPr>
            <a:endParaRPr lang="en-GR" dirty="0">
              <a:latin typeface="+mn-lt"/>
            </a:endParaRPr>
          </a:p>
        </p:txBody>
      </p:sp>
    </p:spTree>
    <p:extLst>
      <p:ext uri="{BB962C8B-B14F-4D97-AF65-F5344CB8AC3E}">
        <p14:creationId xmlns:p14="http://schemas.microsoft.com/office/powerpoint/2010/main" val="27359500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C9B64-4DBC-5D04-7605-024F8E0628D6}"/>
              </a:ext>
            </a:extLst>
          </p:cNvPr>
          <p:cNvSpPr>
            <a:spLocks noGrp="1"/>
          </p:cNvSpPr>
          <p:nvPr>
            <p:ph type="title"/>
          </p:nvPr>
        </p:nvSpPr>
        <p:spPr>
          <a:xfrm>
            <a:off x="1436914" y="330279"/>
            <a:ext cx="10261100" cy="531519"/>
          </a:xfrm>
        </p:spPr>
        <p:txBody>
          <a:bodyPr/>
          <a:lstStyle/>
          <a:p>
            <a:r>
              <a:rPr lang="en-GR" dirty="0">
                <a:latin typeface="+mn-lt"/>
              </a:rPr>
              <a:t>And Some Thoughts from the GRNET Experience</a:t>
            </a:r>
          </a:p>
        </p:txBody>
      </p:sp>
      <p:sp>
        <p:nvSpPr>
          <p:cNvPr id="3" name="Slide Number Placeholder 2">
            <a:extLst>
              <a:ext uri="{FF2B5EF4-FFF2-40B4-BE49-F238E27FC236}">
                <a16:creationId xmlns:a16="http://schemas.microsoft.com/office/drawing/2014/main" id="{366AFBB7-BCE2-C9AC-E8F3-D40FA3EFD018}"/>
              </a:ext>
            </a:extLst>
          </p:cNvPr>
          <p:cNvSpPr>
            <a:spLocks noGrp="1"/>
          </p:cNvSpPr>
          <p:nvPr>
            <p:ph type="sldNum" sz="quarter" idx="10"/>
          </p:nvPr>
        </p:nvSpPr>
        <p:spPr/>
        <p:txBody>
          <a:bodyPr/>
          <a:lstStyle/>
          <a:p>
            <a:fld id="{9F4088CB-D327-4A0C-A0A9-1A69F0EFF3E6}" type="slidenum">
              <a:rPr lang="en-US" smtClean="0"/>
              <a:pPr/>
              <a:t>19</a:t>
            </a:fld>
            <a:endParaRPr lang="en-US" dirty="0"/>
          </a:p>
        </p:txBody>
      </p:sp>
      <p:sp>
        <p:nvSpPr>
          <p:cNvPr id="4" name="Content Placeholder 3">
            <a:extLst>
              <a:ext uri="{FF2B5EF4-FFF2-40B4-BE49-F238E27FC236}">
                <a16:creationId xmlns:a16="http://schemas.microsoft.com/office/drawing/2014/main" id="{2AE8175B-EBAF-7950-CB7F-865165BB240D}"/>
              </a:ext>
            </a:extLst>
          </p:cNvPr>
          <p:cNvSpPr>
            <a:spLocks noGrp="1"/>
          </p:cNvSpPr>
          <p:nvPr>
            <p:ph sz="half" idx="1"/>
          </p:nvPr>
        </p:nvSpPr>
        <p:spPr/>
        <p:txBody>
          <a:bodyPr/>
          <a:lstStyle/>
          <a:p>
            <a:pPr marL="342900" indent="-342900">
              <a:buFont typeface="Arial" panose="020B0604020202020204" pitchFamily="34" charset="0"/>
              <a:buChar char="•"/>
            </a:pPr>
            <a:r>
              <a:rPr lang="en-US" dirty="0">
                <a:latin typeface="+mn-lt"/>
              </a:rPr>
              <a:t>Demand of AI-related resources from public cloud is strong and will only get stronger.</a:t>
            </a:r>
          </a:p>
          <a:p>
            <a:pPr marL="342900" indent="-342900">
              <a:buFont typeface="Arial" panose="020B0604020202020204" pitchFamily="34" charset="0"/>
              <a:buChar char="•"/>
            </a:pPr>
            <a:r>
              <a:rPr lang="en-US" dirty="0">
                <a:latin typeface="+mn-lt"/>
              </a:rPr>
              <a:t>Universities / research institutions cannot negotiate with the big public cloud providers.</a:t>
            </a:r>
          </a:p>
          <a:p>
            <a:pPr marL="342900" indent="-342900">
              <a:buFont typeface="Arial" panose="020B0604020202020204" pitchFamily="34" charset="0"/>
              <a:buChar char="•"/>
            </a:pPr>
            <a:r>
              <a:rPr lang="en-US" dirty="0">
                <a:latin typeface="+mn-lt"/>
              </a:rPr>
              <a:t>Big cloud providers prefer to talk to a single entity at the country level.</a:t>
            </a:r>
          </a:p>
          <a:p>
            <a:pPr marL="342900" indent="-342900">
              <a:buFont typeface="Arial" panose="020B0604020202020204" pitchFamily="34" charset="0"/>
              <a:buChar char="•"/>
            </a:pPr>
            <a:r>
              <a:rPr lang="en-US" dirty="0">
                <a:latin typeface="+mn-lt"/>
              </a:rPr>
              <a:t>Research data can be brokered by the NREN (to facilitate channels and communication between universities / research institutions).</a:t>
            </a:r>
          </a:p>
          <a:p>
            <a:pPr marL="342900" indent="-342900">
              <a:buFont typeface="Arial" panose="020B0604020202020204" pitchFamily="34" charset="0"/>
              <a:buChar char="•"/>
            </a:pPr>
            <a:r>
              <a:rPr lang="en-US" dirty="0">
                <a:latin typeface="+mn-lt"/>
              </a:rPr>
              <a:t>Legal issues are easier to resolve at the country / NREN level.</a:t>
            </a:r>
            <a:endParaRPr lang="en-GR" dirty="0">
              <a:latin typeface="+mn-lt"/>
            </a:endParaRPr>
          </a:p>
          <a:p>
            <a:endParaRPr lang="el-GR" dirty="0">
              <a:latin typeface="+mn-lt"/>
            </a:endParaRPr>
          </a:p>
          <a:p>
            <a:endParaRPr lang="en-GR" dirty="0">
              <a:latin typeface="+mn-lt"/>
            </a:endParaRPr>
          </a:p>
        </p:txBody>
      </p:sp>
    </p:spTree>
    <p:extLst>
      <p:ext uri="{BB962C8B-B14F-4D97-AF65-F5344CB8AC3E}">
        <p14:creationId xmlns:p14="http://schemas.microsoft.com/office/powerpoint/2010/main" val="1321841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2</a:t>
            </a:fld>
            <a:endParaRPr lang="en-US" dirty="0"/>
          </a:p>
        </p:txBody>
      </p:sp>
      <p:pic>
        <p:nvPicPr>
          <p:cNvPr id="7170" name="Picture 2">
            <a:extLst>
              <a:ext uri="{FF2B5EF4-FFF2-40B4-BE49-F238E27FC236}">
                <a16:creationId xmlns:a16="http://schemas.microsoft.com/office/drawing/2014/main" id="{9454EAF1-AF3E-3D3B-6AB3-CB4FB1A15E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6557" y="43230"/>
            <a:ext cx="3957614" cy="5864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59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5" name="Freeform: Shape 1044">
            <a:extLst>
              <a:ext uri="{FF2B5EF4-FFF2-40B4-BE49-F238E27FC236}">
                <a16:creationId xmlns:a16="http://schemas.microsoft.com/office/drawing/2014/main" id="{296BB291-4ABC-48EB-A20E-B11F249FD1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57285" y="0"/>
            <a:ext cx="4134715" cy="3346705"/>
          </a:xfrm>
          <a:custGeom>
            <a:avLst/>
            <a:gdLst>
              <a:gd name="connsiteX0" fmla="*/ 1549963 w 4134715"/>
              <a:gd name="connsiteY0" fmla="*/ 0 h 3346705"/>
              <a:gd name="connsiteX1" fmla="*/ 4134715 w 4134715"/>
              <a:gd name="connsiteY1" fmla="*/ 0 h 3346705"/>
              <a:gd name="connsiteX2" fmla="*/ 4134715 w 4134715"/>
              <a:gd name="connsiteY2" fmla="*/ 3346705 h 3346705"/>
              <a:gd name="connsiteX3" fmla="*/ 0 w 4134715"/>
              <a:gd name="connsiteY3" fmla="*/ 3346705 h 3346705"/>
            </a:gdLst>
            <a:ahLst/>
            <a:cxnLst>
              <a:cxn ang="0">
                <a:pos x="connsiteX0" y="connsiteY0"/>
              </a:cxn>
              <a:cxn ang="0">
                <a:pos x="connsiteX1" y="connsiteY1"/>
              </a:cxn>
              <a:cxn ang="0">
                <a:pos x="connsiteX2" y="connsiteY2"/>
              </a:cxn>
              <a:cxn ang="0">
                <a:pos x="connsiteX3" y="connsiteY3"/>
              </a:cxn>
            </a:cxnLst>
            <a:rect l="l" t="t" r="r" b="b"/>
            <a:pathLst>
              <a:path w="4134715" h="3346705">
                <a:moveTo>
                  <a:pt x="1549963" y="0"/>
                </a:moveTo>
                <a:lnTo>
                  <a:pt x="4134715" y="0"/>
                </a:lnTo>
                <a:lnTo>
                  <a:pt x="4134715" y="3346705"/>
                </a:lnTo>
                <a:lnTo>
                  <a:pt x="0" y="334670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47" name="Freeform: Shape 1046">
            <a:extLst>
              <a:ext uri="{FF2B5EF4-FFF2-40B4-BE49-F238E27FC236}">
                <a16:creationId xmlns:a16="http://schemas.microsoft.com/office/drawing/2014/main" id="{EF68680D-88C3-4223-8FF9-B7CEA07C1E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08109" y="0"/>
            <a:ext cx="4903560" cy="3346705"/>
          </a:xfrm>
          <a:custGeom>
            <a:avLst/>
            <a:gdLst>
              <a:gd name="connsiteX0" fmla="*/ 1549963 w 4903560"/>
              <a:gd name="connsiteY0" fmla="*/ 0 h 3346705"/>
              <a:gd name="connsiteX1" fmla="*/ 4903560 w 4903560"/>
              <a:gd name="connsiteY1" fmla="*/ 0 h 3346705"/>
              <a:gd name="connsiteX2" fmla="*/ 3353597 w 4903560"/>
              <a:gd name="connsiteY2" fmla="*/ 3346705 h 3346705"/>
              <a:gd name="connsiteX3" fmla="*/ 0 w 4903560"/>
              <a:gd name="connsiteY3" fmla="*/ 3346705 h 3346705"/>
            </a:gdLst>
            <a:ahLst/>
            <a:cxnLst>
              <a:cxn ang="0">
                <a:pos x="connsiteX0" y="connsiteY0"/>
              </a:cxn>
              <a:cxn ang="0">
                <a:pos x="connsiteX1" y="connsiteY1"/>
              </a:cxn>
              <a:cxn ang="0">
                <a:pos x="connsiteX2" y="connsiteY2"/>
              </a:cxn>
              <a:cxn ang="0">
                <a:pos x="connsiteX3" y="connsiteY3"/>
              </a:cxn>
            </a:cxnLst>
            <a:rect l="l" t="t" r="r" b="b"/>
            <a:pathLst>
              <a:path w="4903560" h="3346705">
                <a:moveTo>
                  <a:pt x="1549963" y="0"/>
                </a:moveTo>
                <a:lnTo>
                  <a:pt x="4903560" y="0"/>
                </a:lnTo>
                <a:lnTo>
                  <a:pt x="3353597" y="3346705"/>
                </a:lnTo>
                <a:lnTo>
                  <a:pt x="0" y="334670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49" name="Freeform: Shape 1048">
            <a:extLst>
              <a:ext uri="{FF2B5EF4-FFF2-40B4-BE49-F238E27FC236}">
                <a16:creationId xmlns:a16="http://schemas.microsoft.com/office/drawing/2014/main" id="{1E45451A-56A1-4D57-8530-06665AB962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882411" cy="3346705"/>
          </a:xfrm>
          <a:custGeom>
            <a:avLst/>
            <a:gdLst>
              <a:gd name="connsiteX0" fmla="*/ 0 w 5882411"/>
              <a:gd name="connsiteY0" fmla="*/ 0 h 3346705"/>
              <a:gd name="connsiteX1" fmla="*/ 5882411 w 5882411"/>
              <a:gd name="connsiteY1" fmla="*/ 0 h 3346705"/>
              <a:gd name="connsiteX2" fmla="*/ 4332447 w 5882411"/>
              <a:gd name="connsiteY2" fmla="*/ 3346705 h 3346705"/>
              <a:gd name="connsiteX3" fmla="*/ 0 w 5882411"/>
              <a:gd name="connsiteY3" fmla="*/ 3346705 h 3346705"/>
            </a:gdLst>
            <a:ahLst/>
            <a:cxnLst>
              <a:cxn ang="0">
                <a:pos x="connsiteX0" y="connsiteY0"/>
              </a:cxn>
              <a:cxn ang="0">
                <a:pos x="connsiteX1" y="connsiteY1"/>
              </a:cxn>
              <a:cxn ang="0">
                <a:pos x="connsiteX2" y="connsiteY2"/>
              </a:cxn>
              <a:cxn ang="0">
                <a:pos x="connsiteX3" y="connsiteY3"/>
              </a:cxn>
            </a:cxnLst>
            <a:rect l="l" t="t" r="r" b="b"/>
            <a:pathLst>
              <a:path w="5882411" h="3346705">
                <a:moveTo>
                  <a:pt x="0" y="0"/>
                </a:moveTo>
                <a:lnTo>
                  <a:pt x="5882411" y="0"/>
                </a:lnTo>
                <a:lnTo>
                  <a:pt x="4332447" y="3346705"/>
                </a:lnTo>
                <a:lnTo>
                  <a:pt x="0" y="334670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38" name="Picture 14" descr="John Grisham in 2016">
            <a:extLst>
              <a:ext uri="{FF2B5EF4-FFF2-40B4-BE49-F238E27FC236}">
                <a16:creationId xmlns:a16="http://schemas.microsoft.com/office/drawing/2014/main" id="{D65BB46C-4FA1-5271-8943-38322396D03E}"/>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475662" y="523440"/>
            <a:ext cx="1978267" cy="2482726"/>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Baldacci at the 2015 National Book Festival">
            <a:extLst>
              <a:ext uri="{FF2B5EF4-FFF2-40B4-BE49-F238E27FC236}">
                <a16:creationId xmlns:a16="http://schemas.microsoft.com/office/drawing/2014/main" id="{4D827837-1CAD-C39B-9307-1548363EDEFD}"/>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029114" y="657411"/>
            <a:ext cx="1670056" cy="234875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person in a suit and hat&#10;&#10;Description automatically generated">
            <a:extLst>
              <a:ext uri="{FF2B5EF4-FFF2-40B4-BE49-F238E27FC236}">
                <a16:creationId xmlns:a16="http://schemas.microsoft.com/office/drawing/2014/main" id="{AF6FB276-6C1C-41A8-050F-52C1F916BE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66502" y="657411"/>
            <a:ext cx="1843772" cy="2348755"/>
          </a:xfrm>
          <a:prstGeom prst="rect">
            <a:avLst/>
          </a:prstGeom>
        </p:spPr>
      </p:pic>
      <p:sp>
        <p:nvSpPr>
          <p:cNvPr id="1051" name="Freeform: Shape 1050">
            <a:extLst>
              <a:ext uri="{FF2B5EF4-FFF2-40B4-BE49-F238E27FC236}">
                <a16:creationId xmlns:a16="http://schemas.microsoft.com/office/drawing/2014/main" id="{558BA547-98A0-4003-8D14-BEC8A1257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094" y="3511295"/>
            <a:ext cx="5760906" cy="3346705"/>
          </a:xfrm>
          <a:custGeom>
            <a:avLst/>
            <a:gdLst>
              <a:gd name="connsiteX0" fmla="*/ 1549964 w 5760906"/>
              <a:gd name="connsiteY0" fmla="*/ 0 h 3346705"/>
              <a:gd name="connsiteX1" fmla="*/ 5760906 w 5760906"/>
              <a:gd name="connsiteY1" fmla="*/ 0 h 3346705"/>
              <a:gd name="connsiteX2" fmla="*/ 5760906 w 5760906"/>
              <a:gd name="connsiteY2" fmla="*/ 3346705 h 3346705"/>
              <a:gd name="connsiteX3" fmla="*/ 0 w 5760906"/>
              <a:gd name="connsiteY3" fmla="*/ 3346705 h 3346705"/>
            </a:gdLst>
            <a:ahLst/>
            <a:cxnLst>
              <a:cxn ang="0">
                <a:pos x="connsiteX0" y="connsiteY0"/>
              </a:cxn>
              <a:cxn ang="0">
                <a:pos x="connsiteX1" y="connsiteY1"/>
              </a:cxn>
              <a:cxn ang="0">
                <a:pos x="connsiteX2" y="connsiteY2"/>
              </a:cxn>
              <a:cxn ang="0">
                <a:pos x="connsiteX3" y="connsiteY3"/>
              </a:cxn>
            </a:cxnLst>
            <a:rect l="l" t="t" r="r" b="b"/>
            <a:pathLst>
              <a:path w="5760906" h="3346705">
                <a:moveTo>
                  <a:pt x="1549964" y="0"/>
                </a:moveTo>
                <a:lnTo>
                  <a:pt x="5760906" y="0"/>
                </a:lnTo>
                <a:lnTo>
                  <a:pt x="5760906" y="3346705"/>
                </a:lnTo>
                <a:lnTo>
                  <a:pt x="0" y="334670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53" name="Freeform: Shape 1052">
            <a:extLst>
              <a:ext uri="{FF2B5EF4-FFF2-40B4-BE49-F238E27FC236}">
                <a16:creationId xmlns:a16="http://schemas.microsoft.com/office/drawing/2014/main" id="{7C498D76-5C8E-4439-9D70-BA9F561974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81917" y="3511295"/>
            <a:ext cx="4903562" cy="3346705"/>
          </a:xfrm>
          <a:custGeom>
            <a:avLst/>
            <a:gdLst>
              <a:gd name="connsiteX0" fmla="*/ 1549965 w 4903562"/>
              <a:gd name="connsiteY0" fmla="*/ 0 h 3346705"/>
              <a:gd name="connsiteX1" fmla="*/ 4903562 w 4903562"/>
              <a:gd name="connsiteY1" fmla="*/ 0 h 3346705"/>
              <a:gd name="connsiteX2" fmla="*/ 3353599 w 4903562"/>
              <a:gd name="connsiteY2" fmla="*/ 3346705 h 3346705"/>
              <a:gd name="connsiteX3" fmla="*/ 0 w 4903562"/>
              <a:gd name="connsiteY3" fmla="*/ 3346705 h 3346705"/>
            </a:gdLst>
            <a:ahLst/>
            <a:cxnLst>
              <a:cxn ang="0">
                <a:pos x="connsiteX0" y="connsiteY0"/>
              </a:cxn>
              <a:cxn ang="0">
                <a:pos x="connsiteX1" y="connsiteY1"/>
              </a:cxn>
              <a:cxn ang="0">
                <a:pos x="connsiteX2" y="connsiteY2"/>
              </a:cxn>
              <a:cxn ang="0">
                <a:pos x="connsiteX3" y="connsiteY3"/>
              </a:cxn>
            </a:cxnLst>
            <a:rect l="l" t="t" r="r" b="b"/>
            <a:pathLst>
              <a:path w="4903562" h="3346705">
                <a:moveTo>
                  <a:pt x="1549965" y="0"/>
                </a:moveTo>
                <a:lnTo>
                  <a:pt x="4903562" y="0"/>
                </a:lnTo>
                <a:lnTo>
                  <a:pt x="3353599" y="3346705"/>
                </a:lnTo>
                <a:lnTo>
                  <a:pt x="0" y="334670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55" name="Freeform: Shape 1054">
            <a:extLst>
              <a:ext uri="{FF2B5EF4-FFF2-40B4-BE49-F238E27FC236}">
                <a16:creationId xmlns:a16="http://schemas.microsoft.com/office/drawing/2014/main" id="{F95AC789-3AB1-41E7-BF4E-6861EF9481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511295"/>
            <a:ext cx="4256221" cy="3346705"/>
          </a:xfrm>
          <a:custGeom>
            <a:avLst/>
            <a:gdLst>
              <a:gd name="connsiteX0" fmla="*/ 0 w 4256221"/>
              <a:gd name="connsiteY0" fmla="*/ 0 h 3346705"/>
              <a:gd name="connsiteX1" fmla="*/ 4256221 w 4256221"/>
              <a:gd name="connsiteY1" fmla="*/ 0 h 3346705"/>
              <a:gd name="connsiteX2" fmla="*/ 2706257 w 4256221"/>
              <a:gd name="connsiteY2" fmla="*/ 3346705 h 3346705"/>
              <a:gd name="connsiteX3" fmla="*/ 0 w 4256221"/>
              <a:gd name="connsiteY3" fmla="*/ 3346705 h 3346705"/>
            </a:gdLst>
            <a:ahLst/>
            <a:cxnLst>
              <a:cxn ang="0">
                <a:pos x="connsiteX0" y="connsiteY0"/>
              </a:cxn>
              <a:cxn ang="0">
                <a:pos x="connsiteX1" y="connsiteY1"/>
              </a:cxn>
              <a:cxn ang="0">
                <a:pos x="connsiteX2" y="connsiteY2"/>
              </a:cxn>
              <a:cxn ang="0">
                <a:pos x="connsiteX3" y="connsiteY3"/>
              </a:cxn>
            </a:cxnLst>
            <a:rect l="l" t="t" r="r" b="b"/>
            <a:pathLst>
              <a:path w="4256221" h="3346705">
                <a:moveTo>
                  <a:pt x="0" y="0"/>
                </a:moveTo>
                <a:lnTo>
                  <a:pt x="4256221" y="0"/>
                </a:lnTo>
                <a:lnTo>
                  <a:pt x="2706257" y="3346705"/>
                </a:lnTo>
                <a:lnTo>
                  <a:pt x="0" y="334670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34" name="Picture 10">
            <a:extLst>
              <a:ext uri="{FF2B5EF4-FFF2-40B4-BE49-F238E27FC236}">
                <a16:creationId xmlns:a16="http://schemas.microsoft.com/office/drawing/2014/main" id="{D21D914D-D6CE-0E19-8A1D-971E1DBD1D04}"/>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938376" y="3971864"/>
            <a:ext cx="1592343" cy="212071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Franzen at the 2011 Time 100 gala">
            <a:extLst>
              <a:ext uri="{FF2B5EF4-FFF2-40B4-BE49-F238E27FC236}">
                <a16:creationId xmlns:a16="http://schemas.microsoft.com/office/drawing/2014/main" id="{1E278E07-832E-1432-35E6-9B5655DEA323}"/>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4633026" y="3971863"/>
            <a:ext cx="1539791" cy="212071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Picoult as the 2013 Harry Middleton Lecturer at the LBJ Presidential Library">
            <a:extLst>
              <a:ext uri="{FF2B5EF4-FFF2-40B4-BE49-F238E27FC236}">
                <a16:creationId xmlns:a16="http://schemas.microsoft.com/office/drawing/2014/main" id="{DC240B3F-71A8-B14C-B5CC-592415A5035B}"/>
              </a:ext>
            </a:extLst>
          </p:cNvPr>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8750942" y="3971864"/>
            <a:ext cx="2290236" cy="229023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a:extLst>
              <a:ext uri="{FF2B5EF4-FFF2-40B4-BE49-F238E27FC236}">
                <a16:creationId xmlns:a16="http://schemas.microsoft.com/office/drawing/2014/main" id="{E1DBC0E2-FA2C-4717-8578-88E706F1093D}"/>
              </a:ext>
            </a:extLst>
          </p:cNvPr>
          <p:cNvSpPr>
            <a:spLocks noGrp="1"/>
          </p:cNvSpPr>
          <p:nvPr>
            <p:ph type="sldNum" sz="quarter" idx="11"/>
          </p:nvPr>
        </p:nvSpPr>
        <p:spPr>
          <a:xfrm>
            <a:off x="10601010" y="6356350"/>
            <a:ext cx="752789" cy="365125"/>
          </a:xfrm>
        </p:spPr>
        <p:txBody>
          <a:bodyPr vert="horz" lIns="91440" tIns="45720" rIns="91440" bIns="45720" rtlCol="0" anchor="ctr">
            <a:normAutofit lnSpcReduction="10000"/>
          </a:bodyPr>
          <a:lstStyle/>
          <a:p>
            <a:pPr>
              <a:spcAft>
                <a:spcPts val="600"/>
              </a:spcAft>
            </a:pPr>
            <a:fld id="{9F4088CB-D327-4A0C-A0A9-1A69F0EFF3E6}" type="slidenum">
              <a:rPr lang="en-US">
                <a:latin typeface="+mn-lt"/>
                <a:ea typeface="+mn-ea"/>
                <a:cs typeface="+mn-cs"/>
              </a:rPr>
              <a:pPr>
                <a:spcAft>
                  <a:spcPts val="600"/>
                </a:spcAft>
              </a:pPr>
              <a:t>3</a:t>
            </a:fld>
            <a:endParaRPr lang="en-US">
              <a:latin typeface="+mn-lt"/>
              <a:ea typeface="+mn-ea"/>
              <a:cs typeface="+mn-cs"/>
            </a:endParaRPr>
          </a:p>
        </p:txBody>
      </p:sp>
      <p:sp>
        <p:nvSpPr>
          <p:cNvPr id="16" name="Title 15">
            <a:extLst>
              <a:ext uri="{FF2B5EF4-FFF2-40B4-BE49-F238E27FC236}">
                <a16:creationId xmlns:a16="http://schemas.microsoft.com/office/drawing/2014/main" id="{75A8D4AA-7C55-643F-1BA1-69C43072314C}"/>
              </a:ext>
            </a:extLst>
          </p:cNvPr>
          <p:cNvSpPr>
            <a:spLocks noGrp="1"/>
          </p:cNvSpPr>
          <p:nvPr>
            <p:ph type="title"/>
          </p:nvPr>
        </p:nvSpPr>
        <p:spPr>
          <a:xfrm>
            <a:off x="4803961" y="-2108573"/>
            <a:ext cx="4849542" cy="357602"/>
          </a:xfrm>
        </p:spPr>
        <p:txBody>
          <a:bodyPr/>
          <a:lstStyle/>
          <a:p>
            <a:endParaRPr lang="en-GR" dirty="0"/>
          </a:p>
        </p:txBody>
      </p:sp>
    </p:spTree>
    <p:extLst>
      <p:ext uri="{BB962C8B-B14F-4D97-AF65-F5344CB8AC3E}">
        <p14:creationId xmlns:p14="http://schemas.microsoft.com/office/powerpoint/2010/main" val="1266755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4</a:t>
            </a:fld>
            <a:endParaRPr lang="en-US" dirty="0"/>
          </a:p>
        </p:txBody>
      </p:sp>
      <p:pic>
        <p:nvPicPr>
          <p:cNvPr id="8" name="Picture 7">
            <a:extLst>
              <a:ext uri="{FF2B5EF4-FFF2-40B4-BE49-F238E27FC236}">
                <a16:creationId xmlns:a16="http://schemas.microsoft.com/office/drawing/2014/main" id="{239CAF15-8479-0A19-7DBA-54609BFAC13D}"/>
              </a:ext>
            </a:extLst>
          </p:cNvPr>
          <p:cNvPicPr>
            <a:picLocks noChangeAspect="1"/>
          </p:cNvPicPr>
          <p:nvPr/>
        </p:nvPicPr>
        <p:blipFill>
          <a:blip r:embed="rId3"/>
          <a:stretch>
            <a:fillRect/>
          </a:stretch>
        </p:blipFill>
        <p:spPr>
          <a:xfrm>
            <a:off x="1744356" y="0"/>
            <a:ext cx="7416235" cy="5850395"/>
          </a:xfrm>
          <a:prstGeom prst="rect">
            <a:avLst/>
          </a:prstGeom>
        </p:spPr>
      </p:pic>
      <p:sp>
        <p:nvSpPr>
          <p:cNvPr id="9" name="TextBox 8">
            <a:extLst>
              <a:ext uri="{FF2B5EF4-FFF2-40B4-BE49-F238E27FC236}">
                <a16:creationId xmlns:a16="http://schemas.microsoft.com/office/drawing/2014/main" id="{B374E9CD-F3CB-9009-B799-B4240F88BD7C}"/>
              </a:ext>
            </a:extLst>
          </p:cNvPr>
          <p:cNvSpPr txBox="1"/>
          <p:nvPr/>
        </p:nvSpPr>
        <p:spPr>
          <a:xfrm>
            <a:off x="269788" y="5964993"/>
            <a:ext cx="11652422" cy="369332"/>
          </a:xfrm>
          <a:prstGeom prst="rect">
            <a:avLst/>
          </a:prstGeom>
          <a:noFill/>
        </p:spPr>
        <p:txBody>
          <a:bodyPr wrap="none" rtlCol="0">
            <a:spAutoFit/>
          </a:bodyPr>
          <a:lstStyle/>
          <a:p>
            <a:pPr algn="ctr"/>
            <a:r>
              <a:rPr lang="en-GR" dirty="0"/>
              <a:t>Yang et al., </a:t>
            </a:r>
            <a:r>
              <a:rPr lang="en-GB" sz="1800" dirty="0">
                <a:effectLst/>
                <a:latin typeface="LinBiolinumTB"/>
              </a:rPr>
              <a:t>Harnessing the Power of LLMs in Practice: A Survey on </a:t>
            </a:r>
            <a:r>
              <a:rPr lang="en-GB" sz="1800" dirty="0" err="1">
                <a:effectLst/>
                <a:latin typeface="LinBiolinumTB"/>
              </a:rPr>
              <a:t>ChatGPT</a:t>
            </a:r>
            <a:r>
              <a:rPr lang="en-GB" sz="1800" dirty="0">
                <a:effectLst/>
                <a:latin typeface="LinBiolinumTB"/>
              </a:rPr>
              <a:t> and Beyond, </a:t>
            </a:r>
            <a:r>
              <a:rPr lang="en-GB" sz="1800" dirty="0">
                <a:effectLst/>
                <a:latin typeface="LinBiolinumTB"/>
                <a:hlinkClick r:id="rId4"/>
              </a:rPr>
              <a:t>https://arxiv.org/abs/2304.13712</a:t>
            </a:r>
            <a:r>
              <a:rPr lang="en-GB" sz="1800" dirty="0">
                <a:effectLst/>
                <a:latin typeface="LinBiolinumTB"/>
              </a:rPr>
              <a:t>  </a:t>
            </a:r>
            <a:endParaRPr lang="en-GB" dirty="0"/>
          </a:p>
        </p:txBody>
      </p:sp>
    </p:spTree>
    <p:extLst>
      <p:ext uri="{BB962C8B-B14F-4D97-AF65-F5344CB8AC3E}">
        <p14:creationId xmlns:p14="http://schemas.microsoft.com/office/powerpoint/2010/main" val="2784414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Use of Public Data</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5</a:t>
            </a:fld>
            <a:endParaRPr lang="en-US" dirty="0"/>
          </a:p>
        </p:txBody>
      </p:sp>
      <p:sp>
        <p:nvSpPr>
          <p:cNvPr id="11" name="Content Placeholder 10">
            <a:extLst>
              <a:ext uri="{FF2B5EF4-FFF2-40B4-BE49-F238E27FC236}">
                <a16:creationId xmlns:a16="http://schemas.microsoft.com/office/drawing/2014/main" id="{92B28672-5E7B-4256-9B41-CFD5404B9A26}"/>
              </a:ext>
            </a:extLst>
          </p:cNvPr>
          <p:cNvSpPr>
            <a:spLocks noGrp="1"/>
          </p:cNvSpPr>
          <p:nvPr>
            <p:ph sz="half" idx="1"/>
          </p:nvPr>
        </p:nvSpPr>
        <p:spPr>
          <a:prstGeom prst="rect">
            <a:avLst/>
          </a:prstGeom>
        </p:spPr>
        <p:txBody>
          <a:bodyPr/>
          <a:lstStyle/>
          <a:p>
            <a:r>
              <a:rPr lang="en-US" dirty="0">
                <a:latin typeface="+mn-lt"/>
              </a:rPr>
              <a:t>“</a:t>
            </a:r>
            <a:r>
              <a:rPr lang="en-GB" dirty="0">
                <a:latin typeface="+mn-lt"/>
              </a:rPr>
              <a:t>Llama 2 was pretrained on 2 trillion tokens of data from publicly available sources. The fine-tuning data includes publicly available instruction datasets, as well as over one million new human-annotated examples. Neither the pretraining nor the fine-tuning datasets include Meta user data.”</a:t>
            </a:r>
          </a:p>
          <a:p>
            <a:r>
              <a:rPr lang="en-US" sz="1800" dirty="0">
                <a:latin typeface="+mn-lt"/>
                <a:hlinkClick r:id="rId3"/>
              </a:rPr>
              <a:t>https://github.com/facebookresearch/llama/blob/main/MODEL_CARD.md</a:t>
            </a:r>
            <a:r>
              <a:rPr lang="en-US" sz="1800" dirty="0">
                <a:latin typeface="+mn-lt"/>
              </a:rPr>
              <a:t> </a:t>
            </a:r>
          </a:p>
        </p:txBody>
      </p:sp>
    </p:spTree>
    <p:extLst>
      <p:ext uri="{BB962C8B-B14F-4D97-AF65-F5344CB8AC3E}">
        <p14:creationId xmlns:p14="http://schemas.microsoft.com/office/powerpoint/2010/main" val="2094513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Use of Public Data</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6</a:t>
            </a:fld>
            <a:endParaRPr lang="en-US" dirty="0"/>
          </a:p>
        </p:txBody>
      </p:sp>
      <p:sp>
        <p:nvSpPr>
          <p:cNvPr id="11" name="Content Placeholder 10">
            <a:extLst>
              <a:ext uri="{FF2B5EF4-FFF2-40B4-BE49-F238E27FC236}">
                <a16:creationId xmlns:a16="http://schemas.microsoft.com/office/drawing/2014/main" id="{92B28672-5E7B-4256-9B41-CFD5404B9A26}"/>
              </a:ext>
            </a:extLst>
          </p:cNvPr>
          <p:cNvSpPr>
            <a:spLocks noGrp="1"/>
          </p:cNvSpPr>
          <p:nvPr>
            <p:ph sz="half" idx="1"/>
          </p:nvPr>
        </p:nvSpPr>
        <p:spPr>
          <a:prstGeom prst="rect">
            <a:avLst/>
          </a:prstGeom>
        </p:spPr>
        <p:txBody>
          <a:bodyPr/>
          <a:lstStyle/>
          <a:p>
            <a:r>
              <a:rPr lang="en-US" dirty="0">
                <a:latin typeface="+mn-lt"/>
              </a:rPr>
              <a:t>“</a:t>
            </a:r>
            <a:r>
              <a:rPr lang="en-GB" dirty="0">
                <a:latin typeface="+mn-lt"/>
              </a:rPr>
              <a:t>We are releasing three sizes of Code Llama with 7B, 13B and 34B parameters respectively. Each of these models is trained with 500B tokens of code and code-related data...</a:t>
            </a:r>
            <a:br>
              <a:rPr lang="en-GB" dirty="0">
                <a:latin typeface="+mn-lt"/>
              </a:rPr>
            </a:br>
            <a:br>
              <a:rPr lang="en-GB" dirty="0">
                <a:latin typeface="+mn-lt"/>
              </a:rPr>
            </a:br>
            <a:r>
              <a:rPr lang="en-GB" dirty="0">
                <a:latin typeface="+mn-lt"/>
              </a:rPr>
              <a:t>Code Llama – Python is a language specialized variation of Code Llama, further fine-tuned on 100B tokens of Python code.”</a:t>
            </a:r>
            <a:br>
              <a:rPr lang="en-GB" dirty="0">
                <a:latin typeface="+mn-lt"/>
              </a:rPr>
            </a:br>
            <a:r>
              <a:rPr lang="en-GB" sz="1800" dirty="0">
                <a:latin typeface="+mn-lt"/>
                <a:hlinkClick r:id="rId3"/>
              </a:rPr>
              <a:t>https://about.fb.com/news/2023/08/code-llama-ai-for-coding/</a:t>
            </a:r>
            <a:r>
              <a:rPr lang="en-GB" sz="1800" dirty="0">
                <a:latin typeface="+mn-lt"/>
              </a:rPr>
              <a:t> </a:t>
            </a:r>
            <a:endParaRPr lang="en-US" dirty="0">
              <a:latin typeface="+mn-lt"/>
            </a:endParaRPr>
          </a:p>
        </p:txBody>
      </p:sp>
    </p:spTree>
    <p:extLst>
      <p:ext uri="{BB962C8B-B14F-4D97-AF65-F5344CB8AC3E}">
        <p14:creationId xmlns:p14="http://schemas.microsoft.com/office/powerpoint/2010/main" val="1551459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Use of Public (?) Data</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7</a:t>
            </a:fld>
            <a:endParaRPr lang="en-US" dirty="0"/>
          </a:p>
        </p:txBody>
      </p:sp>
      <p:sp>
        <p:nvSpPr>
          <p:cNvPr id="11" name="Content Placeholder 10">
            <a:extLst>
              <a:ext uri="{FF2B5EF4-FFF2-40B4-BE49-F238E27FC236}">
                <a16:creationId xmlns:a16="http://schemas.microsoft.com/office/drawing/2014/main" id="{92B28672-5E7B-4256-9B41-CFD5404B9A26}"/>
              </a:ext>
            </a:extLst>
          </p:cNvPr>
          <p:cNvSpPr>
            <a:spLocks noGrp="1"/>
          </p:cNvSpPr>
          <p:nvPr>
            <p:ph sz="half" idx="1"/>
          </p:nvPr>
        </p:nvSpPr>
        <p:spPr>
          <a:prstGeom prst="rect">
            <a:avLst/>
          </a:prstGeom>
        </p:spPr>
        <p:txBody>
          <a:bodyPr/>
          <a:lstStyle/>
          <a:p>
            <a:pPr algn="l"/>
            <a:r>
              <a:rPr lang="en-GB" b="0" i="0" dirty="0">
                <a:solidFill>
                  <a:srgbClr val="344854"/>
                </a:solidFill>
                <a:effectLst/>
                <a:latin typeface="+mn-lt"/>
              </a:rPr>
              <a:t>“SA-1B consists of 11M diverse, high-resolution, privacy protecting images and 1.1B high-quality segmentation masks that were collected with our data engine. It is intended to be used for computer vision research for the purposes permitted under our Data License.</a:t>
            </a:r>
          </a:p>
          <a:p>
            <a:pPr algn="l"/>
            <a:r>
              <a:rPr lang="en-GB" b="0" i="0" dirty="0">
                <a:solidFill>
                  <a:srgbClr val="344854"/>
                </a:solidFill>
                <a:effectLst/>
                <a:latin typeface="+mn-lt"/>
              </a:rPr>
              <a:t>The images are licensed from a large photo company.” </a:t>
            </a:r>
          </a:p>
          <a:p>
            <a:r>
              <a:rPr lang="en-GB" b="0" i="0" dirty="0">
                <a:effectLst/>
                <a:latin typeface="+mn-lt"/>
              </a:rPr>
              <a:t>“The FACET dataset is constructed of 32k images from </a:t>
            </a:r>
            <a:r>
              <a:rPr lang="en-GB" b="0" i="0" u="none" strike="noStrike" dirty="0">
                <a:effectLst/>
                <a:latin typeface="+mn-lt"/>
              </a:rPr>
              <a:t>SA-1B</a:t>
            </a:r>
            <a:r>
              <a:rPr lang="en-GB" b="0" i="0" dirty="0">
                <a:effectLst/>
                <a:latin typeface="+mn-lt"/>
              </a:rPr>
              <a:t>, </a:t>
            </a:r>
            <a:r>
              <a:rPr lang="en-GB" b="0" i="0" dirty="0" err="1">
                <a:effectLst/>
                <a:latin typeface="+mn-lt"/>
              </a:rPr>
              <a:t>labeled</a:t>
            </a:r>
            <a:r>
              <a:rPr lang="en-GB" b="0" i="0" dirty="0">
                <a:effectLst/>
                <a:latin typeface="+mn-lt"/>
              </a:rPr>
              <a:t> for demographic attributes </a:t>
            </a:r>
            <a:r>
              <a:rPr lang="en-GB" b="0" i="1" dirty="0">
                <a:effectLst/>
                <a:latin typeface="+mn-lt"/>
              </a:rPr>
              <a:t>(</a:t>
            </a:r>
            <a:r>
              <a:rPr lang="en-GB" b="0" i="1" dirty="0" err="1">
                <a:effectLst/>
                <a:latin typeface="+mn-lt"/>
              </a:rPr>
              <a:t>e.g</a:t>
            </a:r>
            <a:r>
              <a:rPr lang="en-GB" b="0" i="1" dirty="0">
                <a:effectLst/>
                <a:latin typeface="+mn-lt"/>
              </a:rPr>
              <a:t> perceived age group)</a:t>
            </a:r>
            <a:r>
              <a:rPr lang="en-GB" b="0" i="0" dirty="0">
                <a:effectLst/>
                <a:latin typeface="+mn-lt"/>
              </a:rPr>
              <a:t>, additional attributes </a:t>
            </a:r>
            <a:r>
              <a:rPr lang="en-GB" b="0" i="1" dirty="0">
                <a:effectLst/>
                <a:latin typeface="+mn-lt"/>
              </a:rPr>
              <a:t>(</a:t>
            </a:r>
            <a:r>
              <a:rPr lang="en-GB" b="0" i="1" dirty="0" err="1">
                <a:effectLst/>
                <a:latin typeface="+mn-lt"/>
              </a:rPr>
              <a:t>e.g</a:t>
            </a:r>
            <a:r>
              <a:rPr lang="en-GB" b="0" i="1" dirty="0">
                <a:effectLst/>
                <a:latin typeface="+mn-lt"/>
              </a:rPr>
              <a:t> hair type)</a:t>
            </a:r>
            <a:r>
              <a:rPr lang="en-GB" b="0" i="0" dirty="0">
                <a:effectLst/>
                <a:latin typeface="+mn-lt"/>
              </a:rPr>
              <a:t>, and person-related classes </a:t>
            </a:r>
            <a:r>
              <a:rPr lang="en-GB" b="0" i="1" dirty="0">
                <a:effectLst/>
                <a:latin typeface="+mn-lt"/>
              </a:rPr>
              <a:t>(</a:t>
            </a:r>
            <a:r>
              <a:rPr lang="en-GB" b="0" i="1" dirty="0" err="1">
                <a:effectLst/>
                <a:latin typeface="+mn-lt"/>
              </a:rPr>
              <a:t>e.g</a:t>
            </a:r>
            <a:r>
              <a:rPr lang="en-GB" b="0" i="1" dirty="0">
                <a:effectLst/>
                <a:latin typeface="+mn-lt"/>
              </a:rPr>
              <a:t> doctor)</a:t>
            </a:r>
            <a:r>
              <a:rPr lang="en-GB" b="0" i="0" dirty="0">
                <a:effectLst/>
                <a:latin typeface="+mn-lt"/>
              </a:rPr>
              <a:t>.” </a:t>
            </a:r>
            <a:br>
              <a:rPr lang="en-GB" b="0" i="0" dirty="0">
                <a:effectLst/>
                <a:latin typeface="+mn-lt"/>
              </a:rPr>
            </a:br>
            <a:r>
              <a:rPr lang="en-GB" sz="1800" b="0" i="0" dirty="0">
                <a:effectLst/>
                <a:latin typeface="+mn-lt"/>
                <a:hlinkClick r:id="rId3"/>
              </a:rPr>
              <a:t>https://facet.metademolab.com/</a:t>
            </a:r>
            <a:r>
              <a:rPr lang="en-GB" sz="1800" b="0" i="0" dirty="0">
                <a:effectLst/>
                <a:latin typeface="+mn-lt"/>
              </a:rPr>
              <a:t> </a:t>
            </a:r>
            <a:endParaRPr lang="en-US" dirty="0">
              <a:latin typeface="+mn-lt"/>
            </a:endParaRPr>
          </a:p>
        </p:txBody>
      </p:sp>
    </p:spTree>
    <p:extLst>
      <p:ext uri="{BB962C8B-B14F-4D97-AF65-F5344CB8AC3E}">
        <p14:creationId xmlns:p14="http://schemas.microsoft.com/office/powerpoint/2010/main" val="2060861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Fairness, Use, and Attribution</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8</a:t>
            </a:fld>
            <a:endParaRPr lang="en-US" dirty="0"/>
          </a:p>
        </p:txBody>
      </p:sp>
      <p:sp>
        <p:nvSpPr>
          <p:cNvPr id="11" name="Content Placeholder 10">
            <a:extLst>
              <a:ext uri="{FF2B5EF4-FFF2-40B4-BE49-F238E27FC236}">
                <a16:creationId xmlns:a16="http://schemas.microsoft.com/office/drawing/2014/main" id="{92B28672-5E7B-4256-9B41-CFD5404B9A26}"/>
              </a:ext>
            </a:extLst>
          </p:cNvPr>
          <p:cNvSpPr>
            <a:spLocks noGrp="1"/>
          </p:cNvSpPr>
          <p:nvPr>
            <p:ph sz="half" idx="1"/>
          </p:nvPr>
        </p:nvSpPr>
        <p:spPr>
          <a:prstGeom prst="rect">
            <a:avLst/>
          </a:prstGeom>
        </p:spPr>
        <p:txBody>
          <a:bodyPr/>
          <a:lstStyle/>
          <a:p>
            <a:pPr marL="342900" indent="-342900">
              <a:buFont typeface="Arial" panose="020B0604020202020204" pitchFamily="34" charset="0"/>
              <a:buChar char="•"/>
            </a:pPr>
            <a:r>
              <a:rPr lang="en-GB" dirty="0">
                <a:solidFill>
                  <a:schemeClr val="accent1">
                    <a:lumMod val="50000"/>
                  </a:schemeClr>
                </a:solidFill>
                <a:latin typeface="+mn-lt"/>
              </a:rPr>
              <a:t>Fairness vs. Bias</a:t>
            </a:r>
          </a:p>
          <a:p>
            <a:pPr marL="342900" indent="-342900">
              <a:buFont typeface="Arial" panose="020B0604020202020204" pitchFamily="34" charset="0"/>
              <a:buChar char="•"/>
            </a:pPr>
            <a:r>
              <a:rPr lang="en-GB" dirty="0">
                <a:solidFill>
                  <a:schemeClr val="accent1">
                    <a:lumMod val="50000"/>
                  </a:schemeClr>
                </a:solidFill>
                <a:latin typeface="+mn-lt"/>
              </a:rPr>
              <a:t>Intended use</a:t>
            </a:r>
          </a:p>
          <a:p>
            <a:pPr marL="342900" indent="-342900">
              <a:buFont typeface="Arial" panose="020B0604020202020204" pitchFamily="34" charset="0"/>
              <a:buChar char="•"/>
            </a:pPr>
            <a:r>
              <a:rPr lang="en-GB" dirty="0">
                <a:solidFill>
                  <a:schemeClr val="accent1">
                    <a:lumMod val="50000"/>
                  </a:schemeClr>
                </a:solidFill>
                <a:latin typeface="+mn-lt"/>
              </a:rPr>
              <a:t>Originality</a:t>
            </a:r>
          </a:p>
          <a:p>
            <a:pPr marL="342900" indent="-342900">
              <a:buFont typeface="Arial" panose="020B0604020202020204" pitchFamily="34" charset="0"/>
              <a:buChar char="•"/>
            </a:pPr>
            <a:r>
              <a:rPr lang="en-GB" dirty="0">
                <a:solidFill>
                  <a:schemeClr val="accent1">
                    <a:lumMod val="50000"/>
                  </a:schemeClr>
                </a:solidFill>
                <a:latin typeface="+mn-lt"/>
              </a:rPr>
              <a:t>Authorship </a:t>
            </a:r>
          </a:p>
          <a:p>
            <a:pPr marL="342900" indent="-342900">
              <a:buFont typeface="Arial" panose="020B0604020202020204" pitchFamily="34" charset="0"/>
              <a:buChar char="•"/>
            </a:pPr>
            <a:r>
              <a:rPr lang="en-GB" dirty="0">
                <a:solidFill>
                  <a:schemeClr val="accent1">
                    <a:lumMod val="50000"/>
                  </a:schemeClr>
                </a:solidFill>
                <a:latin typeface="+mn-lt"/>
              </a:rPr>
              <a:t>Intellectual property</a:t>
            </a:r>
          </a:p>
          <a:p>
            <a:pPr marL="342900" indent="-342900">
              <a:buFont typeface="Arial" panose="020B0604020202020204" pitchFamily="34" charset="0"/>
              <a:buChar char="•"/>
            </a:pPr>
            <a:r>
              <a:rPr lang="en-GB" dirty="0">
                <a:solidFill>
                  <a:schemeClr val="accent1">
                    <a:lumMod val="50000"/>
                  </a:schemeClr>
                </a:solidFill>
                <a:latin typeface="+mn-lt"/>
              </a:rPr>
              <a:t>Transparency </a:t>
            </a:r>
          </a:p>
          <a:p>
            <a:pPr marL="342900" indent="-342900">
              <a:buFont typeface="Arial" panose="020B0604020202020204" pitchFamily="34" charset="0"/>
              <a:buChar char="•"/>
            </a:pPr>
            <a:r>
              <a:rPr lang="en-GB" dirty="0">
                <a:solidFill>
                  <a:schemeClr val="accent1">
                    <a:lumMod val="50000"/>
                  </a:schemeClr>
                </a:solidFill>
                <a:latin typeface="+mn-lt"/>
              </a:rPr>
              <a:t>Disclosure</a:t>
            </a:r>
            <a:endParaRPr lang="en-US" dirty="0">
              <a:solidFill>
                <a:schemeClr val="accent1">
                  <a:lumMod val="50000"/>
                </a:schemeClr>
              </a:solidFill>
              <a:latin typeface="+mn-lt"/>
            </a:endParaRPr>
          </a:p>
        </p:txBody>
      </p:sp>
    </p:spTree>
    <p:extLst>
      <p:ext uri="{BB962C8B-B14F-4D97-AF65-F5344CB8AC3E}">
        <p14:creationId xmlns:p14="http://schemas.microsoft.com/office/powerpoint/2010/main" val="3023101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39E7-13F4-4BC0-BC8B-EE4DB77B3FA7}"/>
              </a:ext>
            </a:extLst>
          </p:cNvPr>
          <p:cNvSpPr>
            <a:spLocks noGrp="1"/>
          </p:cNvSpPr>
          <p:nvPr>
            <p:ph type="title"/>
          </p:nvPr>
        </p:nvSpPr>
        <p:spPr>
          <a:xfrm>
            <a:off x="1436913" y="330279"/>
            <a:ext cx="9843999" cy="531519"/>
          </a:xfrm>
        </p:spPr>
        <p:txBody>
          <a:bodyPr/>
          <a:lstStyle/>
          <a:p>
            <a:r>
              <a:rPr lang="en-US" dirty="0">
                <a:latin typeface="+mn-lt"/>
              </a:rPr>
              <a:t>Digital Watermarking</a:t>
            </a:r>
          </a:p>
        </p:txBody>
      </p:sp>
      <p:sp>
        <p:nvSpPr>
          <p:cNvPr id="4" name="Slide Number Placeholder 3">
            <a:extLst>
              <a:ext uri="{FF2B5EF4-FFF2-40B4-BE49-F238E27FC236}">
                <a16:creationId xmlns:a16="http://schemas.microsoft.com/office/drawing/2014/main" id="{90993F40-B049-4660-8A15-833ABC32FA31}"/>
              </a:ext>
            </a:extLst>
          </p:cNvPr>
          <p:cNvSpPr>
            <a:spLocks noGrp="1"/>
          </p:cNvSpPr>
          <p:nvPr>
            <p:ph type="sldNum" sz="quarter" idx="10"/>
          </p:nvPr>
        </p:nvSpPr>
        <p:spPr/>
        <p:txBody>
          <a:bodyPr/>
          <a:lstStyle/>
          <a:p>
            <a:fld id="{9F4088CB-D327-4A0C-A0A9-1A69F0EFF3E6}" type="slidenum">
              <a:rPr lang="en-US" smtClean="0"/>
              <a:pPr/>
              <a:t>9</a:t>
            </a:fld>
            <a:endParaRPr lang="en-US" dirty="0"/>
          </a:p>
        </p:txBody>
      </p:sp>
      <p:pic>
        <p:nvPicPr>
          <p:cNvPr id="2050" name="Picture 2">
            <a:extLst>
              <a:ext uri="{FF2B5EF4-FFF2-40B4-BE49-F238E27FC236}">
                <a16:creationId xmlns:a16="http://schemas.microsoft.com/office/drawing/2014/main" id="{074E2176-B834-0F60-3A29-9A8F788D93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9131" y="1367390"/>
            <a:ext cx="8135007" cy="4575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4948469"/>
      </p:ext>
    </p:extLst>
  </p:cSld>
  <p:clrMapOvr>
    <a:masterClrMapping/>
  </p:clrMapOvr>
</p:sld>
</file>

<file path=ppt/theme/theme1.xml><?xml version="1.0" encoding="utf-8"?>
<a:theme xmlns:a="http://schemas.openxmlformats.org/drawingml/2006/main" name="Office Theme">
  <a:themeElements>
    <a:clrScheme name="Custom GRNET">
      <a:dk1>
        <a:srgbClr val="142C3F"/>
      </a:dk1>
      <a:lt1>
        <a:sysClr val="window" lastClr="FFFFFF"/>
      </a:lt1>
      <a:dk2>
        <a:srgbClr val="1488BC"/>
      </a:dk2>
      <a:lt2>
        <a:srgbClr val="FFFFFF"/>
      </a:lt2>
      <a:accent1>
        <a:srgbClr val="142C3F"/>
      </a:accent1>
      <a:accent2>
        <a:srgbClr val="179CD7"/>
      </a:accent2>
      <a:accent3>
        <a:srgbClr val="F5A63B"/>
      </a:accent3>
      <a:accent4>
        <a:srgbClr val="FAD3A0"/>
      </a:accent4>
      <a:accent5>
        <a:srgbClr val="FFFFFF"/>
      </a:accent5>
      <a:accent6>
        <a:srgbClr val="FFFFFF"/>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AB1B455871CB4086F59B60076D7B98" ma:contentTypeVersion="41" ma:contentTypeDescription="Create a new document." ma:contentTypeScope="" ma:versionID="28b50e04cbae64b0525fbb31065b1831">
  <xsd:schema xmlns:xsd="http://www.w3.org/2001/XMLSchema" xmlns:xs="http://www.w3.org/2001/XMLSchema" xmlns:p="http://schemas.microsoft.com/office/2006/metadata/properties" xmlns:ns1="http://schemas.microsoft.com/sharepoint/v3" xmlns:ns2="75ada351-72b5-4ab7-b638-ded67eb85303" xmlns:ns3="4eae8392-67b5-4ed5-8ccf-26b4da69c2f3" targetNamespace="http://schemas.microsoft.com/office/2006/metadata/properties" ma:root="true" ma:fieldsID="186e74860168f52f907a20d0f0e04d9b" ns1:_="" ns2:_="" ns3:_="">
    <xsd:import namespace="http://schemas.microsoft.com/sharepoint/v3"/>
    <xsd:import namespace="75ada351-72b5-4ab7-b638-ded67eb85303"/>
    <xsd:import namespace="4eae8392-67b5-4ed5-8ccf-26b4da69c2f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EventHashCode" minOccurs="0"/>
                <xsd:element ref="ns2:MediaServiceGenerationTime" minOccurs="0"/>
                <xsd:element ref="ns2:MediaServiceDateTaken" minOccurs="0"/>
                <xsd:element ref="ns2:MediaServiceLocation" minOccurs="0"/>
                <xsd:element ref="ns2:MediaServiceOCR" minOccurs="0"/>
                <xsd:element ref="ns1:_ip_UnifiedCompliancePolicyProperties" minOccurs="0"/>
                <xsd:element ref="ns1:_ip_UnifiedCompliancePolicyUIAction" minOccurs="0"/>
                <xsd:element ref="ns2:MediaServiceAutoKeyPoints" minOccurs="0"/>
                <xsd:element ref="ns2:MediaServiceKeyPoints" minOccurs="0"/>
                <xsd:element ref="ns2:lcf76f155ced4ddcb4097134ff3c332f" minOccurs="0"/>
                <xsd:element ref="ns3:TaxCatchAll"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Teams_Channel_Section_Location" minOccurs="0"/>
                <xsd:element ref="ns2:MediaServiceSearchPropertie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5ada351-72b5-4ab7-b638-ded67eb8530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9ebc3d-b31a-4691-846c-24affd11c527" ma:termSetId="09814cd3-568e-fe90-9814-8d621ff8fb84" ma:anchorId="fba54fb3-c3e1-fe81-a776-ca4b69148c4d" ma:open="true" ma:isKeyword="false">
      <xsd:complexType>
        <xsd:sequence>
          <xsd:element ref="pc:Terms" minOccurs="0" maxOccurs="1"/>
        </xsd:sequence>
      </xsd:complexType>
    </xsd:element>
    <xsd:element name="NotebookType" ma:index="24" nillable="true" ma:displayName="Notebook Type" ma:internalName="NotebookType">
      <xsd:simpleType>
        <xsd:restriction base="dms:Text"/>
      </xsd:simpleType>
    </xsd:element>
    <xsd:element name="FolderType" ma:index="25" nillable="true" ma:displayName="Folder Type" ma:internalName="FolderType">
      <xsd:simpleType>
        <xsd:restriction base="dms:Text"/>
      </xsd:simpleType>
    </xsd:element>
    <xsd:element name="CultureName" ma:index="26" nillable="true" ma:displayName="Culture Name" ma:internalName="CultureName">
      <xsd:simpleType>
        <xsd:restriction base="dms:Text"/>
      </xsd:simpleType>
    </xsd:element>
    <xsd:element name="AppVersion" ma:index="27" nillable="true" ma:displayName="App Version" ma:internalName="AppVersion">
      <xsd:simpleType>
        <xsd:restriction base="dms:Text"/>
      </xsd:simpleType>
    </xsd:element>
    <xsd:element name="TeamsChannelId" ma:index="28" nillable="true" ma:displayName="Teams Channel Id" ma:internalName="TeamsChannelId">
      <xsd:simpleType>
        <xsd:restriction base="dms:Text"/>
      </xsd:simpleType>
    </xsd:element>
    <xsd:element name="Owner" ma:index="2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30" nillable="true" ma:displayName="Math Settings" ma:internalName="Math_Settings">
      <xsd:simpleType>
        <xsd:restriction base="dms:Text"/>
      </xsd:simpleType>
    </xsd:element>
    <xsd:element name="DefaultSectionNames" ma:index="31" nillable="true" ma:displayName="Default Section Names" ma:internalName="DefaultSectionNames">
      <xsd:simpleType>
        <xsd:restriction base="dms:Note">
          <xsd:maxLength value="255"/>
        </xsd:restriction>
      </xsd:simpleType>
    </xsd:element>
    <xsd:element name="Templates" ma:index="32" nillable="true" ma:displayName="Templates" ma:internalName="Templates">
      <xsd:simpleType>
        <xsd:restriction base="dms:Note">
          <xsd:maxLength value="255"/>
        </xsd:restriction>
      </xsd:simpleType>
    </xsd:element>
    <xsd:element name="Leaders" ma:index="33"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4"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5"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36" nillable="true" ma:displayName="Distribution Groups" ma:internalName="Distribution_Groups">
      <xsd:simpleType>
        <xsd:restriction base="dms:Note">
          <xsd:maxLength value="255"/>
        </xsd:restriction>
      </xsd:simpleType>
    </xsd:element>
    <xsd:element name="LMS_Mappings" ma:index="37" nillable="true" ma:displayName="LMS Mappings" ma:internalName="LMS_Mappings">
      <xsd:simpleType>
        <xsd:restriction base="dms:Note">
          <xsd:maxLength value="255"/>
        </xsd:restriction>
      </xsd:simpleType>
    </xsd:element>
    <xsd:element name="Invited_Leaders" ma:index="38" nillable="true" ma:displayName="Invited Leaders" ma:internalName="Invited_Leaders">
      <xsd:simpleType>
        <xsd:restriction base="dms:Note">
          <xsd:maxLength value="255"/>
        </xsd:restriction>
      </xsd:simpleType>
    </xsd:element>
    <xsd:element name="Invited_Members" ma:index="39" nillable="true" ma:displayName="Invited Members" ma:internalName="Invited_Members">
      <xsd:simpleType>
        <xsd:restriction base="dms:Note">
          <xsd:maxLength value="255"/>
        </xsd:restriction>
      </xsd:simpleType>
    </xsd:element>
    <xsd:element name="Self_Registration_Enabled" ma:index="40" nillable="true" ma:displayName="Self Registration Enabled" ma:internalName="Self_Registration_Enabled">
      <xsd:simpleType>
        <xsd:restriction base="dms:Boolean"/>
      </xsd:simpleType>
    </xsd:element>
    <xsd:element name="Has_Leaders_Only_SectionGroup" ma:index="41" nillable="true" ma:displayName="Has Leaders Only SectionGroup" ma:internalName="Has_Leaders_Only_SectionGroup">
      <xsd:simpleType>
        <xsd:restriction base="dms:Boolean"/>
      </xsd:simpleType>
    </xsd:element>
    <xsd:element name="Is_Collaboration_Space_Locked" ma:index="42" nillable="true" ma:displayName="Is Collaboration Space Locked" ma:internalName="Is_Collaboration_Space_Locked">
      <xsd:simpleType>
        <xsd:restriction base="dms:Boolean"/>
      </xsd:simpleType>
    </xsd:element>
    <xsd:element name="IsNotebookLocked" ma:index="43" nillable="true" ma:displayName="Is Notebook Locked" ma:internalName="IsNotebookLocked">
      <xsd:simpleType>
        <xsd:restriction base="dms:Boolean"/>
      </xsd:simpleType>
    </xsd:element>
    <xsd:element name="Teams_Channel_Section_Location" ma:index="44" nillable="true" ma:displayName="Teams Channel Section Location" ma:internalName="Teams_Channel_Section_Location">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element name="MediaServiceObjectDetectorVersions" ma:index="46" nillable="true" ma:displayName="MediaServiceObjectDetectorVersions" ma:hidden="true" ma:indexed="true" ma:internalName="MediaServiceObjectDetectorVersions" ma:readOnly="true">
      <xsd:simpleType>
        <xsd:restriction base="dms:Text"/>
      </xsd:simpleType>
    </xsd:element>
    <xsd:element name="MediaLengthInSeconds" ma:index="4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eae8392-67b5-4ed5-8ccf-26b4da69c2f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87fe039-5b6b-4c4e-9141-4fcc8de5da42}" ma:internalName="TaxCatchAll" ma:showField="CatchAllData" ma:web="4eae8392-67b5-4ed5-8ccf-26b4da69c2f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NotebookType xmlns="75ada351-72b5-4ab7-b638-ded67eb85303" xsi:nil="true"/>
    <CultureName xmlns="75ada351-72b5-4ab7-b638-ded67eb85303" xsi:nil="true"/>
    <Leaders xmlns="75ada351-72b5-4ab7-b638-ded67eb85303">
      <UserInfo>
        <DisplayName/>
        <AccountId xsi:nil="true"/>
        <AccountType/>
      </UserInfo>
    </Leaders>
    <_ip_UnifiedCompliancePolicyUIAction xmlns="http://schemas.microsoft.com/sharepoint/v3" xsi:nil="true"/>
    <Templates xmlns="75ada351-72b5-4ab7-b638-ded67eb85303" xsi:nil="true"/>
    <Teams_Channel_Section_Location xmlns="75ada351-72b5-4ab7-b638-ded67eb85303" xsi:nil="true"/>
    <Invited_Leaders xmlns="75ada351-72b5-4ab7-b638-ded67eb85303" xsi:nil="true"/>
    <lcf76f155ced4ddcb4097134ff3c332f xmlns="75ada351-72b5-4ab7-b638-ded67eb85303">
      <Terms xmlns="http://schemas.microsoft.com/office/infopath/2007/PartnerControls"/>
    </lcf76f155ced4ddcb4097134ff3c332f>
    <Owner xmlns="75ada351-72b5-4ab7-b638-ded67eb85303">
      <UserInfo>
        <DisplayName/>
        <AccountId xsi:nil="true"/>
        <AccountType/>
      </UserInfo>
    </Owner>
    <Distribution_Groups xmlns="75ada351-72b5-4ab7-b638-ded67eb85303" xsi:nil="true"/>
    <TeamsChannelId xmlns="75ada351-72b5-4ab7-b638-ded67eb85303" xsi:nil="true"/>
    <Math_Settings xmlns="75ada351-72b5-4ab7-b638-ded67eb85303" xsi:nil="true"/>
    <_ip_UnifiedCompliancePolicyProperties xmlns="http://schemas.microsoft.com/sharepoint/v3" xsi:nil="true"/>
    <DefaultSectionNames xmlns="75ada351-72b5-4ab7-b638-ded67eb85303" xsi:nil="true"/>
    <AppVersion xmlns="75ada351-72b5-4ab7-b638-ded67eb85303" xsi:nil="true"/>
    <LMS_Mappings xmlns="75ada351-72b5-4ab7-b638-ded67eb85303" xsi:nil="true"/>
    <IsNotebookLocked xmlns="75ada351-72b5-4ab7-b638-ded67eb85303" xsi:nil="true"/>
    <FolderType xmlns="75ada351-72b5-4ab7-b638-ded67eb85303" xsi:nil="true"/>
    <Members xmlns="75ada351-72b5-4ab7-b638-ded67eb85303">
      <UserInfo>
        <DisplayName/>
        <AccountId xsi:nil="true"/>
        <AccountType/>
      </UserInfo>
    </Members>
    <Member_Groups xmlns="75ada351-72b5-4ab7-b638-ded67eb85303">
      <UserInfo>
        <DisplayName/>
        <AccountId xsi:nil="true"/>
        <AccountType/>
      </UserInfo>
    </Member_Groups>
    <Self_Registration_Enabled xmlns="75ada351-72b5-4ab7-b638-ded67eb85303" xsi:nil="true"/>
    <TaxCatchAll xmlns="4eae8392-67b5-4ed5-8ccf-26b4da69c2f3" xsi:nil="true"/>
    <Invited_Members xmlns="75ada351-72b5-4ab7-b638-ded67eb85303" xsi:nil="true"/>
    <Has_Leaders_Only_SectionGroup xmlns="75ada351-72b5-4ab7-b638-ded67eb85303" xsi:nil="true"/>
    <Is_Collaboration_Space_Locked xmlns="75ada351-72b5-4ab7-b638-ded67eb85303" xsi:nil="true"/>
  </documentManagement>
</p:properties>
</file>

<file path=customXml/itemProps1.xml><?xml version="1.0" encoding="utf-8"?>
<ds:datastoreItem xmlns:ds="http://schemas.openxmlformats.org/officeDocument/2006/customXml" ds:itemID="{818B44ED-1665-4593-8AE4-470596CDED95}"/>
</file>

<file path=customXml/itemProps2.xml><?xml version="1.0" encoding="utf-8"?>
<ds:datastoreItem xmlns:ds="http://schemas.openxmlformats.org/officeDocument/2006/customXml" ds:itemID="{F3B3165E-1688-43FF-A27B-425A156F00CD}"/>
</file>

<file path=customXml/itemProps3.xml><?xml version="1.0" encoding="utf-8"?>
<ds:datastoreItem xmlns:ds="http://schemas.openxmlformats.org/officeDocument/2006/customXml" ds:itemID="{62F0A145-6267-4C25-BE91-D12F5DB0A197}"/>
</file>

<file path=docProps/app.xml><?xml version="1.0" encoding="utf-8"?>
<Properties xmlns="http://schemas.openxmlformats.org/officeDocument/2006/extended-properties" xmlns:vt="http://schemas.openxmlformats.org/officeDocument/2006/docPropsVTypes">
  <Template/>
  <TotalTime>13357</TotalTime>
  <Words>1773</Words>
  <Application>Microsoft Office PowerPoint</Application>
  <PresentationFormat>Widescreen</PresentationFormat>
  <Paragraphs>159</Paragraphs>
  <Slides>19</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Corbel</vt:lpstr>
      <vt:lpstr>LinBiolinumTB</vt:lpstr>
      <vt:lpstr>Tahoma</vt:lpstr>
      <vt:lpstr>Wingdings</vt:lpstr>
      <vt:lpstr>Office Theme</vt:lpstr>
      <vt:lpstr>PowerPoint Presentation</vt:lpstr>
      <vt:lpstr>PowerPoint Presentation</vt:lpstr>
      <vt:lpstr>PowerPoint Presentation</vt:lpstr>
      <vt:lpstr>PowerPoint Presentation</vt:lpstr>
      <vt:lpstr>Use of Public Data</vt:lpstr>
      <vt:lpstr>Use of Public Data</vt:lpstr>
      <vt:lpstr>Use of Public (?) Data</vt:lpstr>
      <vt:lpstr>Fairness, Use, and Attribution</vt:lpstr>
      <vt:lpstr>Digital Watermarking</vt:lpstr>
      <vt:lpstr>Digital Watermarking</vt:lpstr>
      <vt:lpstr>Lean Resource Languages and Data</vt:lpstr>
      <vt:lpstr>Use of Non-Public Data</vt:lpstr>
      <vt:lpstr>Use of Non-Public Data</vt:lpstr>
      <vt:lpstr>Required Resources</vt:lpstr>
      <vt:lpstr>Required Resources</vt:lpstr>
      <vt:lpstr>Required Resources</vt:lpstr>
      <vt:lpstr>Discussion Points</vt:lpstr>
      <vt:lpstr>Shouldn’t the Discussion Start Now?</vt:lpstr>
      <vt:lpstr>And Some Thoughts from the GRNET Experience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Malouta</dc:creator>
  <cp:lastModifiedBy>Eva Nestorovska</cp:lastModifiedBy>
  <cp:revision>246</cp:revision>
  <dcterms:created xsi:type="dcterms:W3CDTF">2022-10-17T11:46:32Z</dcterms:created>
  <dcterms:modified xsi:type="dcterms:W3CDTF">2023-09-28T09:35:36Z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0x01010054AB1B455871CB4086F59B60076D7B98</vt:lpwstr>
  </property>
</Properties>
</file>