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omments/modernComment_451_260DA565.xml" ContentType="application/vnd.ms-powerpoint.comments+xml"/>
  <Override PartName="/ppt/comments/modernComment_452_C40B948F.xml" ContentType="application/vnd.ms-powerpoint.comments+xml"/>
  <Override PartName="/ppt/comments/modernComment_453_A501B36A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4"/>
    <p:sldMasterId id="2147483692" r:id="rId5"/>
  </p:sldMasterIdLst>
  <p:notesMasterIdLst>
    <p:notesMasterId r:id="rId31"/>
  </p:notesMasterIdLst>
  <p:handoutMasterIdLst>
    <p:handoutMasterId r:id="rId32"/>
  </p:handoutMasterIdLst>
  <p:sldIdLst>
    <p:sldId id="287" r:id="rId6"/>
    <p:sldId id="1102" r:id="rId7"/>
    <p:sldId id="1105" r:id="rId8"/>
    <p:sldId id="1106" r:id="rId9"/>
    <p:sldId id="1107" r:id="rId10"/>
    <p:sldId id="1109" r:id="rId11"/>
    <p:sldId id="1108" r:id="rId12"/>
    <p:sldId id="1104" r:id="rId13"/>
    <p:sldId id="1103" r:id="rId14"/>
    <p:sldId id="659" r:id="rId15"/>
    <p:sldId id="658" r:id="rId16"/>
    <p:sldId id="319" r:id="rId17"/>
    <p:sldId id="286" r:id="rId18"/>
    <p:sldId id="267" r:id="rId19"/>
    <p:sldId id="1100" r:id="rId20"/>
    <p:sldId id="656" r:id="rId21"/>
    <p:sldId id="662" r:id="rId22"/>
    <p:sldId id="665" r:id="rId23"/>
    <p:sldId id="650" r:id="rId24"/>
    <p:sldId id="667" r:id="rId25"/>
    <p:sldId id="642" r:id="rId26"/>
    <p:sldId id="621" r:id="rId27"/>
    <p:sldId id="516" r:id="rId28"/>
    <p:sldId id="1101" r:id="rId29"/>
    <p:sldId id="66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4F7A6B2-A20A-859E-C549-8D73F498D095}" name="tendel@dfn.de" initials="t" userId="S::tendel@dfn.de::1f9b9412-760a-45c8-bea9-89717ae21fe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A01"/>
    <a:srgbClr val="5B9BD5"/>
    <a:srgbClr val="1F4170"/>
    <a:srgbClr val="E6B604"/>
    <a:srgbClr val="FFDD7D"/>
    <a:srgbClr val="DA9ED9"/>
    <a:srgbClr val="1F4270"/>
    <a:srgbClr val="3C51A2"/>
    <a:srgbClr val="1AAA88"/>
    <a:srgbClr val="0ABB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77"/>
    <p:restoredTop sz="88285"/>
  </p:normalViewPr>
  <p:slideViewPr>
    <p:cSldViewPr snapToGrid="0">
      <p:cViewPr varScale="1">
        <p:scale>
          <a:sx n="134" d="100"/>
          <a:sy n="134" d="100"/>
        </p:scale>
        <p:origin x="10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david.heyns\Google%20Drive\Documents\OCRE\Funding\Summary%20-%20All%20calls\All%20projec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david.heyns\Google%20Drive\Documents\OCRE\Funding\Summary%20-%20All%20calls\All%20projec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C85-034F-BE88-143E211A643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C85-034F-BE88-143E211A643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C85-034F-BE88-143E211A643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C85-034F-BE88-143E211A643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C85-034F-BE88-143E211A643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C85-034F-BE88-143E211A643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C85-034F-BE88-143E211A643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C85-034F-BE88-143E211A6430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C85-034F-BE88-143E211A6430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C85-034F-BE88-143E211A6430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C85-034F-BE88-143E211A6430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C85-034F-BE88-143E211A6430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C85-034F-BE88-143E211A6430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EC85-034F-BE88-143E211A6430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EC85-034F-BE88-143E211A6430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EC85-034F-BE88-143E211A6430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EC85-034F-BE88-143E211A6430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EC85-034F-BE88-143E211A6430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EC85-034F-BE88-143E211A6430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EC85-034F-BE88-143E211A6430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EC85-034F-BE88-143E211A6430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EC85-034F-BE88-143E211A6430}"/>
              </c:ext>
            </c:extLst>
          </c:dPt>
          <c:dLbls>
            <c:dLbl>
              <c:idx val="0"/>
              <c:layout>
                <c:manualLayout>
                  <c:x val="-1.7777777777778429E-3"/>
                  <c:y val="-5.4166666666666669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C85-034F-BE88-143E211A6430}"/>
                </c:ext>
              </c:extLst>
            </c:dLbl>
            <c:dLbl>
              <c:idx val="1"/>
              <c:layout>
                <c:manualLayout>
                  <c:x val="0"/>
                  <c:y val="-2.0833333333333332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C85-034F-BE88-143E211A6430}"/>
                </c:ext>
              </c:extLst>
            </c:dLbl>
            <c:dLbl>
              <c:idx val="3"/>
              <c:layout>
                <c:manualLayout>
                  <c:x val="-1.0666666666666602E-2"/>
                  <c:y val="3.125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C85-034F-BE88-143E211A6430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EC85-034F-BE88-143E211A6430}"/>
                </c:ext>
              </c:extLst>
            </c:dLbl>
            <c:dLbl>
              <c:idx val="8"/>
              <c:layout>
                <c:manualLayout>
                  <c:x val="1.9555555555555427E-2"/>
                  <c:y val="2.2916666666666512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C85-034F-BE88-143E211A6430}"/>
                </c:ext>
              </c:extLst>
            </c:dLbl>
            <c:dLbl>
              <c:idx val="10"/>
              <c:layout>
                <c:manualLayout>
                  <c:x val="1.0666666666666602E-2"/>
                  <c:y val="1.6666666666666666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EC85-034F-BE88-143E211A6430}"/>
                </c:ext>
              </c:extLst>
            </c:dLbl>
            <c:dLbl>
              <c:idx val="11"/>
              <c:layout>
                <c:manualLayout>
                  <c:x val="-8.8888888888888889E-3"/>
                  <c:y val="7.0833333333333179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EC85-034F-BE88-143E211A64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Sheet1!$A$1:$A$22</c:f>
              <c:strCache>
                <c:ptCount val="22"/>
                <c:pt idx="0">
                  <c:v>Austria</c:v>
                </c:pt>
                <c:pt idx="1">
                  <c:v>Belgium</c:v>
                </c:pt>
                <c:pt idx="2">
                  <c:v>Denmark</c:v>
                </c:pt>
                <c:pt idx="3">
                  <c:v>France</c:v>
                </c:pt>
                <c:pt idx="4">
                  <c:v>Germany</c:v>
                </c:pt>
                <c:pt idx="5">
                  <c:v>Greece</c:v>
                </c:pt>
                <c:pt idx="6">
                  <c:v>Hungary</c:v>
                </c:pt>
                <c:pt idx="7">
                  <c:v>Ireland</c:v>
                </c:pt>
                <c:pt idx="8">
                  <c:v>Israel</c:v>
                </c:pt>
                <c:pt idx="9">
                  <c:v>Italy</c:v>
                </c:pt>
                <c:pt idx="10">
                  <c:v>Latvia</c:v>
                </c:pt>
                <c:pt idx="11">
                  <c:v>Moldova</c:v>
                </c:pt>
                <c:pt idx="12">
                  <c:v>Netherlands</c:v>
                </c:pt>
                <c:pt idx="13">
                  <c:v>Norway</c:v>
                </c:pt>
                <c:pt idx="14">
                  <c:v>Poland</c:v>
                </c:pt>
                <c:pt idx="15">
                  <c:v>Portugal</c:v>
                </c:pt>
                <c:pt idx="16">
                  <c:v>Serbia</c:v>
                </c:pt>
                <c:pt idx="17">
                  <c:v>Spain</c:v>
                </c:pt>
                <c:pt idx="18">
                  <c:v>Sweden</c:v>
                </c:pt>
                <c:pt idx="19">
                  <c:v>Switzerland</c:v>
                </c:pt>
                <c:pt idx="20">
                  <c:v>UK</c:v>
                </c:pt>
                <c:pt idx="21">
                  <c:v>United Kingdom</c:v>
                </c:pt>
              </c:strCache>
            </c:strRef>
          </c:cat>
          <c:val>
            <c:numRef>
              <c:f>Sheet1!$B$1:$B$22</c:f>
              <c:numCache>
                <c:formatCode>General</c:formatCode>
                <c:ptCount val="22"/>
                <c:pt idx="0">
                  <c:v>1</c:v>
                </c:pt>
                <c:pt idx="1">
                  <c:v>5</c:v>
                </c:pt>
                <c:pt idx="2">
                  <c:v>2</c:v>
                </c:pt>
                <c:pt idx="3">
                  <c:v>2</c:v>
                </c:pt>
                <c:pt idx="4">
                  <c:v>10</c:v>
                </c:pt>
                <c:pt idx="5">
                  <c:v>4</c:v>
                </c:pt>
                <c:pt idx="6">
                  <c:v>8</c:v>
                </c:pt>
                <c:pt idx="7">
                  <c:v>4</c:v>
                </c:pt>
                <c:pt idx="8">
                  <c:v>1</c:v>
                </c:pt>
                <c:pt idx="9">
                  <c:v>18</c:v>
                </c:pt>
                <c:pt idx="10">
                  <c:v>2</c:v>
                </c:pt>
                <c:pt idx="11">
                  <c:v>1</c:v>
                </c:pt>
                <c:pt idx="12">
                  <c:v>9</c:v>
                </c:pt>
                <c:pt idx="13">
                  <c:v>4</c:v>
                </c:pt>
                <c:pt idx="14">
                  <c:v>3</c:v>
                </c:pt>
                <c:pt idx="15">
                  <c:v>5</c:v>
                </c:pt>
                <c:pt idx="16">
                  <c:v>1</c:v>
                </c:pt>
                <c:pt idx="17">
                  <c:v>8</c:v>
                </c:pt>
                <c:pt idx="18">
                  <c:v>1</c:v>
                </c:pt>
                <c:pt idx="19">
                  <c:v>6</c:v>
                </c:pt>
                <c:pt idx="20">
                  <c:v>5</c:v>
                </c:pt>
                <c:pt idx="2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EC85-034F-BE88-143E211A643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99897284491337"/>
          <c:y val="8.7070938456592042E-2"/>
          <c:w val="0.76649761651227932"/>
          <c:h val="0.8012870527168181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3A-EC42-80C2-2F48890ED398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3A-EC42-80C2-2F48890ED398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3A-EC42-80C2-2F48890ED398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3A-EC42-80C2-2F48890ED398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3A-EC42-80C2-2F48890ED398}"/>
              </c:ext>
            </c:extLst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3A-EC42-80C2-2F48890ED398}"/>
              </c:ext>
            </c:extLst>
          </c:dPt>
          <c:dPt>
            <c:idx val="6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C3A-EC42-80C2-2F48890ED398}"/>
              </c:ext>
            </c:extLst>
          </c:dPt>
          <c:dLbls>
            <c:dLbl>
              <c:idx val="0"/>
              <c:layout>
                <c:manualLayout>
                  <c:x val="8.5470063899806808E-3"/>
                  <c:y val="-4.5356371490280781E-2"/>
                </c:manualLayout>
              </c:layout>
              <c:tx>
                <c:rich>
                  <a:bodyPr/>
                  <a:lstStyle/>
                  <a:p>
                    <a:fld id="{A66EF757-4D92-3249-B12C-C3994A2217C2}" type="CATEGORYNAME">
                      <a:rPr lang="en-US"/>
                      <a:pPr/>
                      <a:t>[RUBRIKENNAME]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522423863916837"/>
                      <c:h val="8.302788051389241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3A-EC42-80C2-2F48890ED398}"/>
                </c:ext>
              </c:extLst>
            </c:dLbl>
            <c:dLbl>
              <c:idx val="1"/>
              <c:layout>
                <c:manualLayout>
                  <c:x val="-4.2735035544949939E-3"/>
                  <c:y val="1.4207953217526261E-3"/>
                </c:manualLayout>
              </c:layout>
              <c:tx>
                <c:rich>
                  <a:bodyPr/>
                  <a:lstStyle/>
                  <a:p>
                    <a:fld id="{41D1A62E-9F5E-B140-B0D5-58F98A58B6CB}" type="CATEGORYNAME">
                      <a:rPr lang="en-US"/>
                      <a:pPr/>
                      <a:t>[RUBRIKENNAME]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3A-EC42-80C2-2F48890ED39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EEC57A50-3DB5-CF43-870B-8F5C837BD343}" type="CATEGORYNAME">
                      <a:rPr lang="en-US"/>
                      <a:pPr/>
                      <a:t>[RUBRIKENNAME]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3A-EC42-80C2-2F48890ED39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52928163-B0DE-DD4C-8949-0E81F9B9DD0A}" type="CATEGORYNAME">
                      <a:rPr lang="en-US"/>
                      <a:pPr/>
                      <a:t>[RUBRIKENNAME]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BC3A-EC42-80C2-2F48890ED39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9C62064A-1B95-004C-9B63-B791815B949B}" type="CATEGORYNAME">
                      <a:rPr lang="en-US"/>
                      <a:pPr/>
                      <a:t>[RUBRIKENNAME]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BC3A-EC42-80C2-2F48890ED398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83F6D265-CC37-B64C-9EF7-EF81CBECDBA8}" type="CATEGORYNAME">
                      <a:rPr lang="en-US"/>
                      <a:pPr/>
                      <a:t>[RUBRIKENNAME]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BC3A-EC42-80C2-2F48890ED398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AD2A7E59-33AA-1348-A590-76FEEFED728A}" type="CATEGORYNAME">
                      <a:rPr lang="en-US"/>
                      <a:pPr/>
                      <a:t>[RUBRIKENNAME]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BC3A-EC42-80C2-2F48890ED3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Sheet2!$A$1:$A$7</c:f>
              <c:strCache>
                <c:ptCount val="7"/>
                <c:pt idx="0">
                  <c:v>AGRICULTURAL</c:v>
                </c:pt>
                <c:pt idx="1">
                  <c:v>ALL</c:v>
                </c:pt>
                <c:pt idx="2">
                  <c:v>ENGINEERING AND TECHNOLOGY</c:v>
                </c:pt>
                <c:pt idx="3">
                  <c:v>HEALTH SCIENCES</c:v>
                </c:pt>
                <c:pt idx="4">
                  <c:v>HUMANITIES</c:v>
                </c:pt>
                <c:pt idx="5">
                  <c:v>NATURAL SCIENCES</c:v>
                </c:pt>
                <c:pt idx="6">
                  <c:v>SOCIAL SCIENCES</c:v>
                </c:pt>
              </c:strCache>
            </c:strRef>
          </c:cat>
          <c:val>
            <c:numRef>
              <c:f>Sheet2!$B$1:$B$7</c:f>
              <c:numCache>
                <c:formatCode>General</c:formatCode>
                <c:ptCount val="7"/>
                <c:pt idx="0">
                  <c:v>5</c:v>
                </c:pt>
                <c:pt idx="1">
                  <c:v>3</c:v>
                </c:pt>
                <c:pt idx="2">
                  <c:v>21</c:v>
                </c:pt>
                <c:pt idx="3">
                  <c:v>15</c:v>
                </c:pt>
                <c:pt idx="4">
                  <c:v>4</c:v>
                </c:pt>
                <c:pt idx="5">
                  <c:v>31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C3A-EC42-80C2-2F48890ED39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451_260DA56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28471E9-CECB-4248-B9D5-B3414281DAED}" authorId="{E4F7A6B2-A20A-859E-C549-8D73F498D095}" created="2023-09-26T14:37:57.39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638428517" sldId="1105"/>
      <ac:spMk id="2" creationId="{FAC78496-A2E2-7E8F-FE3B-9C1F61A96949}"/>
      <ac:txMk cp="427" len="10">
        <ac:context len="638" hash="3794703909"/>
      </ac:txMk>
    </ac:txMkLst>
    <p188:pos x="6895214" y="2300988"/>
    <p188:txBody>
      <a:bodyPr/>
      <a:lstStyle/>
      <a:p>
        <a:r>
          <a:rPr lang="en-US"/>
          <a:t>Original read 2026-2027</a:t>
        </a:r>
      </a:p>
    </p188:txBody>
  </p188:cm>
</p188:cmLst>
</file>

<file path=ppt/comments/modernComment_452_C40B948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14B9353-65BC-4B46-A82B-0D0F7A63C3C0}" authorId="{E4F7A6B2-A20A-859E-C549-8D73F498D095}" created="2023-09-26T14:44:25.29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289093263" sldId="1106"/>
      <ac:spMk id="2" creationId="{76D747FF-807F-067F-227D-8046A25C633F}"/>
      <ac:txMk cp="121" len="13">
        <ac:context len="714" hash="2172467347"/>
      </ac:txMk>
    </ac:txMkLst>
    <p188:pos x="3587658" y="707932"/>
    <p188:txBody>
      <a:bodyPr/>
      <a:lstStyle/>
      <a:p>
        <a:r>
          <a:rPr lang="en-US"/>
          <a:t>Correct assessment, but a bit negative wording. I fear no-one will want to self-identify with this group.
Alternatives might be:
- those for whom building/operating is easier than buying
- those where the cost/benefit of commercial doesn't work out</a:t>
        </a:r>
      </a:p>
    </p188:txBody>
  </p188:cm>
</p188:cmLst>
</file>

<file path=ppt/comments/modernComment_453_A501B36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F0EA09F-2965-4282-8E73-33530953D852}" authorId="{E4F7A6B2-A20A-859E-C549-8D73F498D095}" created="2023-09-26T14:48:39.210">
    <pc:sldMkLst xmlns:pc="http://schemas.microsoft.com/office/powerpoint/2013/main/command">
      <pc:docMk/>
      <pc:sldMk cId="2768352106" sldId="1107"/>
    </pc:sldMkLst>
    <p188:txBody>
      <a:bodyPr/>
      <a:lstStyle/>
      <a:p>
        <a:r>
          <a:rPr lang="en-US"/>
          <a:t>Poss. "building on top of" ? I understand this to be about "the bit beyond infra cloud" that we can more readily do collectively regardless of the commercial/community infra underneath any one instance.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Give an overview of European R&amp;E cloud collaborations – past, present, reflect a bit over this and look at some future opportunities lined up.</a:t>
            </a:r>
          </a:p>
          <a:p>
            <a:endParaRPr lang="en-GB" dirty="0"/>
          </a:p>
          <a:p>
            <a:r>
              <a:rPr lang="en-GB" dirty="0" err="1"/>
              <a:t>Geant</a:t>
            </a:r>
            <a:r>
              <a:rPr lang="en-GB" dirty="0"/>
              <a:t> / </a:t>
            </a:r>
            <a:r>
              <a:rPr lang="en-GB" dirty="0" err="1"/>
              <a:t>Nordunet</a:t>
            </a:r>
            <a:r>
              <a:rPr lang="en-GB" dirty="0"/>
              <a:t> context. </a:t>
            </a:r>
          </a:p>
          <a:p>
            <a:endParaRPr lang="en-GB" dirty="0"/>
          </a:p>
          <a:p>
            <a:r>
              <a:rPr lang="en-GB" dirty="0"/>
              <a:t>In community with 40 countries, 1000s of institutions, dozens of RIs and dozens of EU projects, much going on, so I don’t claim to have the full and ultimate overview. Grateful for any shared data points or insights.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F2259-6EC6-434F-91ED-7CDE42EEC6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47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Give an overview of European R&amp;E cloud collaborations – past, present, reflect a bit over this and look at some future opportunities lined up.</a:t>
            </a:r>
          </a:p>
          <a:p>
            <a:endParaRPr lang="en-GB" dirty="0"/>
          </a:p>
          <a:p>
            <a:r>
              <a:rPr lang="en-GB" dirty="0" err="1"/>
              <a:t>Geant</a:t>
            </a:r>
            <a:r>
              <a:rPr lang="en-GB" dirty="0"/>
              <a:t> / </a:t>
            </a:r>
            <a:r>
              <a:rPr lang="en-GB" dirty="0" err="1"/>
              <a:t>Nordunet</a:t>
            </a:r>
            <a:r>
              <a:rPr lang="en-GB" dirty="0"/>
              <a:t> context. </a:t>
            </a:r>
          </a:p>
          <a:p>
            <a:endParaRPr lang="en-GB" dirty="0"/>
          </a:p>
          <a:p>
            <a:r>
              <a:rPr lang="en-GB" dirty="0"/>
              <a:t>In community with 40 countries, 1000s of institutions, dozens of RIs and dozens of EU projects, much going on, so I don’t claim to have the full and ultimate overview. Grateful for any shared data points or insights.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F2259-6EC6-434F-91ED-7CDE42EEC6B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491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GEANT has built its capability over the past 10 years</a:t>
            </a:r>
          </a:p>
          <a:p>
            <a:r>
              <a:rPr lang="en-NO" dirty="0"/>
              <a:t>- </a:t>
            </a:r>
            <a:r>
              <a:rPr lang="en-GB" dirty="0"/>
              <a:t>J</a:t>
            </a:r>
            <a:r>
              <a:rPr lang="en-NO" dirty="0"/>
              <a:t>oint IaaS procurement – 26 platforms</a:t>
            </a:r>
          </a:p>
          <a:p>
            <a:endParaRPr lang="en-NO" dirty="0"/>
          </a:p>
          <a:p>
            <a:r>
              <a:rPr lang="en-NO" dirty="0"/>
              <a:t>Slide with table of aggregated revenue going through FWs, and countries consuming</a:t>
            </a:r>
          </a:p>
          <a:p>
            <a:endParaRPr lang="e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FE3C89-FE75-9248-8DE8-ED6518AB2C8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03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30 projects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FE3C89-FE75-9248-8DE8-ED6518AB2C8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32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Survey – meh</a:t>
            </a:r>
          </a:p>
          <a:p>
            <a:r>
              <a:rPr lang="en-NO" dirty="0"/>
              <a:t>More labour-intensive approach through NRENs – tsja</a:t>
            </a:r>
          </a:p>
          <a:p>
            <a:r>
              <a:rPr lang="en-NO" dirty="0"/>
              <a:t>Whom do you ask?</a:t>
            </a:r>
          </a:p>
          <a:p>
            <a:r>
              <a:rPr lang="en-NO" dirty="0"/>
              <a:t>Not solved yet</a:t>
            </a:r>
          </a:p>
          <a:p>
            <a:endParaRPr lang="en-NO" dirty="0"/>
          </a:p>
          <a:p>
            <a:r>
              <a:rPr lang="en-NO" dirty="0"/>
              <a:t>Delivery channels: include projects (pictures?)</a:t>
            </a:r>
          </a:p>
          <a:p>
            <a:endParaRPr lang="en-NO" dirty="0"/>
          </a:p>
          <a:p>
            <a:r>
              <a:rPr lang="en-NO" dirty="0"/>
              <a:t>5 projects awarded, aggregators making services available. Fewer aggregators than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FE3C89-FE75-9248-8DE8-ED6518AB2C8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10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Azure &gt; $60 billion</a:t>
            </a:r>
          </a:p>
          <a:p>
            <a:endParaRPr lang="en-NO" dirty="0"/>
          </a:p>
          <a:p>
            <a:pPr lvl="1"/>
            <a:r>
              <a:rPr lang="en-NO" dirty="0"/>
              <a:t>GDPR intelligence exception for EU intelligence agencies</a:t>
            </a:r>
          </a:p>
          <a:p>
            <a:pPr lvl="1"/>
            <a:r>
              <a:rPr lang="en-GB" dirty="0"/>
              <a:t>R</a:t>
            </a:r>
            <a:r>
              <a:rPr lang="en-NO" dirty="0"/>
              <a:t>emember what happened at the start of Covid? The EU is not the USA</a:t>
            </a:r>
          </a:p>
          <a:p>
            <a:endParaRPr lang="e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215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796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6A67159B-4E97-454F-9D97-E711107ACC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1EB1D1-6DA7-1A4B-97B4-DA76081F14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87" y="6050499"/>
            <a:ext cx="656537" cy="41899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BDA978-A028-A34E-9B73-3A5A72CF6F37}"/>
              </a:ext>
            </a:extLst>
          </p:cNvPr>
          <p:cNvSpPr txBox="1"/>
          <p:nvPr userDrawn="1"/>
        </p:nvSpPr>
        <p:spPr>
          <a:xfrm>
            <a:off x="1706251" y="6001127"/>
            <a:ext cx="32512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>
                <a:solidFill>
                  <a:srgbClr val="1F4270"/>
                </a:solidFill>
              </a:rPr>
              <a:t>© GÉANT Association </a:t>
            </a:r>
          </a:p>
          <a:p>
            <a:r>
              <a:rPr lang="en-GB" sz="750">
                <a:solidFill>
                  <a:srgbClr val="1F4270"/>
                </a:solidFill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F02F8219-1452-F141-A91A-A5319F5E3F71}"/>
              </a:ext>
            </a:extLst>
          </p:cNvPr>
          <p:cNvSpPr/>
          <p:nvPr userDrawn="1"/>
        </p:nvSpPr>
        <p:spPr>
          <a:xfrm rot="10800000">
            <a:off x="3734193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245190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E1049E2A-4E3D-244E-8DA9-D1AEEC598E5A}"/>
              </a:ext>
            </a:extLst>
          </p:cNvPr>
          <p:cNvSpPr/>
          <p:nvPr userDrawn="1"/>
        </p:nvSpPr>
        <p:spPr>
          <a:xfrm rot="10800000">
            <a:off x="5273061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514618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rgbClr val="004360"/>
                </a:solidFill>
              </a:rPr>
              <a:t>Q&amp;A</a:t>
            </a: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A9DC78DD-66EC-1443-B4C6-FA73787EA14A}"/>
              </a:ext>
            </a:extLst>
          </p:cNvPr>
          <p:cNvSpPr/>
          <p:nvPr userDrawn="1"/>
        </p:nvSpPr>
        <p:spPr>
          <a:xfrm rot="10800000">
            <a:off x="6811929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23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20B284AB-74F2-2040-A870-4DBA9A9CD8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2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190F97-5F59-704F-A4BD-FA7E46F0D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AE8FC2F-E37B-9A48-8498-1E7ECF87C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6A0D0FD3-6CA0-644C-A0A6-130C0D42E379}" type="slidenum">
              <a:rPr lang="en-GB" smtClean="0"/>
              <a:pPr defTabSz="914377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‹Nr.›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0540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0D379-F622-6B48-A449-520E25741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9035B-EF99-4540-A2CF-25ACE14B6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/>
            </a:lvl1pPr>
            <a:lvl2pPr marL="914400" indent="-457200">
              <a:buClr>
                <a:schemeClr val="accent2"/>
              </a:buClr>
              <a:buFont typeface="+mj-lt"/>
              <a:buAutoNum type="alphaLcPeriod"/>
              <a:defRPr/>
            </a:lvl2pPr>
            <a:lvl3pPr marL="1371600" indent="-457200">
              <a:buClr>
                <a:schemeClr val="accent3"/>
              </a:buClr>
              <a:buFont typeface="+mj-lt"/>
              <a:buAutoNum type="romanLcPeriod"/>
              <a:defRPr/>
            </a:lvl3pPr>
            <a:lvl4pPr marL="1714500" indent="-342900">
              <a:buClr>
                <a:schemeClr val="tx2"/>
              </a:buClr>
              <a:buFont typeface="+mj-lt"/>
              <a:buAutoNum type="arabicPeriod"/>
              <a:defRPr/>
            </a:lvl4pPr>
            <a:lvl5pPr marL="2171700" indent="-342900">
              <a:buClr>
                <a:schemeClr val="accent2"/>
              </a:buClr>
              <a:buFont typeface="+mj-lt"/>
              <a:buAutoNum type="alphaLcPeriod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F820E-8A70-524D-94C1-779DAC575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9DE11-BC5C-BA47-B6E6-4FE0BF1C0208}" type="datetimeFigureOut">
              <a:rPr lang="en-BE" smtClean="0"/>
              <a:t>09/26/2023</a:t>
            </a:fld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060A-0FDB-1848-8141-F5CB1F023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FF-2840-3B42-8A8C-4483F13236C2}" type="slidenum">
              <a:rPr lang="en-BE" smtClean="0"/>
              <a:t>‹Nr.›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98144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9FA8477C-1DE8-0548-B631-DAA2407A271D}"/>
              </a:ext>
            </a:extLst>
          </p:cNvPr>
          <p:cNvSpPr/>
          <p:nvPr userDrawn="1"/>
        </p:nvSpPr>
        <p:spPr>
          <a:xfrm rot="10800000">
            <a:off x="656457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71578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0DCD31CE-2811-114D-A61C-1DCA6A85220D}"/>
              </a:ext>
            </a:extLst>
          </p:cNvPr>
          <p:cNvSpPr/>
          <p:nvPr userDrawn="1"/>
        </p:nvSpPr>
        <p:spPr>
          <a:xfrm rot="10800000">
            <a:off x="2195325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90303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9390692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pic>
        <p:nvPicPr>
          <p:cNvPr id="7" name="Picture 6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21A10683-8B09-E641-B527-3DBD2FB8DC0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91" r:id="rId2"/>
    <p:sldLayoutId id="2147483670" r:id="rId3"/>
    <p:sldLayoutId id="2147483671" r:id="rId4"/>
    <p:sldLayoutId id="2147483683" r:id="rId5"/>
    <p:sldLayoutId id="2147483698" r:id="rId6"/>
    <p:sldLayoutId id="2147483699" r:id="rId7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88AEFE2F-7144-FC44-84DF-3CCC41FCE6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50"/>
          <a:stretch/>
        </p:blipFill>
        <p:spPr>
          <a:xfrm>
            <a:off x="0" y="6381336"/>
            <a:ext cx="12192000" cy="47666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512B20-9089-9946-80B0-D1C2E81B2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06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F427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F427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F427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427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427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image" Target="../media/image14.png"/><Relationship Id="rId21" Type="http://schemas.openxmlformats.org/officeDocument/2006/relationships/image" Target="../media/image32.jpg"/><Relationship Id="rId7" Type="http://schemas.openxmlformats.org/officeDocument/2006/relationships/image" Target="../media/image18.jpg"/><Relationship Id="rId12" Type="http://schemas.openxmlformats.org/officeDocument/2006/relationships/image" Target="../media/image23.jp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7.jpg"/><Relationship Id="rId20" Type="http://schemas.openxmlformats.org/officeDocument/2006/relationships/image" Target="../media/image31.png"/><Relationship Id="rId29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28" Type="http://schemas.openxmlformats.org/officeDocument/2006/relationships/image" Target="../media/image39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jpe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jpeg"/><Relationship Id="rId2" Type="http://schemas.openxmlformats.org/officeDocument/2006/relationships/image" Target="../media/image42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openxmlformats.org/officeDocument/2006/relationships/image" Target="../media/image51.jpeg"/><Relationship Id="rId5" Type="http://schemas.openxmlformats.org/officeDocument/2006/relationships/image" Target="../media/image45.gif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jan.meijer@sikt.no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451_260DA56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452_C40B948F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453_A501B36A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165753" y="2311061"/>
            <a:ext cx="10180957" cy="66701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0" dirty="0">
                <a:solidFill>
                  <a:schemeClr val="bg1"/>
                </a:solidFill>
              </a:rPr>
              <a:t>GÉANT CTO workshop Fall 2023 – Above-the-Net</a:t>
            </a:r>
          </a:p>
          <a:p>
            <a:r>
              <a:rPr lang="en-GB" sz="3600" b="0" dirty="0">
                <a:solidFill>
                  <a:schemeClr val="bg1"/>
                </a:solidFill>
              </a:rPr>
              <a:t>Item 1: infrastructure-cloud</a:t>
            </a:r>
          </a:p>
          <a:p>
            <a:endParaRPr lang="hu-HU" sz="3600" b="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65753" y="4275560"/>
            <a:ext cx="9433538" cy="42831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2000" dirty="0">
                <a:solidFill>
                  <a:schemeClr val="bg1"/>
                </a:solidFill>
              </a:rPr>
              <a:t>27 September 2023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  <a:cs typeface="Calibri"/>
            </a:endParaRPr>
          </a:p>
          <a:p>
            <a:pPr defTabSz="669925"/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endParaRPr lang="en-US" sz="16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636724" y="5138461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chemeClr val="bg1"/>
                </a:solidFill>
              </a:rPr>
              <a:t>jan.meijer@sikt.no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D1DD6D-6FDA-A533-6C85-CB796754F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1" y="5595628"/>
            <a:ext cx="986904" cy="2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911F268-0AB3-40F1-2C9B-C8F3C71AFAF5}"/>
              </a:ext>
            </a:extLst>
          </p:cNvPr>
          <p:cNvSpPr txBox="1">
            <a:spLocks/>
          </p:cNvSpPr>
          <p:nvPr/>
        </p:nvSpPr>
        <p:spPr>
          <a:xfrm>
            <a:off x="636724" y="5922526"/>
            <a:ext cx="5023295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Norwegian agency for shared services in R&amp;E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567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8D26C0-9208-C38F-2A53-FE14E3EC4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Where are we now?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7901BF-CEAC-6866-908B-3D083613E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C4FE999-4E55-8D21-EDA8-28C399398E1B}"/>
              </a:ext>
            </a:extLst>
          </p:cNvPr>
          <p:cNvSpPr txBox="1">
            <a:spLocks/>
          </p:cNvSpPr>
          <p:nvPr/>
        </p:nvSpPr>
        <p:spPr>
          <a:xfrm>
            <a:off x="454525" y="1616529"/>
            <a:ext cx="3121432" cy="602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/>
              <a:t>NREN - GÉANT GN4-3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CD78B4F-AA21-A422-CA9D-2C963D7EF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5" y="2158695"/>
            <a:ext cx="4533014" cy="4351338"/>
          </a:xfrm>
        </p:spPr>
        <p:txBody>
          <a:bodyPr>
            <a:normAutofit/>
          </a:bodyPr>
          <a:lstStyle/>
          <a:p>
            <a:r>
              <a:rPr lang="en-NO" dirty="0"/>
              <a:t>Joint procurement of IaaS+ </a:t>
            </a:r>
          </a:p>
          <a:p>
            <a:pPr lvl="1"/>
            <a:r>
              <a:rPr lang="en-NO" dirty="0"/>
              <a:t>40 countries</a:t>
            </a:r>
          </a:p>
          <a:p>
            <a:r>
              <a:rPr lang="en-NO" dirty="0"/>
              <a:t>Joint procurement “engine”</a:t>
            </a:r>
          </a:p>
          <a:p>
            <a:pPr lvl="1"/>
            <a:r>
              <a:rPr lang="en-NO" dirty="0"/>
              <a:t>FW support infrastructure</a:t>
            </a:r>
          </a:p>
          <a:p>
            <a:pPr lvl="1"/>
            <a:r>
              <a:rPr lang="en-GB" dirty="0"/>
              <a:t>C</a:t>
            </a:r>
            <a:r>
              <a:rPr lang="en-NO" dirty="0"/>
              <a:t>ontract management</a:t>
            </a:r>
          </a:p>
          <a:p>
            <a:pPr lvl="1"/>
            <a:r>
              <a:rPr lang="en-NO" dirty="0"/>
              <a:t>Joint procurement collaboration</a:t>
            </a:r>
          </a:p>
          <a:p>
            <a:r>
              <a:rPr lang="en-NO" dirty="0"/>
              <a:t>Other joint procurements (</a:t>
            </a:r>
            <a:r>
              <a:rPr lang="en-GB" dirty="0"/>
              <a:t>I</a:t>
            </a:r>
            <a:r>
              <a:rPr lang="en-NO" dirty="0"/>
              <a:t>nsufficient interest)</a:t>
            </a:r>
          </a:p>
          <a:p>
            <a:r>
              <a:rPr lang="en-NO" dirty="0"/>
              <a:t>CloudFlow (discontinued)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CD8DD47-40BE-D00D-4823-1E8DAEEBE7FE}"/>
              </a:ext>
            </a:extLst>
          </p:cNvPr>
          <p:cNvSpPr txBox="1">
            <a:spLocks/>
          </p:cNvSpPr>
          <p:nvPr/>
        </p:nvSpPr>
        <p:spPr>
          <a:xfrm>
            <a:off x="6042952" y="1768020"/>
            <a:ext cx="45330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O" dirty="0"/>
          </a:p>
          <a:p>
            <a:r>
              <a:rPr lang="en-NO" dirty="0"/>
              <a:t>OCRE:</a:t>
            </a:r>
          </a:p>
          <a:p>
            <a:pPr lvl="1"/>
            <a:r>
              <a:rPr lang="en-GB" dirty="0"/>
              <a:t>R</a:t>
            </a:r>
            <a:r>
              <a:rPr lang="en-NO" dirty="0"/>
              <a:t>efreshed IaaS+ agreements</a:t>
            </a:r>
          </a:p>
          <a:p>
            <a:pPr lvl="1"/>
            <a:r>
              <a:rPr lang="en-NO" dirty="0"/>
              <a:t>Stimulate adoption of services</a:t>
            </a:r>
          </a:p>
          <a:p>
            <a:r>
              <a:rPr lang="en-NO" dirty="0"/>
              <a:t>EOSC-Future</a:t>
            </a:r>
          </a:p>
          <a:p>
            <a:pPr lvl="1"/>
            <a:r>
              <a:rPr lang="en-NO" dirty="0"/>
              <a:t>Develop EOSC portfolio of contracts with research-relevant commercial services</a:t>
            </a:r>
          </a:p>
          <a:p>
            <a:pPr lvl="1"/>
            <a:r>
              <a:rPr lang="en-NO" dirty="0"/>
              <a:t>Stimulate adoption of those</a:t>
            </a:r>
          </a:p>
          <a:p>
            <a:r>
              <a:rPr lang="en-NO" dirty="0"/>
              <a:t>EOSC-Association</a:t>
            </a:r>
          </a:p>
          <a:p>
            <a:pPr lvl="1"/>
            <a:r>
              <a:rPr lang="en-NO" dirty="0"/>
              <a:t>TF Financial Sustainability of EOSC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7A775B62-6F4D-48CC-2ACD-117F4819FDF3}"/>
              </a:ext>
            </a:extLst>
          </p:cNvPr>
          <p:cNvSpPr txBox="1">
            <a:spLocks/>
          </p:cNvSpPr>
          <p:nvPr/>
        </p:nvSpPr>
        <p:spPr>
          <a:xfrm>
            <a:off x="6095999" y="1616529"/>
            <a:ext cx="4158344" cy="602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/>
              <a:t>European Open Science Cloud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DC6C0049-7E08-BFDA-4F50-B2B397C00EE5}"/>
              </a:ext>
            </a:extLst>
          </p:cNvPr>
          <p:cNvSpPr txBox="1">
            <a:spLocks/>
          </p:cNvSpPr>
          <p:nvPr/>
        </p:nvSpPr>
        <p:spPr>
          <a:xfrm>
            <a:off x="6095999" y="70739"/>
            <a:ext cx="3121432" cy="602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/>
              <a:t>NREN – SIG-CISS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4146FA4-12B1-91DD-8D36-19082A7CE524}"/>
              </a:ext>
            </a:extLst>
          </p:cNvPr>
          <p:cNvSpPr txBox="1">
            <a:spLocks/>
          </p:cNvSpPr>
          <p:nvPr/>
        </p:nvSpPr>
        <p:spPr>
          <a:xfrm>
            <a:off x="6095999" y="673685"/>
            <a:ext cx="45330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/>
              <a:t>Forum for NREN </a:t>
            </a:r>
            <a:r>
              <a:rPr lang="nb-NO" dirty="0" err="1"/>
              <a:t>community</a:t>
            </a:r>
            <a:r>
              <a:rPr lang="nb-NO" dirty="0"/>
              <a:t> </a:t>
            </a:r>
            <a:r>
              <a:rPr lang="nb-NO" dirty="0" err="1"/>
              <a:t>cloud</a:t>
            </a:r>
            <a:r>
              <a:rPr lang="nb-NO" dirty="0"/>
              <a:t> </a:t>
            </a:r>
            <a:r>
              <a:rPr lang="nb-NO" dirty="0" err="1"/>
              <a:t>providers</a:t>
            </a: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1225426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94A01C-A97D-CACC-018B-BB91D3B82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204374"/>
            <a:ext cx="10273346" cy="938624"/>
          </a:xfrm>
        </p:spPr>
        <p:txBody>
          <a:bodyPr/>
          <a:lstStyle/>
          <a:p>
            <a:r>
              <a:rPr lang="nb-NO" dirty="0" err="1"/>
              <a:t>Should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be </a:t>
            </a:r>
            <a:r>
              <a:rPr lang="nb-NO" dirty="0" err="1"/>
              <a:t>content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our</a:t>
            </a:r>
            <a:r>
              <a:rPr lang="nb-NO" dirty="0"/>
              <a:t> </a:t>
            </a:r>
            <a:r>
              <a:rPr lang="nb-NO" dirty="0" err="1"/>
              <a:t>collaborative</a:t>
            </a:r>
            <a:r>
              <a:rPr lang="nb-NO" dirty="0"/>
              <a:t> </a:t>
            </a:r>
            <a:r>
              <a:rPr lang="nb-NO" dirty="0" err="1"/>
              <a:t>efforts</a:t>
            </a:r>
            <a:r>
              <a:rPr lang="nb-NO" dirty="0"/>
              <a:t>?</a:t>
            </a:r>
            <a:endParaRPr lang="en-NO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8F694E-4F10-7057-6639-88996FF7B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11</a:t>
            </a:fld>
            <a:endParaRPr lang="en-GB"/>
          </a:p>
        </p:txBody>
      </p:sp>
      <p:sp>
        <p:nvSpPr>
          <p:cNvPr id="5" name="Oval Callout 4">
            <a:extLst>
              <a:ext uri="{FF2B5EF4-FFF2-40B4-BE49-F238E27FC236}">
                <a16:creationId xmlns:a16="http://schemas.microsoft.com/office/drawing/2014/main" id="{47264321-C852-F638-F283-0C42A4964C70}"/>
              </a:ext>
            </a:extLst>
          </p:cNvPr>
          <p:cNvSpPr/>
          <p:nvPr/>
        </p:nvSpPr>
        <p:spPr>
          <a:xfrm>
            <a:off x="7362107" y="1318734"/>
            <a:ext cx="2713263" cy="1055452"/>
          </a:xfrm>
          <a:prstGeom prst="wedgeEllipseCallout">
            <a:avLst>
              <a:gd name="adj1" fmla="val -60940"/>
              <a:gd name="adj2" fmla="val 122492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2800" dirty="0">
                <a:solidFill>
                  <a:schemeClr val="tx1"/>
                </a:solidFill>
              </a:rPr>
              <a:t>tsja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9C47D39-A78D-B2E4-9F59-CF794FA7FF4E}"/>
              </a:ext>
            </a:extLst>
          </p:cNvPr>
          <p:cNvSpPr txBox="1">
            <a:spLocks/>
          </p:cNvSpPr>
          <p:nvPr/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30E4AE7-0607-0E78-D51B-89CF12286C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96201" y="2716686"/>
            <a:ext cx="2713264" cy="271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688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C9E40-0C5F-43AF-71E6-D9AAF901A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43" y="22765"/>
            <a:ext cx="6901543" cy="1084331"/>
          </a:xfrm>
        </p:spPr>
        <p:txBody>
          <a:bodyPr/>
          <a:lstStyle/>
          <a:p>
            <a:r>
              <a:rPr lang="nb-NO" dirty="0" err="1"/>
              <a:t>Cloud</a:t>
            </a:r>
            <a:r>
              <a:rPr lang="nb-NO" dirty="0"/>
              <a:t> </a:t>
            </a:r>
            <a:r>
              <a:rPr lang="nb-NO" dirty="0" err="1"/>
              <a:t>IaaS</a:t>
            </a:r>
            <a:r>
              <a:rPr lang="nb-NO" dirty="0"/>
              <a:t> joint </a:t>
            </a:r>
            <a:r>
              <a:rPr lang="nb-NO" dirty="0" err="1"/>
              <a:t>procurement</a:t>
            </a:r>
            <a:endParaRPr lang="en-NO" dirty="0"/>
          </a:p>
        </p:txBody>
      </p:sp>
      <p:pic>
        <p:nvPicPr>
          <p:cNvPr id="7" name="Picture 6" descr="A picture containing map, text&#10;&#10;Description automatically generated">
            <a:extLst>
              <a:ext uri="{FF2B5EF4-FFF2-40B4-BE49-F238E27FC236}">
                <a16:creationId xmlns:a16="http://schemas.microsoft.com/office/drawing/2014/main" id="{EE08DAC9-356D-4614-D1CE-E9CB44B63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553" y="3309936"/>
            <a:ext cx="5086447" cy="3548064"/>
          </a:xfrm>
          <a:prstGeom prst="rect">
            <a:avLst/>
          </a:prstGeom>
        </p:spPr>
      </p:pic>
      <p:pic>
        <p:nvPicPr>
          <p:cNvPr id="5" name="Content Placeholder 4" descr="A picture containing text, screenshot, number, plot&#10;&#10;Description automatically generated">
            <a:extLst>
              <a:ext uri="{FF2B5EF4-FFF2-40B4-BE49-F238E27FC236}">
                <a16:creationId xmlns:a16="http://schemas.microsoft.com/office/drawing/2014/main" id="{99446588-9C9A-7787-DD40-BB98BA4D39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3337654"/>
            <a:ext cx="5453743" cy="3520346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F79970-2BBB-DA9F-29B2-DDA6E18773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0568" y="1"/>
            <a:ext cx="5091432" cy="3309936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10CD008-545E-F1C0-7C6D-754F75DC7840}"/>
              </a:ext>
            </a:extLst>
          </p:cNvPr>
          <p:cNvSpPr/>
          <p:nvPr/>
        </p:nvSpPr>
        <p:spPr>
          <a:xfrm>
            <a:off x="5600874" y="1335195"/>
            <a:ext cx="1350968" cy="196668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/>
              <a:t>2020 IAAS+ FW (gen2)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936DBA7-C596-A682-8AE3-2CEE52767C25}"/>
              </a:ext>
            </a:extLst>
          </p:cNvPr>
          <p:cNvSpPr/>
          <p:nvPr/>
        </p:nvSpPr>
        <p:spPr>
          <a:xfrm>
            <a:off x="5453743" y="3887296"/>
            <a:ext cx="1646825" cy="232190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/>
              <a:t>GN3+</a:t>
            </a:r>
          </a:p>
          <a:p>
            <a:pPr algn="ctr"/>
            <a:r>
              <a:rPr lang="nb-NO" sz="2400" dirty="0"/>
              <a:t>GN4</a:t>
            </a:r>
          </a:p>
          <a:p>
            <a:pPr algn="ctr"/>
            <a:r>
              <a:rPr lang="nb-NO" sz="2400" dirty="0"/>
              <a:t>GN4</a:t>
            </a:r>
          </a:p>
          <a:p>
            <a:pPr algn="ctr"/>
            <a:r>
              <a:rPr lang="nb-NO" sz="2400" dirty="0"/>
              <a:t>OCRE</a:t>
            </a:r>
          </a:p>
          <a:p>
            <a:pPr algn="ctr"/>
            <a:r>
              <a:rPr lang="nb-NO" sz="2400" dirty="0"/>
              <a:t>EOSC-</a:t>
            </a:r>
            <a:r>
              <a:rPr lang="nb-NO" sz="2400" dirty="0" err="1"/>
              <a:t>Ftr</a:t>
            </a:r>
            <a:endParaRPr lang="nb-NO" sz="2400" dirty="0"/>
          </a:p>
          <a:p>
            <a:pPr algn="ctr"/>
            <a:r>
              <a:rPr lang="nb-NO" sz="2400" dirty="0"/>
              <a:t>GN5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1FAAE0D5-5582-3408-B19C-0B304B2D1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5252" y="1506517"/>
            <a:ext cx="914400" cy="50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A2C7C2-E282-1045-C010-3AF4EE7E85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5687" y="1085761"/>
            <a:ext cx="860079" cy="4835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B0A9E3-C595-23A8-DB69-D34C5AA645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07667" y="2333728"/>
            <a:ext cx="777685" cy="3287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AE76E23-402A-7F5C-DF78-CC38C20870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76419" y="2126569"/>
            <a:ext cx="956996" cy="5359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0BEB32-CE7E-3D2C-F417-DF282E9F2D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2372" y="929672"/>
            <a:ext cx="914400" cy="5120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AF62936-5C86-E1BD-552E-402F6A8092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21372" y="1801795"/>
            <a:ext cx="817756" cy="4599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48188A-7874-5D60-BE66-091001725F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96716" y="1599343"/>
            <a:ext cx="663718" cy="3716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510D385-027F-3687-02F2-5C993A460B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98850" y="1044011"/>
            <a:ext cx="1109082" cy="5553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D70EDB7-5FB5-EEB5-49C9-053A54296E4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99581" y="1081195"/>
            <a:ext cx="903111" cy="50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E8AC36-A6E1-A22B-A8DD-72A11BE3161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96272" y="1648029"/>
            <a:ext cx="860079" cy="4826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7851FB1-C9B1-5D16-050F-F0C6BDE1899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29605" y="2046603"/>
            <a:ext cx="778598" cy="43796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14EE8CB-B3A5-A080-F994-14E0DDDA299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52013" y="1680534"/>
            <a:ext cx="720183" cy="40410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80989D8-ED7E-ED40-3572-F54B20DD95D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088460" y="1926761"/>
            <a:ext cx="931722" cy="5227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5500660-CA25-5E61-3916-1A31A73D8D5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403865" y="2004995"/>
            <a:ext cx="745483" cy="41829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CDF69AB-A522-AC0D-FC87-2692EF8F8AF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468363" y="1343333"/>
            <a:ext cx="720183" cy="4041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4C7B481-9083-D069-C1D7-8F22C6736B9B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54338" y="1342637"/>
            <a:ext cx="713946" cy="4015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44D4E50-BEC7-A4BD-F02D-721246500A4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369526" y="952358"/>
            <a:ext cx="860079" cy="48379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746581B-9094-8F22-620E-36FD17B6416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81590" y="1744232"/>
            <a:ext cx="778598" cy="436880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 with low confidence">
            <a:extLst>
              <a:ext uri="{FF2B5EF4-FFF2-40B4-BE49-F238E27FC236}">
                <a16:creationId xmlns:a16="http://schemas.microsoft.com/office/drawing/2014/main" id="{3ADE54C5-328B-33E5-16BC-79C253614BEE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20182" y="2517136"/>
            <a:ext cx="704150" cy="396207"/>
          </a:xfrm>
          <a:prstGeom prst="rect">
            <a:avLst/>
          </a:prstGeom>
        </p:spPr>
      </p:pic>
      <p:pic>
        <p:nvPicPr>
          <p:cNvPr id="29" name="Picture 28" descr="A picture containing logo, font, graphics, text&#10;&#10;Description automatically generated">
            <a:extLst>
              <a:ext uri="{FF2B5EF4-FFF2-40B4-BE49-F238E27FC236}">
                <a16:creationId xmlns:a16="http://schemas.microsoft.com/office/drawing/2014/main" id="{77419057-98E2-6D12-18EF-7691A3EB071D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405509" y="2322697"/>
            <a:ext cx="575525" cy="323733"/>
          </a:xfrm>
          <a:prstGeom prst="rect">
            <a:avLst/>
          </a:prstGeom>
        </p:spPr>
      </p:pic>
      <p:pic>
        <p:nvPicPr>
          <p:cNvPr id="30" name="Picture 29" descr="A black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2187D3AB-8D6A-9EDD-5FA6-041316A4D68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520397" y="2620574"/>
            <a:ext cx="649490" cy="365338"/>
          </a:xfrm>
          <a:prstGeom prst="rect">
            <a:avLst/>
          </a:prstGeom>
        </p:spPr>
      </p:pic>
      <p:pic>
        <p:nvPicPr>
          <p:cNvPr id="31" name="Picture 30" descr="A logo of a cloud&#10;&#10;Description automatically generated with low confidence">
            <a:extLst>
              <a:ext uri="{FF2B5EF4-FFF2-40B4-BE49-F238E27FC236}">
                <a16:creationId xmlns:a16="http://schemas.microsoft.com/office/drawing/2014/main" id="{42C02C39-5826-7DC1-5D2D-7A27E6783BFA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706355" y="2357596"/>
            <a:ext cx="513483" cy="288834"/>
          </a:xfrm>
          <a:prstGeom prst="rect">
            <a:avLst/>
          </a:prstGeom>
        </p:spPr>
      </p:pic>
      <p:pic>
        <p:nvPicPr>
          <p:cNvPr id="32" name="Picture 31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BA165513-D8F8-EE73-A952-205D78A3626D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58382" y="2565510"/>
            <a:ext cx="745483" cy="419334"/>
          </a:xfrm>
          <a:prstGeom prst="rect">
            <a:avLst/>
          </a:prstGeom>
        </p:spPr>
      </p:pic>
      <p:pic>
        <p:nvPicPr>
          <p:cNvPr id="33" name="Picture 32" descr="A picture containing font, logo, graphics, symbol&#10;&#10;Description automatically generated">
            <a:extLst>
              <a:ext uri="{FF2B5EF4-FFF2-40B4-BE49-F238E27FC236}">
                <a16:creationId xmlns:a16="http://schemas.microsoft.com/office/drawing/2014/main" id="{FF00F64E-72AC-F7AA-7812-C6BBF7A62274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63716" y="2244810"/>
            <a:ext cx="618463" cy="34788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2EFF825-AC9E-385E-79FA-17DA4794DB54}"/>
              </a:ext>
            </a:extLst>
          </p:cNvPr>
          <p:cNvSpPr/>
          <p:nvPr/>
        </p:nvSpPr>
        <p:spPr>
          <a:xfrm>
            <a:off x="0" y="748256"/>
            <a:ext cx="5453743" cy="25893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252035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0E1FC6ED-3284-A351-2D9C-8655247FF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925" y="1108046"/>
            <a:ext cx="3064009" cy="678852"/>
          </a:xfrm>
          <a:prstGeom prst="rect">
            <a:avLst/>
          </a:prstGeom>
        </p:spPr>
      </p:pic>
      <p:pic>
        <p:nvPicPr>
          <p:cNvPr id="6" name="Content Placeholder 5" descr="Logo&#10;&#10;Description automatically generated">
            <a:extLst>
              <a:ext uri="{FF2B5EF4-FFF2-40B4-BE49-F238E27FC236}">
                <a16:creationId xmlns:a16="http://schemas.microsoft.com/office/drawing/2014/main" id="{FA3E04C6-283E-9E5C-D0D5-1B5EB7C9AB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813300" y="3571249"/>
            <a:ext cx="2565400" cy="2616200"/>
          </a:xfr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8E276E-27A8-E699-6DD0-74908165A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887" y="6607796"/>
            <a:ext cx="2145167" cy="250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tx1"/>
                </a:solidFill>
              </a:rPr>
              <a:t>Slide </a:t>
            </a:r>
            <a:r>
              <a:rPr lang="it-IT" dirty="0" err="1">
                <a:solidFill>
                  <a:schemeClr val="tx1"/>
                </a:solidFill>
              </a:rPr>
              <a:t>courtesy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Dave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Heyns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68F2C01-2E3A-84CC-D14A-0B2A85A9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2E07A-D544-5D47-8EE2-FB691007F03E}" type="slidenum">
              <a:rPr lang="it-IT" smtClean="0"/>
              <a:t>13</a:t>
            </a:fld>
            <a:endParaRPr lang="it-IT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71CE42B-852A-FB7C-D54C-3A88ADC2BA9E}"/>
              </a:ext>
            </a:extLst>
          </p:cNvPr>
          <p:cNvGraphicFramePr>
            <a:graphicFrameLocks/>
          </p:cNvGraphicFramePr>
          <p:nvPr/>
        </p:nvGraphicFramePr>
        <p:xfrm>
          <a:off x="-498206" y="589825"/>
          <a:ext cx="6942864" cy="6017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C86E0AFE-B828-7080-FBAC-CA0C9B98B6CA}"/>
              </a:ext>
            </a:extLst>
          </p:cNvPr>
          <p:cNvGraphicFramePr>
            <a:graphicFrameLocks/>
          </p:cNvGraphicFramePr>
          <p:nvPr/>
        </p:nvGraphicFramePr>
        <p:xfrm>
          <a:off x="6033013" y="465659"/>
          <a:ext cx="6433771" cy="6392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25C75BB-00F8-CBDC-6064-646839783A11}"/>
              </a:ext>
            </a:extLst>
          </p:cNvPr>
          <p:cNvSpPr txBox="1"/>
          <p:nvPr/>
        </p:nvSpPr>
        <p:spPr>
          <a:xfrm>
            <a:off x="1900643" y="2814843"/>
            <a:ext cx="214516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Merriweather" pitchFamily="2" charset="77"/>
              </a:rPr>
              <a:t>22</a:t>
            </a:r>
          </a:p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Merriweather" pitchFamily="2" charset="77"/>
              </a:rPr>
              <a:t> </a:t>
            </a:r>
            <a:r>
              <a:rPr lang="en-US" sz="2500" dirty="0">
                <a:solidFill>
                  <a:schemeClr val="accent5">
                    <a:lumMod val="75000"/>
                  </a:schemeClr>
                </a:solidFill>
                <a:latin typeface="Merriweather" pitchFamily="2" charset="77"/>
              </a:rPr>
              <a:t>Countries represented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03CE77-BD04-3D48-E70C-92C39480EE69}"/>
              </a:ext>
            </a:extLst>
          </p:cNvPr>
          <p:cNvSpPr txBox="1"/>
          <p:nvPr/>
        </p:nvSpPr>
        <p:spPr>
          <a:xfrm>
            <a:off x="8078986" y="3088189"/>
            <a:ext cx="21886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Merriweather" pitchFamily="2" charset="77"/>
              </a:rPr>
              <a:t>All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Merriweather" pitchFamily="2" charset="77"/>
              </a:rPr>
              <a:t>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Merriweather" pitchFamily="2" charset="77"/>
              </a:rPr>
              <a:t>OECD disciplines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743E51-9FAE-C654-ADE3-8CC7008FDE93}"/>
              </a:ext>
            </a:extLst>
          </p:cNvPr>
          <p:cNvSpPr txBox="1"/>
          <p:nvPr/>
        </p:nvSpPr>
        <p:spPr>
          <a:xfrm>
            <a:off x="4971737" y="4200236"/>
            <a:ext cx="22485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Merriweather" pitchFamily="2" charset="77"/>
              </a:rPr>
              <a:t>120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Merriweather" pitchFamily="2" charset="77"/>
              </a:rPr>
              <a:t>Project proposals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7D60F8-80CB-D6B1-9B1D-D06321D80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455" y="4199"/>
            <a:ext cx="11191240" cy="1084331"/>
          </a:xfrm>
        </p:spPr>
        <p:txBody>
          <a:bodyPr/>
          <a:lstStyle/>
          <a:p>
            <a:pPr algn="ctr"/>
            <a:r>
              <a:rPr lang="en-NO" dirty="0"/>
              <a:t>2019 – 2022 working research</a:t>
            </a:r>
            <a:br>
              <a:rPr lang="en-NO" dirty="0"/>
            </a:br>
            <a:r>
              <a:rPr lang="en-NO" dirty="0"/>
              <a:t>adoption funding IaaS &amp; Earth Observation services</a:t>
            </a:r>
          </a:p>
        </p:txBody>
      </p:sp>
    </p:spTree>
    <p:extLst>
      <p:ext uri="{BB962C8B-B14F-4D97-AF65-F5344CB8AC3E}">
        <p14:creationId xmlns:p14="http://schemas.microsoft.com/office/powerpoint/2010/main" val="1266466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3C989457-A70D-50B7-BCC9-036488486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709" y="1099366"/>
            <a:ext cx="4480602" cy="45693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001B89A-2B79-7285-6F97-D9CD44F2892C}"/>
              </a:ext>
            </a:extLst>
          </p:cNvPr>
          <p:cNvSpPr/>
          <p:nvPr/>
        </p:nvSpPr>
        <p:spPr>
          <a:xfrm>
            <a:off x="692740" y="3545999"/>
            <a:ext cx="5193792" cy="2743200"/>
          </a:xfrm>
          <a:prstGeom prst="rect">
            <a:avLst/>
          </a:prstGeom>
          <a:solidFill>
            <a:schemeClr val="bg1"/>
          </a:solidFill>
          <a:ln w="1111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16" descr="Who We Are | Micromail">
            <a:extLst>
              <a:ext uri="{FF2B5EF4-FFF2-40B4-BE49-F238E27FC236}">
                <a16:creationId xmlns:a16="http://schemas.microsoft.com/office/drawing/2014/main" id="{AB0DE8F7-FB7F-C6E8-7A37-19F6DFD91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912" y="2591251"/>
            <a:ext cx="1323586" cy="85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19D298-096D-96F2-08D6-98D09E73E8AF}"/>
              </a:ext>
            </a:extLst>
          </p:cNvPr>
          <p:cNvSpPr/>
          <p:nvPr/>
        </p:nvSpPr>
        <p:spPr>
          <a:xfrm>
            <a:off x="6267241" y="3545999"/>
            <a:ext cx="5193792" cy="2743200"/>
          </a:xfrm>
          <a:prstGeom prst="rect">
            <a:avLst/>
          </a:prstGeom>
          <a:solidFill>
            <a:schemeClr val="bg1"/>
          </a:solidFill>
          <a:ln w="1111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3F819C-2D0D-8A3B-A7E1-A9D1862C5206}"/>
              </a:ext>
            </a:extLst>
          </p:cNvPr>
          <p:cNvSpPr/>
          <p:nvPr/>
        </p:nvSpPr>
        <p:spPr>
          <a:xfrm>
            <a:off x="692740" y="639333"/>
            <a:ext cx="5193792" cy="2743200"/>
          </a:xfrm>
          <a:prstGeom prst="rect">
            <a:avLst/>
          </a:prstGeom>
          <a:solidFill>
            <a:schemeClr val="bg1"/>
          </a:solidFill>
          <a:ln w="1111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Modelling of Drug Deposition with Realistic Dosages in Patient-Specific Lung Airways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989EAC-038A-B6C8-D067-705035776A86}"/>
              </a:ext>
            </a:extLst>
          </p:cNvPr>
          <p:cNvSpPr txBox="1"/>
          <p:nvPr/>
        </p:nvSpPr>
        <p:spPr>
          <a:xfrm>
            <a:off x="1133165" y="1498519"/>
            <a:ext cx="4662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Agile Response To High performance computing needs for Undergraduate Research</a:t>
            </a:r>
            <a:endParaRPr lang="en-U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23F261-659E-A976-CA11-683E208AC206}"/>
              </a:ext>
            </a:extLst>
          </p:cNvPr>
          <p:cNvSpPr txBox="1"/>
          <p:nvPr/>
        </p:nvSpPr>
        <p:spPr>
          <a:xfrm>
            <a:off x="6688412" y="4495127"/>
            <a:ext cx="4662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High Availability OpenStack </a:t>
            </a:r>
            <a:r>
              <a:rPr lang="en-GB" sz="24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Cloud</a:t>
            </a:r>
            <a:r>
              <a:rPr lang="en-GB" sz="24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IaaS platform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BC0265-184A-4813-06A6-B4ACF1B45DCB}"/>
              </a:ext>
            </a:extLst>
          </p:cNvPr>
          <p:cNvSpPr txBox="1"/>
          <p:nvPr/>
        </p:nvSpPr>
        <p:spPr>
          <a:xfrm>
            <a:off x="1138293" y="4446821"/>
            <a:ext cx="4662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Stimulate practical application of forestry impact results by industry</a:t>
            </a:r>
            <a:endParaRPr lang="en-US" sz="2400" dirty="0"/>
          </a:p>
        </p:txBody>
      </p:sp>
      <p:pic>
        <p:nvPicPr>
          <p:cNvPr id="12" name="Picture 10" descr="Flag of the United Kingdom - Wikipedia">
            <a:extLst>
              <a:ext uri="{FF2B5EF4-FFF2-40B4-BE49-F238E27FC236}">
                <a16:creationId xmlns:a16="http://schemas.microsoft.com/office/drawing/2014/main" id="{0CA2EB33-02D6-6043-EA80-9B98E258F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771405" y="721252"/>
            <a:ext cx="1034485" cy="79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ndex of /mtc47/img/Bath Logo">
            <a:extLst>
              <a:ext uri="{FF2B5EF4-FFF2-40B4-BE49-F238E27FC236}">
                <a16:creationId xmlns:a16="http://schemas.microsoft.com/office/drawing/2014/main" id="{877D9D5B-C8F8-15EB-6AC5-15E2AC00B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73" y="695105"/>
            <a:ext cx="2121113" cy="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ome - Phoenix Software">
            <a:extLst>
              <a:ext uri="{FF2B5EF4-FFF2-40B4-BE49-F238E27FC236}">
                <a16:creationId xmlns:a16="http://schemas.microsoft.com/office/drawing/2014/main" id="{F3FA12AD-C09A-73ED-910B-D97883D58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044" y="2611688"/>
            <a:ext cx="1703292" cy="60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Microsoft Azure | Microsoft Wiki | Fandom">
            <a:extLst>
              <a:ext uri="{FF2B5EF4-FFF2-40B4-BE49-F238E27FC236}">
                <a16:creationId xmlns:a16="http://schemas.microsoft.com/office/drawing/2014/main" id="{E685AF69-B133-5DEC-5BF7-24DD39998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66" y="2806254"/>
            <a:ext cx="2563577" cy="42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Flag of the Netherlands - Wikipedia">
            <a:extLst>
              <a:ext uri="{FF2B5EF4-FFF2-40B4-BE49-F238E27FC236}">
                <a16:creationId xmlns:a16="http://schemas.microsoft.com/office/drawing/2014/main" id="{10F6495E-9949-E1FA-083C-8D87F3C40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923" y="3620900"/>
            <a:ext cx="1046765" cy="69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Templates and downloads: UT logo, powerpoint, posters, etc (Sjablonen in UT  huisstijl) | Service Portal | University of Twente">
            <a:extLst>
              <a:ext uri="{FF2B5EF4-FFF2-40B4-BE49-F238E27FC236}">
                <a16:creationId xmlns:a16="http://schemas.microsoft.com/office/drawing/2014/main" id="{7FE7638A-148F-F405-02AD-0AF99EA81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32" y="3382398"/>
            <a:ext cx="2350006" cy="117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CloudFerro – Impressive Project">
            <a:extLst>
              <a:ext uri="{FF2B5EF4-FFF2-40B4-BE49-F238E27FC236}">
                <a16:creationId xmlns:a16="http://schemas.microsoft.com/office/drawing/2014/main" id="{3509B7EA-7B93-1A59-ACE0-46F4C1F31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095" y="5318958"/>
            <a:ext cx="2651812" cy="9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About EDI – Elektronikas un datorzinātņu institūts">
            <a:extLst>
              <a:ext uri="{FF2B5EF4-FFF2-40B4-BE49-F238E27FC236}">
                <a16:creationId xmlns:a16="http://schemas.microsoft.com/office/drawing/2014/main" id="{47B478F8-3846-0F66-81B9-1B49DCAA8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94" y="3595184"/>
            <a:ext cx="3438596" cy="86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 descr="flag of Latvia | Britannica">
            <a:extLst>
              <a:ext uri="{FF2B5EF4-FFF2-40B4-BE49-F238E27FC236}">
                <a16:creationId xmlns:a16="http://schemas.microsoft.com/office/drawing/2014/main" id="{A7E4D558-013D-EA56-426A-138B04787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436" y="3632474"/>
            <a:ext cx="1307454" cy="65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Sabiedrība ar ierobežotu atbildību &quot;Baltic Satellite Service&quot; |  business.gov.lv - Valsts platforma biznesa attīstībai">
            <a:extLst>
              <a:ext uri="{FF2B5EF4-FFF2-40B4-BE49-F238E27FC236}">
                <a16:creationId xmlns:a16="http://schemas.microsoft.com/office/drawing/2014/main" id="{9D49A124-B3B8-B81D-9278-2E01480C7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622" y="5283891"/>
            <a:ext cx="2178950" cy="91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804A32C7-450B-D4B5-3E72-19B2D22F207D}"/>
              </a:ext>
            </a:extLst>
          </p:cNvPr>
          <p:cNvSpPr/>
          <p:nvPr/>
        </p:nvSpPr>
        <p:spPr>
          <a:xfrm>
            <a:off x="6267241" y="640614"/>
            <a:ext cx="5193792" cy="2743200"/>
          </a:xfrm>
          <a:prstGeom prst="rect">
            <a:avLst/>
          </a:prstGeom>
          <a:solidFill>
            <a:schemeClr val="bg1"/>
          </a:solidFill>
          <a:ln w="1111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C28A8-5F6C-4035-55B7-EB7F41DAA849}"/>
              </a:ext>
            </a:extLst>
          </p:cNvPr>
          <p:cNvSpPr txBox="1"/>
          <p:nvPr/>
        </p:nvSpPr>
        <p:spPr>
          <a:xfrm>
            <a:off x="6712794" y="1476295"/>
            <a:ext cx="4561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Quantifying war damage in Ukraine based on EO data (impact to global food production)</a:t>
            </a:r>
          </a:p>
        </p:txBody>
      </p:sp>
      <p:pic>
        <p:nvPicPr>
          <p:cNvPr id="31" name="Picture 30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91F41D0C-F026-EFDD-7F1E-EFA9D6A1DBD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904" y="331347"/>
            <a:ext cx="2647351" cy="1546173"/>
          </a:xfrm>
          <a:prstGeom prst="rect">
            <a:avLst/>
          </a:prstGeom>
        </p:spPr>
      </p:pic>
      <p:pic>
        <p:nvPicPr>
          <p:cNvPr id="32" name="Picture 22">
            <a:extLst>
              <a:ext uri="{FF2B5EF4-FFF2-40B4-BE49-F238E27FC236}">
                <a16:creationId xmlns:a16="http://schemas.microsoft.com/office/drawing/2014/main" id="{72F2FF5A-53F3-8E5A-4CA8-EE0D43A31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924" y="717357"/>
            <a:ext cx="1046765" cy="72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CloudFerro – Impressive Project">
            <a:extLst>
              <a:ext uri="{FF2B5EF4-FFF2-40B4-BE49-F238E27FC236}">
                <a16:creationId xmlns:a16="http://schemas.microsoft.com/office/drawing/2014/main" id="{67A6E6E3-DEB9-77C9-E463-53CB608AA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356" y="2585575"/>
            <a:ext cx="1981279" cy="69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Segnaposto piè di pagina 3">
            <a:extLst>
              <a:ext uri="{FF2B5EF4-FFF2-40B4-BE49-F238E27FC236}">
                <a16:creationId xmlns:a16="http://schemas.microsoft.com/office/drawing/2014/main" id="{5D631031-B644-ECC2-E7ED-DA7F72CCDD89}"/>
              </a:ext>
            </a:extLst>
          </p:cNvPr>
          <p:cNvSpPr txBox="1">
            <a:spLocks/>
          </p:cNvSpPr>
          <p:nvPr/>
        </p:nvSpPr>
        <p:spPr>
          <a:xfrm>
            <a:off x="10887" y="6607796"/>
            <a:ext cx="2145167" cy="250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>
                <a:solidFill>
                  <a:schemeClr val="tx1"/>
                </a:solidFill>
              </a:rPr>
              <a:t>Slide courtesy Dave Heyns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438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65092-9F3C-B8F9-6AB2-D353D25A5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EOSC-Future project - April 2020 – September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4BDDB-AA7C-733A-2EF0-4A7D7DE00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4574"/>
            <a:ext cx="11191240" cy="500410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</a:t>
            </a:r>
            <a:r>
              <a:rPr lang="en-NO" dirty="0"/>
              <a:t>emand assessment</a:t>
            </a:r>
          </a:p>
          <a:p>
            <a:pPr marL="0" indent="0">
              <a:buNone/>
            </a:pPr>
            <a:endParaRPr lang="en-NO" dirty="0"/>
          </a:p>
          <a:p>
            <a:pPr marL="0" indent="0">
              <a:buNone/>
            </a:pPr>
            <a:r>
              <a:rPr lang="en-NO" dirty="0"/>
              <a:t>Delivery channels </a:t>
            </a:r>
          </a:p>
          <a:p>
            <a:pPr marL="0" indent="0">
              <a:buNone/>
            </a:pPr>
            <a:endParaRPr lang="en-NO" dirty="0"/>
          </a:p>
          <a:p>
            <a:pPr marL="0" indent="0">
              <a:buNone/>
            </a:pPr>
            <a:r>
              <a:rPr lang="en-NO" dirty="0"/>
              <a:t>Buying data</a:t>
            </a:r>
          </a:p>
          <a:p>
            <a:pPr marL="0" indent="0">
              <a:buNone/>
            </a:pPr>
            <a:endParaRPr lang="en-NO" dirty="0"/>
          </a:p>
          <a:p>
            <a:pPr marL="0" indent="0">
              <a:buNone/>
            </a:pPr>
            <a:r>
              <a:rPr lang="en-NO" dirty="0"/>
              <a:t>Service sustainability – EOSC Association TF sustainable financing</a:t>
            </a:r>
          </a:p>
          <a:p>
            <a:pPr marL="0" indent="0">
              <a:buNone/>
            </a:pPr>
            <a:endParaRPr lang="en-NO" dirty="0"/>
          </a:p>
          <a:p>
            <a:endParaRPr lang="en-N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87A90F3-5E19-FC96-77D2-8BDD1BF406AC}"/>
              </a:ext>
            </a:extLst>
          </p:cNvPr>
          <p:cNvSpPr txBox="1">
            <a:spLocks/>
          </p:cNvSpPr>
          <p:nvPr/>
        </p:nvSpPr>
        <p:spPr>
          <a:xfrm>
            <a:off x="838200" y="1204574"/>
            <a:ext cx="11191240" cy="1084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endParaRPr lang="en-NO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4D33F32-EDE9-1F45-D942-4CDA55AE442D}"/>
              </a:ext>
            </a:extLst>
          </p:cNvPr>
          <p:cNvCxnSpPr>
            <a:cxnSpLocks/>
          </p:cNvCxnSpPr>
          <p:nvPr/>
        </p:nvCxnSpPr>
        <p:spPr>
          <a:xfrm>
            <a:off x="3573902" y="2793755"/>
            <a:ext cx="1052519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BE686275-98F4-27B2-E19E-D01BBD3811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898633"/>
              </p:ext>
            </p:extLst>
          </p:nvPr>
        </p:nvGraphicFramePr>
        <p:xfrm>
          <a:off x="4876801" y="997651"/>
          <a:ext cx="7152639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9096">
                  <a:extLst>
                    <a:ext uri="{9D8B030D-6E8A-4147-A177-3AD203B41FA5}">
                      <a16:colId xmlns:a16="http://schemas.microsoft.com/office/drawing/2014/main" val="2792131269"/>
                    </a:ext>
                  </a:extLst>
                </a:gridCol>
                <a:gridCol w="3064399">
                  <a:extLst>
                    <a:ext uri="{9D8B030D-6E8A-4147-A177-3AD203B41FA5}">
                      <a16:colId xmlns:a16="http://schemas.microsoft.com/office/drawing/2014/main" val="1735399229"/>
                    </a:ext>
                  </a:extLst>
                </a:gridCol>
                <a:gridCol w="1249144">
                  <a:extLst>
                    <a:ext uri="{9D8B030D-6E8A-4147-A177-3AD203B41FA5}">
                      <a16:colId xmlns:a16="http://schemas.microsoft.com/office/drawing/2014/main" val="8870096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O" dirty="0"/>
                        <a:t>Aggregator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Platform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721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O" dirty="0"/>
                        <a:t>GWDG 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AWS Trusted Research Environment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AWS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049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O" dirty="0"/>
                        <a:t>Portugese national computing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Commodity Google Cloud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Google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97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O" dirty="0"/>
                        <a:t>SURF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European Environment for Scientific Software Installation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Microsoft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38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O" dirty="0"/>
                        <a:t>University of Sussex Applied Language Modelling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Hate Classifier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Oracle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446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O" dirty="0"/>
                        <a:t>Vienna Scientific Cluster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OpenScienceLabs for HPC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O" dirty="0"/>
                        <a:t>Google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988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27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own Arrow Callout 19">
            <a:extLst>
              <a:ext uri="{FF2B5EF4-FFF2-40B4-BE49-F238E27FC236}">
                <a16:creationId xmlns:a16="http://schemas.microsoft.com/office/drawing/2014/main" id="{441CB0BF-1991-9315-1D74-B1F4C9D57636}"/>
              </a:ext>
            </a:extLst>
          </p:cNvPr>
          <p:cNvSpPr/>
          <p:nvPr/>
        </p:nvSpPr>
        <p:spPr>
          <a:xfrm>
            <a:off x="3737427" y="3389333"/>
            <a:ext cx="4717145" cy="2337763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b-NO" dirty="0"/>
              <a:t>d</a:t>
            </a:r>
            <a:r>
              <a:rPr lang="nb-NO" sz="1800" dirty="0"/>
              <a:t>o </a:t>
            </a:r>
            <a:r>
              <a:rPr lang="nb-NO" sz="1800" dirty="0" err="1"/>
              <a:t>stuff</a:t>
            </a:r>
            <a:endParaRPr lang="en-NO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334C3A20-7DD9-860A-8333-CA5B7B83D070}"/>
              </a:ext>
            </a:extLst>
          </p:cNvPr>
          <p:cNvSpPr txBox="1">
            <a:spLocks/>
          </p:cNvSpPr>
          <p:nvPr/>
        </p:nvSpPr>
        <p:spPr>
          <a:xfrm>
            <a:off x="8035989" y="915449"/>
            <a:ext cx="3721364" cy="430909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/>
              <a:t>What is the right question?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7AECDE-27BC-661E-3605-D84D000D70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369" y="3759200"/>
            <a:ext cx="3098800" cy="3098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0D26B4-F2BC-8126-7104-89FB8AFDBB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5557" y="3759200"/>
            <a:ext cx="3098800" cy="3098800"/>
          </a:xfrm>
          <a:prstGeom prst="rect">
            <a:avLst/>
          </a:prstGeom>
        </p:spPr>
      </p:pic>
      <p:sp>
        <p:nvSpPr>
          <p:cNvPr id="6" name="Rectangular Callout 5">
            <a:extLst>
              <a:ext uri="{FF2B5EF4-FFF2-40B4-BE49-F238E27FC236}">
                <a16:creationId xmlns:a16="http://schemas.microsoft.com/office/drawing/2014/main" id="{53BF741C-C3DD-47A9-A382-728D0D527572}"/>
              </a:ext>
            </a:extLst>
          </p:cNvPr>
          <p:cNvSpPr/>
          <p:nvPr/>
        </p:nvSpPr>
        <p:spPr>
          <a:xfrm>
            <a:off x="2441510" y="2101466"/>
            <a:ext cx="1867161" cy="1059024"/>
          </a:xfrm>
          <a:prstGeom prst="wedgeRectCallout">
            <a:avLst>
              <a:gd name="adj1" fmla="val -39015"/>
              <a:gd name="adj2" fmla="val 131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dirty="0"/>
              <a:t>BUILD!!</a:t>
            </a:r>
          </a:p>
        </p:txBody>
      </p:sp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FF80E8EA-CF0E-7F5E-05AC-C89757BF3773}"/>
              </a:ext>
            </a:extLst>
          </p:cNvPr>
          <p:cNvSpPr/>
          <p:nvPr/>
        </p:nvSpPr>
        <p:spPr>
          <a:xfrm flipH="1">
            <a:off x="7781971" y="2075321"/>
            <a:ext cx="1867160" cy="1059024"/>
          </a:xfrm>
          <a:prstGeom prst="wedgeRectCallout">
            <a:avLst>
              <a:gd name="adj1" fmla="val -39015"/>
              <a:gd name="adj2" fmla="val 131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dirty="0"/>
              <a:t>BUY!!</a:t>
            </a:r>
          </a:p>
        </p:txBody>
      </p:sp>
      <p:sp>
        <p:nvSpPr>
          <p:cNvPr id="13" name="Down Arrow Callout 12">
            <a:extLst>
              <a:ext uri="{FF2B5EF4-FFF2-40B4-BE49-F238E27FC236}">
                <a16:creationId xmlns:a16="http://schemas.microsoft.com/office/drawing/2014/main" id="{23554C52-C66E-550D-17AA-6DCA03AEF4B8}"/>
              </a:ext>
            </a:extLst>
          </p:cNvPr>
          <p:cNvSpPr/>
          <p:nvPr/>
        </p:nvSpPr>
        <p:spPr>
          <a:xfrm>
            <a:off x="4823021" y="195943"/>
            <a:ext cx="2698618" cy="30988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800" dirty="0"/>
              <a:t>Schrems2</a:t>
            </a:r>
          </a:p>
          <a:p>
            <a:pPr algn="ctr"/>
            <a:r>
              <a:rPr lang="nb-NO" dirty="0"/>
              <a:t>cyber </a:t>
            </a:r>
            <a:r>
              <a:rPr lang="nb-NO" dirty="0" err="1"/>
              <a:t>warfare</a:t>
            </a:r>
            <a:endParaRPr lang="en-NO" sz="1800" dirty="0"/>
          </a:p>
          <a:p>
            <a:pPr algn="ctr"/>
            <a:r>
              <a:rPr lang="en-NO" sz="1800" dirty="0"/>
              <a:t>Trump</a:t>
            </a:r>
          </a:p>
          <a:p>
            <a:pPr algn="ctr"/>
            <a:r>
              <a:rPr lang="en-NO" sz="1800" dirty="0"/>
              <a:t>Covid</a:t>
            </a:r>
          </a:p>
          <a:p>
            <a:pPr algn="ctr"/>
            <a:r>
              <a:rPr lang="en-NO" sz="1800" dirty="0"/>
              <a:t>War in Ukraine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D6B341E-DBC2-BD88-B33C-C26FD7576B5B}"/>
              </a:ext>
            </a:extLst>
          </p:cNvPr>
          <p:cNvSpPr/>
          <p:nvPr/>
        </p:nvSpPr>
        <p:spPr>
          <a:xfrm>
            <a:off x="4647332" y="5734811"/>
            <a:ext cx="2698618" cy="1012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r>
              <a:rPr lang="en-NO" dirty="0"/>
              <a:t>ata sovereignty</a:t>
            </a:r>
          </a:p>
          <a:p>
            <a:pPr algn="ctr"/>
            <a:r>
              <a:rPr lang="en-GB" dirty="0"/>
              <a:t>d</a:t>
            </a:r>
            <a:r>
              <a:rPr lang="en-NO" dirty="0"/>
              <a:t>igital autonomy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118A247-752B-6657-A2F8-69F957B437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179" y="3759200"/>
            <a:ext cx="1407713" cy="93847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CC1F3D4-FBA9-EA55-9E91-ADA0CC9B931E}"/>
              </a:ext>
            </a:extLst>
          </p:cNvPr>
          <p:cNvSpPr txBox="1"/>
          <p:nvPr/>
        </p:nvSpPr>
        <p:spPr>
          <a:xfrm>
            <a:off x="4145475" y="4052628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Gaia-X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E40F28-5B4E-C127-1E20-EB0F4C8A3C69}"/>
              </a:ext>
            </a:extLst>
          </p:cNvPr>
          <p:cNvSpPr txBox="1"/>
          <p:nvPr/>
        </p:nvSpPr>
        <p:spPr>
          <a:xfrm>
            <a:off x="5933696" y="4059283"/>
            <a:ext cx="674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EOSC</a:t>
            </a:r>
          </a:p>
        </p:txBody>
      </p:sp>
      <p:sp>
        <p:nvSpPr>
          <p:cNvPr id="24" name="Title 2">
            <a:extLst>
              <a:ext uri="{FF2B5EF4-FFF2-40B4-BE49-F238E27FC236}">
                <a16:creationId xmlns:a16="http://schemas.microsoft.com/office/drawing/2014/main" id="{2DBE1917-D710-7BDB-4470-83D3B9696D2C}"/>
              </a:ext>
            </a:extLst>
          </p:cNvPr>
          <p:cNvSpPr txBox="1">
            <a:spLocks/>
          </p:cNvSpPr>
          <p:nvPr/>
        </p:nvSpPr>
        <p:spPr>
          <a:xfrm>
            <a:off x="541549" y="912672"/>
            <a:ext cx="3721364" cy="430909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/>
              <a:t>What’s the right answer?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DB9BC94-6FB6-A89F-6492-C27A24435A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518" y="3759200"/>
            <a:ext cx="1407713" cy="93847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5D5A977-BEF4-8FAB-23C2-198FBC2F4E90}"/>
              </a:ext>
            </a:extLst>
          </p:cNvPr>
          <p:cNvSpPr txBox="1"/>
          <p:nvPr/>
        </p:nvSpPr>
        <p:spPr>
          <a:xfrm>
            <a:off x="5824839" y="4052628"/>
            <a:ext cx="674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EOSC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A7DF0F4-CE77-F59B-F164-66D5676D51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59" y="3759200"/>
            <a:ext cx="1407713" cy="93847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A8C9DC0-C3E6-BD9A-9B1C-6747989E42AE}"/>
              </a:ext>
            </a:extLst>
          </p:cNvPr>
          <p:cNvSpPr txBox="1"/>
          <p:nvPr/>
        </p:nvSpPr>
        <p:spPr>
          <a:xfrm>
            <a:off x="7348155" y="4052628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NRENs?</a:t>
            </a:r>
          </a:p>
        </p:txBody>
      </p:sp>
    </p:spTree>
    <p:extLst>
      <p:ext uri="{BB962C8B-B14F-4D97-AF65-F5344CB8AC3E}">
        <p14:creationId xmlns:p14="http://schemas.microsoft.com/office/powerpoint/2010/main" val="118128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" grpId="0"/>
      <p:bldP spid="13" grpId="0" animBg="1"/>
      <p:bldP spid="15" grpId="0" animBg="1"/>
      <p:bldP spid="19" grpId="0"/>
      <p:bldP spid="23" grpId="0"/>
      <p:bldP spid="27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728C1A-62AE-4EC5-C0D7-02F1B4705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Number of NREN cloud services – significant investments</a:t>
            </a:r>
          </a:p>
          <a:p>
            <a:r>
              <a:rPr lang="en-GB" dirty="0"/>
              <a:t>Much collaboration talk, less collaboration doing</a:t>
            </a:r>
          </a:p>
          <a:p>
            <a:r>
              <a:rPr lang="en-GB" dirty="0"/>
              <a:t>Delivery or brokerage of community services across administrative boundaries has so far not really worked over time:</a:t>
            </a:r>
          </a:p>
          <a:p>
            <a:pPr lvl="1"/>
            <a:r>
              <a:rPr lang="en-GB" dirty="0"/>
              <a:t>Neither national nor cross-border</a:t>
            </a:r>
          </a:p>
          <a:p>
            <a:pPr lvl="1"/>
            <a:r>
              <a:rPr lang="en-GB" dirty="0"/>
              <a:t>Exceptions: Germany, LUMI</a:t>
            </a:r>
          </a:p>
          <a:p>
            <a:r>
              <a:rPr lang="en-GB" dirty="0"/>
              <a:t>Challenges: sustainable business model, customer facing business side, business scalability?</a:t>
            </a:r>
            <a:endParaRPr lang="en-NO" dirty="0"/>
          </a:p>
          <a:p>
            <a:r>
              <a:rPr lang="en-NO" dirty="0"/>
              <a:t>Collaboration challenge: mandate (consumer, producer), funding national, lack of international transaction framework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4B1AE1-B015-C3F7-C1B4-6E5BC77C0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Collaboration on community cloud service delivery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58941C-9B22-C4A1-B74F-5D9479EA6B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17</a:t>
            </a:fld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6FE194C-FA0F-D21E-963D-A6F760A90468}"/>
              </a:ext>
            </a:extLst>
          </p:cNvPr>
          <p:cNvSpPr/>
          <p:nvPr/>
        </p:nvSpPr>
        <p:spPr>
          <a:xfrm>
            <a:off x="3187337" y="5609006"/>
            <a:ext cx="5250296" cy="1044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lack of drivers to jointly deliver community IaaS to R&amp;E? </a:t>
            </a:r>
            <a:endParaRPr lang="en-NO" sz="2400" dirty="0"/>
          </a:p>
        </p:txBody>
      </p:sp>
    </p:spTree>
    <p:extLst>
      <p:ext uri="{BB962C8B-B14F-4D97-AF65-F5344CB8AC3E}">
        <p14:creationId xmlns:p14="http://schemas.microsoft.com/office/powerpoint/2010/main" val="285267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020D92-10B2-FA7F-7C50-CF9CEE180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NO" dirty="0"/>
              <a:t>ingle European market for digital research services (for public sector research)</a:t>
            </a:r>
          </a:p>
          <a:p>
            <a:r>
              <a:rPr lang="en-NO" dirty="0"/>
              <a:t>Vision supported by member state commitments to European Research Area</a:t>
            </a:r>
          </a:p>
          <a:p>
            <a:r>
              <a:rPr lang="en-GB" dirty="0"/>
              <a:t>Current simplified view: three components</a:t>
            </a:r>
          </a:p>
          <a:p>
            <a:pPr lvl="1"/>
            <a:r>
              <a:rPr lang="en-GB" dirty="0"/>
              <a:t>S</a:t>
            </a:r>
            <a:r>
              <a:rPr lang="en-NO" dirty="0"/>
              <a:t>ervice brokerage between 4000 institutions, eInfrastructures and Research Infrastructures (hey, that sounds familiar)</a:t>
            </a:r>
          </a:p>
          <a:p>
            <a:pPr lvl="1"/>
            <a:r>
              <a:rPr lang="en-GB" dirty="0"/>
              <a:t>P</a:t>
            </a:r>
            <a:r>
              <a:rPr lang="en-NO" dirty="0"/>
              <a:t>ortfolio of agreements with commercial services</a:t>
            </a:r>
          </a:p>
          <a:p>
            <a:pPr lvl="1"/>
            <a:r>
              <a:rPr lang="en-NO" dirty="0"/>
              <a:t>Portfolio of centrally financed services</a:t>
            </a:r>
          </a:p>
          <a:p>
            <a:pPr lvl="2"/>
            <a:r>
              <a:rPr lang="en-GB" dirty="0"/>
              <a:t>S</a:t>
            </a:r>
            <a:r>
              <a:rPr lang="en-NO" dirty="0"/>
              <a:t>elected from the aforementioned two categories</a:t>
            </a:r>
          </a:p>
          <a:p>
            <a:pPr marL="914400" lvl="2" indent="0">
              <a:buNone/>
            </a:pPr>
            <a:endParaRPr lang="en-NO" dirty="0"/>
          </a:p>
          <a:p>
            <a:pPr marL="914400" lvl="2" indent="0">
              <a:buNone/>
            </a:pPr>
            <a:endParaRPr lang="en-NO" dirty="0"/>
          </a:p>
          <a:p>
            <a:endParaRPr lang="en-NO" dirty="0"/>
          </a:p>
          <a:p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5F8DCA-6D6E-7A95-9987-57D75821B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CHANGING LANDSCAPE - EOSC Exchange – marketplace for services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D46404-6348-A9A5-0FD1-3EAF82FBE8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18</a:t>
            </a:fld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F4FB766-6F5C-F1D2-413B-504210F5FE15}"/>
              </a:ext>
            </a:extLst>
          </p:cNvPr>
          <p:cNvSpPr/>
          <p:nvPr/>
        </p:nvSpPr>
        <p:spPr>
          <a:xfrm>
            <a:off x="1387928" y="5185369"/>
            <a:ext cx="5715000" cy="1012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dirty="0"/>
              <a:t>NEW OPPORTUNITY!</a:t>
            </a:r>
          </a:p>
        </p:txBody>
      </p:sp>
    </p:spTree>
    <p:extLst>
      <p:ext uri="{BB962C8B-B14F-4D97-AF65-F5344CB8AC3E}">
        <p14:creationId xmlns:p14="http://schemas.microsoft.com/office/powerpoint/2010/main" val="490714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7AE241-3689-84DC-F0A4-C9D8C60F3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4872" y="1962224"/>
            <a:ext cx="7767625" cy="2933551"/>
          </a:xfrm>
        </p:spPr>
        <p:txBody>
          <a:bodyPr>
            <a:normAutofit fontScale="90000"/>
          </a:bodyPr>
          <a:lstStyle/>
          <a:p>
            <a:pPr algn="ctr"/>
            <a:r>
              <a:rPr lang="en-NO" dirty="0"/>
              <a:t>Ensure R&amp;E has access to and reaps the benefits of infrastructure-cloud services</a:t>
            </a:r>
            <a:br>
              <a:rPr lang="en-NO" dirty="0"/>
            </a:br>
            <a:br>
              <a:rPr lang="en-NO" dirty="0"/>
            </a:br>
            <a:r>
              <a:rPr lang="en-NO" dirty="0"/>
              <a:t>collaborate to:</a:t>
            </a:r>
            <a:br>
              <a:rPr lang="en-NO" dirty="0"/>
            </a:br>
            <a:br>
              <a:rPr lang="en-NO" dirty="0"/>
            </a:br>
            <a:r>
              <a:rPr lang="en-NO" dirty="0"/>
              <a:t>do together what you can’t do alone</a:t>
            </a:r>
            <a:br>
              <a:rPr lang="en-NO" dirty="0"/>
            </a:br>
            <a:r>
              <a:rPr lang="en-NO" dirty="0"/>
              <a:t>do once what otherwise needs to be done 1000s of times</a:t>
            </a:r>
            <a:br>
              <a:rPr lang="en-NO" dirty="0"/>
            </a:br>
            <a:r>
              <a:rPr lang="en-NO" dirty="0"/>
              <a:t>bigger &amp; better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5C879-FD3D-9861-5E1A-06DDC0CF24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19</a:t>
            </a:fld>
            <a:r>
              <a:rPr lang="en-GB"/>
              <a:t>     |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F0A6C19-2401-9B82-B7E7-E64A55E85C96}"/>
              </a:ext>
            </a:extLst>
          </p:cNvPr>
          <p:cNvSpPr/>
          <p:nvPr/>
        </p:nvSpPr>
        <p:spPr>
          <a:xfrm>
            <a:off x="574765" y="5603712"/>
            <a:ext cx="2481944" cy="8770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O" sz="2000" dirty="0"/>
              <a:t>2002: AWS launched</a:t>
            </a:r>
          </a:p>
          <a:p>
            <a:r>
              <a:rPr lang="en-NO" sz="2000" dirty="0"/>
              <a:t>2004: EC2 added</a:t>
            </a:r>
          </a:p>
        </p:txBody>
      </p:sp>
    </p:spTree>
    <p:extLst>
      <p:ext uri="{BB962C8B-B14F-4D97-AF65-F5344CB8AC3E}">
        <p14:creationId xmlns:p14="http://schemas.microsoft.com/office/powerpoint/2010/main" val="128169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00D14E-B12A-4CBA-945C-DADCC4D1C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O" dirty="0"/>
              <a:t>Service: joint procurement-compliant European agreements for IaaS+</a:t>
            </a:r>
          </a:p>
          <a:p>
            <a:r>
              <a:rPr lang="en-NO" dirty="0"/>
              <a:t>Product: eduMEET native WebRTC VC software</a:t>
            </a:r>
          </a:p>
          <a:p>
            <a:r>
              <a:rPr lang="en-NO" dirty="0"/>
              <a:t>Collective strategy: attempt to arrive at (a start of) a joint cloud strategy</a:t>
            </a:r>
          </a:p>
          <a:p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D18BCB-3D40-1523-3574-8BDE4784F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O" dirty="0"/>
              <a:t>Current roadmap: 3 key areas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3A000-26DB-0CB6-60A8-1CFFFB004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23332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811FDA-BC91-8B3A-9DE5-D19AB6F3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</a:t>
            </a:r>
            <a:r>
              <a:rPr lang="en-NO" dirty="0"/>
              <a:t>yperscalers will get bigger, and we’ll get less important for them</a:t>
            </a:r>
          </a:p>
          <a:p>
            <a:pPr lvl="1"/>
            <a:r>
              <a:rPr lang="en-NO" dirty="0"/>
              <a:t>MS intelligent cloud 2021 revenue &gt; $60 billion</a:t>
            </a:r>
          </a:p>
          <a:p>
            <a:r>
              <a:rPr lang="en-NO" dirty="0"/>
              <a:t>Data sovereignty, digital autonomy</a:t>
            </a:r>
          </a:p>
          <a:p>
            <a:r>
              <a:rPr lang="en-NO" dirty="0"/>
              <a:t>Future is clearly hybrid, but how? What is our role?</a:t>
            </a:r>
          </a:p>
          <a:p>
            <a:pPr lvl="1"/>
            <a:r>
              <a:rPr lang="en-GB" dirty="0"/>
              <a:t>C</a:t>
            </a:r>
            <a:r>
              <a:rPr lang="en-NO" dirty="0"/>
              <a:t>entral services, stable brokering layers, data in-country, …?</a:t>
            </a:r>
          </a:p>
          <a:p>
            <a:r>
              <a:rPr lang="nb-NO" dirty="0"/>
              <a:t>Integration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research</a:t>
            </a:r>
            <a:r>
              <a:rPr lang="nb-NO" dirty="0"/>
              <a:t> </a:t>
            </a:r>
            <a:r>
              <a:rPr lang="nb-NO" dirty="0" err="1"/>
              <a:t>infrastructures</a:t>
            </a:r>
            <a:r>
              <a:rPr lang="nb-NO" dirty="0"/>
              <a:t>, </a:t>
            </a:r>
            <a:r>
              <a:rPr lang="nb-NO" dirty="0" err="1"/>
              <a:t>institutions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changing</a:t>
            </a:r>
            <a:r>
              <a:rPr lang="nb-NO" dirty="0"/>
              <a:t>, </a:t>
            </a:r>
            <a:r>
              <a:rPr lang="nb-NO" dirty="0" err="1"/>
              <a:t>NRENs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changing</a:t>
            </a:r>
            <a:endParaRPr lang="en-NO" dirty="0"/>
          </a:p>
          <a:p>
            <a:r>
              <a:rPr lang="en-NO" dirty="0"/>
              <a:t>Data economy, data-as-a-service and our obligations to society</a:t>
            </a:r>
          </a:p>
          <a:p>
            <a:r>
              <a:rPr lang="en-NO" dirty="0"/>
              <a:t>Are we dreaming big enough?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C08790-BDCB-4739-F1B3-AFC030452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Some reflections on the future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385A52-2994-431A-8178-F80574114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8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A716C7-CE93-4748-E438-E6741195C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NO" dirty="0"/>
          </a:p>
          <a:p>
            <a:r>
              <a:rPr lang="en-NO" dirty="0"/>
              <a:t>Geant -&gt; GN5-1, GN5-2 project</a:t>
            </a:r>
          </a:p>
          <a:p>
            <a:pPr lvl="1"/>
            <a:r>
              <a:rPr lang="en-NO" dirty="0"/>
              <a:t>GN5 projects</a:t>
            </a:r>
          </a:p>
          <a:p>
            <a:pPr lvl="1"/>
            <a:r>
              <a:rPr lang="en-NO" dirty="0"/>
              <a:t>Cloud roadmap update September!</a:t>
            </a:r>
          </a:p>
          <a:p>
            <a:r>
              <a:rPr lang="en-GB" dirty="0"/>
              <a:t>EOSC opportunity</a:t>
            </a:r>
          </a:p>
          <a:p>
            <a:pPr lvl="1"/>
            <a:r>
              <a:rPr lang="en-GB" dirty="0"/>
              <a:t>Association</a:t>
            </a:r>
          </a:p>
          <a:p>
            <a:pPr lvl="1"/>
            <a:r>
              <a:rPr lang="en-GB" dirty="0"/>
              <a:t>Exchange - single marketplace for digital research services</a:t>
            </a:r>
          </a:p>
          <a:p>
            <a:pPr lvl="1"/>
            <a:r>
              <a:rPr lang="en-GB" dirty="0"/>
              <a:t>Upcoming EU project calls, e.g. sensitive data</a:t>
            </a:r>
          </a:p>
          <a:p>
            <a:r>
              <a:rPr lang="en-GB" dirty="0"/>
              <a:t>Data spaces (messy, unclear)</a:t>
            </a:r>
          </a:p>
          <a:p>
            <a:r>
              <a:rPr lang="en-GB" dirty="0"/>
              <a:t>Gaia-X (messy, unclear)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56338F-8B72-6D5B-051B-35A07095D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O" dirty="0"/>
              <a:t>Potential collaboration arenas for the next years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4E747-5700-20E5-8FE5-EECDB09A5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21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00313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FCC96-FEF3-8C43-9920-D4223E0B3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1728" y="6536601"/>
            <a:ext cx="569600" cy="321399"/>
          </a:xfrm>
        </p:spPr>
        <p:txBody>
          <a:bodyPr/>
          <a:lstStyle/>
          <a:p>
            <a:pPr defTabSz="914377"/>
            <a:fld id="{6FA41F67-6E16-BC4F-8A8C-42F359C0BCBA}" type="slidenum">
              <a:rPr lang="en-GB" smtClean="0">
                <a:solidFill>
                  <a:schemeClr val="bg1"/>
                </a:solidFill>
              </a:rPr>
              <a:pPr defTabSz="914377"/>
              <a:t>22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54429578-CBF2-45A3-A7CA-13A8DD609F56}"/>
              </a:ext>
            </a:extLst>
          </p:cNvPr>
          <p:cNvSpPr txBox="1">
            <a:spLocks/>
          </p:cNvSpPr>
          <p:nvPr/>
        </p:nvSpPr>
        <p:spPr>
          <a:xfrm>
            <a:off x="418699" y="523930"/>
            <a:ext cx="10259016" cy="95634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1">
              <a:spcBef>
                <a:spcPct val="0"/>
              </a:spcBef>
              <a:defRPr/>
            </a:pPr>
            <a:r>
              <a:rPr lang="en-GB" sz="2400" b="1" dirty="0">
                <a:solidFill>
                  <a:schemeClr val="accent2"/>
                </a:solidFill>
                <a:ea typeface="+mj-ea"/>
                <a:cs typeface="+mj-cs"/>
              </a:rPr>
              <a:t>GN5-1 WP4 - Above Net Services </a:t>
            </a:r>
          </a:p>
          <a:p>
            <a:pPr marL="0" lvl="1">
              <a:spcBef>
                <a:spcPct val="0"/>
              </a:spcBef>
              <a:defRPr/>
            </a:pPr>
            <a:r>
              <a:rPr lang="en-GB" sz="2400" b="1" dirty="0">
                <a:solidFill>
                  <a:schemeClr val="tx2"/>
                </a:solidFill>
                <a:ea typeface="+mj-ea"/>
                <a:cs typeface="+mj-cs"/>
              </a:rPr>
              <a:t>New Work and Key Changes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E71A9B-6771-4BAE-9584-C10D2DA12172}"/>
              </a:ext>
            </a:extLst>
          </p:cNvPr>
          <p:cNvSpPr txBox="1">
            <a:spLocks/>
          </p:cNvSpPr>
          <p:nvPr/>
        </p:nvSpPr>
        <p:spPr>
          <a:xfrm>
            <a:off x="491606" y="2072595"/>
            <a:ext cx="11208788" cy="43513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2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3886AD-B926-4425-9771-79E95905648B}"/>
              </a:ext>
            </a:extLst>
          </p:cNvPr>
          <p:cNvSpPr/>
          <p:nvPr/>
        </p:nvSpPr>
        <p:spPr>
          <a:xfrm>
            <a:off x="8286861" y="2046469"/>
            <a:ext cx="2530495" cy="2120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C49144-1D8F-4DCE-9A35-861058B3726E}"/>
              </a:ext>
            </a:extLst>
          </p:cNvPr>
          <p:cNvSpPr/>
          <p:nvPr/>
        </p:nvSpPr>
        <p:spPr>
          <a:xfrm>
            <a:off x="495141" y="5078514"/>
            <a:ext cx="2421411" cy="1577575"/>
          </a:xfrm>
          <a:prstGeom prst="rect">
            <a:avLst/>
          </a:prstGeom>
          <a:solidFill>
            <a:srgbClr val="DA9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0987D6-6DEA-4405-95E7-B6BEB506479D}"/>
              </a:ext>
            </a:extLst>
          </p:cNvPr>
          <p:cNvSpPr/>
          <p:nvPr/>
        </p:nvSpPr>
        <p:spPr>
          <a:xfrm>
            <a:off x="3055236" y="4994397"/>
            <a:ext cx="2450154" cy="1661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54A036A9-2CAC-4DAD-B7B9-A4ACE7C6CA15}"/>
              </a:ext>
            </a:extLst>
          </p:cNvPr>
          <p:cNvSpPr txBox="1">
            <a:spLocks/>
          </p:cNvSpPr>
          <p:nvPr/>
        </p:nvSpPr>
        <p:spPr>
          <a:xfrm>
            <a:off x="491606" y="1301017"/>
            <a:ext cx="9453668" cy="4550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1">
              <a:spcBef>
                <a:spcPct val="0"/>
              </a:spcBef>
              <a:defRPr/>
            </a:pPr>
            <a:r>
              <a:rPr lang="en-US" sz="2400" b="1">
                <a:solidFill>
                  <a:srgbClr val="1F4170"/>
                </a:solidFill>
              </a:rPr>
              <a:t>Cloud Service Delivery</a:t>
            </a:r>
            <a:endParaRPr lang="en-GB" sz="2400">
              <a:solidFill>
                <a:srgbClr val="1F4170"/>
              </a:solidFill>
              <a:ea typeface="+mj-ea"/>
              <a:cs typeface="+mj-cs"/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E881DA55-2385-4B8E-9C89-61F487D92AD7}"/>
              </a:ext>
            </a:extLst>
          </p:cNvPr>
          <p:cNvSpPr txBox="1">
            <a:spLocks/>
          </p:cNvSpPr>
          <p:nvPr/>
        </p:nvSpPr>
        <p:spPr>
          <a:xfrm>
            <a:off x="491606" y="4332527"/>
            <a:ext cx="4719387" cy="4550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1">
              <a:spcBef>
                <a:spcPct val="0"/>
              </a:spcBef>
              <a:defRPr/>
            </a:pPr>
            <a:r>
              <a:rPr lang="en-US" sz="2400" b="1">
                <a:solidFill>
                  <a:srgbClr val="1F4170"/>
                </a:solidFill>
              </a:rPr>
              <a:t>Development</a:t>
            </a:r>
            <a:endParaRPr lang="en-GB" sz="2400">
              <a:solidFill>
                <a:srgbClr val="1F4170"/>
              </a:solidFill>
              <a:ea typeface="+mj-ea"/>
              <a:cs typeface="+mj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0BA29E0-193A-4F29-B30E-83979F4708EB}"/>
              </a:ext>
            </a:extLst>
          </p:cNvPr>
          <p:cNvCxnSpPr/>
          <p:nvPr/>
        </p:nvCxnSpPr>
        <p:spPr>
          <a:xfrm>
            <a:off x="121000" y="4396230"/>
            <a:ext cx="1098586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54C0E3E-AD62-458E-9B44-42D9C0CAB011}"/>
              </a:ext>
            </a:extLst>
          </p:cNvPr>
          <p:cNvGrpSpPr/>
          <p:nvPr/>
        </p:nvGrpSpPr>
        <p:grpSpPr>
          <a:xfrm>
            <a:off x="5585595" y="2034638"/>
            <a:ext cx="2421412" cy="2120582"/>
            <a:chOff x="491605" y="2046469"/>
            <a:chExt cx="2421412" cy="212058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4A49AD9-C1AB-4D02-8694-49BA250B0A40}"/>
                </a:ext>
              </a:extLst>
            </p:cNvPr>
            <p:cNvSpPr/>
            <p:nvPr/>
          </p:nvSpPr>
          <p:spPr>
            <a:xfrm>
              <a:off x="491606" y="2046469"/>
              <a:ext cx="2421411" cy="212058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D80739-7321-4E61-A8AE-BC0C21BBD0E0}"/>
                </a:ext>
              </a:extLst>
            </p:cNvPr>
            <p:cNvSpPr/>
            <p:nvPr/>
          </p:nvSpPr>
          <p:spPr>
            <a:xfrm>
              <a:off x="491605" y="2048179"/>
              <a:ext cx="2421410" cy="6357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>
                  <a:solidFill>
                    <a:srgbClr val="FFFF00"/>
                  </a:solidFill>
                </a:rPr>
                <a:t>Infrastructure cloud tender</a:t>
              </a:r>
              <a:endParaRPr lang="en-US" b="1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27BB575-3911-4C40-A1B8-27158AF6D3FF}"/>
                </a:ext>
              </a:extLst>
            </p:cNvPr>
            <p:cNvSpPr txBox="1"/>
            <p:nvPr/>
          </p:nvSpPr>
          <p:spPr>
            <a:xfrm>
              <a:off x="491606" y="2843977"/>
              <a:ext cx="241787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GB" sz="1400" b="1">
                  <a:solidFill>
                    <a:srgbClr val="1F4170"/>
                  </a:solidFill>
                </a:rPr>
                <a:t>Renew the flagship product in 2024</a:t>
              </a:r>
              <a:br>
                <a:rPr lang="en-GB" sz="1400" b="1">
                  <a:solidFill>
                    <a:srgbClr val="1F4170"/>
                  </a:solidFill>
                </a:rPr>
              </a:br>
              <a:endParaRPr lang="en-GB" sz="1400" b="1">
                <a:solidFill>
                  <a:srgbClr val="1F4170"/>
                </a:solidFill>
              </a:endParaRPr>
            </a:p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GB" sz="1400" b="1">
                  <a:solidFill>
                    <a:srgbClr val="1F4170"/>
                  </a:solidFill>
                </a:rPr>
                <a:t>Basis for further value delivered by NRENs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B197373-E85C-4B66-B9AC-E366077CD21F}"/>
              </a:ext>
            </a:extLst>
          </p:cNvPr>
          <p:cNvGrpSpPr/>
          <p:nvPr/>
        </p:nvGrpSpPr>
        <p:grpSpPr>
          <a:xfrm>
            <a:off x="2893168" y="2037005"/>
            <a:ext cx="2426716" cy="2129713"/>
            <a:chOff x="3075139" y="2037337"/>
            <a:chExt cx="2426716" cy="21297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8770E09-DCCD-4BB4-ADA7-C983E2F42E3D}"/>
                </a:ext>
              </a:extLst>
            </p:cNvPr>
            <p:cNvSpPr/>
            <p:nvPr/>
          </p:nvSpPr>
          <p:spPr>
            <a:xfrm>
              <a:off x="3080443" y="2046468"/>
              <a:ext cx="2421412" cy="212058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TextBox 38">
              <a:extLst>
                <a:ext uri="{FF2B5EF4-FFF2-40B4-BE49-F238E27FC236}">
                  <a16:creationId xmlns:a16="http://schemas.microsoft.com/office/drawing/2014/main" id="{26F1090D-9104-4404-86FA-EAD949033CB3}"/>
                </a:ext>
              </a:extLst>
            </p:cNvPr>
            <p:cNvSpPr txBox="1"/>
            <p:nvPr/>
          </p:nvSpPr>
          <p:spPr>
            <a:xfrm>
              <a:off x="3075139" y="2037337"/>
              <a:ext cx="2417877" cy="64633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>
                  <a:solidFill>
                    <a:srgbClr val="FFFF00"/>
                  </a:solidFill>
                </a:rPr>
                <a:t>Vendor- facing </a:t>
              </a:r>
              <a:br>
                <a:rPr lang="en-US" b="1">
                  <a:solidFill>
                    <a:srgbClr val="FFFF00"/>
                  </a:solidFill>
                </a:rPr>
              </a:br>
              <a:r>
                <a:rPr lang="en-US" b="1">
                  <a:solidFill>
                    <a:srgbClr val="FFFF00"/>
                  </a:solidFill>
                </a:rPr>
                <a:t>delivery chain</a:t>
              </a:r>
              <a:endParaRPr lang="en-US" b="1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9B0B9FB-011D-4534-8A79-0566185F8EF1}"/>
                </a:ext>
              </a:extLst>
            </p:cNvPr>
            <p:cNvSpPr txBox="1"/>
            <p:nvPr/>
          </p:nvSpPr>
          <p:spPr>
            <a:xfrm>
              <a:off x="3083979" y="2817610"/>
              <a:ext cx="24178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400" b="1">
                  <a:solidFill>
                    <a:srgbClr val="1F4170"/>
                  </a:solidFill>
                </a:rPr>
                <a:t>Contract management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400" b="1">
                  <a:solidFill>
                    <a:srgbClr val="1F4170"/>
                  </a:solidFill>
                </a:rPr>
                <a:t>Consumption monitoring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400" b="1">
                  <a:solidFill>
                    <a:srgbClr val="1F4170"/>
                  </a:solidFill>
                </a:rPr>
                <a:t>Business desk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endParaRPr lang="en-US" sz="1400" b="1">
                <a:solidFill>
                  <a:srgbClr val="1F4170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400" b="1">
                  <a:solidFill>
                    <a:srgbClr val="1F4170"/>
                  </a:solidFill>
                </a:rPr>
                <a:t>High level relations</a:t>
              </a:r>
              <a:endParaRPr lang="en-GB">
                <a:solidFill>
                  <a:srgbClr val="1F4170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552C785-D283-4201-8186-D81A20DE7166}"/>
              </a:ext>
            </a:extLst>
          </p:cNvPr>
          <p:cNvGrpSpPr/>
          <p:nvPr/>
        </p:nvGrpSpPr>
        <p:grpSpPr>
          <a:xfrm>
            <a:off x="407176" y="2041210"/>
            <a:ext cx="2450154" cy="2123012"/>
            <a:chOff x="5669281" y="2044038"/>
            <a:chExt cx="2450154" cy="212301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831B2D9-E6CC-434B-BF6E-799203294B1C}"/>
                </a:ext>
              </a:extLst>
            </p:cNvPr>
            <p:cNvSpPr/>
            <p:nvPr/>
          </p:nvSpPr>
          <p:spPr>
            <a:xfrm>
              <a:off x="5669281" y="2046468"/>
              <a:ext cx="2450154" cy="212058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TextBox 33">
              <a:extLst>
                <a:ext uri="{FF2B5EF4-FFF2-40B4-BE49-F238E27FC236}">
                  <a16:creationId xmlns:a16="http://schemas.microsoft.com/office/drawing/2014/main" id="{457A4136-F1DB-40D3-B3F7-2CC228E39116}"/>
                </a:ext>
              </a:extLst>
            </p:cNvPr>
            <p:cNvSpPr txBox="1"/>
            <p:nvPr/>
          </p:nvSpPr>
          <p:spPr>
            <a:xfrm>
              <a:off x="5671234" y="2044038"/>
              <a:ext cx="2446618" cy="64633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>
                  <a:solidFill>
                    <a:srgbClr val="FFFF00"/>
                  </a:solidFill>
                </a:rPr>
                <a:t>User-facing </a:t>
              </a:r>
              <a:br>
                <a:rPr lang="en-US" b="1">
                  <a:solidFill>
                    <a:srgbClr val="FFFF00"/>
                  </a:solidFill>
                </a:rPr>
              </a:br>
              <a:r>
                <a:rPr lang="en-US" b="1">
                  <a:solidFill>
                    <a:srgbClr val="FFFF00"/>
                  </a:solidFill>
                </a:rPr>
                <a:t>delivery chain</a:t>
              </a:r>
              <a:endParaRPr lang="en-US" b="1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7D2F6D9-64C5-4084-B989-AB02F004ED06}"/>
                </a:ext>
              </a:extLst>
            </p:cNvPr>
            <p:cNvSpPr txBox="1"/>
            <p:nvPr/>
          </p:nvSpPr>
          <p:spPr>
            <a:xfrm>
              <a:off x="5685377" y="2752236"/>
              <a:ext cx="2434058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400" b="1">
                  <a:solidFill>
                    <a:srgbClr val="1F4170"/>
                  </a:solidFill>
                </a:rPr>
                <a:t>IaaS+ Framework rollout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400" b="1">
                  <a:solidFill>
                    <a:srgbClr val="1F4170"/>
                  </a:solidFill>
                </a:rPr>
                <a:t>Requirements gathering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400" b="1">
                  <a:solidFill>
                    <a:srgbClr val="1F4170"/>
                  </a:solidFill>
                </a:rPr>
                <a:t>Central information hub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endParaRPr lang="en-US" sz="1400" b="1">
                <a:solidFill>
                  <a:srgbClr val="1F4170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400" b="1">
                  <a:solidFill>
                    <a:srgbClr val="1F4170"/>
                  </a:solidFill>
                </a:rPr>
                <a:t>Community enablement</a:t>
              </a:r>
              <a:endParaRPr lang="en-GB" sz="1400">
                <a:solidFill>
                  <a:srgbClr val="1F4170"/>
                </a:solidFill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5CE7EBB-7CF6-4E58-B8DD-340C38E2B552}"/>
              </a:ext>
            </a:extLst>
          </p:cNvPr>
          <p:cNvSpPr/>
          <p:nvPr/>
        </p:nvSpPr>
        <p:spPr>
          <a:xfrm>
            <a:off x="8286860" y="2052405"/>
            <a:ext cx="2530495" cy="64117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srgbClr val="FFFF00"/>
                </a:solidFill>
              </a:rPr>
              <a:t>Strategic Planning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FA04A6-8F99-4882-833B-DDAA07751042}"/>
              </a:ext>
            </a:extLst>
          </p:cNvPr>
          <p:cNvSpPr txBox="1"/>
          <p:nvPr/>
        </p:nvSpPr>
        <p:spPr>
          <a:xfrm>
            <a:off x="8304073" y="2817610"/>
            <a:ext cx="25132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1F4170"/>
                </a:solidFill>
              </a:rPr>
              <a:t>Coherent cloud strategy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1F4170"/>
                </a:solidFill>
              </a:rPr>
              <a:t>Guidance for future collective NREN positioning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1F4170"/>
                </a:solidFill>
              </a:rPr>
              <a:t>Steering signals for </a:t>
            </a:r>
            <a:br>
              <a:rPr lang="en-US" sz="1400" b="1">
                <a:solidFill>
                  <a:srgbClr val="1F4170"/>
                </a:solidFill>
              </a:rPr>
            </a:br>
            <a:r>
              <a:rPr lang="en-US" sz="1400" b="1">
                <a:solidFill>
                  <a:srgbClr val="1F4170"/>
                </a:solidFill>
              </a:rPr>
              <a:t>Above-net activities</a:t>
            </a:r>
            <a:endParaRPr lang="en-GB" sz="1400">
              <a:solidFill>
                <a:srgbClr val="1F417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69B99B7-7B57-4461-8549-A64360D3A35A}"/>
              </a:ext>
            </a:extLst>
          </p:cNvPr>
          <p:cNvSpPr/>
          <p:nvPr/>
        </p:nvSpPr>
        <p:spPr>
          <a:xfrm>
            <a:off x="491606" y="4994397"/>
            <a:ext cx="2417876" cy="6255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" name="TextBox 38">
            <a:extLst>
              <a:ext uri="{FF2B5EF4-FFF2-40B4-BE49-F238E27FC236}">
                <a16:creationId xmlns:a16="http://schemas.microsoft.com/office/drawing/2014/main" id="{1042B6BE-EF5D-4A4F-9ED4-527D136012D7}"/>
              </a:ext>
            </a:extLst>
          </p:cNvPr>
          <p:cNvSpPr txBox="1"/>
          <p:nvPr/>
        </p:nvSpPr>
        <p:spPr>
          <a:xfrm>
            <a:off x="560947" y="5135332"/>
            <a:ext cx="2417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srgbClr val="FFFF00"/>
                </a:solidFill>
              </a:rPr>
              <a:t>Incubator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9" name="TextBox 33">
            <a:extLst>
              <a:ext uri="{FF2B5EF4-FFF2-40B4-BE49-F238E27FC236}">
                <a16:creationId xmlns:a16="http://schemas.microsoft.com/office/drawing/2014/main" id="{5CF0E304-2B04-4F79-A7D0-67D9263D0991}"/>
              </a:ext>
            </a:extLst>
          </p:cNvPr>
          <p:cNvSpPr txBox="1"/>
          <p:nvPr/>
        </p:nvSpPr>
        <p:spPr>
          <a:xfrm>
            <a:off x="3062306" y="4990730"/>
            <a:ext cx="2446618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srgbClr val="FFFF00"/>
                </a:solidFill>
              </a:rPr>
              <a:t>Service spin-out development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A60AE78-6C07-43D0-B151-EB180F5DF6C5}"/>
              </a:ext>
            </a:extLst>
          </p:cNvPr>
          <p:cNvSpPr txBox="1"/>
          <p:nvPr/>
        </p:nvSpPr>
        <p:spPr>
          <a:xfrm>
            <a:off x="498676" y="5665476"/>
            <a:ext cx="2410806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b="1">
                <a:solidFill>
                  <a:srgbClr val="1F4170"/>
                </a:solidFill>
              </a:rPr>
              <a:t>Experiment and learn in a low-risk environment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b="1">
                <a:solidFill>
                  <a:srgbClr val="1F4170"/>
                </a:solidFill>
              </a:rPr>
              <a:t>Develop and test service features and ops concepts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5842AB-CBA0-4DE7-A970-F8CF5F4E0248}"/>
              </a:ext>
            </a:extLst>
          </p:cNvPr>
          <p:cNvSpPr txBox="1"/>
          <p:nvPr/>
        </p:nvSpPr>
        <p:spPr>
          <a:xfrm>
            <a:off x="3108163" y="5678594"/>
            <a:ext cx="24178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1">
                <a:solidFill>
                  <a:srgbClr val="1F4170"/>
                </a:solidFill>
              </a:rPr>
              <a:t>Exit ramp for services out of the project toward stakeholder-led sustainability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1">
                <a:solidFill>
                  <a:srgbClr val="1F4170"/>
                </a:solidFill>
              </a:rPr>
              <a:t>First use-case: </a:t>
            </a:r>
            <a:r>
              <a:rPr lang="en-GB" sz="1600" b="1" err="1">
                <a:solidFill>
                  <a:srgbClr val="1F4170"/>
                </a:solidFill>
              </a:rPr>
              <a:t>eduMEET</a:t>
            </a:r>
            <a:endParaRPr lang="en-GB" sz="1200" b="1">
              <a:solidFill>
                <a:srgbClr val="1F4170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39B4D0-8E47-4ED4-91C6-68BD5B2A80B3}"/>
              </a:ext>
            </a:extLst>
          </p:cNvPr>
          <p:cNvCxnSpPr>
            <a:cxnSpLocks/>
          </p:cNvCxnSpPr>
          <p:nvPr/>
        </p:nvCxnSpPr>
        <p:spPr>
          <a:xfrm>
            <a:off x="5613931" y="4396230"/>
            <a:ext cx="0" cy="224018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3">
            <a:extLst>
              <a:ext uri="{FF2B5EF4-FFF2-40B4-BE49-F238E27FC236}">
                <a16:creationId xmlns:a16="http://schemas.microsoft.com/office/drawing/2014/main" id="{7B5E2AD7-CDFC-4AE6-8657-E8B5BFF7DAA5}"/>
              </a:ext>
            </a:extLst>
          </p:cNvPr>
          <p:cNvSpPr txBox="1">
            <a:spLocks/>
          </p:cNvSpPr>
          <p:nvPr/>
        </p:nvSpPr>
        <p:spPr>
          <a:xfrm>
            <a:off x="5827665" y="4367701"/>
            <a:ext cx="5634063" cy="22687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1">
              <a:spcBef>
                <a:spcPct val="0"/>
              </a:spcBef>
              <a:defRPr/>
            </a:pPr>
            <a:r>
              <a:rPr lang="en-US" sz="2400" b="1">
                <a:solidFill>
                  <a:srgbClr val="1F4170"/>
                </a:solidFill>
              </a:rPr>
              <a:t>Value</a:t>
            </a:r>
          </a:p>
          <a:p>
            <a:pPr marL="34290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rgbClr val="1F4170"/>
                </a:solidFill>
                <a:ea typeface="+mj-ea"/>
                <a:cs typeface="+mj-cs"/>
              </a:rPr>
              <a:t>Opportunity for NREN value in digital services</a:t>
            </a:r>
          </a:p>
          <a:p>
            <a:pPr marL="34290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rgbClr val="1F4170"/>
                </a:solidFill>
                <a:ea typeface="+mj-ea"/>
                <a:cs typeface="+mj-cs"/>
              </a:rPr>
              <a:t>Great effort and cost saving across Europe</a:t>
            </a:r>
          </a:p>
          <a:p>
            <a:pPr marL="34290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rgbClr val="1F4170"/>
                </a:solidFill>
                <a:ea typeface="+mj-ea"/>
                <a:cs typeface="+mj-cs"/>
              </a:rPr>
              <a:t>Progress on cloud strategy</a:t>
            </a:r>
          </a:p>
          <a:p>
            <a:pPr marL="34290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rgbClr val="1F4170"/>
                </a:solidFill>
                <a:ea typeface="+mj-ea"/>
                <a:cs typeface="+mj-cs"/>
              </a:rPr>
              <a:t>Strategic position at table </a:t>
            </a:r>
            <a:br>
              <a:rPr lang="en-GB">
                <a:solidFill>
                  <a:srgbClr val="1F4170"/>
                </a:solidFill>
                <a:ea typeface="+mj-ea"/>
                <a:cs typeface="+mj-cs"/>
              </a:rPr>
            </a:br>
            <a:r>
              <a:rPr lang="en-GB">
                <a:solidFill>
                  <a:srgbClr val="1F4170"/>
                </a:solidFill>
                <a:ea typeface="+mj-ea"/>
                <a:cs typeface="+mj-cs"/>
              </a:rPr>
              <a:t>with hyperscale providers</a:t>
            </a:r>
          </a:p>
          <a:p>
            <a:pPr marL="34290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rgbClr val="1F4170"/>
                </a:solidFill>
                <a:ea typeface="+mj-ea"/>
                <a:cs typeface="+mj-cs"/>
              </a:rPr>
              <a:t>Innovation around service delivery models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6EBC6C-533B-4FA1-8554-A7CACB6396C5}"/>
              </a:ext>
            </a:extLst>
          </p:cNvPr>
          <p:cNvSpPr txBox="1"/>
          <p:nvPr/>
        </p:nvSpPr>
        <p:spPr>
          <a:xfrm>
            <a:off x="407176" y="1710509"/>
            <a:ext cx="2446618" cy="30777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/>
              <a:t>T1 Eva Nestorovska - MARNET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B1FD11-579E-4192-A0E2-F16C4C6C54CA}"/>
              </a:ext>
            </a:extLst>
          </p:cNvPr>
          <p:cNvSpPr txBox="1"/>
          <p:nvPr/>
        </p:nvSpPr>
        <p:spPr>
          <a:xfrm>
            <a:off x="2893168" y="1709950"/>
            <a:ext cx="2417877" cy="30777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/>
              <a:t>T2 Garvan </a:t>
            </a:r>
            <a:r>
              <a:rPr lang="en-GB" sz="1400" err="1"/>
              <a:t>McFeely</a:t>
            </a:r>
            <a:r>
              <a:rPr lang="en-GB" sz="1400"/>
              <a:t> - </a:t>
            </a:r>
            <a:r>
              <a:rPr lang="en-GB" sz="1400" err="1"/>
              <a:t>HEANet</a:t>
            </a:r>
            <a:endParaRPr lang="en-GB" sz="1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BA739F-63CB-4282-82C5-2C7CC30125FF}"/>
              </a:ext>
            </a:extLst>
          </p:cNvPr>
          <p:cNvSpPr txBox="1"/>
          <p:nvPr/>
        </p:nvSpPr>
        <p:spPr>
          <a:xfrm>
            <a:off x="5585242" y="1710988"/>
            <a:ext cx="2417876" cy="27699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/>
              <a:t>T3 Monique Pellinkhof - GÉANT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98DF35-BEC8-496D-8EDC-F0DF04385286}"/>
              </a:ext>
            </a:extLst>
          </p:cNvPr>
          <p:cNvSpPr txBox="1"/>
          <p:nvPr/>
        </p:nvSpPr>
        <p:spPr>
          <a:xfrm>
            <a:off x="8286860" y="1712750"/>
            <a:ext cx="2530495" cy="30777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/>
              <a:t>T4 Jan Meijer - SIKT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037425-4547-457E-BCEA-865B2348414B}"/>
              </a:ext>
            </a:extLst>
          </p:cNvPr>
          <p:cNvSpPr txBox="1"/>
          <p:nvPr/>
        </p:nvSpPr>
        <p:spPr>
          <a:xfrm>
            <a:off x="3053897" y="4709895"/>
            <a:ext cx="2428847" cy="2616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/>
              <a:t>T5 Co-TL Bartlomiej Idzikowski - PSNC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2039ED3-6BE1-4107-B151-28A5AB127124}"/>
              </a:ext>
            </a:extLst>
          </p:cNvPr>
          <p:cNvSpPr txBox="1"/>
          <p:nvPr/>
        </p:nvSpPr>
        <p:spPr>
          <a:xfrm>
            <a:off x="504833" y="4717095"/>
            <a:ext cx="2388335" cy="2616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/>
              <a:t>T5 Co-TL Dave Heyns - GÉANT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CDD4691-CFE1-BBF5-4051-EDD2BC236700}"/>
              </a:ext>
            </a:extLst>
          </p:cNvPr>
          <p:cNvSpPr/>
          <p:nvPr/>
        </p:nvSpPr>
        <p:spPr>
          <a:xfrm>
            <a:off x="10812403" y="2987932"/>
            <a:ext cx="375558" cy="3917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BD8E1A5-21BD-A862-4653-AB9BF8776E61}"/>
              </a:ext>
            </a:extLst>
          </p:cNvPr>
          <p:cNvSpPr/>
          <p:nvPr/>
        </p:nvSpPr>
        <p:spPr>
          <a:xfrm>
            <a:off x="7726750" y="2181470"/>
            <a:ext cx="375558" cy="3917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1BA9E41-01B9-6C58-D304-AE7BADF78834}"/>
              </a:ext>
            </a:extLst>
          </p:cNvPr>
          <p:cNvSpPr/>
          <p:nvPr/>
        </p:nvSpPr>
        <p:spPr>
          <a:xfrm>
            <a:off x="2624223" y="3016145"/>
            <a:ext cx="315652" cy="2743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72018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0" grpId="0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B79004-C242-B804-DD55-B7456D51C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O" dirty="0"/>
              <a:t>A first step on a longer journey to systematically organised NREN-backed collective action and collective strategic decision making on infrastructure-cloud</a:t>
            </a:r>
          </a:p>
          <a:p>
            <a:r>
              <a:rPr lang="en-GB" dirty="0"/>
              <a:t>T</a:t>
            </a:r>
            <a:r>
              <a:rPr lang="en-NO" dirty="0"/>
              <a:t>owards collective approaches and collective strategic choices to address data sovereignty in infrastructure-cloud</a:t>
            </a:r>
          </a:p>
          <a:p>
            <a:r>
              <a:rPr lang="en-NO" dirty="0"/>
              <a:t>Ensure NREN backing at top-level management for the upcoming joint procurement</a:t>
            </a:r>
          </a:p>
          <a:p>
            <a:r>
              <a:rPr lang="en-NO" dirty="0"/>
              <a:t>Collective continuous dialogue towards commercial suppliers</a:t>
            </a:r>
          </a:p>
          <a:p>
            <a:pPr marL="0" indent="0">
              <a:buNone/>
            </a:pPr>
            <a:endParaRPr lang="en-NO" dirty="0"/>
          </a:p>
          <a:p>
            <a:pPr marL="0" indent="0">
              <a:buNone/>
            </a:pPr>
            <a:r>
              <a:rPr lang="en-NO" dirty="0"/>
              <a:t>Purpose of strategy forum:</a:t>
            </a:r>
          </a:p>
          <a:p>
            <a:pPr marL="457200" indent="-457200">
              <a:buAutoNum type="arabicPeriod"/>
            </a:pPr>
            <a:r>
              <a:rPr lang="en-GB" dirty="0"/>
              <a:t>C</a:t>
            </a:r>
            <a:r>
              <a:rPr lang="en-NO" dirty="0"/>
              <a:t>ollective framework for sourcing strategies for infrastructure-cloud</a:t>
            </a:r>
          </a:p>
          <a:p>
            <a:pPr marL="457200" indent="-457200">
              <a:buAutoNum type="arabicPeriod"/>
            </a:pPr>
            <a:r>
              <a:rPr lang="en-NO" dirty="0"/>
              <a:t>Well-organised framework for strategic advice to key choices to be made in joint reprocurement of infrastructure-cloud framework agreements</a:t>
            </a:r>
          </a:p>
          <a:p>
            <a:pPr marL="0" indent="0">
              <a:buNone/>
            </a:pPr>
            <a:endParaRPr lang="en-NO" dirty="0"/>
          </a:p>
          <a:p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A2AC87-E3E6-794A-6DCC-642B8BEEE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Strategy forum purpose: organise our collective strategic decision making for above-the-net services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02FF86-A60A-52F5-FC53-665EC3482B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2920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CDFBD8-10F3-75DF-104B-3B48E13B3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16" y="103822"/>
            <a:ext cx="9845217" cy="654980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7E2242-6B35-E8D4-FB8B-8F1DFE838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203" y="1529423"/>
            <a:ext cx="5393226" cy="4917675"/>
          </a:xfrm>
        </p:spPr>
        <p:txBody>
          <a:bodyPr>
            <a:normAutofit fontScale="92500" lnSpcReduction="10000"/>
          </a:bodyPr>
          <a:lstStyle/>
          <a:p>
            <a:r>
              <a:rPr lang="en-NO" dirty="0"/>
              <a:t>Participants: 21/44, not counting ESA/CERN</a:t>
            </a:r>
          </a:p>
          <a:p>
            <a:r>
              <a:rPr lang="en-NO" dirty="0"/>
              <a:t>VC: Monday 19 June – 10:00-12:00 CET</a:t>
            </a:r>
          </a:p>
          <a:p>
            <a:pPr lvl="1"/>
            <a:r>
              <a:rPr lang="en-GB" dirty="0"/>
              <a:t>F</a:t>
            </a:r>
            <a:r>
              <a:rPr lang="en-NO" dirty="0"/>
              <a:t>ocus on sourcing strategy infrastructure-cloud</a:t>
            </a:r>
          </a:p>
          <a:p>
            <a:pPr lvl="1"/>
            <a:r>
              <a:rPr lang="en-NO" dirty="0"/>
              <a:t>Continue from Brussels f2f 26 May</a:t>
            </a:r>
          </a:p>
          <a:p>
            <a:r>
              <a:rPr lang="en-NO" dirty="0"/>
              <a:t>VC: Monday 10 July – 10:00 – 12:00 CET</a:t>
            </a:r>
          </a:p>
          <a:p>
            <a:pPr lvl="1"/>
            <a:r>
              <a:rPr lang="en-NO" dirty="0"/>
              <a:t>Focus on joint infra-cloud procurement</a:t>
            </a:r>
          </a:p>
          <a:p>
            <a:pPr lvl="1"/>
            <a:r>
              <a:rPr lang="en-GB" dirty="0"/>
              <a:t>Update on requirements spec</a:t>
            </a:r>
          </a:p>
          <a:p>
            <a:pPr lvl="1"/>
            <a:r>
              <a:rPr lang="en-GB" dirty="0"/>
              <a:t>Discussion on formal-signup agreement (ca. October 2023): rights &amp; obligations</a:t>
            </a:r>
          </a:p>
          <a:p>
            <a:r>
              <a:rPr lang="en-GB" dirty="0"/>
              <a:t>Previous meetings:</a:t>
            </a:r>
          </a:p>
          <a:p>
            <a:pPr lvl="1"/>
            <a:r>
              <a:rPr lang="en-GB" dirty="0"/>
              <a:t>1 VC introducing forum</a:t>
            </a:r>
          </a:p>
          <a:p>
            <a:pPr lvl="1"/>
            <a:r>
              <a:rPr lang="en-GB" dirty="0"/>
              <a:t>2 VCs focus on procurement </a:t>
            </a:r>
          </a:p>
          <a:p>
            <a:pPr lvl="1"/>
            <a:r>
              <a:rPr lang="en-GB" dirty="0"/>
              <a:t>1 f2f focus on sourcing strategy</a:t>
            </a:r>
          </a:p>
          <a:p>
            <a:pPr lvl="1"/>
            <a:endParaRPr lang="en-NO" dirty="0"/>
          </a:p>
          <a:p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0EA30F-12A8-FE1D-6223-65755125D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Status cloud strategy forum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2085C-DD80-0FF1-DB89-F77E9B1ECC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6839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0083B8-9FB2-76AC-3AC2-981FC7380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250334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D</a:t>
            </a:r>
            <a:r>
              <a:rPr lang="en-NO" dirty="0"/>
              <a:t>o together what we cannot achieve alone</a:t>
            </a:r>
          </a:p>
          <a:p>
            <a:r>
              <a:rPr lang="en-NO" dirty="0"/>
              <a:t>Do once what otherwise has to be done 1000 times</a:t>
            </a:r>
          </a:p>
          <a:p>
            <a:r>
              <a:rPr lang="en-NO" dirty="0"/>
              <a:t>Time for strategic alignment</a:t>
            </a:r>
          </a:p>
          <a:p>
            <a:pPr lvl="1"/>
            <a:r>
              <a:rPr lang="en-NO" dirty="0"/>
              <a:t>so our individual efforts make more of an impact: GN5-1, GN5-2, European Open Science Cloud, secure processing environments, research cloud?</a:t>
            </a:r>
          </a:p>
          <a:p>
            <a:pPr lvl="1"/>
            <a:r>
              <a:rPr lang="en-GB" dirty="0"/>
              <a:t>dream bigger dreams</a:t>
            </a:r>
            <a:endParaRPr lang="en-NO" dirty="0"/>
          </a:p>
          <a:p>
            <a:r>
              <a:rPr lang="en-NO" dirty="0"/>
              <a:t>Give input to new IaaS+ agreements in 2023, let’s make sure they’re fit-for-purpose on arrival in 2024</a:t>
            </a:r>
          </a:p>
          <a:p>
            <a:endParaRPr lang="en-NO" dirty="0"/>
          </a:p>
          <a:p>
            <a:pPr marL="0" indent="0">
              <a:buNone/>
            </a:pPr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B7BAA8-D5B3-8283-5C83-AFF1B0D4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Concluding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4ED36-1C8A-01F4-190B-BD9C4C1C0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25</a:t>
            </a:fld>
            <a:endParaRPr lang="en-GB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4837552-4C67-BD65-9585-257D26C3DE7D}"/>
              </a:ext>
            </a:extLst>
          </p:cNvPr>
          <p:cNvSpPr txBox="1">
            <a:spLocks/>
          </p:cNvSpPr>
          <p:nvPr/>
        </p:nvSpPr>
        <p:spPr>
          <a:xfrm>
            <a:off x="451989" y="3998046"/>
            <a:ext cx="9390692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cap="all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/>
              <a:t>Ample opportunity – let’s not waste it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443A53D-6D3C-7E9F-2259-39D5F000AF04}"/>
              </a:ext>
            </a:extLst>
          </p:cNvPr>
          <p:cNvSpPr txBox="1">
            <a:spLocks/>
          </p:cNvSpPr>
          <p:nvPr/>
        </p:nvSpPr>
        <p:spPr>
          <a:xfrm>
            <a:off x="591121" y="6212269"/>
            <a:ext cx="5123880" cy="578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hlinkClick r:id="rId2"/>
              </a:rPr>
              <a:t>j</a:t>
            </a:r>
            <a:r>
              <a:rPr lang="en-NO" dirty="0">
                <a:hlinkClick r:id="rId2"/>
              </a:rPr>
              <a:t>an.meijer@sikt.no</a:t>
            </a:r>
            <a:r>
              <a:rPr lang="en-NO" dirty="0"/>
              <a:t> 	+47 90177711</a:t>
            </a:r>
          </a:p>
          <a:p>
            <a:pPr marL="0" indent="0">
              <a:buNone/>
            </a:pP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396637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C78496-A2E2-7E8F-FE3B-9C1F61A96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O" dirty="0"/>
              <a:t>Critical: 900+ institutions, 26 countries, €100 million/year</a:t>
            </a:r>
          </a:p>
          <a:p>
            <a:r>
              <a:rPr lang="en-NO" dirty="0"/>
              <a:t>Important GEANT contribution to European Open Science Cloud</a:t>
            </a:r>
          </a:p>
          <a:p>
            <a:r>
              <a:rPr lang="en-NO" dirty="0"/>
              <a:t>Requires a continuous engine of sufficient quality and longetivity:</a:t>
            </a:r>
          </a:p>
          <a:p>
            <a:pPr lvl="1"/>
            <a:r>
              <a:rPr lang="en-GB" dirty="0"/>
              <a:t>D</a:t>
            </a:r>
            <a:r>
              <a:rPr lang="en-NO" dirty="0"/>
              <a:t>emand aggregation, procurement, contract &amp; supplier management, agreement delivery through NRENs</a:t>
            </a:r>
          </a:p>
          <a:p>
            <a:pPr lvl="1"/>
            <a:r>
              <a:rPr lang="en-NO" dirty="0"/>
              <a:t>Q4 2020 agreements: planning 2018, exec 2019-2020</a:t>
            </a:r>
          </a:p>
          <a:p>
            <a:pPr lvl="1"/>
            <a:r>
              <a:rPr lang="en-NO" dirty="0"/>
              <a:t>Q4 2024 agreements: planning 2022, exec 2023-2024</a:t>
            </a:r>
          </a:p>
          <a:p>
            <a:pPr lvl="1"/>
            <a:r>
              <a:rPr lang="en-NO" dirty="0"/>
              <a:t>Q4 2028 agreements: planning 2026, exec </a:t>
            </a:r>
            <a:r>
              <a:rPr lang="en-NO" b="1" dirty="0">
                <a:solidFill>
                  <a:srgbClr val="FF0000"/>
                </a:solidFill>
              </a:rPr>
              <a:t>202</a:t>
            </a:r>
            <a:r>
              <a:rPr lang="de-DE" b="1" dirty="0">
                <a:solidFill>
                  <a:srgbClr val="FF0000"/>
                </a:solidFill>
              </a:rPr>
              <a:t>7</a:t>
            </a:r>
            <a:r>
              <a:rPr lang="en-NO" b="1" dirty="0">
                <a:solidFill>
                  <a:srgbClr val="FF0000"/>
                </a:solidFill>
              </a:rPr>
              <a:t>-202</a:t>
            </a:r>
            <a:r>
              <a:rPr lang="de-DE" b="1" dirty="0">
                <a:solidFill>
                  <a:srgbClr val="FF0000"/>
                </a:solidFill>
              </a:rPr>
              <a:t>8</a:t>
            </a:r>
            <a:r>
              <a:rPr lang="en-NO" b="1" dirty="0">
                <a:solidFill>
                  <a:srgbClr val="FF0000"/>
                </a:solidFill>
              </a:rPr>
              <a:t> </a:t>
            </a:r>
          </a:p>
          <a:p>
            <a:pPr marL="457200" lvl="1" indent="0">
              <a:buNone/>
            </a:pPr>
            <a:endParaRPr lang="en-NO" dirty="0"/>
          </a:p>
          <a:p>
            <a:pPr marL="0" indent="0">
              <a:buNone/>
            </a:pPr>
            <a:r>
              <a:rPr lang="en-NO" dirty="0"/>
              <a:t>Evolution?</a:t>
            </a:r>
          </a:p>
          <a:p>
            <a:r>
              <a:rPr lang="en-NO" dirty="0"/>
              <a:t>Long term sustainable delivery, much is operations: some to cost share?</a:t>
            </a:r>
          </a:p>
          <a:p>
            <a:r>
              <a:rPr lang="en-NO" dirty="0"/>
              <a:t>What is the subject matter: cloud or joint procurement?</a:t>
            </a:r>
          </a:p>
          <a:p>
            <a:r>
              <a:rPr lang="en-NO" dirty="0"/>
              <a:t>GEANT as supplier of access to commercial services in EOSC</a:t>
            </a:r>
          </a:p>
          <a:p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038FD2-0EDF-CC8A-2D37-94C9020CF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O" dirty="0"/>
              <a:t>Service: OCRE IaaS+ joint procurement-compliant agreements for all of European R&amp;E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BACD13-7185-5C7B-5E63-15064E243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3842851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D747FF-807F-067F-227D-8046A25C6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49"/>
            <a:ext cx="8633637" cy="5066535"/>
          </a:xfrm>
        </p:spPr>
        <p:txBody>
          <a:bodyPr>
            <a:normAutofit fontScale="85000" lnSpcReduction="20000"/>
          </a:bodyPr>
          <a:lstStyle/>
          <a:p>
            <a:r>
              <a:rPr lang="en-NO" dirty="0"/>
              <a:t>Niche product with 4 main value propositions for good subset of NRENs:</a:t>
            </a:r>
          </a:p>
          <a:p>
            <a:pPr lvl="1"/>
            <a:r>
              <a:rPr lang="en-GB" dirty="0"/>
              <a:t>W</a:t>
            </a:r>
            <a:r>
              <a:rPr lang="en-NO" dirty="0"/>
              <a:t>ell-integratable with anything web</a:t>
            </a:r>
          </a:p>
          <a:p>
            <a:pPr lvl="1"/>
            <a:r>
              <a:rPr lang="en-NO" dirty="0"/>
              <a:t>For those who can’t afford commercial solutions</a:t>
            </a:r>
          </a:p>
          <a:p>
            <a:pPr lvl="1"/>
            <a:r>
              <a:rPr lang="en-NO" dirty="0"/>
              <a:t>Digital sovereignty / full control use cases</a:t>
            </a:r>
          </a:p>
          <a:p>
            <a:pPr lvl="1"/>
            <a:r>
              <a:rPr lang="en-NO" dirty="0"/>
              <a:t>Maintain a viable alternative </a:t>
            </a:r>
          </a:p>
          <a:p>
            <a:r>
              <a:rPr lang="en-NO" dirty="0"/>
              <a:t>Software package technical development OK but small scale</a:t>
            </a:r>
          </a:p>
          <a:p>
            <a:pPr lvl="1"/>
            <a:r>
              <a:rPr lang="en-GB" dirty="0"/>
              <a:t>Transitioning from </a:t>
            </a:r>
            <a:r>
              <a:rPr lang="en-GB" dirty="0" err="1"/>
              <a:t>GNx</a:t>
            </a:r>
            <a:r>
              <a:rPr lang="en-GB" dirty="0"/>
              <a:t> project to more open environment</a:t>
            </a:r>
            <a:endParaRPr lang="en-NO" dirty="0"/>
          </a:p>
          <a:p>
            <a:pPr lvl="1"/>
            <a:r>
              <a:rPr lang="en-NO" dirty="0"/>
              <a:t>6 FTE, ca. 5 NRENs, interest from non-NREN organisations</a:t>
            </a:r>
          </a:p>
          <a:p>
            <a:pPr lvl="1"/>
            <a:r>
              <a:rPr lang="en-NO" dirty="0"/>
              <a:t>SW supports federation</a:t>
            </a:r>
          </a:p>
          <a:p>
            <a:r>
              <a:rPr lang="en-NO" dirty="0"/>
              <a:t>Evolution options:</a:t>
            </a:r>
          </a:p>
          <a:p>
            <a:pPr lvl="1"/>
            <a:r>
              <a:rPr lang="en-GB" dirty="0"/>
              <a:t>C</a:t>
            </a:r>
            <a:r>
              <a:rPr lang="en-NO" dirty="0"/>
              <a:t>ontinue as-is with technical development, organic deployment</a:t>
            </a:r>
          </a:p>
          <a:p>
            <a:pPr lvl="1"/>
            <a:r>
              <a:rPr lang="en-NO" dirty="0"/>
              <a:t>Put (project?) effort in “from start-up to serious size effort”</a:t>
            </a:r>
          </a:p>
          <a:p>
            <a:pPr lvl="2"/>
            <a:r>
              <a:rPr lang="en-GB" dirty="0"/>
              <a:t>Work systematically towards larger </a:t>
            </a:r>
            <a:r>
              <a:rPr lang="en-NO" dirty="0"/>
              <a:t>deployment in R&amp;E and outside</a:t>
            </a:r>
          </a:p>
          <a:p>
            <a:pPr lvl="2"/>
            <a:r>
              <a:rPr lang="en-NO" dirty="0"/>
              <a:t>Scale up resourcing, financing, development effort</a:t>
            </a:r>
          </a:p>
          <a:p>
            <a:pPr lvl="2"/>
            <a:r>
              <a:rPr lang="en-NO" dirty="0"/>
              <a:t>NREN eduMEET federation?</a:t>
            </a:r>
          </a:p>
          <a:p>
            <a:pPr marL="0" indent="0">
              <a:buNone/>
            </a:pPr>
            <a:r>
              <a:rPr lang="en-NO" dirty="0"/>
              <a:t> </a:t>
            </a:r>
          </a:p>
          <a:p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0881D1-9528-07BF-E669-278E241D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O" dirty="0"/>
              <a:t>Product: eduMEET native WebRTC VC software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AA4472-DB97-B0A4-96AC-456178F48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8909326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AF6EF2-E33F-3A96-F3E5-AD193251E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Cloud strategy forum: early days – useful in longer run?</a:t>
            </a:r>
          </a:p>
          <a:p>
            <a:r>
              <a:rPr lang="en-GB" dirty="0"/>
              <a:t>Research workloads appear most interesting in long run</a:t>
            </a:r>
          </a:p>
          <a:p>
            <a:r>
              <a:rPr lang="en-GB" dirty="0"/>
              <a:t>Possibly interesting collective activity:</a:t>
            </a:r>
          </a:p>
          <a:p>
            <a:pPr lvl="1"/>
            <a:r>
              <a:rPr lang="en-GB" dirty="0"/>
              <a:t>Joint technical platform for using infrastructure cloud (flexible, self-service, de-burdened)</a:t>
            </a:r>
          </a:p>
          <a:p>
            <a:pPr lvl="1"/>
            <a:r>
              <a:rPr lang="en-NO" dirty="0"/>
              <a:t>Personal data protection in public clouds </a:t>
            </a:r>
          </a:p>
          <a:p>
            <a:pPr lvl="2"/>
            <a:r>
              <a:rPr lang="en-GB" dirty="0"/>
              <a:t>Technology and compliance challenge, competence </a:t>
            </a:r>
            <a:r>
              <a:rPr lang="en-GB" dirty="0" err="1"/>
              <a:t>center</a:t>
            </a:r>
            <a:r>
              <a:rPr lang="en-GB" dirty="0"/>
              <a:t>, joint action? </a:t>
            </a:r>
          </a:p>
          <a:p>
            <a:r>
              <a:rPr lang="en-GB" dirty="0"/>
              <a:t>New opportunities through EOSC context </a:t>
            </a:r>
          </a:p>
          <a:p>
            <a:pPr lvl="1"/>
            <a:r>
              <a:rPr lang="en-GB" dirty="0"/>
              <a:t>Collective very large storage service for research data?</a:t>
            </a:r>
            <a:endParaRPr lang="en-NO" dirty="0"/>
          </a:p>
          <a:p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4BE0C3-3E27-1E00-9529-473C2F667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O" dirty="0"/>
              <a:t>Collective strategy and other collective 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E9D759-7AF9-7325-E18A-39550BF59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6835210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165753" y="2311061"/>
            <a:ext cx="10180957" cy="66701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0" dirty="0">
                <a:solidFill>
                  <a:schemeClr val="bg1"/>
                </a:solidFill>
              </a:rPr>
              <a:t>THE END – CTO workshop - Infra-cloud &amp; </a:t>
            </a:r>
            <a:r>
              <a:rPr lang="en-GB" sz="3600" b="0" dirty="0" err="1">
                <a:solidFill>
                  <a:schemeClr val="bg1"/>
                </a:solidFill>
              </a:rPr>
              <a:t>edumeet</a:t>
            </a:r>
            <a:endParaRPr lang="en-GB" sz="3600" b="0" dirty="0">
              <a:solidFill>
                <a:schemeClr val="bg1"/>
              </a:solidFill>
            </a:endParaRPr>
          </a:p>
          <a:p>
            <a:endParaRPr lang="hu-HU" sz="3600" b="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65753" y="4275560"/>
            <a:ext cx="9433538" cy="42831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2000" dirty="0">
                <a:solidFill>
                  <a:schemeClr val="bg1"/>
                </a:solidFill>
              </a:rPr>
              <a:t>27 September 2023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  <a:cs typeface="Calibri"/>
            </a:endParaRPr>
          </a:p>
          <a:p>
            <a:pPr defTabSz="669925"/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endParaRPr lang="en-US" sz="16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636724" y="5138461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chemeClr val="bg1"/>
                </a:solidFill>
              </a:rPr>
              <a:t>jan.meijer@sikt.no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D1DD6D-6FDA-A533-6C85-CB796754F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1" y="5595628"/>
            <a:ext cx="986904" cy="2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911F268-0AB3-40F1-2C9B-C8F3C71AFAF5}"/>
              </a:ext>
            </a:extLst>
          </p:cNvPr>
          <p:cNvSpPr txBox="1">
            <a:spLocks/>
          </p:cNvSpPr>
          <p:nvPr/>
        </p:nvSpPr>
        <p:spPr>
          <a:xfrm>
            <a:off x="636724" y="5922526"/>
            <a:ext cx="5023295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Norwegian agency for shared services in R&amp;E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59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626B21-0286-3E33-76B8-F44C7850F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D80C5-0D13-E7E6-15AE-9D92ABA43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026E5E-F5C1-6214-A6E4-D6C81F9F71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763610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00D14E-B12A-4CBA-945C-DADCC4D1C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O" dirty="0"/>
              <a:t>Facilitating continued joint procurement of IaaS</a:t>
            </a:r>
          </a:p>
          <a:p>
            <a:r>
              <a:rPr lang="en-NO" dirty="0"/>
              <a:t>Likely to require more effort and better spread effort, as consumption and quality requirements to the process, both towards suppliers and towards NRENs/institutions. Also likely to wish to off-load more particulars to central team</a:t>
            </a:r>
          </a:p>
          <a:p>
            <a:r>
              <a:rPr lang="en-NO" dirty="0"/>
              <a:t>Question is whether to keep paying this from project funding, or to move a chunk to alternative funding, e.g. cost sharing</a:t>
            </a:r>
          </a:p>
          <a:p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D18BCB-3D40-1523-3574-8BDE4784F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O" dirty="0"/>
              <a:t>Current roadmap: 3 key areas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3A000-26DB-0CB6-60A8-1CFFFB004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81867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EECD20-E427-58C1-3EEC-A16FA4C72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491F79-5495-0289-D8B1-1B09E7B31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O" dirty="0"/>
              <a:t>Evolutions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EA721-DBB0-C224-E26D-FE19A6F67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5898613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ba0cf13-37cf-4e82-85d0-f4aab9b524ea">
      <Terms xmlns="http://schemas.microsoft.com/office/infopath/2007/PartnerControls"/>
    </lcf76f155ced4ddcb4097134ff3c332f>
    <TaxCatchAll xmlns="4eae8392-67b5-4ed5-8ccf-26b4da69c2f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7C04E3869F1141BF81FB23C6EC6201" ma:contentTypeVersion="16" ma:contentTypeDescription="Create a new document." ma:contentTypeScope="" ma:versionID="453826c51dd86d3e534be44f962536c0">
  <xsd:schema xmlns:xsd="http://www.w3.org/2001/XMLSchema" xmlns:xs="http://www.w3.org/2001/XMLSchema" xmlns:p="http://schemas.microsoft.com/office/2006/metadata/properties" xmlns:ns2="4ba0cf13-37cf-4e82-85d0-f4aab9b524ea" xmlns:ns3="4eae8392-67b5-4ed5-8ccf-26b4da69c2f3" targetNamespace="http://schemas.microsoft.com/office/2006/metadata/properties" ma:root="true" ma:fieldsID="479b0d639dbf534ed2e690f5998547c1" ns2:_="" ns3:_="">
    <xsd:import namespace="4ba0cf13-37cf-4e82-85d0-f4aab9b524ea"/>
    <xsd:import namespace="4eae8392-67b5-4ed5-8ccf-26b4da69c2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a0cf13-37cf-4e82-85d0-f4aab9b524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39ebc3d-b31a-4691-846c-24affd11c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e8392-67b5-4ed5-8ccf-26b4da69c2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87fe039-5b6b-4c4e-9141-4fcc8de5da42}" ma:internalName="TaxCatchAll" ma:showField="CatchAllData" ma:web="4eae8392-67b5-4ed5-8ccf-26b4da69c2f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D943FB-BE63-4EA3-9350-2005CF76D58D}">
  <ds:schemaRefs>
    <ds:schemaRef ds:uri="4ba0cf13-37cf-4e82-85d0-f4aab9b524ea"/>
    <ds:schemaRef ds:uri="http://purl.org/dc/dcmitype/"/>
    <ds:schemaRef ds:uri="4eae8392-67b5-4ed5-8ccf-26b4da69c2f3"/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</ds:schemaRefs>
</ds:datastoreItem>
</file>

<file path=customXml/itemProps2.xml><?xml version="1.0" encoding="utf-8"?>
<ds:datastoreItem xmlns:ds="http://schemas.openxmlformats.org/officeDocument/2006/customXml" ds:itemID="{E03C788C-9A7C-4CB8-84BD-5EF440BC8763}">
  <ds:schemaRefs>
    <ds:schemaRef ds:uri="4ba0cf13-37cf-4e82-85d0-f4aab9b524ea"/>
    <ds:schemaRef ds:uri="4eae8392-67b5-4ed5-8ccf-26b4da69c2f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1914</Words>
  <Application>Microsoft Office PowerPoint</Application>
  <PresentationFormat>Breitbild</PresentationFormat>
  <Paragraphs>326</Paragraphs>
  <Slides>25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Arial</vt:lpstr>
      <vt:lpstr>Calibri</vt:lpstr>
      <vt:lpstr>Corbel</vt:lpstr>
      <vt:lpstr>Merriweather</vt:lpstr>
      <vt:lpstr>GEANT EC Review</vt:lpstr>
      <vt:lpstr>Custom Design</vt:lpstr>
      <vt:lpstr>PowerPoint-Präsentation</vt:lpstr>
      <vt:lpstr>Current roadmap: 3 key areas</vt:lpstr>
      <vt:lpstr>Service: OCRE IaaS+ joint procurement-compliant agreements for all of European R&amp;E </vt:lpstr>
      <vt:lpstr>Product: eduMEET native WebRTC VC software</vt:lpstr>
      <vt:lpstr>Collective strategy and other collective action</vt:lpstr>
      <vt:lpstr>PowerPoint-Präsentation</vt:lpstr>
      <vt:lpstr>PowerPoint-Präsentation</vt:lpstr>
      <vt:lpstr>Current roadmap: 3 key areas</vt:lpstr>
      <vt:lpstr>Evolutions</vt:lpstr>
      <vt:lpstr>Where are we now?</vt:lpstr>
      <vt:lpstr>Should we be content about our collaborative efforts?</vt:lpstr>
      <vt:lpstr>Cloud IaaS joint procurement</vt:lpstr>
      <vt:lpstr>2019 – 2022 working research adoption funding IaaS &amp; Earth Observation services</vt:lpstr>
      <vt:lpstr>PowerPoint-Präsentation</vt:lpstr>
      <vt:lpstr>EOSC-Future project - April 2020 – September 2023</vt:lpstr>
      <vt:lpstr>PowerPoint-Präsentation</vt:lpstr>
      <vt:lpstr>Collaboration on community cloud service delivery</vt:lpstr>
      <vt:lpstr>CHANGING LANDSCAPE - EOSC Exchange – marketplace for services</vt:lpstr>
      <vt:lpstr>Ensure R&amp;E has access to and reaps the benefits of infrastructure-cloud services  collaborate to:  do together what you can’t do alone do once what otherwise needs to be done 1000s of times bigger &amp; better</vt:lpstr>
      <vt:lpstr>Some reflections on the future</vt:lpstr>
      <vt:lpstr>Potential collaboration arenas for the next years</vt:lpstr>
      <vt:lpstr>PowerPoint-Präsentation</vt:lpstr>
      <vt:lpstr>Strategy forum purpose: organise our collective strategic decision making for above-the-net services</vt:lpstr>
      <vt:lpstr>Status cloud strategy forum</vt:lpstr>
      <vt:lpstr>Concluding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Work Package Additions</dc:title>
  <dc:creator>Paul Hasleham</dc:creator>
  <cp:lastModifiedBy>tendel@dfn.de</cp:lastModifiedBy>
  <cp:revision>5</cp:revision>
  <cp:lastPrinted>2016-05-20T16:08:32Z</cp:lastPrinted>
  <dcterms:created xsi:type="dcterms:W3CDTF">2020-03-11T09:45:00Z</dcterms:created>
  <dcterms:modified xsi:type="dcterms:W3CDTF">2023-09-26T14:49:09Z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0x010100EF7C04E3869F1141BF81FB23C6EC6201</vt:lpwstr>
  </property>
  <property fmtid="{D5CDD505-2E9C-101B-9397-08002B2CF9AE}" pid="4" name="MediaServiceImageTags">
    <vt:lpwstr/>
  </property>
</Properties>
</file>