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371" r:id="rId2"/>
    <p:sldId id="729" r:id="rId3"/>
    <p:sldId id="399" r:id="rId4"/>
    <p:sldId id="722" r:id="rId5"/>
    <p:sldId id="1248" r:id="rId6"/>
    <p:sldId id="1249" r:id="rId7"/>
    <p:sldId id="734" r:id="rId8"/>
    <p:sldId id="721" r:id="rId9"/>
    <p:sldId id="1245" r:id="rId10"/>
    <p:sldId id="1244" r:id="rId11"/>
    <p:sldId id="1246" r:id="rId12"/>
    <p:sldId id="736" r:id="rId13"/>
    <p:sldId id="1247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5C1EFC42-8066-FB71-1FAF-E12A9843B2CE}" name="Herczog Edit" initials="HE" userId="986f742077ba224a" providerId="Windows Live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0348F"/>
    <a:srgbClr val="A7B3B4"/>
    <a:srgbClr val="8EB1D1"/>
    <a:srgbClr val="83A3C2"/>
    <a:srgbClr val="80A1BE"/>
    <a:srgbClr val="2C318F"/>
    <a:srgbClr val="2A2E84"/>
    <a:srgbClr val="62738F"/>
    <a:srgbClr val="425E9B"/>
    <a:srgbClr val="2C308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06799F8-075E-4A3A-A7F6-7FBC6576F1A4}" styleName="Themed Style 2 - Accent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7658" autoAdjust="0"/>
    <p:restoredTop sz="80677" autoAdjust="0"/>
  </p:normalViewPr>
  <p:slideViewPr>
    <p:cSldViewPr snapToGrid="0">
      <p:cViewPr varScale="1">
        <p:scale>
          <a:sx n="94" d="100"/>
          <a:sy n="94" d="100"/>
        </p:scale>
        <p:origin x="360" y="184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88" d="100"/>
          <a:sy n="88" d="100"/>
        </p:scale>
        <p:origin x="3822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microsoft.com/office/2018/10/relationships/authors" Target="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6380CCF-BAA2-4EE4-8874-D09A97C86D1B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D21BF3E-E255-48CA-ADA3-9D3CA5032CA8}">
      <dgm:prSet phldrT="[Text]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r>
            <a:rPr lang="hu-HU" dirty="0"/>
            <a:t>European legislation</a:t>
          </a:r>
          <a:endParaRPr lang="en-US" dirty="0"/>
        </a:p>
      </dgm:t>
    </dgm:pt>
    <dgm:pt modelId="{DBC92A51-17DC-4BEB-ABCC-94CAF6DF1C0A}" type="parTrans" cxnId="{2C0D5100-C097-412B-A365-1D5D8A5081DA}">
      <dgm:prSet/>
      <dgm:spPr/>
      <dgm:t>
        <a:bodyPr/>
        <a:lstStyle/>
        <a:p>
          <a:endParaRPr lang="en-US"/>
        </a:p>
      </dgm:t>
    </dgm:pt>
    <dgm:pt modelId="{2C90CFF9-5579-4E5F-83BD-5A54CF78054D}" type="sibTrans" cxnId="{2C0D5100-C097-412B-A365-1D5D8A5081DA}">
      <dgm:prSet/>
      <dgm:spPr/>
      <dgm:t>
        <a:bodyPr/>
        <a:lstStyle/>
        <a:p>
          <a:endParaRPr lang="en-US"/>
        </a:p>
      </dgm:t>
    </dgm:pt>
    <dgm:pt modelId="{E8ED2635-5E4F-4DDC-BBD8-EABB00247476}">
      <dgm:prSet phldrT="[Text]"/>
      <dgm:spPr>
        <a:solidFill>
          <a:srgbClr val="FFC000"/>
        </a:solidFill>
      </dgm:spPr>
      <dgm:t>
        <a:bodyPr/>
        <a:lstStyle/>
        <a:p>
          <a:r>
            <a:rPr lang="hu-HU" dirty="0"/>
            <a:t>Transposition via National Parliament</a:t>
          </a:r>
          <a:r>
            <a:rPr lang="en-US" dirty="0"/>
            <a:t> </a:t>
          </a:r>
          <a:r>
            <a:rPr lang="hu-HU" dirty="0"/>
            <a:t>Maximum 21 months</a:t>
          </a:r>
          <a:endParaRPr lang="en-US" dirty="0"/>
        </a:p>
      </dgm:t>
    </dgm:pt>
    <dgm:pt modelId="{C56170FD-59E8-4D81-9DD7-B635E5705FFD}" type="parTrans" cxnId="{3B5F0002-D4BA-4C97-BE18-596EAE798305}">
      <dgm:prSet/>
      <dgm:spPr/>
      <dgm:t>
        <a:bodyPr/>
        <a:lstStyle/>
        <a:p>
          <a:endParaRPr lang="en-US"/>
        </a:p>
      </dgm:t>
    </dgm:pt>
    <dgm:pt modelId="{50B381C6-35ED-4D48-8C7C-E5FA9D09C71A}" type="sibTrans" cxnId="{3B5F0002-D4BA-4C97-BE18-596EAE798305}">
      <dgm:prSet/>
      <dgm:spPr/>
      <dgm:t>
        <a:bodyPr/>
        <a:lstStyle/>
        <a:p>
          <a:endParaRPr lang="en-US"/>
        </a:p>
      </dgm:t>
    </dgm:pt>
    <dgm:pt modelId="{49E49085-10D5-46BD-9D8A-EBA45AF2F692}">
      <dgm:prSet phldrT="[Text]"/>
      <dgm:spPr>
        <a:solidFill>
          <a:srgbClr val="C00000"/>
        </a:solidFill>
      </dgm:spPr>
      <dgm:t>
        <a:bodyPr/>
        <a:lstStyle/>
        <a:p>
          <a:r>
            <a:rPr lang="en-US" dirty="0"/>
            <a:t>Enforcement</a:t>
          </a:r>
        </a:p>
      </dgm:t>
    </dgm:pt>
    <dgm:pt modelId="{5885FE3D-6A3F-49E4-8F72-FAAF18B838D0}" type="parTrans" cxnId="{E3B694DB-73DD-4EC3-85E7-876616A020F3}">
      <dgm:prSet/>
      <dgm:spPr/>
      <dgm:t>
        <a:bodyPr/>
        <a:lstStyle/>
        <a:p>
          <a:endParaRPr lang="en-US"/>
        </a:p>
      </dgm:t>
    </dgm:pt>
    <dgm:pt modelId="{2B4A6784-4B27-478D-B97C-6DE061472F99}" type="sibTrans" cxnId="{E3B694DB-73DD-4EC3-85E7-876616A020F3}">
      <dgm:prSet/>
      <dgm:spPr/>
      <dgm:t>
        <a:bodyPr/>
        <a:lstStyle/>
        <a:p>
          <a:endParaRPr lang="en-US"/>
        </a:p>
      </dgm:t>
    </dgm:pt>
    <dgm:pt modelId="{62354287-56EB-4957-B6F9-3E5138414F03}">
      <dgm:prSet phldrT="[Text]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r>
            <a:rPr lang="hu-HU" dirty="0"/>
            <a:t>Published in the OJ</a:t>
          </a:r>
          <a:r>
            <a:rPr lang="en-US" dirty="0"/>
            <a:t> 15</a:t>
          </a:r>
          <a:r>
            <a:rPr lang="en-US" baseline="30000" dirty="0"/>
            <a:t>th</a:t>
          </a:r>
          <a:r>
            <a:rPr lang="en-US" dirty="0"/>
            <a:t> of December 2022</a:t>
          </a:r>
        </a:p>
      </dgm:t>
    </dgm:pt>
    <dgm:pt modelId="{A735CFFA-7E28-4B48-BB44-68B8D5338156}" type="parTrans" cxnId="{B5DE02D8-B393-45AF-89B9-C206EB27AC45}">
      <dgm:prSet/>
      <dgm:spPr/>
      <dgm:t>
        <a:bodyPr/>
        <a:lstStyle/>
        <a:p>
          <a:endParaRPr lang="en-US"/>
        </a:p>
      </dgm:t>
    </dgm:pt>
    <dgm:pt modelId="{A18032F1-A84F-4622-B9DA-1F567BBB275A}" type="sibTrans" cxnId="{B5DE02D8-B393-45AF-89B9-C206EB27AC45}">
      <dgm:prSet/>
      <dgm:spPr/>
      <dgm:t>
        <a:bodyPr/>
        <a:lstStyle/>
        <a:p>
          <a:endParaRPr lang="en-US"/>
        </a:p>
      </dgm:t>
    </dgm:pt>
    <dgm:pt modelId="{EFFC4BEF-0C48-4E58-A646-97349C867F0C}" type="pres">
      <dgm:prSet presAssocID="{D6380CCF-BAA2-4EE4-8874-D09A97C86D1B}" presName="CompostProcess" presStyleCnt="0">
        <dgm:presLayoutVars>
          <dgm:dir/>
          <dgm:resizeHandles val="exact"/>
        </dgm:presLayoutVars>
      </dgm:prSet>
      <dgm:spPr/>
    </dgm:pt>
    <dgm:pt modelId="{E84EFED8-BA4A-420B-9B33-62ADAB72981C}" type="pres">
      <dgm:prSet presAssocID="{D6380CCF-BAA2-4EE4-8874-D09A97C86D1B}" presName="arrow" presStyleLbl="bgShp" presStyleIdx="0" presStyleCnt="1" custLinFactNeighborX="0" custLinFactNeighborY="4099"/>
      <dgm:spPr/>
    </dgm:pt>
    <dgm:pt modelId="{04F18DAC-2534-4E2B-8208-A7FF577F5E21}" type="pres">
      <dgm:prSet presAssocID="{D6380CCF-BAA2-4EE4-8874-D09A97C86D1B}" presName="linearProcess" presStyleCnt="0"/>
      <dgm:spPr/>
    </dgm:pt>
    <dgm:pt modelId="{45E074A8-1C74-4740-8806-1481992B2D3D}" type="pres">
      <dgm:prSet presAssocID="{1D21BF3E-E255-48CA-ADA3-9D3CA5032CA8}" presName="textNode" presStyleLbl="node1" presStyleIdx="0" presStyleCnt="4" custScaleX="56497" custLinFactNeighborX="-76773" custLinFactNeighborY="132">
        <dgm:presLayoutVars>
          <dgm:bulletEnabled val="1"/>
        </dgm:presLayoutVars>
      </dgm:prSet>
      <dgm:spPr/>
    </dgm:pt>
    <dgm:pt modelId="{747657EF-C039-4216-AE79-20D9948FCF63}" type="pres">
      <dgm:prSet presAssocID="{2C90CFF9-5579-4E5F-83BD-5A54CF78054D}" presName="sibTrans" presStyleCnt="0"/>
      <dgm:spPr/>
    </dgm:pt>
    <dgm:pt modelId="{576DF69C-571E-4774-8A6E-85607CFFB1D0}" type="pres">
      <dgm:prSet presAssocID="{62354287-56EB-4957-B6F9-3E5138414F03}" presName="textNode" presStyleLbl="node1" presStyleIdx="1" presStyleCnt="4" custScaleX="32013" custLinFactX="-290" custLinFactNeighborX="-100000" custLinFactNeighborY="61">
        <dgm:presLayoutVars>
          <dgm:bulletEnabled val="1"/>
        </dgm:presLayoutVars>
      </dgm:prSet>
      <dgm:spPr/>
    </dgm:pt>
    <dgm:pt modelId="{C012DD7A-7D7C-4F1C-BF3E-FBC4FF84E8A2}" type="pres">
      <dgm:prSet presAssocID="{A18032F1-A84F-4622-B9DA-1F567BBB275A}" presName="sibTrans" presStyleCnt="0"/>
      <dgm:spPr/>
    </dgm:pt>
    <dgm:pt modelId="{90116D4D-DCE1-45FB-94E9-B35AB8806BDF}" type="pres">
      <dgm:prSet presAssocID="{E8ED2635-5E4F-4DDC-BBD8-EABB00247476}" presName="textNode" presStyleLbl="node1" presStyleIdx="2" presStyleCnt="4" custLinFactX="-1611" custLinFactNeighborX="-100000" custLinFactNeighborY="3686">
        <dgm:presLayoutVars>
          <dgm:bulletEnabled val="1"/>
        </dgm:presLayoutVars>
      </dgm:prSet>
      <dgm:spPr/>
    </dgm:pt>
    <dgm:pt modelId="{2CDF5E6E-C74F-4BA9-8C57-8786EEA7A1E9}" type="pres">
      <dgm:prSet presAssocID="{50B381C6-35ED-4D48-8C7C-E5FA9D09C71A}" presName="sibTrans" presStyleCnt="0"/>
      <dgm:spPr/>
    </dgm:pt>
    <dgm:pt modelId="{BBB631DF-37E4-4402-A23B-1CF6D303C099}" type="pres">
      <dgm:prSet presAssocID="{49E49085-10D5-46BD-9D8A-EBA45AF2F692}" presName="textNode" presStyleLbl="node1" presStyleIdx="3" presStyleCnt="4" custScaleX="73460" custLinFactX="-2565" custLinFactNeighborX="-100000" custLinFactNeighborY="2873">
        <dgm:presLayoutVars>
          <dgm:bulletEnabled val="1"/>
        </dgm:presLayoutVars>
      </dgm:prSet>
      <dgm:spPr/>
    </dgm:pt>
  </dgm:ptLst>
  <dgm:cxnLst>
    <dgm:cxn modelId="{2C0D5100-C097-412B-A365-1D5D8A5081DA}" srcId="{D6380CCF-BAA2-4EE4-8874-D09A97C86D1B}" destId="{1D21BF3E-E255-48CA-ADA3-9D3CA5032CA8}" srcOrd="0" destOrd="0" parTransId="{DBC92A51-17DC-4BEB-ABCC-94CAF6DF1C0A}" sibTransId="{2C90CFF9-5579-4E5F-83BD-5A54CF78054D}"/>
    <dgm:cxn modelId="{3B5F0002-D4BA-4C97-BE18-596EAE798305}" srcId="{D6380CCF-BAA2-4EE4-8874-D09A97C86D1B}" destId="{E8ED2635-5E4F-4DDC-BBD8-EABB00247476}" srcOrd="2" destOrd="0" parTransId="{C56170FD-59E8-4D81-9DD7-B635E5705FFD}" sibTransId="{50B381C6-35ED-4D48-8C7C-E5FA9D09C71A}"/>
    <dgm:cxn modelId="{4F6D6417-7282-45A0-A32A-0029F202258D}" type="presOf" srcId="{62354287-56EB-4957-B6F9-3E5138414F03}" destId="{576DF69C-571E-4774-8A6E-85607CFFB1D0}" srcOrd="0" destOrd="0" presId="urn:microsoft.com/office/officeart/2005/8/layout/hProcess9"/>
    <dgm:cxn modelId="{2153A61C-6031-4C04-A045-9C6187C4F9CD}" type="presOf" srcId="{D6380CCF-BAA2-4EE4-8874-D09A97C86D1B}" destId="{EFFC4BEF-0C48-4E58-A646-97349C867F0C}" srcOrd="0" destOrd="0" presId="urn:microsoft.com/office/officeart/2005/8/layout/hProcess9"/>
    <dgm:cxn modelId="{E2BFA98A-0A62-4674-BADE-72A86103ED69}" type="presOf" srcId="{E8ED2635-5E4F-4DDC-BBD8-EABB00247476}" destId="{90116D4D-DCE1-45FB-94E9-B35AB8806BDF}" srcOrd="0" destOrd="0" presId="urn:microsoft.com/office/officeart/2005/8/layout/hProcess9"/>
    <dgm:cxn modelId="{7EF27CB4-5480-4356-9855-ACFAEDE6457D}" type="presOf" srcId="{49E49085-10D5-46BD-9D8A-EBA45AF2F692}" destId="{BBB631DF-37E4-4402-A23B-1CF6D303C099}" srcOrd="0" destOrd="0" presId="urn:microsoft.com/office/officeart/2005/8/layout/hProcess9"/>
    <dgm:cxn modelId="{B5DE02D8-B393-45AF-89B9-C206EB27AC45}" srcId="{D6380CCF-BAA2-4EE4-8874-D09A97C86D1B}" destId="{62354287-56EB-4957-B6F9-3E5138414F03}" srcOrd="1" destOrd="0" parTransId="{A735CFFA-7E28-4B48-BB44-68B8D5338156}" sibTransId="{A18032F1-A84F-4622-B9DA-1F567BBB275A}"/>
    <dgm:cxn modelId="{E3B694DB-73DD-4EC3-85E7-876616A020F3}" srcId="{D6380CCF-BAA2-4EE4-8874-D09A97C86D1B}" destId="{49E49085-10D5-46BD-9D8A-EBA45AF2F692}" srcOrd="3" destOrd="0" parTransId="{5885FE3D-6A3F-49E4-8F72-FAAF18B838D0}" sibTransId="{2B4A6784-4B27-478D-B97C-6DE061472F99}"/>
    <dgm:cxn modelId="{945E58E7-60A1-4857-BCA8-1326692C11B6}" type="presOf" srcId="{1D21BF3E-E255-48CA-ADA3-9D3CA5032CA8}" destId="{45E074A8-1C74-4740-8806-1481992B2D3D}" srcOrd="0" destOrd="0" presId="urn:microsoft.com/office/officeart/2005/8/layout/hProcess9"/>
    <dgm:cxn modelId="{C8CABC18-0F19-469E-9050-1A4977918064}" type="presParOf" srcId="{EFFC4BEF-0C48-4E58-A646-97349C867F0C}" destId="{E84EFED8-BA4A-420B-9B33-62ADAB72981C}" srcOrd="0" destOrd="0" presId="urn:microsoft.com/office/officeart/2005/8/layout/hProcess9"/>
    <dgm:cxn modelId="{D767DA7C-3942-4580-A557-9D2143C71F24}" type="presParOf" srcId="{EFFC4BEF-0C48-4E58-A646-97349C867F0C}" destId="{04F18DAC-2534-4E2B-8208-A7FF577F5E21}" srcOrd="1" destOrd="0" presId="urn:microsoft.com/office/officeart/2005/8/layout/hProcess9"/>
    <dgm:cxn modelId="{301312A6-1EE7-4475-95AF-4937B9361A79}" type="presParOf" srcId="{04F18DAC-2534-4E2B-8208-A7FF577F5E21}" destId="{45E074A8-1C74-4740-8806-1481992B2D3D}" srcOrd="0" destOrd="0" presId="urn:microsoft.com/office/officeart/2005/8/layout/hProcess9"/>
    <dgm:cxn modelId="{676A44DC-05CC-4D3D-B4AB-4DF31EDB8611}" type="presParOf" srcId="{04F18DAC-2534-4E2B-8208-A7FF577F5E21}" destId="{747657EF-C039-4216-AE79-20D9948FCF63}" srcOrd="1" destOrd="0" presId="urn:microsoft.com/office/officeart/2005/8/layout/hProcess9"/>
    <dgm:cxn modelId="{211B590D-D24C-41FA-AED7-1F1C09A9740F}" type="presParOf" srcId="{04F18DAC-2534-4E2B-8208-A7FF577F5E21}" destId="{576DF69C-571E-4774-8A6E-85607CFFB1D0}" srcOrd="2" destOrd="0" presId="urn:microsoft.com/office/officeart/2005/8/layout/hProcess9"/>
    <dgm:cxn modelId="{E11649D8-C060-49D0-B2C1-2B529E320BBE}" type="presParOf" srcId="{04F18DAC-2534-4E2B-8208-A7FF577F5E21}" destId="{C012DD7A-7D7C-4F1C-BF3E-FBC4FF84E8A2}" srcOrd="3" destOrd="0" presId="urn:microsoft.com/office/officeart/2005/8/layout/hProcess9"/>
    <dgm:cxn modelId="{26C6DFA4-5606-4BBE-B95F-22B67FE40441}" type="presParOf" srcId="{04F18DAC-2534-4E2B-8208-A7FF577F5E21}" destId="{90116D4D-DCE1-45FB-94E9-B35AB8806BDF}" srcOrd="4" destOrd="0" presId="urn:microsoft.com/office/officeart/2005/8/layout/hProcess9"/>
    <dgm:cxn modelId="{698F367A-CFE9-4107-B8F8-4B5983CA018E}" type="presParOf" srcId="{04F18DAC-2534-4E2B-8208-A7FF577F5E21}" destId="{2CDF5E6E-C74F-4BA9-8C57-8786EEA7A1E9}" srcOrd="5" destOrd="0" presId="urn:microsoft.com/office/officeart/2005/8/layout/hProcess9"/>
    <dgm:cxn modelId="{54E7DEAA-CF3D-4E25-82D9-9E7DF6CDF47F}" type="presParOf" srcId="{04F18DAC-2534-4E2B-8208-A7FF577F5E21}" destId="{BBB631DF-37E4-4402-A23B-1CF6D303C099}" srcOrd="6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6380CCF-BAA2-4EE4-8874-D09A97C86D1B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D21BF3E-E255-48CA-ADA3-9D3CA5032CA8}">
      <dgm:prSet phldrT="[Text]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r>
            <a:rPr lang="hu-HU" dirty="0"/>
            <a:t>European legislation</a:t>
          </a:r>
          <a:endParaRPr lang="en-US" dirty="0"/>
        </a:p>
      </dgm:t>
    </dgm:pt>
    <dgm:pt modelId="{DBC92A51-17DC-4BEB-ABCC-94CAF6DF1C0A}" type="parTrans" cxnId="{2C0D5100-C097-412B-A365-1D5D8A5081DA}">
      <dgm:prSet/>
      <dgm:spPr/>
      <dgm:t>
        <a:bodyPr/>
        <a:lstStyle/>
        <a:p>
          <a:endParaRPr lang="en-US"/>
        </a:p>
      </dgm:t>
    </dgm:pt>
    <dgm:pt modelId="{2C90CFF9-5579-4E5F-83BD-5A54CF78054D}" type="sibTrans" cxnId="{2C0D5100-C097-412B-A365-1D5D8A5081DA}">
      <dgm:prSet/>
      <dgm:spPr/>
      <dgm:t>
        <a:bodyPr/>
        <a:lstStyle/>
        <a:p>
          <a:endParaRPr lang="en-US"/>
        </a:p>
      </dgm:t>
    </dgm:pt>
    <dgm:pt modelId="{7C33EB0D-C0A0-49C7-89BF-21B52A87E2C4}">
      <dgm:prSet phldrT="[Text]"/>
      <dgm:spPr>
        <a:solidFill>
          <a:srgbClr val="C00000"/>
        </a:solidFill>
      </dgm:spPr>
      <dgm:t>
        <a:bodyPr/>
        <a:lstStyle/>
        <a:p>
          <a:r>
            <a:rPr lang="en-US" dirty="0"/>
            <a:t>Enforcement</a:t>
          </a:r>
        </a:p>
      </dgm:t>
    </dgm:pt>
    <dgm:pt modelId="{2E5D441E-EA5C-4E00-8B80-E774D1FC6366}" type="parTrans" cxnId="{0A60BA05-FBB7-452F-8C8C-1CA87D228DDB}">
      <dgm:prSet/>
      <dgm:spPr/>
      <dgm:t>
        <a:bodyPr/>
        <a:lstStyle/>
        <a:p>
          <a:endParaRPr lang="en-US"/>
        </a:p>
      </dgm:t>
    </dgm:pt>
    <dgm:pt modelId="{4445FB5A-C20D-42CE-B2DD-317A8F4AB4E8}" type="sibTrans" cxnId="{0A60BA05-FBB7-452F-8C8C-1CA87D228DDB}">
      <dgm:prSet/>
      <dgm:spPr/>
      <dgm:t>
        <a:bodyPr/>
        <a:lstStyle/>
        <a:p>
          <a:endParaRPr lang="en-US"/>
        </a:p>
      </dgm:t>
    </dgm:pt>
    <dgm:pt modelId="{EFFC4BEF-0C48-4E58-A646-97349C867F0C}" type="pres">
      <dgm:prSet presAssocID="{D6380CCF-BAA2-4EE4-8874-D09A97C86D1B}" presName="CompostProcess" presStyleCnt="0">
        <dgm:presLayoutVars>
          <dgm:dir/>
          <dgm:resizeHandles val="exact"/>
        </dgm:presLayoutVars>
      </dgm:prSet>
      <dgm:spPr/>
    </dgm:pt>
    <dgm:pt modelId="{E84EFED8-BA4A-420B-9B33-62ADAB72981C}" type="pres">
      <dgm:prSet presAssocID="{D6380CCF-BAA2-4EE4-8874-D09A97C86D1B}" presName="arrow" presStyleLbl="bgShp" presStyleIdx="0" presStyleCnt="1" custLinFactNeighborX="0" custLinFactNeighborY="4099"/>
      <dgm:spPr/>
    </dgm:pt>
    <dgm:pt modelId="{04F18DAC-2534-4E2B-8208-A7FF577F5E21}" type="pres">
      <dgm:prSet presAssocID="{D6380CCF-BAA2-4EE4-8874-D09A97C86D1B}" presName="linearProcess" presStyleCnt="0"/>
      <dgm:spPr/>
    </dgm:pt>
    <dgm:pt modelId="{45E074A8-1C74-4740-8806-1481992B2D3D}" type="pres">
      <dgm:prSet presAssocID="{1D21BF3E-E255-48CA-ADA3-9D3CA5032CA8}" presName="textNode" presStyleLbl="node1" presStyleIdx="0" presStyleCnt="2" custScaleX="115571" custLinFactX="-18592" custLinFactNeighborX="-100000" custLinFactNeighborY="2325">
        <dgm:presLayoutVars>
          <dgm:bulletEnabled val="1"/>
        </dgm:presLayoutVars>
      </dgm:prSet>
      <dgm:spPr/>
    </dgm:pt>
    <dgm:pt modelId="{00716D31-CA8F-427A-9AE3-610E01CB5327}" type="pres">
      <dgm:prSet presAssocID="{2C90CFF9-5579-4E5F-83BD-5A54CF78054D}" presName="sibTrans" presStyleCnt="0"/>
      <dgm:spPr/>
    </dgm:pt>
    <dgm:pt modelId="{342DC106-0D81-4FEA-8AC7-6FDEB5F22CAA}" type="pres">
      <dgm:prSet presAssocID="{7C33EB0D-C0A0-49C7-89BF-21B52A87E2C4}" presName="textNode" presStyleLbl="node1" presStyleIdx="1" presStyleCnt="2" custLinFactX="-2984" custLinFactNeighborX="-100000" custLinFactNeighborY="14873">
        <dgm:presLayoutVars>
          <dgm:bulletEnabled val="1"/>
        </dgm:presLayoutVars>
      </dgm:prSet>
      <dgm:spPr/>
    </dgm:pt>
  </dgm:ptLst>
  <dgm:cxnLst>
    <dgm:cxn modelId="{2C0D5100-C097-412B-A365-1D5D8A5081DA}" srcId="{D6380CCF-BAA2-4EE4-8874-D09A97C86D1B}" destId="{1D21BF3E-E255-48CA-ADA3-9D3CA5032CA8}" srcOrd="0" destOrd="0" parTransId="{DBC92A51-17DC-4BEB-ABCC-94CAF6DF1C0A}" sibTransId="{2C90CFF9-5579-4E5F-83BD-5A54CF78054D}"/>
    <dgm:cxn modelId="{61C40403-B8EC-4A44-8B57-D5343C5B6C0D}" type="presOf" srcId="{7C33EB0D-C0A0-49C7-89BF-21B52A87E2C4}" destId="{342DC106-0D81-4FEA-8AC7-6FDEB5F22CAA}" srcOrd="0" destOrd="0" presId="urn:microsoft.com/office/officeart/2005/8/layout/hProcess9"/>
    <dgm:cxn modelId="{0A60BA05-FBB7-452F-8C8C-1CA87D228DDB}" srcId="{D6380CCF-BAA2-4EE4-8874-D09A97C86D1B}" destId="{7C33EB0D-C0A0-49C7-89BF-21B52A87E2C4}" srcOrd="1" destOrd="0" parTransId="{2E5D441E-EA5C-4E00-8B80-E774D1FC6366}" sibTransId="{4445FB5A-C20D-42CE-B2DD-317A8F4AB4E8}"/>
    <dgm:cxn modelId="{2153A61C-6031-4C04-A045-9C6187C4F9CD}" type="presOf" srcId="{D6380CCF-BAA2-4EE4-8874-D09A97C86D1B}" destId="{EFFC4BEF-0C48-4E58-A646-97349C867F0C}" srcOrd="0" destOrd="0" presId="urn:microsoft.com/office/officeart/2005/8/layout/hProcess9"/>
    <dgm:cxn modelId="{945E58E7-60A1-4857-BCA8-1326692C11B6}" type="presOf" srcId="{1D21BF3E-E255-48CA-ADA3-9D3CA5032CA8}" destId="{45E074A8-1C74-4740-8806-1481992B2D3D}" srcOrd="0" destOrd="0" presId="urn:microsoft.com/office/officeart/2005/8/layout/hProcess9"/>
    <dgm:cxn modelId="{C8CABC18-0F19-469E-9050-1A4977918064}" type="presParOf" srcId="{EFFC4BEF-0C48-4E58-A646-97349C867F0C}" destId="{E84EFED8-BA4A-420B-9B33-62ADAB72981C}" srcOrd="0" destOrd="0" presId="urn:microsoft.com/office/officeart/2005/8/layout/hProcess9"/>
    <dgm:cxn modelId="{D767DA7C-3942-4580-A557-9D2143C71F24}" type="presParOf" srcId="{EFFC4BEF-0C48-4E58-A646-97349C867F0C}" destId="{04F18DAC-2534-4E2B-8208-A7FF577F5E21}" srcOrd="1" destOrd="0" presId="urn:microsoft.com/office/officeart/2005/8/layout/hProcess9"/>
    <dgm:cxn modelId="{301312A6-1EE7-4475-95AF-4937B9361A79}" type="presParOf" srcId="{04F18DAC-2534-4E2B-8208-A7FF577F5E21}" destId="{45E074A8-1C74-4740-8806-1481992B2D3D}" srcOrd="0" destOrd="0" presId="urn:microsoft.com/office/officeart/2005/8/layout/hProcess9"/>
    <dgm:cxn modelId="{1CC08AC2-1423-4714-80ED-5227DC317945}" type="presParOf" srcId="{04F18DAC-2534-4E2B-8208-A7FF577F5E21}" destId="{00716D31-CA8F-427A-9AE3-610E01CB5327}" srcOrd="1" destOrd="0" presId="urn:microsoft.com/office/officeart/2005/8/layout/hProcess9"/>
    <dgm:cxn modelId="{800DE77C-F422-4CF5-B86C-AC7CA09AE06A}" type="presParOf" srcId="{04F18DAC-2534-4E2B-8208-A7FF577F5E21}" destId="{342DC106-0D81-4FEA-8AC7-6FDEB5F22CAA}" srcOrd="2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84EFED8-BA4A-420B-9B33-62ADAB72981C}">
      <dsp:nvSpPr>
        <dsp:cNvPr id="0" name=""/>
        <dsp:cNvSpPr/>
      </dsp:nvSpPr>
      <dsp:spPr>
        <a:xfrm>
          <a:off x="788670" y="0"/>
          <a:ext cx="8938260" cy="2410748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5E074A8-1C74-4740-8806-1481992B2D3D}">
      <dsp:nvSpPr>
        <dsp:cNvPr id="0" name=""/>
        <dsp:cNvSpPr/>
      </dsp:nvSpPr>
      <dsp:spPr>
        <a:xfrm>
          <a:off x="285230" y="724497"/>
          <a:ext cx="1912258" cy="964299"/>
        </a:xfrm>
        <a:prstGeom prst="roundRect">
          <a:avLst/>
        </a:prstGeom>
        <a:solidFill>
          <a:schemeClr val="accent6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1300" kern="1200" dirty="0"/>
            <a:t>European legislation</a:t>
          </a:r>
          <a:endParaRPr lang="en-US" sz="1300" kern="1200" dirty="0"/>
        </a:p>
      </dsp:txBody>
      <dsp:txXfrm>
        <a:off x="332303" y="771570"/>
        <a:ext cx="1818112" cy="870153"/>
      </dsp:txXfrm>
    </dsp:sp>
    <dsp:sp modelId="{576DF69C-571E-4774-8A6E-85607CFFB1D0}">
      <dsp:nvSpPr>
        <dsp:cNvPr id="0" name=""/>
        <dsp:cNvSpPr/>
      </dsp:nvSpPr>
      <dsp:spPr>
        <a:xfrm>
          <a:off x="2370186" y="723812"/>
          <a:ext cx="1083546" cy="964299"/>
        </a:xfrm>
        <a:prstGeom prst="roundRect">
          <a:avLst/>
        </a:prstGeom>
        <a:solidFill>
          <a:schemeClr val="accent6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1300" kern="1200" dirty="0"/>
            <a:t>Published in the OJ</a:t>
          </a:r>
          <a:r>
            <a:rPr lang="en-US" sz="1300" kern="1200" dirty="0"/>
            <a:t> 15</a:t>
          </a:r>
          <a:r>
            <a:rPr lang="en-US" sz="1300" kern="1200" baseline="30000" dirty="0"/>
            <a:t>th</a:t>
          </a:r>
          <a:r>
            <a:rPr lang="en-US" sz="1300" kern="1200" dirty="0"/>
            <a:t> of December 2022</a:t>
          </a:r>
        </a:p>
      </dsp:txBody>
      <dsp:txXfrm>
        <a:off x="2417259" y="770885"/>
        <a:ext cx="989400" cy="870153"/>
      </dsp:txXfrm>
    </dsp:sp>
    <dsp:sp modelId="{90116D4D-DCE1-45FB-94E9-B35AB8806BDF}">
      <dsp:nvSpPr>
        <dsp:cNvPr id="0" name=""/>
        <dsp:cNvSpPr/>
      </dsp:nvSpPr>
      <dsp:spPr>
        <a:xfrm>
          <a:off x="3646751" y="758768"/>
          <a:ext cx="3384708" cy="964299"/>
        </a:xfrm>
        <a:prstGeom prst="roundRect">
          <a:avLst/>
        </a:prstGeom>
        <a:solidFill>
          <a:srgbClr val="FFC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1300" kern="1200" dirty="0"/>
            <a:t>Transposition via National Parliament</a:t>
          </a:r>
          <a:r>
            <a:rPr lang="en-US" sz="1300" kern="1200" dirty="0"/>
            <a:t> </a:t>
          </a:r>
          <a:r>
            <a:rPr lang="hu-HU" sz="1300" kern="1200" dirty="0"/>
            <a:t>Maximum 21 months</a:t>
          </a:r>
          <a:endParaRPr lang="en-US" sz="1300" kern="1200" dirty="0"/>
        </a:p>
      </dsp:txBody>
      <dsp:txXfrm>
        <a:off x="3693824" y="805841"/>
        <a:ext cx="3290562" cy="870153"/>
      </dsp:txXfrm>
    </dsp:sp>
    <dsp:sp modelId="{BBB631DF-37E4-4402-A23B-1CF6D303C099}">
      <dsp:nvSpPr>
        <dsp:cNvPr id="0" name=""/>
        <dsp:cNvSpPr/>
      </dsp:nvSpPr>
      <dsp:spPr>
        <a:xfrm>
          <a:off x="7236901" y="750928"/>
          <a:ext cx="2486407" cy="964299"/>
        </a:xfrm>
        <a:prstGeom prst="roundRect">
          <a:avLst/>
        </a:prstGeom>
        <a:solidFill>
          <a:srgbClr val="C00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Enforcement</a:t>
          </a:r>
        </a:p>
      </dsp:txBody>
      <dsp:txXfrm>
        <a:off x="7283974" y="798001"/>
        <a:ext cx="2392261" cy="87015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84EFED8-BA4A-420B-9B33-62ADAB72981C}">
      <dsp:nvSpPr>
        <dsp:cNvPr id="0" name=""/>
        <dsp:cNvSpPr/>
      </dsp:nvSpPr>
      <dsp:spPr>
        <a:xfrm>
          <a:off x="711563" y="0"/>
          <a:ext cx="8064390" cy="1243188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5E074A8-1C74-4740-8806-1481992B2D3D}">
      <dsp:nvSpPr>
        <dsp:cNvPr id="0" name=""/>
        <dsp:cNvSpPr/>
      </dsp:nvSpPr>
      <dsp:spPr>
        <a:xfrm>
          <a:off x="736749" y="384518"/>
          <a:ext cx="3289445" cy="497275"/>
        </a:xfrm>
        <a:prstGeom prst="roundRect">
          <a:avLst/>
        </a:prstGeom>
        <a:solidFill>
          <a:schemeClr val="accent6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u-HU" sz="2000" kern="1200" dirty="0"/>
            <a:t>European legislation</a:t>
          </a:r>
          <a:endParaRPr lang="en-US" sz="2000" kern="1200" dirty="0"/>
        </a:p>
      </dsp:txBody>
      <dsp:txXfrm>
        <a:off x="761024" y="408793"/>
        <a:ext cx="3240895" cy="448725"/>
      </dsp:txXfrm>
    </dsp:sp>
    <dsp:sp modelId="{342DC106-0D81-4FEA-8AC7-6FDEB5F22CAA}">
      <dsp:nvSpPr>
        <dsp:cNvPr id="0" name=""/>
        <dsp:cNvSpPr/>
      </dsp:nvSpPr>
      <dsp:spPr>
        <a:xfrm>
          <a:off x="4743760" y="446916"/>
          <a:ext cx="2846255" cy="497275"/>
        </a:xfrm>
        <a:prstGeom prst="roundRect">
          <a:avLst/>
        </a:prstGeom>
        <a:solidFill>
          <a:srgbClr val="C00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Enforcement</a:t>
          </a:r>
        </a:p>
      </dsp:txBody>
      <dsp:txXfrm>
        <a:off x="4768035" y="471191"/>
        <a:ext cx="2797705" cy="44872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6DFA2B-42E7-483C-89A7-B63D17235420}" type="datetimeFigureOut">
              <a:rPr lang="en-GB" smtClean="0"/>
              <a:t>27/11/2023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A26957-3063-4AF5-9C10-771E4439D9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69946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95575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78031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389C98-1125-43C5-957F-C29F74710AAE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0779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32981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3065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16" name="Title Placeholder 1">
            <a:extLst>
              <a:ext uri="{FF2B5EF4-FFF2-40B4-BE49-F238E27FC236}">
                <a16:creationId xmlns:a16="http://schemas.microsoft.com/office/drawing/2014/main" id="{400FA2B3-1505-3A41-A87D-80572BB3C1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8895" y="91852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sz="2800"/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C916E53-B331-D746-836D-0D6BAC2D7CF0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998895" y="1567629"/>
            <a:ext cx="9894887" cy="45037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40795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16" name="Title Placeholder 1">
            <a:extLst>
              <a:ext uri="{FF2B5EF4-FFF2-40B4-BE49-F238E27FC236}">
                <a16:creationId xmlns:a16="http://schemas.microsoft.com/office/drawing/2014/main" id="{439A0EAE-9DC7-E64C-B528-7FE2DD3BEA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8895" y="91852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accent2">
                    <a:lumMod val="90000"/>
                    <a:lumOff val="10000"/>
                  </a:schemeClr>
                </a:solidFill>
              </a:defRPr>
            </a:lvl1pPr>
          </a:lstStyle>
          <a:p>
            <a:r>
              <a:rPr lang="en-GB" dirty="0"/>
              <a:t>Click to edit Master title style</a:t>
            </a: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0444729D-076A-B34E-817B-AAAD4F608C6D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998895" y="1567629"/>
            <a:ext cx="9894887" cy="450373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2">
                    <a:lumMod val="90000"/>
                    <a:lumOff val="10000"/>
                  </a:schemeClr>
                </a:solidFill>
              </a:defRPr>
            </a:lvl1pPr>
            <a:lvl2pPr>
              <a:defRPr>
                <a:solidFill>
                  <a:schemeClr val="accent2">
                    <a:lumMod val="90000"/>
                    <a:lumOff val="10000"/>
                  </a:schemeClr>
                </a:solidFill>
              </a:defRPr>
            </a:lvl2pPr>
            <a:lvl3pPr>
              <a:defRPr>
                <a:solidFill>
                  <a:schemeClr val="accent2">
                    <a:lumMod val="90000"/>
                    <a:lumOff val="10000"/>
                  </a:schemeClr>
                </a:solidFill>
              </a:defRPr>
            </a:lvl3pPr>
            <a:lvl4pPr>
              <a:defRPr>
                <a:solidFill>
                  <a:schemeClr val="accent2">
                    <a:lumMod val="90000"/>
                    <a:lumOff val="10000"/>
                  </a:schemeClr>
                </a:solidFill>
              </a:defRPr>
            </a:lvl4pPr>
            <a:lvl5pPr>
              <a:defRPr>
                <a:solidFill>
                  <a:schemeClr val="accent2">
                    <a:lumMod val="90000"/>
                    <a:lumOff val="10000"/>
                  </a:schemeClr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09267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42901990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9205804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6887830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B65740-C508-41D2-2203-7C23599D07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80C1A5-6003-FD34-ACEB-D49E9851A78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71A0EDA-8471-F123-77E3-AB45D3CA93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EAC23-F947-4B06-96F4-C170523E391A}" type="datetimeFigureOut">
              <a:rPr lang="en-US" smtClean="0"/>
              <a:t>11/27/23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DF0480-90A1-0764-0DBB-48D7522076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EB5B36-E9B4-68EB-5CF9-8284E4C09B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574E2-7411-48C8-A756-FF502ADA78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14998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98895" y="918524"/>
            <a:ext cx="9923105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GB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894" y="1566391"/>
            <a:ext cx="992310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0886023-3160-F54D-ABE2-A8AFA16E520E}"/>
              </a:ext>
            </a:extLst>
          </p:cNvPr>
          <p:cNvSpPr/>
          <p:nvPr userDrawn="1"/>
        </p:nvSpPr>
        <p:spPr>
          <a:xfrm>
            <a:off x="0" y="-38314"/>
            <a:ext cx="12192000" cy="593453"/>
          </a:xfrm>
          <a:prstGeom prst="rect">
            <a:avLst/>
          </a:prstGeom>
          <a:solidFill>
            <a:srgbClr val="1D28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B72B47DB-29AD-084C-8232-6CAF9C67327F}"/>
              </a:ext>
            </a:extLst>
          </p:cNvPr>
          <p:cNvSpPr txBox="1">
            <a:spLocks/>
          </p:cNvSpPr>
          <p:nvPr userDrawn="1"/>
        </p:nvSpPr>
        <p:spPr>
          <a:xfrm>
            <a:off x="10385562" y="105344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3EB0FA4-9B1C-4D6B-AF0A-97437B69127A}" type="slidenum">
              <a:rPr lang="en-GB" smtClean="0">
                <a:solidFill>
                  <a:schemeClr val="bg1"/>
                </a:solidFill>
              </a:rPr>
              <a:pPr/>
              <a:t>‹#›</a:t>
            </a:fld>
            <a:r>
              <a:rPr lang="en-GB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    </a:t>
            </a:r>
            <a:r>
              <a:rPr lang="en-GB" dirty="0">
                <a:solidFill>
                  <a:schemeClr val="bg1"/>
                </a:solidFill>
              </a:rPr>
              <a:t>|</a:t>
            </a:r>
          </a:p>
        </p:txBody>
      </p:sp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365F78CF-3545-4647-AFFC-4E9114BD5F00}"/>
              </a:ext>
            </a:extLst>
          </p:cNvPr>
          <p:cNvSpPr txBox="1">
            <a:spLocks/>
          </p:cNvSpPr>
          <p:nvPr userDrawn="1"/>
        </p:nvSpPr>
        <p:spPr>
          <a:xfrm>
            <a:off x="11022254" y="139678"/>
            <a:ext cx="1268825" cy="290944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b="0" dirty="0">
                <a:solidFill>
                  <a:schemeClr val="bg1"/>
                </a:solidFill>
                <a:latin typeface="+mn-lt"/>
              </a:rPr>
              <a:t>GEANT.ORG</a:t>
            </a:r>
            <a:endParaRPr lang="en-GB" sz="1200" b="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5" name="Picture 4" descr="A picture containing aircraft&#10;&#10;Description automatically generated">
            <a:extLst>
              <a:ext uri="{FF2B5EF4-FFF2-40B4-BE49-F238E27FC236}">
                <a16:creationId xmlns:a16="http://schemas.microsoft.com/office/drawing/2014/main" id="{A3DBBBB7-9CE4-D342-A765-EF35A5E661D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41" t="70685" r="16055" b="24139"/>
          <a:stretch/>
        </p:blipFill>
        <p:spPr>
          <a:xfrm flipH="1">
            <a:off x="0" y="-38313"/>
            <a:ext cx="10286482" cy="59345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9" r:id="rId2"/>
    <p:sldLayoutId id="2147483663" r:id="rId3"/>
    <p:sldLayoutId id="2147483664" r:id="rId4"/>
    <p:sldLayoutId id="2147483665" r:id="rId5"/>
    <p:sldLayoutId id="2147483666" r:id="rId6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GB" sz="2800" b="1" kern="1200" dirty="0">
          <a:solidFill>
            <a:schemeClr val="accent2">
              <a:lumMod val="90000"/>
              <a:lumOff val="10000"/>
            </a:schemeClr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accent2">
              <a:lumMod val="90000"/>
              <a:lumOff val="1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2">
              <a:lumMod val="90000"/>
              <a:lumOff val="1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2">
              <a:lumMod val="90000"/>
              <a:lumOff val="1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2">
              <a:lumMod val="90000"/>
              <a:lumOff val="1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2">
              <a:lumMod val="90000"/>
              <a:lumOff val="1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eur02.safelinks.protection.outlook.com/?url=https%3A%2F%2Fdigital-strategy.ec.europa.eu%2Fen%2Flibrary%2Fcommission-guidelines-application-article-4-1-and-2-directive-eu-20222555-nis-2-directive%3Fpk_source%3Dec_newsroom%26pk_medium%3Demail%26pk_campaign%3DShaping%2520Europe%2527s%2520Digital%2520Future%2520website%2520updates&amp;data=05%7C01%7Calf.moens%40geant.org%7C740c01590ef14370e3bc08dbc9683c7c%7Cd8cc37ca6546448c83690f1026a3306b%7C0%7C0%7C638325221747660764%7CUnknown%7CTWFpbGZsb3d8eyJWIjoiMC4wLjAwMDAiLCJQIjoiV2luMzIiLCJBTiI6Ik1haWwiLCJXVCI6Mn0%3D%7C3000%7C%7C%7C&amp;sdata=m3S1E6h31FMWtCSn16rclEmGSDLsSE%2BmjJrlLmogKp8%3D&amp;reserved=0" TargetMode="External"/><Relationship Id="rId2" Type="http://schemas.openxmlformats.org/officeDocument/2006/relationships/hyperlink" Target="https://eur02.safelinks.protection.outlook.com/?url=https%3A%2F%2Fdigital-strategy.ec.europa.eu%2Fen%2Flibrary%2Fcommission-guidelines-application-article-34-directive-eu-20222555-nis-2-directive%3Fpk_source%3Dec_newsroom%26pk_medium%3Demail%26pk_campaign%3DShaping%2520Europe%2527s%2520Digital%2520Future%2520website%2520updates&amp;data=05%7C01%7Calf.moens%40geant.org%7C740c01590ef14370e3bc08dbc9683c7c%7Cd8cc37ca6546448c83690f1026a3306b%7C0%7C0%7C638325221747660764%7CUnknown%7CTWFpbGZsb3d8eyJWIjoiMC4wLjAwMDAiLCJQIjoiV2luMzIiLCJBTiI6Ik1haWwiLCJXVCI6Mn0%3D%7C3000%7C%7C%7C&amp;sdata=qGbso%2F8KcWQm771V610SLA9nkOWJvF%2BzPP%2BMLz5dGi4%3D&amp;reserved=0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s://wiki.geant.org/display/SIGISM/NIS-2+Directive" TargetMode="Externa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13" Type="http://schemas.openxmlformats.org/officeDocument/2006/relationships/hyperlink" Target="https://digital-strategy.ec.europa.eu/en/library/cybersecurity-5g-networks-eu-toolbox-risk-mitigating-measures" TargetMode="Externa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0" Type="http://schemas.openxmlformats.org/officeDocument/2006/relationships/diagramQuickStyle" Target="../diagrams/quickStyle2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13" Type="http://schemas.openxmlformats.org/officeDocument/2006/relationships/image" Target="../media/image20.png"/><Relationship Id="rId3" Type="http://schemas.openxmlformats.org/officeDocument/2006/relationships/image" Target="../media/image10.svg"/><Relationship Id="rId7" Type="http://schemas.openxmlformats.org/officeDocument/2006/relationships/image" Target="../media/image14.png"/><Relationship Id="rId12" Type="http://schemas.openxmlformats.org/officeDocument/2006/relationships/image" Target="../media/image19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3.jpeg"/><Relationship Id="rId11" Type="http://schemas.openxmlformats.org/officeDocument/2006/relationships/image" Target="../media/image18.svg"/><Relationship Id="rId5" Type="http://schemas.openxmlformats.org/officeDocument/2006/relationships/image" Target="../media/image12.gif"/><Relationship Id="rId10" Type="http://schemas.openxmlformats.org/officeDocument/2006/relationships/image" Target="../media/image17.png"/><Relationship Id="rId4" Type="http://schemas.openxmlformats.org/officeDocument/2006/relationships/image" Target="../media/image11.png"/><Relationship Id="rId9" Type="http://schemas.openxmlformats.org/officeDocument/2006/relationships/image" Target="../media/image16.gif"/><Relationship Id="rId14" Type="http://schemas.openxmlformats.org/officeDocument/2006/relationships/image" Target="../media/image21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>
            <a:extLst>
              <a:ext uri="{FF2B5EF4-FFF2-40B4-BE49-F238E27FC236}">
                <a16:creationId xmlns:a16="http://schemas.microsoft.com/office/drawing/2014/main" id="{FB45E650-A7C9-7941-B8C1-9EB62BC38C2F}"/>
              </a:ext>
            </a:extLst>
          </p:cNvPr>
          <p:cNvSpPr/>
          <p:nvPr/>
        </p:nvSpPr>
        <p:spPr>
          <a:xfrm>
            <a:off x="0" y="-22302"/>
            <a:ext cx="12192000" cy="6842711"/>
          </a:xfrm>
          <a:prstGeom prst="rect">
            <a:avLst/>
          </a:prstGeom>
          <a:solidFill>
            <a:srgbClr val="3034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C01D1AD-FF15-244B-B225-8E5849DDC67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86" t="60631" r="43125" b="7997"/>
          <a:stretch/>
        </p:blipFill>
        <p:spPr>
          <a:xfrm>
            <a:off x="711199" y="-22302"/>
            <a:ext cx="11480801" cy="5825201"/>
          </a:xfrm>
          <a:prstGeom prst="rect">
            <a:avLst/>
          </a:prstGeom>
        </p:spPr>
      </p:pic>
      <p:sp>
        <p:nvSpPr>
          <p:cNvPr id="9" name="Text Placeholder 10"/>
          <p:cNvSpPr txBox="1">
            <a:spLocks/>
          </p:cNvSpPr>
          <p:nvPr/>
        </p:nvSpPr>
        <p:spPr>
          <a:xfrm>
            <a:off x="1255494" y="1619457"/>
            <a:ext cx="6059706" cy="73744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3000" dirty="0">
                <a:solidFill>
                  <a:schemeClr val="bg1"/>
                </a:solidFill>
              </a:rPr>
              <a:t>EU Security Union – 5</a:t>
            </a:r>
            <a:r>
              <a:rPr lang="en-GB" sz="3000" baseline="30000" dirty="0">
                <a:solidFill>
                  <a:schemeClr val="bg1"/>
                </a:solidFill>
              </a:rPr>
              <a:t>th</a:t>
            </a:r>
            <a:r>
              <a:rPr lang="en-GB" sz="3000" dirty="0">
                <a:solidFill>
                  <a:schemeClr val="bg1"/>
                </a:solidFill>
              </a:rPr>
              <a:t> INFOSHARE</a:t>
            </a:r>
            <a:endParaRPr lang="en-US" sz="3000" dirty="0">
              <a:solidFill>
                <a:schemeClr val="bg1"/>
              </a:solidFill>
            </a:endParaRPr>
          </a:p>
        </p:txBody>
      </p:sp>
      <p:sp>
        <p:nvSpPr>
          <p:cNvPr id="10" name="Text Placeholder 6"/>
          <p:cNvSpPr txBox="1">
            <a:spLocks/>
          </p:cNvSpPr>
          <p:nvPr/>
        </p:nvSpPr>
        <p:spPr>
          <a:xfrm>
            <a:off x="1255494" y="2607476"/>
            <a:ext cx="6753726" cy="749473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US" sz="2400" dirty="0">
                <a:solidFill>
                  <a:schemeClr val="bg1"/>
                </a:solidFill>
              </a:rPr>
              <a:t>NIS-2: Shared knowledge, shared experience</a:t>
            </a:r>
            <a:endParaRPr lang="en-GB" sz="2400" dirty="0">
              <a:solidFill>
                <a:schemeClr val="bg1"/>
              </a:solidFill>
            </a:endParaRPr>
          </a:p>
          <a:p>
            <a:endParaRPr lang="en-GB" sz="240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15504"/>
          <a:stretch/>
        </p:blipFill>
        <p:spPr>
          <a:xfrm>
            <a:off x="1353030" y="682159"/>
            <a:ext cx="1432450" cy="689706"/>
          </a:xfrm>
          <a:prstGeom prst="rect">
            <a:avLst/>
          </a:prstGeom>
        </p:spPr>
      </p:pic>
      <p:sp>
        <p:nvSpPr>
          <p:cNvPr id="13" name="Text Placeholder 6"/>
          <p:cNvSpPr txBox="1">
            <a:spLocks/>
          </p:cNvSpPr>
          <p:nvPr/>
        </p:nvSpPr>
        <p:spPr>
          <a:xfrm>
            <a:off x="1255494" y="3498256"/>
            <a:ext cx="6753726" cy="73226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endParaRPr lang="en-GB" sz="2000" cap="all" dirty="0">
              <a:solidFill>
                <a:schemeClr val="bg1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07BFC8EF-A9F1-694B-9F9D-CC0F056AA3B5}"/>
              </a:ext>
            </a:extLst>
          </p:cNvPr>
          <p:cNvSpPr/>
          <p:nvPr/>
        </p:nvSpPr>
        <p:spPr>
          <a:xfrm>
            <a:off x="0" y="4828031"/>
            <a:ext cx="12192000" cy="2052067"/>
          </a:xfrm>
          <a:prstGeom prst="rect">
            <a:avLst/>
          </a:prstGeom>
          <a:solidFill>
            <a:srgbClr val="425E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Date Placeholder 3">
            <a:extLst>
              <a:ext uri="{FF2B5EF4-FFF2-40B4-BE49-F238E27FC236}">
                <a16:creationId xmlns:a16="http://schemas.microsoft.com/office/drawing/2014/main" id="{C850078D-81AF-0448-A794-95A3C416C535}"/>
              </a:ext>
            </a:extLst>
          </p:cNvPr>
          <p:cNvSpPr txBox="1">
            <a:spLocks/>
          </p:cNvSpPr>
          <p:nvPr/>
        </p:nvSpPr>
        <p:spPr>
          <a:xfrm>
            <a:off x="1255494" y="5922278"/>
            <a:ext cx="2480762" cy="61469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dirty="0">
                <a:solidFill>
                  <a:schemeClr val="bg1"/>
                </a:solidFill>
              </a:rPr>
              <a:t>TLP: green</a:t>
            </a:r>
            <a:endParaRPr lang="en-GB" dirty="0">
              <a:solidFill>
                <a:schemeClr val="bg1"/>
              </a:solidFill>
            </a:endParaRPr>
          </a:p>
          <a:p>
            <a:pPr>
              <a:lnSpc>
                <a:spcPct val="150000"/>
              </a:lnSpc>
            </a:pP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24" name="Text Placeholder 6">
            <a:extLst>
              <a:ext uri="{FF2B5EF4-FFF2-40B4-BE49-F238E27FC236}">
                <a16:creationId xmlns:a16="http://schemas.microsoft.com/office/drawing/2014/main" id="{E4D4F5F2-667F-9F48-BEA4-D811E44CE491}"/>
              </a:ext>
            </a:extLst>
          </p:cNvPr>
          <p:cNvSpPr txBox="1">
            <a:spLocks/>
          </p:cNvSpPr>
          <p:nvPr/>
        </p:nvSpPr>
        <p:spPr>
          <a:xfrm>
            <a:off x="1255494" y="5073436"/>
            <a:ext cx="5467827" cy="427671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>
                <a:solidFill>
                  <a:schemeClr val="bg1"/>
                </a:solidFill>
              </a:rPr>
              <a:t>Online </a:t>
            </a:r>
            <a:r>
              <a:rPr lang="en-US" sz="1600" dirty="0" err="1">
                <a:solidFill>
                  <a:schemeClr val="bg1"/>
                </a:solidFill>
              </a:rPr>
              <a:t>Infoshare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31" name="Text Placeholder 6">
            <a:extLst>
              <a:ext uri="{FF2B5EF4-FFF2-40B4-BE49-F238E27FC236}">
                <a16:creationId xmlns:a16="http://schemas.microsoft.com/office/drawing/2014/main" id="{BF97B6D9-9532-6C4C-BD89-9525855C36B1}"/>
              </a:ext>
            </a:extLst>
          </p:cNvPr>
          <p:cNvSpPr txBox="1">
            <a:spLocks/>
          </p:cNvSpPr>
          <p:nvPr/>
        </p:nvSpPr>
        <p:spPr>
          <a:xfrm>
            <a:off x="1255494" y="5375228"/>
            <a:ext cx="5467827" cy="427671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>
                <a:solidFill>
                  <a:schemeClr val="bg1"/>
                </a:solidFill>
              </a:rPr>
              <a:t>27 November 2023</a:t>
            </a:r>
            <a:endParaRPr lang="en-GB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73495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71CD88-0647-0ED2-E137-65A6E4EF06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L" dirty="0"/>
              <a:t>New Material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8B0FA9-4BE4-4F11-8C44-4B69D9BC3817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NL" dirty="0"/>
              <a:t>Some guidance form EC is published</a:t>
            </a:r>
          </a:p>
          <a:p>
            <a:pPr lvl="1"/>
            <a:r>
              <a:rPr lang="en-GB" sz="1600" b="0" i="0" u="none" strike="noStrike" dirty="0">
                <a:solidFill>
                  <a:srgbClr val="212121"/>
                </a:solidFill>
                <a:effectLst/>
                <a:latin typeface="Calibri" panose="020F0502020204030204" pitchFamily="34" charset="0"/>
              </a:rPr>
              <a:t>DG CNECT has issued Guidelines to Member States on:</a:t>
            </a:r>
          </a:p>
          <a:p>
            <a:pPr lvl="2"/>
            <a:r>
              <a:rPr lang="en-GB" sz="16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on the </a:t>
            </a:r>
            <a:r>
              <a:rPr lang="en-GB" sz="1600" b="0" i="0" u="sng" strike="noStrike" dirty="0">
                <a:solidFill>
                  <a:srgbClr val="0563C1"/>
                </a:solidFill>
                <a:effectLst/>
                <a:latin typeface="Calibri" panose="020F0502020204030204" pitchFamily="34" charset="0"/>
                <a:hlinkClick r:id="rId2" tooltip="Original URL:&#10;https://digital-strategy.ec.europa.eu/en/library/commission-guidelines-application-article-34-directive-eu-20222555-nis-2-directive?pk_source=ec_newsroom&amp;pk_medium=email&amp;pk_campaign=Shaping%20Europe%27s%20Digital%20Future%20website%20updates&#10;&#10;Click to follow link."/>
              </a:rPr>
              <a:t>application</a:t>
            </a:r>
            <a:r>
              <a:rPr lang="en-GB" sz="16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of Article 3(4) of Directive (EU) 2022/2555 (NIS 2 Directive): specific section on domain name registration services. Member states are required to establish a list of essential and important entities as well as entities providing domain name registration services by April 17, 2025.</a:t>
            </a:r>
          </a:p>
          <a:p>
            <a:pPr lvl="2"/>
            <a:r>
              <a:rPr lang="en-GB" sz="1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on the </a:t>
            </a:r>
            <a:r>
              <a:rPr lang="en-GB" sz="1800" b="0" i="0" u="sng" strike="noStrike" dirty="0">
                <a:solidFill>
                  <a:srgbClr val="0563C1"/>
                </a:solidFill>
                <a:effectLst/>
                <a:latin typeface="Calibri" panose="020F0502020204030204" pitchFamily="34" charset="0"/>
                <a:hlinkClick r:id="rId3" tooltip="Original URL:&#10;https://digital-strategy.ec.europa.eu/en/library/commission-guidelines-application-article-4-1-and-2-directive-eu-20222555-nis-2-directive?pk_source=ec_newsroom&amp;pk_medium=email&amp;pk_campaign=Shaping%20Europe%27s%20Digital%20Future%20website%20updates&#10;&#10;Click to follow link."/>
              </a:rPr>
              <a:t>application</a:t>
            </a:r>
            <a:r>
              <a:rPr lang="en-GB" sz="1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of Article 4 (1) and (2) of Directive (EU) 2022/2555 (NIS 2 Directive): </a:t>
            </a:r>
            <a:r>
              <a:rPr lang="en-GB" sz="2200" dirty="0">
                <a:solidFill>
                  <a:schemeClr val="tx1"/>
                </a:solidFill>
              </a:rPr>
              <a:t>relationship between NIS-2 and current and </a:t>
            </a:r>
            <a:r>
              <a:rPr lang="en-GB" sz="2200" dirty="0" err="1">
                <a:solidFill>
                  <a:schemeClr val="tx1"/>
                </a:solidFill>
              </a:rPr>
              <a:t>futiure</a:t>
            </a:r>
            <a:r>
              <a:rPr lang="en-GB" sz="2200" dirty="0">
                <a:solidFill>
                  <a:schemeClr val="tx1"/>
                </a:solidFill>
              </a:rPr>
              <a:t> sector-specific legal acts addressing cybersecurity risk-management</a:t>
            </a:r>
            <a:endParaRPr lang="en-GB" sz="3000" b="0" i="0" u="none" strike="noStrike" dirty="0">
              <a:solidFill>
                <a:schemeClr val="tx1"/>
              </a:solidFill>
              <a:effectLst/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en-NL" dirty="0"/>
          </a:p>
          <a:p>
            <a:r>
              <a:rPr lang="en-NL" dirty="0"/>
              <a:t>No clarification on scoping</a:t>
            </a:r>
          </a:p>
          <a:p>
            <a:pPr lvl="1"/>
            <a:r>
              <a:rPr lang="en-NL" dirty="0"/>
              <a:t>Education</a:t>
            </a:r>
          </a:p>
          <a:p>
            <a:pPr lvl="1"/>
            <a:r>
              <a:rPr lang="en-NL" dirty="0"/>
              <a:t>Digital Infrastructures</a:t>
            </a:r>
          </a:p>
          <a:p>
            <a:pPr lvl="1"/>
            <a:endParaRPr lang="en-NL" dirty="0"/>
          </a:p>
          <a:p>
            <a:r>
              <a:rPr lang="en-GB" dirty="0"/>
              <a:t>NCSC Ireland: A quick guide to NIS2</a:t>
            </a:r>
            <a:endParaRPr lang="en-NL" dirty="0"/>
          </a:p>
          <a:p>
            <a:r>
              <a:rPr lang="en-GB" dirty="0"/>
              <a:t>NIS 2 Self-assessment Netherlands</a:t>
            </a:r>
            <a:endParaRPr lang="en-NL" dirty="0"/>
          </a:p>
        </p:txBody>
      </p:sp>
    </p:spTree>
    <p:extLst>
      <p:ext uri="{BB962C8B-B14F-4D97-AF65-F5344CB8AC3E}">
        <p14:creationId xmlns:p14="http://schemas.microsoft.com/office/powerpoint/2010/main" val="31762153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57F5B7-1CA9-3849-B8E4-79FD96C471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Agenda</a:t>
            </a:r>
          </a:p>
        </p:txBody>
      </p: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E17E0E68-1CF2-0BE1-81D0-20BEB4835A0A}"/>
              </a:ext>
            </a:extLst>
          </p:cNvPr>
          <p:cNvGraphicFramePr>
            <a:graphicFrameLocks noGrp="1"/>
          </p:cNvGraphicFramePr>
          <p:nvPr/>
        </p:nvGraphicFramePr>
        <p:xfrm>
          <a:off x="998895" y="1760220"/>
          <a:ext cx="9595236" cy="3337560"/>
        </p:xfrm>
        <a:graphic>
          <a:graphicData uri="http://schemas.openxmlformats.org/drawingml/2006/table">
            <a:tbl>
              <a:tblPr firstRow="1" bandRow="1">
                <a:tableStyleId>{1FECB4D8-DB02-4DC6-A0A2-4F2EBAE1DC90}</a:tableStyleId>
              </a:tblPr>
              <a:tblGrid>
                <a:gridCol w="1385380">
                  <a:extLst>
                    <a:ext uri="{9D8B030D-6E8A-4147-A177-3AD203B41FA5}">
                      <a16:colId xmlns:a16="http://schemas.microsoft.com/office/drawing/2014/main" val="4216644101"/>
                    </a:ext>
                  </a:extLst>
                </a:gridCol>
                <a:gridCol w="5011444">
                  <a:extLst>
                    <a:ext uri="{9D8B030D-6E8A-4147-A177-3AD203B41FA5}">
                      <a16:colId xmlns:a16="http://schemas.microsoft.com/office/drawing/2014/main" val="3379478653"/>
                    </a:ext>
                  </a:extLst>
                </a:gridCol>
                <a:gridCol w="3198412">
                  <a:extLst>
                    <a:ext uri="{9D8B030D-6E8A-4147-A177-3AD203B41FA5}">
                      <a16:colId xmlns:a16="http://schemas.microsoft.com/office/drawing/2014/main" val="19697514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397154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13.00</a:t>
                      </a:r>
                      <a:endParaRPr lang="en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Welcome and introduction </a:t>
                      </a:r>
                      <a:endParaRPr lang="en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L" dirty="0"/>
                        <a:t>Alf Moens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9247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NL" dirty="0"/>
                        <a:t>13.05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L" dirty="0"/>
                        <a:t>Summary – Where are we now with NIS-2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L" dirty="0"/>
                        <a:t>Alf Moens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939684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NL" dirty="0"/>
                        <a:t>13.15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L" dirty="0"/>
                        <a:t>CISO meetings 2023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L" dirty="0"/>
                        <a:t>Ana Alves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867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NL" dirty="0"/>
                        <a:t>13.30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L" dirty="0"/>
                        <a:t>NIS-2 at CARnet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Ivana </a:t>
                      </a:r>
                      <a:r>
                        <a:rPr lang="en-GB" sz="18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Jelačić</a:t>
                      </a:r>
                      <a:endParaRPr lang="en-GB" sz="1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56135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NL" dirty="0"/>
                        <a:t>13.45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u="none" dirty="0"/>
                        <a:t>New material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L" dirty="0"/>
                        <a:t>Alf Moens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793518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NL" dirty="0"/>
                        <a:t>13.50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Questions and Answers, discussion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8939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NL" dirty="0"/>
                        <a:t>14.00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Close, next </a:t>
                      </a:r>
                      <a:r>
                        <a:rPr lang="en-US" dirty="0" err="1"/>
                        <a:t>infoshare</a:t>
                      </a:r>
                      <a:r>
                        <a:rPr lang="en-US" dirty="0"/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21176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169565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3269716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8AFCAC-4D65-04DB-7753-DABF58197C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L" dirty="0"/>
              <a:t>H</a:t>
            </a:r>
            <a:r>
              <a:rPr lang="en-GB" dirty="0"/>
              <a:t>o</a:t>
            </a:r>
            <a:r>
              <a:rPr lang="en-NL" dirty="0"/>
              <a:t>w can we help?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51ACD5-A9E6-1DFC-8210-4C13D64C7CB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L" dirty="0"/>
              <a:t>GN5-1 WP8 T1: Best practices, guidelines and baselines</a:t>
            </a:r>
          </a:p>
          <a:p>
            <a:endParaRPr lang="en-NL" dirty="0"/>
          </a:p>
          <a:p>
            <a:r>
              <a:rPr lang="en-NL" dirty="0"/>
              <a:t>SIG-ISM wiki pages: </a:t>
            </a:r>
            <a:r>
              <a:rPr lang="en-GB" dirty="0">
                <a:hlinkClick r:id="rId2"/>
              </a:rPr>
              <a:t>https://wiki.geant.org/display/SIGISM/NIS-2+Directive</a:t>
            </a:r>
            <a:endParaRPr lang="en-GB" dirty="0"/>
          </a:p>
          <a:p>
            <a:endParaRPr lang="en-GB" dirty="0"/>
          </a:p>
          <a:p>
            <a:endParaRPr lang="en-GB" dirty="0"/>
          </a:p>
          <a:p>
            <a:r>
              <a:rPr lang="en-GB" u="sng" dirty="0" err="1"/>
              <a:t>Infoshare</a:t>
            </a:r>
            <a:r>
              <a:rPr lang="en-GB" u="sng" dirty="0"/>
              <a:t> VI </a:t>
            </a:r>
            <a:r>
              <a:rPr lang="en-GB" dirty="0"/>
              <a:t>: March 2024</a:t>
            </a:r>
            <a:endParaRPr lang="en-NL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8D7CFCF-14D7-C076-C21D-C137AB050E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574E2-7411-48C8-A756-FF502ADA7842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765295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65A1A63B-A7B3-C64F-84BA-269873DB019A}"/>
              </a:ext>
            </a:extLst>
          </p:cNvPr>
          <p:cNvSpPr/>
          <p:nvPr/>
        </p:nvSpPr>
        <p:spPr>
          <a:xfrm>
            <a:off x="0" y="-22302"/>
            <a:ext cx="12192000" cy="6842711"/>
          </a:xfrm>
          <a:prstGeom prst="rect">
            <a:avLst/>
          </a:prstGeom>
          <a:solidFill>
            <a:srgbClr val="3034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3446DAD9-03C7-D24A-ACAC-77B72C20262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86" t="60631" r="43125" b="7997"/>
          <a:stretch/>
        </p:blipFill>
        <p:spPr>
          <a:xfrm>
            <a:off x="711199" y="-22302"/>
            <a:ext cx="11480801" cy="5825201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D9136ECF-B205-C846-B3D0-77CD6025EFD7}"/>
              </a:ext>
            </a:extLst>
          </p:cNvPr>
          <p:cNvSpPr/>
          <p:nvPr/>
        </p:nvSpPr>
        <p:spPr>
          <a:xfrm>
            <a:off x="0" y="4828031"/>
            <a:ext cx="12192000" cy="2052067"/>
          </a:xfrm>
          <a:prstGeom prst="rect">
            <a:avLst/>
          </a:prstGeom>
          <a:solidFill>
            <a:srgbClr val="425E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 Placeholder 10"/>
          <p:cNvSpPr txBox="1">
            <a:spLocks/>
          </p:cNvSpPr>
          <p:nvPr/>
        </p:nvSpPr>
        <p:spPr>
          <a:xfrm>
            <a:off x="1255494" y="1966743"/>
            <a:ext cx="6059706" cy="73744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4000" dirty="0">
                <a:solidFill>
                  <a:schemeClr val="bg1"/>
                </a:solidFill>
              </a:rPr>
              <a:t>Thank You</a:t>
            </a:r>
            <a:endParaRPr lang="en-US" sz="4000" dirty="0">
              <a:solidFill>
                <a:schemeClr val="bg1"/>
              </a:solidFill>
            </a:endParaRPr>
          </a:p>
        </p:txBody>
      </p:sp>
      <p:sp>
        <p:nvSpPr>
          <p:cNvPr id="10" name="Text Placeholder 6"/>
          <p:cNvSpPr txBox="1">
            <a:spLocks/>
          </p:cNvSpPr>
          <p:nvPr/>
        </p:nvSpPr>
        <p:spPr>
          <a:xfrm>
            <a:off x="1291788" y="2599353"/>
            <a:ext cx="6753726" cy="749473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240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15504"/>
          <a:stretch/>
        </p:blipFill>
        <p:spPr>
          <a:xfrm>
            <a:off x="1353030" y="682159"/>
            <a:ext cx="1432450" cy="689706"/>
          </a:xfrm>
          <a:prstGeom prst="rect">
            <a:avLst/>
          </a:prstGeom>
        </p:spPr>
      </p:pic>
      <p:sp>
        <p:nvSpPr>
          <p:cNvPr id="24" name="Text Placeholder 6">
            <a:extLst>
              <a:ext uri="{FF2B5EF4-FFF2-40B4-BE49-F238E27FC236}">
                <a16:creationId xmlns:a16="http://schemas.microsoft.com/office/drawing/2014/main" id="{E4D4F5F2-667F-9F48-BEA4-D811E44CE491}"/>
              </a:ext>
            </a:extLst>
          </p:cNvPr>
          <p:cNvSpPr txBox="1">
            <a:spLocks/>
          </p:cNvSpPr>
          <p:nvPr/>
        </p:nvSpPr>
        <p:spPr>
          <a:xfrm>
            <a:off x="1291787" y="5303545"/>
            <a:ext cx="5467827" cy="427671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 err="1">
                <a:solidFill>
                  <a:schemeClr val="bg1"/>
                </a:solidFill>
              </a:rPr>
              <a:t>www.geant.org</a:t>
            </a:r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496B17A-DDB4-0945-83E0-F9C51D7E05CC}"/>
              </a:ext>
            </a:extLst>
          </p:cNvPr>
          <p:cNvSpPr txBox="1"/>
          <p:nvPr/>
        </p:nvSpPr>
        <p:spPr>
          <a:xfrm>
            <a:off x="1921699" y="5794248"/>
            <a:ext cx="2838388" cy="553998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GB" sz="600" kern="1200" dirty="0">
                <a:solidFill>
                  <a:schemeClr val="bg1"/>
                </a:solidFill>
                <a:effectLst/>
                <a:ea typeface="+mn-lt"/>
                <a:cs typeface="+mn-lt"/>
              </a:rPr>
              <a:t>© GÉANT Association</a:t>
            </a:r>
            <a:r>
              <a:rPr lang="en-GB" sz="600" dirty="0">
                <a:solidFill>
                  <a:schemeClr val="bg1"/>
                </a:solidFill>
                <a:ea typeface="+mn-lt"/>
                <a:cs typeface="+mn-lt"/>
              </a:rPr>
              <a:t> </a:t>
            </a:r>
            <a:endParaRPr lang="en-US" sz="600" dirty="0">
              <a:solidFill>
                <a:schemeClr val="bg1"/>
              </a:solidFill>
              <a:ea typeface="+mn-lt"/>
              <a:cs typeface="+mn-lt"/>
            </a:endParaRPr>
          </a:p>
          <a:p>
            <a:r>
              <a:rPr lang="en-GB" sz="600" dirty="0">
                <a:solidFill>
                  <a:schemeClr val="bg1"/>
                </a:solidFill>
                <a:ea typeface="+mn-lt"/>
                <a:cs typeface="+mn-lt"/>
              </a:rPr>
              <a:t>As part</a:t>
            </a:r>
            <a:r>
              <a:rPr lang="en-GB" sz="600" kern="1200" dirty="0">
                <a:solidFill>
                  <a:schemeClr val="bg1"/>
                </a:solidFill>
                <a:effectLst/>
                <a:ea typeface="+mn-lt"/>
                <a:cs typeface="+mn-lt"/>
              </a:rPr>
              <a:t> of the </a:t>
            </a:r>
            <a:r>
              <a:rPr lang="en-GB" sz="600" dirty="0">
                <a:solidFill>
                  <a:schemeClr val="bg1"/>
                </a:solidFill>
                <a:ea typeface="+mn-lt"/>
                <a:cs typeface="+mn-lt"/>
              </a:rPr>
              <a:t>GÉANT 2020 Framework Partnership Agreement (FPA), the </a:t>
            </a:r>
            <a:r>
              <a:rPr lang="en-GB" sz="600" kern="1200" dirty="0">
                <a:solidFill>
                  <a:schemeClr val="bg1"/>
                </a:solidFill>
                <a:effectLst/>
                <a:ea typeface="+mn-lt"/>
                <a:cs typeface="+mn-lt"/>
              </a:rPr>
              <a:t>project </a:t>
            </a:r>
            <a:r>
              <a:rPr lang="en-GB" sz="600" dirty="0">
                <a:solidFill>
                  <a:schemeClr val="bg1"/>
                </a:solidFill>
                <a:ea typeface="+mn-lt"/>
                <a:cs typeface="+mn-lt"/>
              </a:rPr>
              <a:t>receives </a:t>
            </a:r>
            <a:r>
              <a:rPr lang="en-GB" sz="600" kern="1200" dirty="0">
                <a:solidFill>
                  <a:schemeClr val="bg1"/>
                </a:solidFill>
                <a:effectLst/>
                <a:ea typeface="+mn-lt"/>
                <a:cs typeface="+mn-lt"/>
              </a:rPr>
              <a:t>funding from</a:t>
            </a:r>
            <a:r>
              <a:rPr lang="en-GB" sz="600" dirty="0">
                <a:solidFill>
                  <a:schemeClr val="bg1"/>
                </a:solidFill>
                <a:ea typeface="+mn-lt"/>
                <a:cs typeface="+mn-lt"/>
              </a:rPr>
              <a:t> </a:t>
            </a:r>
            <a:r>
              <a:rPr lang="en-GB" sz="600" kern="1200" dirty="0">
                <a:solidFill>
                  <a:schemeClr val="bg1"/>
                </a:solidFill>
                <a:effectLst/>
                <a:ea typeface="+mn-lt"/>
                <a:cs typeface="+mn-lt"/>
              </a:rPr>
              <a:t>the European </a:t>
            </a:r>
            <a:r>
              <a:rPr lang="en-GB" sz="600" dirty="0">
                <a:solidFill>
                  <a:schemeClr val="bg1"/>
                </a:solidFill>
                <a:ea typeface="+mn-lt"/>
                <a:cs typeface="+mn-lt"/>
              </a:rPr>
              <a:t>Union's </a:t>
            </a:r>
            <a:r>
              <a:rPr lang="en-GB" sz="600" kern="1200" dirty="0">
                <a:solidFill>
                  <a:schemeClr val="bg1"/>
                </a:solidFill>
                <a:effectLst/>
                <a:ea typeface="+mn-lt"/>
                <a:cs typeface="+mn-lt"/>
              </a:rPr>
              <a:t>Horizon 2020 research</a:t>
            </a:r>
            <a:r>
              <a:rPr lang="en-GB" sz="600" dirty="0">
                <a:solidFill>
                  <a:schemeClr val="bg1"/>
                </a:solidFill>
                <a:ea typeface="+mn-lt"/>
                <a:cs typeface="+mn-lt"/>
              </a:rPr>
              <a:t> </a:t>
            </a:r>
            <a:r>
              <a:rPr lang="en-GB" sz="600" kern="1200" dirty="0">
                <a:solidFill>
                  <a:schemeClr val="bg1"/>
                </a:solidFill>
                <a:effectLst/>
                <a:ea typeface="+mn-lt"/>
                <a:cs typeface="+mn-lt"/>
              </a:rPr>
              <a:t>and innovation programme under Grant Agreement No. </a:t>
            </a:r>
            <a:r>
              <a:rPr lang="en-GB" sz="600" dirty="0">
                <a:solidFill>
                  <a:schemeClr val="bg1"/>
                </a:solidFill>
                <a:ea typeface="+mn-lt"/>
                <a:cs typeface="+mn-lt"/>
              </a:rPr>
              <a:t>856726 </a:t>
            </a:r>
            <a:r>
              <a:rPr lang="en-GB" sz="600" dirty="0">
                <a:solidFill>
                  <a:schemeClr val="bg1"/>
                </a:solidFill>
                <a:effectLst/>
                <a:ea typeface="+mn-lt"/>
                <a:cs typeface="+mn-lt"/>
              </a:rPr>
              <a:t>(</a:t>
            </a:r>
            <a:r>
              <a:rPr lang="en-GB" sz="600" dirty="0">
                <a:solidFill>
                  <a:schemeClr val="bg1"/>
                </a:solidFill>
                <a:ea typeface="+mn-lt"/>
                <a:cs typeface="+mn-lt"/>
              </a:rPr>
              <a:t>GN4-3</a:t>
            </a:r>
            <a:r>
              <a:rPr lang="en-GB" sz="600" kern="1200" dirty="0">
                <a:solidFill>
                  <a:schemeClr val="bg1"/>
                </a:solidFill>
                <a:effectLst/>
                <a:ea typeface="+mn-lt"/>
                <a:cs typeface="+mn-lt"/>
              </a:rPr>
              <a:t>).</a:t>
            </a:r>
            <a:endParaRPr lang="en-US" sz="600" dirty="0">
              <a:solidFill>
                <a:schemeClr val="bg1"/>
              </a:solidFill>
              <a:ea typeface="+mn-lt"/>
              <a:cs typeface="+mn-lt"/>
            </a:endParaRPr>
          </a:p>
          <a:p>
            <a:endParaRPr lang="en-GB" sz="600" dirty="0">
              <a:solidFill>
                <a:schemeClr val="bg1"/>
              </a:solidFill>
              <a:effectLst/>
              <a:latin typeface="+mn-lt"/>
              <a:cs typeface="Calibri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934EF87-1E44-3B44-A628-F062ED6BF39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3030" y="5843620"/>
            <a:ext cx="568670" cy="362920"/>
          </a:xfrm>
          <a:prstGeom prst="rect">
            <a:avLst/>
          </a:prstGeom>
          <a:ln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27281561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35ACBD-F2E6-CB70-44BA-001D2B166F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L" dirty="0"/>
              <a:t>Rules of engagement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EA97DB-D909-AB59-4BFB-2A6C5DFAA20D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NL" dirty="0"/>
              <a:t>This session is RECORDED, there will be a short write-up</a:t>
            </a:r>
          </a:p>
          <a:p>
            <a:r>
              <a:rPr lang="en-NL" dirty="0"/>
              <a:t>Please mute</a:t>
            </a:r>
          </a:p>
          <a:p>
            <a:r>
              <a:rPr lang="en-NL" dirty="0"/>
              <a:t>Ask questions in t</a:t>
            </a:r>
            <a:r>
              <a:rPr lang="en-GB" dirty="0"/>
              <a:t>he</a:t>
            </a:r>
            <a:r>
              <a:rPr lang="en-NL" dirty="0"/>
              <a:t> chat: </a:t>
            </a:r>
          </a:p>
          <a:p>
            <a:pPr lvl="1"/>
            <a:r>
              <a:rPr lang="en-NL" dirty="0"/>
              <a:t>we will try to answer as many as possible, given time and expertise</a:t>
            </a:r>
          </a:p>
          <a:p>
            <a:r>
              <a:rPr lang="en-GB" dirty="0"/>
              <a:t>W</a:t>
            </a:r>
            <a:r>
              <a:rPr lang="en-NL" dirty="0"/>
              <a:t>e will have a Q&amp;A at the end of this infoshare</a:t>
            </a:r>
          </a:p>
          <a:p>
            <a:r>
              <a:rPr lang="en-NL" dirty="0"/>
              <a:t>Ask questions later:</a:t>
            </a:r>
            <a:endParaRPr lang="en-GB" dirty="0"/>
          </a:p>
          <a:p>
            <a:pPr lvl="1"/>
            <a:r>
              <a:rPr lang="en-NL" dirty="0"/>
              <a:t>Visit t</a:t>
            </a:r>
            <a:r>
              <a:rPr lang="en-GB" dirty="0"/>
              <a:t>he</a:t>
            </a:r>
            <a:r>
              <a:rPr lang="en-NL" dirty="0"/>
              <a:t> wiki pages: </a:t>
            </a:r>
            <a:r>
              <a:rPr lang="en-GB" dirty="0"/>
              <a:t>https://</a:t>
            </a:r>
            <a:r>
              <a:rPr lang="en-GB" dirty="0" err="1"/>
              <a:t>wiki.geant.org</a:t>
            </a:r>
            <a:r>
              <a:rPr lang="en-GB" dirty="0"/>
              <a:t>/display/SIGISM/NIS-2+Directive</a:t>
            </a:r>
            <a:endParaRPr lang="en-NL" dirty="0"/>
          </a:p>
          <a:p>
            <a:pPr lvl="1"/>
            <a:r>
              <a:rPr lang="en-NL" dirty="0"/>
              <a:t>Join SIG-ISM</a:t>
            </a:r>
          </a:p>
          <a:p>
            <a:pPr lvl="1"/>
            <a:r>
              <a:rPr lang="en-GB" dirty="0"/>
              <a:t>Ask </a:t>
            </a:r>
            <a:r>
              <a:rPr lang="en-NL" dirty="0"/>
              <a:t>your CISO/Security officer/legal counselor</a:t>
            </a:r>
          </a:p>
          <a:p>
            <a:pPr lvl="1"/>
            <a:r>
              <a:rPr lang="en-NL" dirty="0"/>
              <a:t>Ask your GÉANT partner relations representative</a:t>
            </a:r>
          </a:p>
          <a:p>
            <a:pPr lvl="1"/>
            <a:r>
              <a:rPr lang="en-NL" dirty="0"/>
              <a:t>Ask t</a:t>
            </a:r>
            <a:r>
              <a:rPr lang="en-GB" dirty="0"/>
              <a:t>he</a:t>
            </a:r>
            <a:r>
              <a:rPr lang="en-NL" dirty="0"/>
              <a:t> GN5-1 WP8 security team</a:t>
            </a:r>
          </a:p>
          <a:p>
            <a:pPr lvl="1"/>
            <a:endParaRPr lang="en-NL" dirty="0"/>
          </a:p>
          <a:p>
            <a:r>
              <a:rPr lang="en-GB" dirty="0"/>
              <a:t>GÉANT Community Code of Conduct: https://</a:t>
            </a:r>
            <a:r>
              <a:rPr lang="en-GB" dirty="0" err="1"/>
              <a:t>resources.geant.org</a:t>
            </a:r>
            <a:r>
              <a:rPr lang="en-GB" dirty="0"/>
              <a:t>/code-of-conduct/</a:t>
            </a:r>
            <a:endParaRPr lang="en-NL" dirty="0"/>
          </a:p>
        </p:txBody>
      </p:sp>
    </p:spTree>
    <p:extLst>
      <p:ext uri="{BB962C8B-B14F-4D97-AF65-F5344CB8AC3E}">
        <p14:creationId xmlns:p14="http://schemas.microsoft.com/office/powerpoint/2010/main" val="22012156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57F5B7-1CA9-3849-B8E4-79FD96C471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Agenda</a:t>
            </a:r>
          </a:p>
        </p:txBody>
      </p: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E17E0E68-1CF2-0BE1-81D0-20BEB4835A0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09237549"/>
              </p:ext>
            </p:extLst>
          </p:nvPr>
        </p:nvGraphicFramePr>
        <p:xfrm>
          <a:off x="998895" y="1760220"/>
          <a:ext cx="9595236" cy="3337560"/>
        </p:xfrm>
        <a:graphic>
          <a:graphicData uri="http://schemas.openxmlformats.org/drawingml/2006/table">
            <a:tbl>
              <a:tblPr firstRow="1" bandRow="1">
                <a:tableStyleId>{1FECB4D8-DB02-4DC6-A0A2-4F2EBAE1DC90}</a:tableStyleId>
              </a:tblPr>
              <a:tblGrid>
                <a:gridCol w="1385380">
                  <a:extLst>
                    <a:ext uri="{9D8B030D-6E8A-4147-A177-3AD203B41FA5}">
                      <a16:colId xmlns:a16="http://schemas.microsoft.com/office/drawing/2014/main" val="4216644101"/>
                    </a:ext>
                  </a:extLst>
                </a:gridCol>
                <a:gridCol w="5011444">
                  <a:extLst>
                    <a:ext uri="{9D8B030D-6E8A-4147-A177-3AD203B41FA5}">
                      <a16:colId xmlns:a16="http://schemas.microsoft.com/office/drawing/2014/main" val="3379478653"/>
                    </a:ext>
                  </a:extLst>
                </a:gridCol>
                <a:gridCol w="3198412">
                  <a:extLst>
                    <a:ext uri="{9D8B030D-6E8A-4147-A177-3AD203B41FA5}">
                      <a16:colId xmlns:a16="http://schemas.microsoft.com/office/drawing/2014/main" val="19697514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397154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13.00</a:t>
                      </a:r>
                      <a:endParaRPr lang="en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Welcome and introduction </a:t>
                      </a:r>
                      <a:endParaRPr lang="en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L" dirty="0"/>
                        <a:t>Alf Moens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9247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NL" dirty="0"/>
                        <a:t>13.05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L" dirty="0"/>
                        <a:t>Summary – Where are we now with NIS-2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L" dirty="0"/>
                        <a:t>Alf Moens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939684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NL" dirty="0"/>
                        <a:t>13.15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L" dirty="0"/>
                        <a:t>CISO meetings 2023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L" dirty="0"/>
                        <a:t>Ana Alves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867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NL" dirty="0"/>
                        <a:t>13.30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L" dirty="0"/>
                        <a:t>NIS-2 at CARnet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Ivana </a:t>
                      </a:r>
                      <a:r>
                        <a:rPr lang="en-GB" sz="18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Jelačić</a:t>
                      </a:r>
                      <a:endParaRPr lang="en-GB" sz="1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56135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NL" dirty="0"/>
                        <a:t>13.45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u="none" dirty="0"/>
                        <a:t>New material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L" dirty="0"/>
                        <a:t>Alf Moens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793518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NL" dirty="0"/>
                        <a:t>13.50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Questions and Answers, discussion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8939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NL" dirty="0"/>
                        <a:t>14.00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Close, next </a:t>
                      </a:r>
                      <a:r>
                        <a:rPr lang="en-US" dirty="0" err="1"/>
                        <a:t>infoshare</a:t>
                      </a:r>
                      <a:r>
                        <a:rPr lang="en-US" dirty="0"/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21176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169565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283374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E6411A-D6FE-507E-69CB-C5CD1DCA62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L" dirty="0"/>
              <a:t>Quick Summary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9FDE68-2DE1-A9CF-9E97-892A995FF54A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NL" b="1" dirty="0"/>
              <a:t>NIS-2 directive </a:t>
            </a:r>
            <a:r>
              <a:rPr lang="en-NL" dirty="0"/>
              <a:t>has been published </a:t>
            </a:r>
            <a:r>
              <a:rPr lang="hu-HU" dirty="0"/>
              <a:t> on 15th of December 2022 , </a:t>
            </a:r>
            <a:r>
              <a:rPr lang="en-NL" dirty="0"/>
              <a:t>and will be in action within 21 months</a:t>
            </a:r>
            <a:r>
              <a:rPr lang="hu-HU" dirty="0"/>
              <a:t> from the ”entry in </a:t>
            </a:r>
            <a:r>
              <a:rPr lang="hu-HU" dirty="0" err="1"/>
              <a:t>force</a:t>
            </a:r>
            <a:r>
              <a:rPr lang="hu-HU" dirty="0"/>
              <a:t>”</a:t>
            </a:r>
          </a:p>
          <a:p>
            <a:r>
              <a:rPr lang="hu-HU" b="1" dirty="0" err="1"/>
              <a:t>October</a:t>
            </a:r>
            <a:r>
              <a:rPr lang="hu-HU" b="1" dirty="0"/>
              <a:t> </a:t>
            </a:r>
            <a:r>
              <a:rPr lang="hu-HU" dirty="0"/>
              <a:t>2024: latest, but with the Council Recommendation </a:t>
            </a:r>
            <a:r>
              <a:rPr lang="hu-HU" b="1" dirty="0"/>
              <a:t>to do it ASAP.</a:t>
            </a:r>
            <a:endParaRPr lang="en-NL" b="1" dirty="0"/>
          </a:p>
          <a:p>
            <a:r>
              <a:rPr lang="en-NL" dirty="0"/>
              <a:t>Standards are still ‘negotiated’</a:t>
            </a:r>
            <a:r>
              <a:rPr lang="hu-HU" dirty="0"/>
              <a:t> via comitology (delegated Act)</a:t>
            </a:r>
          </a:p>
          <a:p>
            <a:pPr lvl="1"/>
            <a:r>
              <a:rPr lang="hu-HU" dirty="0" err="1"/>
              <a:t>Expect</a:t>
            </a:r>
            <a:r>
              <a:rPr lang="hu-HU" dirty="0"/>
              <a:t> „</a:t>
            </a:r>
            <a:r>
              <a:rPr lang="hu-HU" dirty="0" err="1"/>
              <a:t>Rulings</a:t>
            </a:r>
            <a:r>
              <a:rPr lang="hu-HU" dirty="0"/>
              <a:t>” </a:t>
            </a:r>
            <a:r>
              <a:rPr lang="hu-HU" dirty="0" err="1"/>
              <a:t>or</a:t>
            </a:r>
            <a:r>
              <a:rPr lang="hu-HU" dirty="0"/>
              <a:t> „</a:t>
            </a:r>
            <a:r>
              <a:rPr lang="hu-HU" dirty="0" err="1"/>
              <a:t>guidance</a:t>
            </a:r>
            <a:r>
              <a:rPr lang="hu-HU" dirty="0"/>
              <a:t>” </a:t>
            </a:r>
            <a:r>
              <a:rPr lang="hu-HU" dirty="0" err="1"/>
              <a:t>from</a:t>
            </a:r>
            <a:r>
              <a:rPr lang="hu-HU" dirty="0"/>
              <a:t> ENISA and NIS </a:t>
            </a:r>
            <a:r>
              <a:rPr lang="hu-HU" dirty="0" err="1"/>
              <a:t>Cooperation</a:t>
            </a:r>
            <a:r>
              <a:rPr lang="hu-HU" dirty="0"/>
              <a:t> Group</a:t>
            </a:r>
          </a:p>
          <a:p>
            <a:pPr lvl="1"/>
            <a:endParaRPr lang="hu-HU" dirty="0"/>
          </a:p>
          <a:p>
            <a:r>
              <a:rPr lang="hu-HU" dirty="0" err="1"/>
              <a:t>Obligations</a:t>
            </a:r>
            <a:r>
              <a:rPr lang="hu-HU" dirty="0"/>
              <a:t> </a:t>
            </a:r>
            <a:r>
              <a:rPr lang="hu-HU" dirty="0" err="1"/>
              <a:t>are</a:t>
            </a:r>
            <a:r>
              <a:rPr lang="hu-HU" dirty="0"/>
              <a:t> „</a:t>
            </a:r>
            <a:r>
              <a:rPr lang="hu-HU" dirty="0" err="1"/>
              <a:t>logical</a:t>
            </a:r>
            <a:r>
              <a:rPr lang="hu-HU" dirty="0"/>
              <a:t>”, no </a:t>
            </a:r>
            <a:r>
              <a:rPr lang="hu-HU" dirty="0" err="1"/>
              <a:t>real</a:t>
            </a:r>
            <a:r>
              <a:rPr lang="hu-HU" dirty="0"/>
              <a:t> </a:t>
            </a:r>
            <a:r>
              <a:rPr lang="hu-HU" dirty="0" err="1"/>
              <a:t>surprises</a:t>
            </a:r>
            <a:endParaRPr lang="hu-HU" dirty="0"/>
          </a:p>
          <a:p>
            <a:pPr marL="457200" lvl="1" indent="0">
              <a:buNone/>
            </a:pPr>
            <a:endParaRPr lang="en-NL" dirty="0"/>
          </a:p>
        </p:txBody>
      </p:sp>
      <p:pic>
        <p:nvPicPr>
          <p:cNvPr id="1026" name="Picture 2" descr="What Does “TLDR” Mean, and How Do You Use It?">
            <a:extLst>
              <a:ext uri="{FF2B5EF4-FFF2-40B4-BE49-F238E27FC236}">
                <a16:creationId xmlns:a16="http://schemas.microsoft.com/office/drawing/2014/main" id="{14E34E71-E065-9A2F-27F1-0EBEBADFF0C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22960" y="4365005"/>
            <a:ext cx="3532563" cy="19820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752011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BDA2551-B21A-A0B5-0B55-2B32B4CB3D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0449" y="365126"/>
            <a:ext cx="10853351" cy="810216"/>
          </a:xfrm>
        </p:spPr>
        <p:txBody>
          <a:bodyPr/>
          <a:lstStyle/>
          <a:p>
            <a:r>
              <a:rPr lang="en-US" dirty="0"/>
              <a:t>Timelines for NIS2</a:t>
            </a:r>
            <a:r>
              <a:rPr lang="hu-HU" dirty="0"/>
              <a:t>,</a:t>
            </a:r>
            <a:r>
              <a:rPr lang="en-US" dirty="0"/>
              <a:t> CER</a:t>
            </a:r>
            <a:r>
              <a:rPr lang="hu-HU" dirty="0"/>
              <a:t>, CRA</a:t>
            </a:r>
            <a:r>
              <a:rPr lang="en-US" dirty="0"/>
              <a:t> </a:t>
            </a:r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F3E492A9-D4C2-A07D-EDFD-72792CC64DC3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912899" y="2861150"/>
          <a:ext cx="10515600" cy="24107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A245634-BD2C-4948-B3E9-E62AAFC07C30}"/>
              </a:ext>
            </a:extLst>
          </p:cNvPr>
          <p:cNvCxnSpPr>
            <a:cxnSpLocks/>
          </p:cNvCxnSpPr>
          <p:nvPr/>
        </p:nvCxnSpPr>
        <p:spPr>
          <a:xfrm flipV="1">
            <a:off x="351617" y="1886666"/>
            <a:ext cx="11638614" cy="29887"/>
          </a:xfrm>
          <a:prstGeom prst="line">
            <a:avLst/>
          </a:prstGeom>
          <a:ln w="76200"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7E7FEF28-B8F2-1613-87BE-6502006EC12C}"/>
              </a:ext>
            </a:extLst>
          </p:cNvPr>
          <p:cNvSpPr txBox="1"/>
          <p:nvPr/>
        </p:nvSpPr>
        <p:spPr>
          <a:xfrm>
            <a:off x="720831" y="2245947"/>
            <a:ext cx="867012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2020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8C323EA-901B-4FDD-7B21-E12245297FA2}"/>
              </a:ext>
            </a:extLst>
          </p:cNvPr>
          <p:cNvSpPr txBox="1"/>
          <p:nvPr/>
        </p:nvSpPr>
        <p:spPr>
          <a:xfrm>
            <a:off x="5228988" y="2225671"/>
            <a:ext cx="867012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2023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DB0FF83-1EC2-EE2D-EEFD-70FDD4028A6F}"/>
              </a:ext>
            </a:extLst>
          </p:cNvPr>
          <p:cNvSpPr txBox="1"/>
          <p:nvPr/>
        </p:nvSpPr>
        <p:spPr>
          <a:xfrm>
            <a:off x="3063456" y="2232713"/>
            <a:ext cx="867012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2022</a:t>
            </a:r>
          </a:p>
        </p:txBody>
      </p:sp>
      <p:graphicFrame>
        <p:nvGraphicFramePr>
          <p:cNvPr id="2" name="Content Placeholder 5">
            <a:extLst>
              <a:ext uri="{FF2B5EF4-FFF2-40B4-BE49-F238E27FC236}">
                <a16:creationId xmlns:a16="http://schemas.microsoft.com/office/drawing/2014/main" id="{73A5A9F9-1CEF-6AE7-EFDC-2D7E94CA9308}"/>
              </a:ext>
            </a:extLst>
          </p:cNvPr>
          <p:cNvGraphicFramePr>
            <a:graphicFrameLocks/>
          </p:cNvGraphicFramePr>
          <p:nvPr/>
        </p:nvGraphicFramePr>
        <p:xfrm>
          <a:off x="3471552" y="5123982"/>
          <a:ext cx="9487518" cy="12431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3" name="Oval 2">
            <a:extLst>
              <a:ext uri="{FF2B5EF4-FFF2-40B4-BE49-F238E27FC236}">
                <a16:creationId xmlns:a16="http://schemas.microsoft.com/office/drawing/2014/main" id="{AAE72D08-937D-466F-C8B5-A93CD319E802}"/>
              </a:ext>
            </a:extLst>
          </p:cNvPr>
          <p:cNvSpPr/>
          <p:nvPr/>
        </p:nvSpPr>
        <p:spPr>
          <a:xfrm>
            <a:off x="198789" y="3397489"/>
            <a:ext cx="867012" cy="554555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/>
              <a:t>NIS2</a:t>
            </a:r>
            <a:endParaRPr lang="en-US" dirty="0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BA43055C-2BA3-5E48-896A-52775C1D18AE}"/>
              </a:ext>
            </a:extLst>
          </p:cNvPr>
          <p:cNvSpPr/>
          <p:nvPr/>
        </p:nvSpPr>
        <p:spPr>
          <a:xfrm>
            <a:off x="198789" y="4057416"/>
            <a:ext cx="867012" cy="554555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/>
              <a:t>CER</a:t>
            </a:r>
            <a:endParaRPr lang="en-US" dirty="0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F5BCF5D7-D9EE-241F-585B-527EA27556B6}"/>
              </a:ext>
            </a:extLst>
          </p:cNvPr>
          <p:cNvSpPr/>
          <p:nvPr/>
        </p:nvSpPr>
        <p:spPr>
          <a:xfrm>
            <a:off x="2898288" y="5513375"/>
            <a:ext cx="867012" cy="554555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/>
              <a:t>CRA</a:t>
            </a:r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6A1C122-0C64-F781-EA09-4347189D256A}"/>
              </a:ext>
            </a:extLst>
          </p:cNvPr>
          <p:cNvSpPr txBox="1"/>
          <p:nvPr/>
        </p:nvSpPr>
        <p:spPr>
          <a:xfrm>
            <a:off x="7208081" y="2202427"/>
            <a:ext cx="867012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2024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E033BE2-39CC-F61E-BE44-8468DB019304}"/>
              </a:ext>
            </a:extLst>
          </p:cNvPr>
          <p:cNvSpPr txBox="1"/>
          <p:nvPr/>
        </p:nvSpPr>
        <p:spPr>
          <a:xfrm>
            <a:off x="11243581" y="2172747"/>
            <a:ext cx="867012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2026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FD4C3D6-555F-1356-AAB2-6234A0968B2E}"/>
              </a:ext>
            </a:extLst>
          </p:cNvPr>
          <p:cNvSpPr txBox="1"/>
          <p:nvPr/>
        </p:nvSpPr>
        <p:spPr>
          <a:xfrm>
            <a:off x="9092507" y="2189242"/>
            <a:ext cx="867012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2025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E3C4EBC5-1300-37A5-5833-8E5E3F6FB8D1}"/>
              </a:ext>
            </a:extLst>
          </p:cNvPr>
          <p:cNvSpPr/>
          <p:nvPr/>
        </p:nvSpPr>
        <p:spPr>
          <a:xfrm>
            <a:off x="4368943" y="2609704"/>
            <a:ext cx="3846368" cy="632809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/>
              <a:t>Due to the current alarm levels MS-s </a:t>
            </a:r>
            <a:r>
              <a:rPr lang="en-US" sz="1100" b="1" dirty="0"/>
              <a:t>have agreed </a:t>
            </a:r>
            <a:r>
              <a:rPr lang="en-US" sz="1100" dirty="0"/>
              <a:t>to frontload enforcement even before the legislation is transposed </a:t>
            </a:r>
          </a:p>
          <a:p>
            <a:r>
              <a:rPr lang="en-US" sz="1100" dirty="0"/>
              <a:t>Critical infrastructure protection in digital sector modelled on </a:t>
            </a:r>
            <a:r>
              <a:rPr lang="en-US" sz="1100" dirty="0">
                <a:hlinkClick r:id="rId13"/>
              </a:rPr>
              <a:t>5G cybersecurity Toolbox</a:t>
            </a:r>
            <a:endParaRPr lang="en-US" sz="1400" dirty="0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5BF7B83F-F7AA-578E-F5F7-839E0F592113}"/>
              </a:ext>
            </a:extLst>
          </p:cNvPr>
          <p:cNvSpPr/>
          <p:nvPr/>
        </p:nvSpPr>
        <p:spPr>
          <a:xfrm>
            <a:off x="4524421" y="3555880"/>
            <a:ext cx="3434080" cy="1056091"/>
          </a:xfrm>
          <a:prstGeom prst="roundRect">
            <a:avLst/>
          </a:prstGeom>
          <a:noFill/>
          <a:ln w="3810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Up Arrow Callout 12">
            <a:extLst>
              <a:ext uri="{FF2B5EF4-FFF2-40B4-BE49-F238E27FC236}">
                <a16:creationId xmlns:a16="http://schemas.microsoft.com/office/drawing/2014/main" id="{5CC532E0-E9A3-ED53-0176-55CDC1653CEF}"/>
              </a:ext>
            </a:extLst>
          </p:cNvPr>
          <p:cNvSpPr/>
          <p:nvPr/>
        </p:nvSpPr>
        <p:spPr>
          <a:xfrm>
            <a:off x="5286314" y="4670865"/>
            <a:ext cx="2355273" cy="914400"/>
          </a:xfrm>
          <a:prstGeom prst="up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L" dirty="0"/>
              <a:t>EU Rulings</a:t>
            </a:r>
          </a:p>
        </p:txBody>
      </p:sp>
    </p:spTree>
    <p:extLst>
      <p:ext uri="{BB962C8B-B14F-4D97-AF65-F5344CB8AC3E}">
        <p14:creationId xmlns:p14="http://schemas.microsoft.com/office/powerpoint/2010/main" val="24443041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CA0FC6-A3AE-09D1-C869-FB0ED84F8B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L" dirty="0"/>
              <a:t>National transposition: EU Member states decide </a:t>
            </a:r>
            <a:r>
              <a:rPr lang="en-NL" u="sng" dirty="0"/>
              <a:t>individually</a:t>
            </a:r>
            <a:r>
              <a:rPr lang="en-NL" dirty="0"/>
              <a:t> on: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28BB11-55DF-96D4-47CA-8C148ED22F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98895" y="1566391"/>
            <a:ext cx="4864024" cy="2481174"/>
          </a:xfrm>
          <a:solidFill>
            <a:schemeClr val="accent4">
              <a:lumMod val="40000"/>
              <a:lumOff val="60000"/>
            </a:schemeClr>
          </a:solidFill>
          <a:ln>
            <a:solidFill>
              <a:schemeClr val="accent1">
                <a:shade val="15000"/>
              </a:schemeClr>
            </a:solidFill>
          </a:ln>
        </p:spPr>
        <p:txBody>
          <a:bodyPr/>
          <a:lstStyle/>
          <a:p>
            <a:r>
              <a:rPr lang="en-NL" dirty="0"/>
              <a:t>National implementation</a:t>
            </a:r>
          </a:p>
          <a:p>
            <a:r>
              <a:rPr lang="en-NL" dirty="0"/>
              <a:t>Scope</a:t>
            </a:r>
          </a:p>
          <a:p>
            <a:r>
              <a:rPr lang="en-NL" dirty="0"/>
              <a:t>Standards</a:t>
            </a:r>
          </a:p>
          <a:p>
            <a:r>
              <a:rPr lang="en-NL" dirty="0"/>
              <a:t>Audit and Compliance structure</a:t>
            </a:r>
          </a:p>
          <a:p>
            <a:r>
              <a:rPr lang="en-NL" dirty="0"/>
              <a:t>National CSIRT structure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AE53BB9-B96E-C587-8D07-F19FCB5811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574E2-7411-48C8-A756-FF502ADA7842}" type="slidenum">
              <a:rPr lang="en-US" smtClean="0"/>
              <a:t>6</a:t>
            </a:fld>
            <a:endParaRPr lang="en-US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F01E5AFA-DB8E-D922-A962-526C0EA4BA82}"/>
              </a:ext>
            </a:extLst>
          </p:cNvPr>
          <p:cNvSpPr txBox="1">
            <a:spLocks/>
          </p:cNvSpPr>
          <p:nvPr/>
        </p:nvSpPr>
        <p:spPr>
          <a:xfrm>
            <a:off x="6395647" y="1566391"/>
            <a:ext cx="4864023" cy="248117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shade val="15000"/>
              </a:schemeClr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err="1"/>
              <a:t>Sm</a:t>
            </a:r>
            <a:r>
              <a:rPr lang="en-NL" dirty="0"/>
              <a:t>all or large organisation</a:t>
            </a:r>
          </a:p>
          <a:p>
            <a:r>
              <a:rPr lang="en-NL" dirty="0"/>
              <a:t>Governmental Agency</a:t>
            </a:r>
          </a:p>
          <a:p>
            <a:r>
              <a:rPr lang="en-NL" dirty="0"/>
              <a:t>Special “functions”:</a:t>
            </a:r>
          </a:p>
          <a:p>
            <a:pPr lvl="1"/>
            <a:r>
              <a:rPr lang="en-NL" dirty="0"/>
              <a:t>IX, DNS, tld</a:t>
            </a:r>
          </a:p>
          <a:p>
            <a:r>
              <a:rPr lang="en-NL" dirty="0"/>
              <a:t>….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C4F00A4E-FE32-1E32-176C-D301CCF9E372}"/>
              </a:ext>
            </a:extLst>
          </p:cNvPr>
          <p:cNvSpPr txBox="1">
            <a:spLocks/>
          </p:cNvSpPr>
          <p:nvPr/>
        </p:nvSpPr>
        <p:spPr>
          <a:xfrm>
            <a:off x="998895" y="4264523"/>
            <a:ext cx="4864024" cy="157150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1">
                <a:shade val="15000"/>
              </a:schemeClr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NL" dirty="0"/>
              <a:t>Implementation coordination thru:</a:t>
            </a:r>
          </a:p>
          <a:p>
            <a:pPr lvl="1"/>
            <a:r>
              <a:rPr lang="en-NL" dirty="0"/>
              <a:t>Rulings from EC</a:t>
            </a:r>
          </a:p>
          <a:p>
            <a:pPr lvl="1"/>
            <a:r>
              <a:rPr lang="en-NL" dirty="0"/>
              <a:t>NIS Cooporation Group</a:t>
            </a:r>
          </a:p>
          <a:p>
            <a:pPr lvl="1"/>
            <a:r>
              <a:rPr lang="en-NL" dirty="0"/>
              <a:t>ENISA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EB2A4DF7-501D-80C4-5E9D-ECA21D21245F}"/>
              </a:ext>
            </a:extLst>
          </p:cNvPr>
          <p:cNvSpPr txBox="1">
            <a:spLocks/>
          </p:cNvSpPr>
          <p:nvPr/>
        </p:nvSpPr>
        <p:spPr>
          <a:xfrm>
            <a:off x="6395647" y="4264522"/>
            <a:ext cx="4864024" cy="157150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shade val="15000"/>
              </a:schemeClr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NL" dirty="0"/>
              <a:t>Legislative challenges to align with national law.</a:t>
            </a:r>
          </a:p>
        </p:txBody>
      </p:sp>
    </p:spTree>
    <p:extLst>
      <p:ext uri="{BB962C8B-B14F-4D97-AF65-F5344CB8AC3E}">
        <p14:creationId xmlns:p14="http://schemas.microsoft.com/office/powerpoint/2010/main" val="33460401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FA643B-DB41-08E5-09E4-1148F596FC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L" dirty="0"/>
              <a:t>Last times we heard from heard from: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8FD8AB7-2F94-0848-9B82-8FAE2E820A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574E2-7411-48C8-A756-FF502ADA7842}" type="slidenum">
              <a:rPr lang="en-US" smtClean="0"/>
              <a:t>7</a:t>
            </a:fld>
            <a:endParaRPr lang="en-US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7AB142B6-E5BA-7684-BBC6-87AC3A21635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57698" y="2689392"/>
            <a:ext cx="1673450" cy="870194"/>
          </a:xfrm>
          <a:prstGeom prst="rect">
            <a:avLst/>
          </a:prstGeom>
        </p:spPr>
      </p:pic>
      <p:pic>
        <p:nvPicPr>
          <p:cNvPr id="6" name="Picture 4" descr="DFN​">
            <a:extLst>
              <a:ext uri="{FF2B5EF4-FFF2-40B4-BE49-F238E27FC236}">
                <a16:creationId xmlns:a16="http://schemas.microsoft.com/office/drawing/2014/main" id="{41C8C829-BB9A-6EC5-6223-F4B00EFD95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2554" y="4059352"/>
            <a:ext cx="1432570" cy="8022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EAnet">
            <a:extLst>
              <a:ext uri="{FF2B5EF4-FFF2-40B4-BE49-F238E27FC236}">
                <a16:creationId xmlns:a16="http://schemas.microsoft.com/office/drawing/2014/main" id="{8AB2B464-5BDF-4164-235D-18C8C7A95E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8278" y="2543068"/>
            <a:ext cx="1265617" cy="8859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 descr="A picture containing drawing&#10;&#10;Description automatically generated">
            <a:extLst>
              <a:ext uri="{FF2B5EF4-FFF2-40B4-BE49-F238E27FC236}">
                <a16:creationId xmlns:a16="http://schemas.microsoft.com/office/drawing/2014/main" id="{4FA38427-B06D-510E-6C07-9CC22C8AF937}"/>
              </a:ext>
            </a:extLst>
          </p:cNvPr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7848" y="4282341"/>
            <a:ext cx="2258152" cy="430909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8" name="Picture 4" descr="CYNET Logo">
            <a:extLst>
              <a:ext uri="{FF2B5EF4-FFF2-40B4-BE49-F238E27FC236}">
                <a16:creationId xmlns:a16="http://schemas.microsoft.com/office/drawing/2014/main" id="{16EAE882-B5EB-E09C-8A84-B56EC98A67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1652" y="2318279"/>
            <a:ext cx="2364285" cy="994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Restena">
            <a:extLst>
              <a:ext uri="{FF2B5EF4-FFF2-40B4-BE49-F238E27FC236}">
                <a16:creationId xmlns:a16="http://schemas.microsoft.com/office/drawing/2014/main" id="{3C32338B-58ED-F550-241B-66BF42652F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8794" y="3710775"/>
            <a:ext cx="1270000" cy="1066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DeiC (Denmark)​">
            <a:extLst>
              <a:ext uri="{FF2B5EF4-FFF2-40B4-BE49-F238E27FC236}">
                <a16:creationId xmlns:a16="http://schemas.microsoft.com/office/drawing/2014/main" id="{E6E6CDF8-47A8-AA14-9384-7870B1EBC8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87000" y="2180887"/>
            <a:ext cx="1270000" cy="127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Graphic 9">
            <a:extLst>
              <a:ext uri="{FF2B5EF4-FFF2-40B4-BE49-F238E27FC236}">
                <a16:creationId xmlns:a16="http://schemas.microsoft.com/office/drawing/2014/main" id="{A97D5E12-7DBB-E24A-8BD3-33B9B1A33E8B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10413867" y="3718458"/>
            <a:ext cx="1143133" cy="1143133"/>
          </a:xfrm>
          <a:prstGeom prst="rect">
            <a:avLst/>
          </a:prstGeom>
        </p:spPr>
      </p:pic>
      <p:pic>
        <p:nvPicPr>
          <p:cNvPr id="1026" name="Picture 2" descr="KIFÜ">
            <a:extLst>
              <a:ext uri="{FF2B5EF4-FFF2-40B4-BE49-F238E27FC236}">
                <a16:creationId xmlns:a16="http://schemas.microsoft.com/office/drawing/2014/main" id="{7F840376-191D-5AE9-A1E9-FC57F06084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7698" y="5447255"/>
            <a:ext cx="1706336" cy="8926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4" descr="ACOnet Logo">
            <a:extLst>
              <a:ext uri="{FF2B5EF4-FFF2-40B4-BE49-F238E27FC236}">
                <a16:creationId xmlns:a16="http://schemas.microsoft.com/office/drawing/2014/main" id="{E3DA5649-8AE8-20A2-82B7-03D60104B3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0722" y="5599571"/>
            <a:ext cx="2258152" cy="5927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GÉANT">
            <a:extLst>
              <a:ext uri="{FF2B5EF4-FFF2-40B4-BE49-F238E27FC236}">
                <a16:creationId xmlns:a16="http://schemas.microsoft.com/office/drawing/2014/main" id="{E794F568-8A29-F3CC-818D-171AB8CDCD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5562" y="5054943"/>
            <a:ext cx="2110962" cy="1089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911077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0D4047A1-3C27-7C68-AE28-527844A9DC7A}"/>
              </a:ext>
            </a:extLst>
          </p:cNvPr>
          <p:cNvSpPr/>
          <p:nvPr/>
        </p:nvSpPr>
        <p:spPr>
          <a:xfrm>
            <a:off x="5946256" y="1474995"/>
            <a:ext cx="4600575" cy="5043487"/>
          </a:xfrm>
          <a:prstGeom prst="roundRect">
            <a:avLst>
              <a:gd name="adj" fmla="val 3934"/>
            </a:avLst>
          </a:prstGeom>
          <a:solidFill>
            <a:schemeClr val="accent2">
              <a:lumMod val="75000"/>
              <a:lumOff val="2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1BE88BA5-202E-C1FA-05DD-F762B2AB5AC6}"/>
              </a:ext>
            </a:extLst>
          </p:cNvPr>
          <p:cNvSpPr/>
          <p:nvPr/>
        </p:nvSpPr>
        <p:spPr>
          <a:xfrm>
            <a:off x="557213" y="1471613"/>
            <a:ext cx="4600575" cy="5043487"/>
          </a:xfrm>
          <a:prstGeom prst="roundRect">
            <a:avLst>
              <a:gd name="adj" fmla="val 3934"/>
            </a:avLst>
          </a:prstGeom>
          <a:solidFill>
            <a:schemeClr val="accent2">
              <a:lumMod val="75000"/>
              <a:lumOff val="2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EE65612-5643-E7B0-890A-CCE31BB141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L" dirty="0"/>
              <a:t>GÉANT is preparing for NIS-2 (Summary)</a:t>
            </a:r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48A37898-6B3E-F9B9-1007-133830BC0B62}"/>
              </a:ext>
            </a:extLst>
          </p:cNvPr>
          <p:cNvSpPr/>
          <p:nvPr/>
        </p:nvSpPr>
        <p:spPr>
          <a:xfrm>
            <a:off x="814382" y="1638295"/>
            <a:ext cx="4186237" cy="600075"/>
          </a:xfrm>
          <a:prstGeom prst="roundRect">
            <a:avLst/>
          </a:prstGeom>
          <a:solidFill>
            <a:schemeClr val="accent2">
              <a:lumMod val="75000"/>
              <a:lumOff val="2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NL" b="1" dirty="0"/>
              <a:t>Together with and for GÉANT members</a:t>
            </a:r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EFA3C261-813F-E139-407D-0F8F1EFC8E8F}"/>
              </a:ext>
            </a:extLst>
          </p:cNvPr>
          <p:cNvSpPr/>
          <p:nvPr/>
        </p:nvSpPr>
        <p:spPr>
          <a:xfrm>
            <a:off x="814382" y="2402675"/>
            <a:ext cx="4186237" cy="600075"/>
          </a:xfrm>
          <a:prstGeom prst="roundRect">
            <a:avLst/>
          </a:prstGeom>
          <a:solidFill>
            <a:schemeClr val="accent2">
              <a:lumMod val="75000"/>
              <a:lumOff val="2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dirty="0"/>
              <a:t>E</a:t>
            </a:r>
            <a:r>
              <a:rPr lang="en-NL" dirty="0"/>
              <a:t>valuate essentials of directive:</a:t>
            </a:r>
          </a:p>
          <a:p>
            <a:r>
              <a:rPr lang="en-NL" dirty="0"/>
              <a:t>Stratix report</a:t>
            </a: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AF9FFC78-1EC0-5886-1BA5-F22006964553}"/>
              </a:ext>
            </a:extLst>
          </p:cNvPr>
          <p:cNvSpPr/>
          <p:nvPr/>
        </p:nvSpPr>
        <p:spPr>
          <a:xfrm>
            <a:off x="814381" y="3128962"/>
            <a:ext cx="4186237" cy="600075"/>
          </a:xfrm>
          <a:prstGeom prst="roundRect">
            <a:avLst/>
          </a:prstGeom>
          <a:solidFill>
            <a:schemeClr val="accent2">
              <a:lumMod val="75000"/>
              <a:lumOff val="2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dirty="0"/>
              <a:t>Quarterly </a:t>
            </a:r>
            <a:r>
              <a:rPr lang="en-GB" dirty="0" err="1"/>
              <a:t>Infoshares</a:t>
            </a:r>
            <a:endParaRPr lang="en-NL" dirty="0"/>
          </a:p>
          <a:p>
            <a:r>
              <a:rPr lang="en-NL" dirty="0"/>
              <a:t>Sharing experiences and insights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11BB6FAB-18AF-BE22-0DD2-874755AE73BD}"/>
              </a:ext>
            </a:extLst>
          </p:cNvPr>
          <p:cNvSpPr/>
          <p:nvPr/>
        </p:nvSpPr>
        <p:spPr>
          <a:xfrm>
            <a:off x="6095996" y="1644243"/>
            <a:ext cx="4186237" cy="600075"/>
          </a:xfrm>
          <a:prstGeom prst="roundRect">
            <a:avLst/>
          </a:prstGeom>
          <a:solidFill>
            <a:schemeClr val="accent2">
              <a:lumMod val="75000"/>
              <a:lumOff val="2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NL" b="1" dirty="0"/>
              <a:t>For GÉANT Association</a:t>
            </a: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1115F453-8FE8-3D59-7AB9-B914D56B2EF7}"/>
              </a:ext>
            </a:extLst>
          </p:cNvPr>
          <p:cNvSpPr/>
          <p:nvPr/>
        </p:nvSpPr>
        <p:spPr>
          <a:xfrm>
            <a:off x="814380" y="3893342"/>
            <a:ext cx="4186237" cy="600075"/>
          </a:xfrm>
          <a:prstGeom prst="roundRect">
            <a:avLst/>
          </a:prstGeom>
          <a:solidFill>
            <a:schemeClr val="accent2">
              <a:lumMod val="75000"/>
              <a:lumOff val="2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NL" dirty="0"/>
              <a:t>Wiki pages with (links to) relevant material 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3D1E9EFF-EA7A-549D-0850-0F4F702CAAC0}"/>
              </a:ext>
            </a:extLst>
          </p:cNvPr>
          <p:cNvSpPr/>
          <p:nvPr/>
        </p:nvSpPr>
        <p:spPr>
          <a:xfrm>
            <a:off x="6095998" y="2429604"/>
            <a:ext cx="4186237" cy="999395"/>
          </a:xfrm>
          <a:prstGeom prst="roundRect">
            <a:avLst>
              <a:gd name="adj" fmla="val 12378"/>
            </a:avLst>
          </a:prstGeom>
          <a:solidFill>
            <a:schemeClr val="accent2">
              <a:lumMod val="75000"/>
              <a:lumOff val="2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dirty="0"/>
              <a:t>Security improvement with regular internal reviews against the GÉANT Security Baseline</a:t>
            </a:r>
            <a:endParaRPr lang="en-NL" dirty="0"/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A7B9F08F-35F3-89D2-AF4E-A621656F8F92}"/>
              </a:ext>
            </a:extLst>
          </p:cNvPr>
          <p:cNvSpPr/>
          <p:nvPr/>
        </p:nvSpPr>
        <p:spPr>
          <a:xfrm>
            <a:off x="814380" y="4657722"/>
            <a:ext cx="4186237" cy="1490667"/>
          </a:xfrm>
          <a:prstGeom prst="roundRect">
            <a:avLst>
              <a:gd name="adj" fmla="val 9477"/>
            </a:avLst>
          </a:prstGeom>
          <a:solidFill>
            <a:schemeClr val="accent2">
              <a:lumMod val="75000"/>
              <a:lumOff val="2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dirty="0"/>
              <a:t>Develop and share best practices for security management:</a:t>
            </a:r>
          </a:p>
          <a:p>
            <a:r>
              <a:rPr lang="en-GB" dirty="0"/>
              <a:t>- business continuity</a:t>
            </a:r>
          </a:p>
          <a:p>
            <a:r>
              <a:rPr lang="en-GB" dirty="0"/>
              <a:t>- GÉANT security baseline</a:t>
            </a:r>
          </a:p>
          <a:p>
            <a:r>
              <a:rPr lang="en-NL" dirty="0"/>
              <a:t>- Paper on international standards</a:t>
            </a: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FB9D106F-F2A3-2D71-AD98-73BA6276A03B}"/>
              </a:ext>
            </a:extLst>
          </p:cNvPr>
          <p:cNvSpPr/>
          <p:nvPr/>
        </p:nvSpPr>
        <p:spPr>
          <a:xfrm>
            <a:off x="6095997" y="3603832"/>
            <a:ext cx="4186237" cy="600075"/>
          </a:xfrm>
          <a:prstGeom prst="roundRect">
            <a:avLst/>
          </a:prstGeom>
          <a:solidFill>
            <a:schemeClr val="accent2">
              <a:lumMod val="75000"/>
              <a:lumOff val="2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dirty="0"/>
              <a:t>Compliance strategy</a:t>
            </a:r>
            <a:endParaRPr lang="en-NL" dirty="0"/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C7BD3F63-70B2-EB3B-EF6F-047EC61CA2ED}"/>
              </a:ext>
            </a:extLst>
          </p:cNvPr>
          <p:cNvSpPr/>
          <p:nvPr/>
        </p:nvSpPr>
        <p:spPr>
          <a:xfrm>
            <a:off x="6095997" y="4429671"/>
            <a:ext cx="4186237" cy="600075"/>
          </a:xfrm>
          <a:prstGeom prst="roundRect">
            <a:avLst/>
          </a:prstGeom>
          <a:solidFill>
            <a:schemeClr val="accent2">
              <a:lumMod val="75000"/>
              <a:lumOff val="2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dirty="0"/>
              <a:t>Preparations for certification against ISO 27001</a:t>
            </a:r>
            <a:endParaRPr lang="en-NL" dirty="0"/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4A65F631-4B1B-9355-91A9-A650B0E91E84}"/>
              </a:ext>
            </a:extLst>
          </p:cNvPr>
          <p:cNvSpPr/>
          <p:nvPr/>
        </p:nvSpPr>
        <p:spPr>
          <a:xfrm>
            <a:off x="6095997" y="5238746"/>
            <a:ext cx="4186237" cy="600075"/>
          </a:xfrm>
          <a:prstGeom prst="roundRect">
            <a:avLst/>
          </a:prstGeom>
          <a:solidFill>
            <a:schemeClr val="accent2">
              <a:lumMod val="75000"/>
              <a:lumOff val="2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dirty="0"/>
              <a:t>Contact with national and international authorities for clarification on status</a:t>
            </a:r>
            <a:endParaRPr lang="en-NL" dirty="0"/>
          </a:p>
        </p:txBody>
      </p:sp>
    </p:spTree>
    <p:extLst>
      <p:ext uri="{BB962C8B-B14F-4D97-AF65-F5344CB8AC3E}">
        <p14:creationId xmlns:p14="http://schemas.microsoft.com/office/powerpoint/2010/main" val="29114440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57F5B7-1CA9-3849-B8E4-79FD96C471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Agenda</a:t>
            </a:r>
          </a:p>
        </p:txBody>
      </p: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E17E0E68-1CF2-0BE1-81D0-20BEB4835A0A}"/>
              </a:ext>
            </a:extLst>
          </p:cNvPr>
          <p:cNvGraphicFramePr>
            <a:graphicFrameLocks noGrp="1"/>
          </p:cNvGraphicFramePr>
          <p:nvPr/>
        </p:nvGraphicFramePr>
        <p:xfrm>
          <a:off x="998895" y="1760220"/>
          <a:ext cx="9595236" cy="3337560"/>
        </p:xfrm>
        <a:graphic>
          <a:graphicData uri="http://schemas.openxmlformats.org/drawingml/2006/table">
            <a:tbl>
              <a:tblPr firstRow="1" bandRow="1">
                <a:tableStyleId>{1FECB4D8-DB02-4DC6-A0A2-4F2EBAE1DC90}</a:tableStyleId>
              </a:tblPr>
              <a:tblGrid>
                <a:gridCol w="1385380">
                  <a:extLst>
                    <a:ext uri="{9D8B030D-6E8A-4147-A177-3AD203B41FA5}">
                      <a16:colId xmlns:a16="http://schemas.microsoft.com/office/drawing/2014/main" val="4216644101"/>
                    </a:ext>
                  </a:extLst>
                </a:gridCol>
                <a:gridCol w="5011444">
                  <a:extLst>
                    <a:ext uri="{9D8B030D-6E8A-4147-A177-3AD203B41FA5}">
                      <a16:colId xmlns:a16="http://schemas.microsoft.com/office/drawing/2014/main" val="3379478653"/>
                    </a:ext>
                  </a:extLst>
                </a:gridCol>
                <a:gridCol w="3198412">
                  <a:extLst>
                    <a:ext uri="{9D8B030D-6E8A-4147-A177-3AD203B41FA5}">
                      <a16:colId xmlns:a16="http://schemas.microsoft.com/office/drawing/2014/main" val="19697514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397154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13.00</a:t>
                      </a:r>
                      <a:endParaRPr lang="en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Welcome and introduction </a:t>
                      </a:r>
                      <a:endParaRPr lang="en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L" dirty="0"/>
                        <a:t>Alf Moens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9247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NL" dirty="0"/>
                        <a:t>13.05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L" dirty="0"/>
                        <a:t>Summary – Where are we now with NIS-2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L" dirty="0"/>
                        <a:t>Alf Moens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939684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NL" dirty="0"/>
                        <a:t>13.15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L" dirty="0"/>
                        <a:t>CISO meetings 2023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L" dirty="0"/>
                        <a:t>Ana Alves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867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NL" dirty="0"/>
                        <a:t>13.30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L" dirty="0"/>
                        <a:t>NIS-2 at CARnet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Ivana </a:t>
                      </a:r>
                      <a:r>
                        <a:rPr lang="en-GB" sz="18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Jelačić</a:t>
                      </a:r>
                      <a:endParaRPr lang="en-GB" sz="1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56135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NL" dirty="0"/>
                        <a:t>13.45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u="none" dirty="0"/>
                        <a:t>New material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L" dirty="0"/>
                        <a:t>Alf Moens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793518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NL" dirty="0"/>
                        <a:t>13.50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Questions and Answers, discussion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8939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NL" dirty="0"/>
                        <a:t>14.00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Close, next </a:t>
                      </a:r>
                      <a:r>
                        <a:rPr lang="en-US" dirty="0" err="1"/>
                        <a:t>infoshare</a:t>
                      </a:r>
                      <a:r>
                        <a:rPr lang="en-US" dirty="0"/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21176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169565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874917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GEANT colors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EC1556"/>
      </a:accent1>
      <a:accent2>
        <a:srgbClr val="003E5E"/>
      </a:accent2>
      <a:accent3>
        <a:srgbClr val="702077"/>
      </a:accent3>
      <a:accent4>
        <a:srgbClr val="E14200"/>
      </a:accent4>
      <a:accent5>
        <a:srgbClr val="CC007B"/>
      </a:accent5>
      <a:accent6>
        <a:srgbClr val="A7B2B3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ÉANT_Presentation_Template_2022" id="{4BE2BC52-70CB-804F-8000-929BD1B6A85B}" vid="{DC141317-625F-DC42-A6EE-F36CBAE4B3B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31572</TotalTime>
  <Words>797</Words>
  <Application>Microsoft Macintosh PowerPoint</Application>
  <PresentationFormat>Widescreen</PresentationFormat>
  <Paragraphs>169</Paragraphs>
  <Slides>13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6" baseType="lpstr">
      <vt:lpstr>Arial</vt:lpstr>
      <vt:lpstr>Calibri</vt:lpstr>
      <vt:lpstr>Office Theme</vt:lpstr>
      <vt:lpstr>PowerPoint Presentation</vt:lpstr>
      <vt:lpstr>Rules of engagement</vt:lpstr>
      <vt:lpstr>Agenda</vt:lpstr>
      <vt:lpstr>Quick Summary </vt:lpstr>
      <vt:lpstr>Timelines for NIS2, CER, CRA </vt:lpstr>
      <vt:lpstr>National transposition: EU Member states decide individually on:</vt:lpstr>
      <vt:lpstr>Last times we heard from heard from:</vt:lpstr>
      <vt:lpstr>GÉANT is preparing for NIS-2 (Summary)</vt:lpstr>
      <vt:lpstr>Agenda</vt:lpstr>
      <vt:lpstr>New Material</vt:lpstr>
      <vt:lpstr>Agenda</vt:lpstr>
      <vt:lpstr>How can we help?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Paul Hasleham</dc:creator>
  <cp:lastModifiedBy>Alf Moens</cp:lastModifiedBy>
  <cp:revision>38</cp:revision>
  <cp:lastPrinted>2023-07-11T13:53:25Z</cp:lastPrinted>
  <dcterms:created xsi:type="dcterms:W3CDTF">2022-09-06T15:15:15Z</dcterms:created>
  <dcterms:modified xsi:type="dcterms:W3CDTF">2023-11-27T14:22:31Z</dcterms:modified>
</cp:coreProperties>
</file>