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  <p:sldMasterId id="2147483667" r:id="rId6"/>
    <p:sldMasterId id="2147483677" r:id="rId7"/>
  </p:sldMasterIdLst>
  <p:notesMasterIdLst>
    <p:notesMasterId r:id="rId14"/>
  </p:notesMasterIdLst>
  <p:sldIdLst>
    <p:sldId id="258" r:id="rId8"/>
    <p:sldId id="261" r:id="rId9"/>
    <p:sldId id="263" r:id="rId10"/>
    <p:sldId id="262" r:id="rId11"/>
    <p:sldId id="260" r:id="rId12"/>
    <p:sldId id="259" r:id="rId13"/>
  </p:sldIdLst>
  <p:sldSz cx="24374475" cy="13717588"/>
  <p:notesSz cx="6858000" cy="9144000"/>
  <p:defaultTextStyle>
    <a:defPPr>
      <a:defRPr lang="sr-Latn-RS"/>
    </a:defPPr>
    <a:lvl1pPr marL="0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319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6638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4957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3276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1594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9913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8232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6551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1">
          <p15:clr>
            <a:srgbClr val="A4A3A4"/>
          </p15:clr>
        </p15:guide>
        <p15:guide id="2" pos="7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9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B676B9-E341-4FBC-B9DE-7309AC44495D}" v="3" dt="2023-11-27T13:24:48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 varScale="1">
        <p:scale>
          <a:sx n="31" d="100"/>
          <a:sy n="31" d="100"/>
        </p:scale>
        <p:origin x="832" y="64"/>
      </p:cViewPr>
      <p:guideLst>
        <p:guide orient="horz" pos="4321"/>
        <p:guide pos="76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Jelačić" userId="42f7930e-f4ea-4dec-957c-0c033a290e05" providerId="ADAL" clId="{A9B676B9-E341-4FBC-B9DE-7309AC44495D}"/>
    <pc:docChg chg="undo custSel modSld sldOrd">
      <pc:chgData name="Ivana Jelačić" userId="42f7930e-f4ea-4dec-957c-0c033a290e05" providerId="ADAL" clId="{A9B676B9-E341-4FBC-B9DE-7309AC44495D}" dt="2023-11-27T13:24:48.018" v="90" actId="20577"/>
      <pc:docMkLst>
        <pc:docMk/>
      </pc:docMkLst>
      <pc:sldChg chg="modSp mod">
        <pc:chgData name="Ivana Jelačić" userId="42f7930e-f4ea-4dec-957c-0c033a290e05" providerId="ADAL" clId="{A9B676B9-E341-4FBC-B9DE-7309AC44495D}" dt="2023-11-27T13:24:48.018" v="90" actId="20577"/>
        <pc:sldMkLst>
          <pc:docMk/>
          <pc:sldMk cId="3625493492" sldId="259"/>
        </pc:sldMkLst>
        <pc:spChg chg="mod">
          <ac:chgData name="Ivana Jelačić" userId="42f7930e-f4ea-4dec-957c-0c033a290e05" providerId="ADAL" clId="{A9B676B9-E341-4FBC-B9DE-7309AC44495D}" dt="2023-11-27T13:24:48.018" v="90" actId="20577"/>
          <ac:spMkLst>
            <pc:docMk/>
            <pc:sldMk cId="3625493492" sldId="259"/>
            <ac:spMk id="13" creationId="{CC5DC29A-3024-FB5B-247C-C16ADCB344F5}"/>
          </ac:spMkLst>
        </pc:spChg>
      </pc:sldChg>
      <pc:sldChg chg="modSp mod">
        <pc:chgData name="Ivana Jelačić" userId="42f7930e-f4ea-4dec-957c-0c033a290e05" providerId="ADAL" clId="{A9B676B9-E341-4FBC-B9DE-7309AC44495D}" dt="2023-11-27T13:08:49.681" v="56" actId="5793"/>
        <pc:sldMkLst>
          <pc:docMk/>
          <pc:sldMk cId="4008547317" sldId="260"/>
        </pc:sldMkLst>
        <pc:spChg chg="mod">
          <ac:chgData name="Ivana Jelačić" userId="42f7930e-f4ea-4dec-957c-0c033a290e05" providerId="ADAL" clId="{A9B676B9-E341-4FBC-B9DE-7309AC44495D}" dt="2023-11-27T13:08:49.681" v="56" actId="5793"/>
          <ac:spMkLst>
            <pc:docMk/>
            <pc:sldMk cId="4008547317" sldId="260"/>
            <ac:spMk id="3" creationId="{7E540B01-86CF-FA1F-46F1-24708470C7D7}"/>
          </ac:spMkLst>
        </pc:spChg>
      </pc:sldChg>
      <pc:sldChg chg="modSp mod">
        <pc:chgData name="Ivana Jelačić" userId="42f7930e-f4ea-4dec-957c-0c033a290e05" providerId="ADAL" clId="{A9B676B9-E341-4FBC-B9DE-7309AC44495D}" dt="2023-11-27T13:06:33.713" v="36" actId="108"/>
        <pc:sldMkLst>
          <pc:docMk/>
          <pc:sldMk cId="733354038" sldId="261"/>
        </pc:sldMkLst>
        <pc:spChg chg="mod">
          <ac:chgData name="Ivana Jelačić" userId="42f7930e-f4ea-4dec-957c-0c033a290e05" providerId="ADAL" clId="{A9B676B9-E341-4FBC-B9DE-7309AC44495D}" dt="2023-11-27T13:06:33.713" v="36" actId="108"/>
          <ac:spMkLst>
            <pc:docMk/>
            <pc:sldMk cId="733354038" sldId="261"/>
            <ac:spMk id="3" creationId="{3A48D50D-C118-BBF2-0F99-F0B3CE450036}"/>
          </ac:spMkLst>
        </pc:spChg>
      </pc:sldChg>
      <pc:sldChg chg="modSp mod">
        <pc:chgData name="Ivana Jelačić" userId="42f7930e-f4ea-4dec-957c-0c033a290e05" providerId="ADAL" clId="{A9B676B9-E341-4FBC-B9DE-7309AC44495D}" dt="2023-11-27T13:09:29.713" v="73" actId="108"/>
        <pc:sldMkLst>
          <pc:docMk/>
          <pc:sldMk cId="1295377644" sldId="262"/>
        </pc:sldMkLst>
        <pc:spChg chg="mod">
          <ac:chgData name="Ivana Jelačić" userId="42f7930e-f4ea-4dec-957c-0c033a290e05" providerId="ADAL" clId="{A9B676B9-E341-4FBC-B9DE-7309AC44495D}" dt="2023-11-27T13:09:29.713" v="73" actId="108"/>
          <ac:spMkLst>
            <pc:docMk/>
            <pc:sldMk cId="1295377644" sldId="262"/>
            <ac:spMk id="3" creationId="{29F42362-A9EE-EA0D-F31C-3A8EE14D63BB}"/>
          </ac:spMkLst>
        </pc:spChg>
      </pc:sldChg>
      <pc:sldChg chg="modSp mod ord">
        <pc:chgData name="Ivana Jelačić" userId="42f7930e-f4ea-4dec-957c-0c033a290e05" providerId="ADAL" clId="{A9B676B9-E341-4FBC-B9DE-7309AC44495D}" dt="2023-11-27T13:11:21.749" v="76"/>
        <pc:sldMkLst>
          <pc:docMk/>
          <pc:sldMk cId="2458611700" sldId="263"/>
        </pc:sldMkLst>
        <pc:spChg chg="mod">
          <ac:chgData name="Ivana Jelačić" userId="42f7930e-f4ea-4dec-957c-0c033a290e05" providerId="ADAL" clId="{A9B676B9-E341-4FBC-B9DE-7309AC44495D}" dt="2023-11-27T13:10:53.102" v="74" actId="108"/>
          <ac:spMkLst>
            <pc:docMk/>
            <pc:sldMk cId="2458611700" sldId="263"/>
            <ac:spMk id="3" creationId="{74C8BA86-6A9C-AEAD-3F41-51794C95888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ED8F9-F431-4203-AC10-9742138FDB65}" type="datetimeFigureOut">
              <a:rPr lang="hr-HR" smtClean="0"/>
              <a:t>30.11.2023.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348D7-BC78-41A5-B154-0452807BF1B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01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348D7-BC78-41A5-B154-0452807BF1B0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3847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47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91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8208912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4551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5779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58232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35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56562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64615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2187237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25997" y="2178274"/>
            <a:ext cx="10441160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98005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39285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2835309" y="2178274"/>
            <a:ext cx="10369152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07317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/>
          </p:nvPr>
        </p:nvSpPr>
        <p:spPr>
          <a:xfrm>
            <a:off x="-32644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40467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36075" cy="2286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0940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036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21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2151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9052974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2070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584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96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606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3957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1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4.jp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8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49" r:id="rId3"/>
    <p:sldLayoutId id="2147483650" r:id="rId4"/>
    <p:sldLayoutId id="2147483652" r:id="rId5"/>
    <p:sldLayoutId id="2147483653" r:id="rId6"/>
    <p:sldLayoutId id="2147483657" r:id="rId7"/>
    <p:sldLayoutId id="2147483665" r:id="rId8"/>
  </p:sldLayoutIdLst>
  <p:txStyles>
    <p:titleStyle>
      <a:lvl1pPr algn="ctr" defTabSz="217663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239" indent="-81623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518" indent="-68019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0797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116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435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5754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073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2392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0710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319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638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4957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276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1594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9913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232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6551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05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98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759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bor.hr/en/press/news/cyber-security-bill-parliaments-agenda-thursday" TargetMode="External"/><Relationship Id="rId7" Type="http://schemas.openxmlformats.org/officeDocument/2006/relationships/hyperlink" Target="http://www.cert.hr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arnet.hr/" TargetMode="External"/><Relationship Id="rId5" Type="http://schemas.openxmlformats.org/officeDocument/2006/relationships/hyperlink" Target="mailto:ivana.jelacic@carnet.hr" TargetMode="External"/><Relationship Id="rId4" Type="http://schemas.openxmlformats.org/officeDocument/2006/relationships/hyperlink" Target="https://www.sabor.hr/prijedlog-zakona-o-kibernetickoj-sigurnosti-prvo-citanje-pze-br-561-predlagateljica-vlada-republike?t=141786&amp;tid=2120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037" y="5163444"/>
            <a:ext cx="20718304" cy="2232248"/>
          </a:xfrm>
        </p:spPr>
        <p:txBody>
          <a:bodyPr/>
          <a:lstStyle/>
          <a:p>
            <a:r>
              <a:rPr lang="en-US" sz="9600" dirty="0"/>
              <a:t>NIS 2 implementation IN CROATIA</a:t>
            </a:r>
            <a:br>
              <a:rPr lang="en-US" sz="9600" dirty="0"/>
            </a:br>
            <a:endParaRPr lang="hr-HR" sz="9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1959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20E1-1B92-1C33-6919-E93EC6A45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867" y="1098154"/>
            <a:ext cx="22178464" cy="1584176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NIS (1) - now</a:t>
            </a: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48D50D-C118-BBF2-0F99-F0B3CE4500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042370"/>
            <a:ext cx="22106456" cy="3505606"/>
          </a:xfrm>
        </p:spPr>
        <p:txBody>
          <a:bodyPr lIns="91440" tIns="45720" rIns="91440" bIns="45720" anchor="t"/>
          <a:lstStyle/>
          <a:p>
            <a:pPr marL="685800" indent="-685800">
              <a:buChar char="•"/>
            </a:pPr>
            <a:r>
              <a:rPr lang="hr-HR" sz="4000" dirty="0">
                <a:latin typeface="Arial"/>
                <a:cs typeface="Arial"/>
              </a:rPr>
              <a:t>2 </a:t>
            </a:r>
            <a:r>
              <a:rPr lang="en-US" sz="4000" dirty="0">
                <a:latin typeface="Arial"/>
                <a:cs typeface="Arial"/>
              </a:rPr>
              <a:t>competent </a:t>
            </a:r>
            <a:r>
              <a:rPr lang="hr-HR" sz="4000" dirty="0" err="1">
                <a:latin typeface="Arial"/>
                <a:cs typeface="Arial"/>
              </a:rPr>
              <a:t>CSIRTs</a:t>
            </a:r>
            <a:endParaRPr lang="hr-HR" sz="4000" dirty="0">
              <a:latin typeface="Arial"/>
              <a:cs typeface="Arial"/>
            </a:endParaRPr>
          </a:p>
          <a:p>
            <a:pPr marL="1830705" lvl="1" indent="-742950" algn="l">
              <a:buAutoNum type="arabicPeriod"/>
            </a:pPr>
            <a:r>
              <a:rPr lang="hr-HR" sz="4000" b="1" dirty="0">
                <a:solidFill>
                  <a:srgbClr val="6D6E71"/>
                </a:solidFill>
                <a:latin typeface="Arial"/>
                <a:cs typeface="Arial"/>
              </a:rPr>
              <a:t>National</a:t>
            </a: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 CERT (in CARNET – one of departments) </a:t>
            </a:r>
            <a:r>
              <a:rPr lang="en-US" sz="4000" dirty="0">
                <a:solidFill>
                  <a:srgbClr val="6D6E71"/>
                </a:solidFill>
                <a:latin typeface="Arial"/>
                <a:cs typeface="Arial"/>
              </a:rPr>
              <a:t>banking sector, digital infrastructure, part of business services for state bodies, financial market infrastructure and digital service providers</a:t>
            </a:r>
          </a:p>
          <a:p>
            <a:pPr marL="1830705" lvl="1" indent="-742950" algn="l">
              <a:buAutoNum type="arabicPeriod"/>
            </a:pP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ZSIS</a:t>
            </a:r>
            <a:r>
              <a:rPr lang="en-US" sz="4000" dirty="0">
                <a:solidFill>
                  <a:srgbClr val="6D6E71"/>
                </a:solidFill>
                <a:latin typeface="Arial"/>
                <a:cs typeface="Arial"/>
              </a:rPr>
              <a:t> - </a:t>
            </a: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Information Systems Security Bureau</a:t>
            </a:r>
            <a:r>
              <a:rPr lang="en-US" sz="4000" dirty="0">
                <a:solidFill>
                  <a:srgbClr val="6D6E71"/>
                </a:solidFill>
                <a:latin typeface="Arial"/>
                <a:cs typeface="Arial"/>
              </a:rPr>
              <a:t> – jurisdiction over other sectors and CERT/CSIRT for government organizations </a:t>
            </a:r>
            <a:endParaRPr lang="en-US" sz="4000" b="1" dirty="0">
              <a:solidFill>
                <a:srgbClr val="6D6E71"/>
              </a:solidFill>
              <a:latin typeface="Arial"/>
              <a:cs typeface="Arial"/>
            </a:endParaRPr>
          </a:p>
          <a:p>
            <a:pPr marL="1087755" lvl="1" algn="l"/>
            <a:r>
              <a:rPr lang="en-US" sz="4000" b="1" dirty="0">
                <a:solidFill>
                  <a:srgbClr val="002060"/>
                </a:solidFill>
                <a:latin typeface="Arial"/>
                <a:cs typeface="Arial"/>
              </a:rPr>
              <a:t>CARNET position:</a:t>
            </a:r>
          </a:p>
          <a:p>
            <a:pPr marL="1830705" lvl="1" indent="-742950" algn="l">
              <a:buAutoNum type="arabicPeriod"/>
            </a:pP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operator of key services </a:t>
            </a:r>
            <a:r>
              <a:rPr lang="en-US" sz="4000" dirty="0">
                <a:solidFill>
                  <a:srgbClr val="6D6E71"/>
                </a:solidFill>
                <a:latin typeface="Arial"/>
                <a:cs typeface="Arial"/>
              </a:rPr>
              <a:t>– organization and management of the top-level national Internet domain name .hr- sector digital infrastructure</a:t>
            </a:r>
          </a:p>
          <a:p>
            <a:pPr marL="1830705" lvl="1" indent="-742950" algn="l">
              <a:buAutoNum type="arabicPeriod"/>
            </a:pP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CSIRT for 5 sectors </a:t>
            </a:r>
          </a:p>
          <a:p>
            <a:pPr marL="1830705" lvl="1" indent="-742950" algn="l">
              <a:buFont typeface="Arial" panose="020B0604020202020204" pitchFamily="34" charset="0"/>
              <a:buAutoNum type="arabicPeriod"/>
            </a:pP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National CERT (NCERT)</a:t>
            </a:r>
          </a:p>
          <a:p>
            <a:pPr marL="1830705" lvl="1" indent="-742950" algn="l">
              <a:buAutoNum type="arabicPeriod"/>
            </a:pPr>
            <a:r>
              <a:rPr lang="en-US" sz="4000" b="1" dirty="0">
                <a:solidFill>
                  <a:srgbClr val="6D6E71"/>
                </a:solidFill>
                <a:latin typeface="Arial"/>
                <a:cs typeface="Arial"/>
              </a:rPr>
              <a:t>technical body for conformity assessment - </a:t>
            </a:r>
            <a:r>
              <a:rPr lang="en-US" sz="4000" dirty="0">
                <a:solidFill>
                  <a:srgbClr val="6D6E71"/>
                </a:solidFill>
                <a:latin typeface="Arial"/>
                <a:cs typeface="Arial"/>
              </a:rPr>
              <a:t>in the scope of the Ministry of science and education</a:t>
            </a:r>
          </a:p>
          <a:p>
            <a:pPr marL="1830705" lvl="1" indent="-742950" algn="l">
              <a:buAutoNum type="arabicPeriod"/>
            </a:pPr>
            <a:endParaRPr lang="en-US" sz="4000" b="1" dirty="0">
              <a:solidFill>
                <a:srgbClr val="6D6E71"/>
              </a:solidFill>
              <a:latin typeface="Arial"/>
              <a:cs typeface="Arial"/>
            </a:endParaRPr>
          </a:p>
          <a:p>
            <a:endParaRPr lang="hr-H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335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FB060-42FE-777B-32DB-7FD5FE96A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2021" y="522090"/>
            <a:ext cx="22178464" cy="1584176"/>
          </a:xfrm>
        </p:spPr>
        <p:txBody>
          <a:bodyPr/>
          <a:lstStyle/>
          <a:p>
            <a:r>
              <a:rPr lang="en-US" dirty="0"/>
              <a:t>NEW </a:t>
            </a:r>
            <a:r>
              <a:rPr lang="en-US"/>
              <a:t>CYBERSECURITY ACT </a:t>
            </a:r>
            <a:br>
              <a:rPr lang="en-US" dirty="0"/>
            </a:b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8BA86-6A9C-AEAD-3F41-51794C958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7965" y="2034258"/>
            <a:ext cx="22106456" cy="3505606"/>
          </a:xfrm>
        </p:spPr>
        <p:txBody>
          <a:bodyPr lIns="91440" tIns="45720" rIns="91440" bIns="45720" anchor="t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currently under voting for adoption in the parliament of Croatia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3 sectors </a:t>
            </a:r>
            <a:endParaRPr lang="en-US" sz="4000" b="0" dirty="0">
              <a:solidFill>
                <a:srgbClr val="FF0000"/>
              </a:solidFill>
            </a:endParaRP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Autonomous sectors – regulatory is oversight and already exceed NI2 requirements – banking and financial market infrastructure (DORA), air transports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Semi-autonomous sectors</a:t>
            </a:r>
            <a:r>
              <a:rPr lang="en-US" sz="4000" b="0" dirty="0">
                <a:latin typeface="Arial"/>
                <a:cs typeface="Arial"/>
              </a:rPr>
              <a:t> – some existing cybersecurity regulation – public administration, scientific research and education, </a:t>
            </a:r>
            <a:r>
              <a:rPr lang="en-US" sz="4000" dirty="0">
                <a:latin typeface="Arial"/>
                <a:cs typeface="Arial"/>
              </a:rPr>
              <a:t>telcos, qualified trust service providers</a:t>
            </a:r>
            <a:endParaRPr lang="en-US" sz="4000" b="0" dirty="0">
              <a:latin typeface="Arial"/>
              <a:cs typeface="Arial"/>
            </a:endParaRP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Other NIS2 sectors (28 sectors and subsectors/type of entities) - sectoral regulations do not regulate or do not regulate the required level of cybersecurity at all </a:t>
            </a:r>
            <a:endParaRPr lang="en-US" sz="5700" dirty="0">
              <a:cs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Main Authority: </a:t>
            </a:r>
            <a:r>
              <a:rPr lang="en-US" sz="4000" dirty="0">
                <a:solidFill>
                  <a:srgbClr val="FF0000"/>
                </a:solidFill>
                <a:latin typeface="Arial"/>
                <a:cs typeface="Arial"/>
              </a:rPr>
              <a:t>National Cybersecurity Center (NCSC)</a:t>
            </a:r>
            <a:r>
              <a:rPr lang="en-US" sz="4000" b="0" dirty="0">
                <a:solidFill>
                  <a:srgbClr val="FF0000"/>
                </a:solidFill>
                <a:latin typeface="Arial"/>
                <a:cs typeface="Arial"/>
              </a:rPr>
              <a:t>  Why? </a:t>
            </a:r>
            <a:endParaRPr lang="en-US" sz="4000" b="0" dirty="0">
              <a:solidFill>
                <a:srgbClr val="FF0000"/>
              </a:solidFill>
            </a:endParaRP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Most countries have central authorities with national cyber security centers, 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Larger and economically most developed EU countries are moving to the establishment of independent agencies,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choice of a central authority is a consequence of the national tradition of cyber security development and pooling resources around the most developed body (very often security and intelligence bodies)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1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E75E-8FBD-2EDC-8EF1-2F16FE3E0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4009" y="1098154"/>
            <a:ext cx="22178464" cy="1584176"/>
          </a:xfrm>
        </p:spPr>
        <p:txBody>
          <a:bodyPr/>
          <a:lstStyle/>
          <a:p>
            <a:r>
              <a:rPr lang="en-US" dirty="0"/>
              <a:t>NIS 2 – to be</a:t>
            </a: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42362-A9EE-EA0D-F31C-3A8EE14D6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997" y="2898354"/>
            <a:ext cx="22106456" cy="3505606"/>
          </a:xfrm>
        </p:spPr>
        <p:txBody>
          <a:bodyPr lIns="91440" tIns="45720" rIns="91440" bIns="45720" anchor="t"/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dirty="0"/>
              <a:t>CSIRT competences are shared by the </a:t>
            </a:r>
            <a:r>
              <a:rPr lang="en-US" sz="4000" dirty="0">
                <a:solidFill>
                  <a:srgbClr val="FF0000"/>
                </a:solidFill>
              </a:rPr>
              <a:t>National Cyber Security Center </a:t>
            </a:r>
            <a:r>
              <a:rPr lang="en-US" sz="4000" dirty="0"/>
              <a:t>and the </a:t>
            </a:r>
            <a:r>
              <a:rPr lang="en-US" sz="4000" dirty="0">
                <a:solidFill>
                  <a:srgbClr val="FF0000"/>
                </a:solidFill>
              </a:rPr>
              <a:t>National CERT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dirty="0"/>
              <a:t>Main Authority: </a:t>
            </a:r>
            <a:r>
              <a:rPr lang="en-US" sz="4000" dirty="0">
                <a:solidFill>
                  <a:srgbClr val="FF0000"/>
                </a:solidFill>
              </a:rPr>
              <a:t>National Cybersecurity Center (NCSC)</a:t>
            </a:r>
            <a:r>
              <a:rPr lang="en-US" sz="4000" b="0" dirty="0">
                <a:solidFill>
                  <a:srgbClr val="FF0000"/>
                </a:solidFill>
              </a:rPr>
              <a:t> 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Part of Security and Intelligence Agency (SOA)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CSIRT for most NIS2 sectors, CERT/CSIRT for government organizations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dirty="0"/>
              <a:t>CARNET </a:t>
            </a:r>
            <a:r>
              <a:rPr lang="en-US" sz="4000" dirty="0">
                <a:solidFill>
                  <a:srgbClr val="FF0000"/>
                </a:solidFill>
              </a:rPr>
              <a:t>- National CERT 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CSIRT for research and education sector (national added sector), banking and financial market infrastructure 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Central Incident reporting point (</a:t>
            </a:r>
            <a:r>
              <a:rPr lang="en-US" sz="4000" dirty="0" err="1">
                <a:latin typeface="Arial"/>
                <a:cs typeface="Arial"/>
              </a:rPr>
              <a:t>PiXi</a:t>
            </a:r>
            <a:r>
              <a:rPr lang="en-US" sz="4000" dirty="0">
                <a:latin typeface="Arial"/>
                <a:cs typeface="Arial"/>
              </a:rPr>
              <a:t> platform - developed within the project </a:t>
            </a:r>
            <a:r>
              <a:rPr lang="en-US" sz="4000" dirty="0" err="1">
                <a:latin typeface="Arial"/>
                <a:cs typeface="Arial"/>
              </a:rPr>
              <a:t>GrowCERT</a:t>
            </a:r>
            <a:r>
              <a:rPr lang="en-US" sz="4000" dirty="0">
                <a:latin typeface="Arial"/>
                <a:cs typeface="Arial"/>
              </a:rPr>
              <a:t> and Grow2CERT; CEF co-financing)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dirty="0"/>
              <a:t>ZSIS - Information Systems Security Bureau </a:t>
            </a:r>
          </a:p>
          <a:p>
            <a:pPr marL="1773555" lvl="1" indent="-685800" algn="l">
              <a:buFont typeface="Arial" panose="020B0604020202020204" pitchFamily="34" charset="0"/>
              <a:buChar char="•"/>
            </a:pP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Cyber security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295377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D296A-ECA5-D0C2-1F74-100283F5F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8748" y="666106"/>
            <a:ext cx="22178464" cy="1584176"/>
          </a:xfrm>
        </p:spPr>
        <p:txBody>
          <a:bodyPr/>
          <a:lstStyle/>
          <a:p>
            <a:r>
              <a:rPr lang="en-US" dirty="0"/>
              <a:t>NIS 2 –NEW CS Act – CARNET position</a:t>
            </a: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40B01-86CF-FA1F-46F1-24708470C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997" y="4122490"/>
            <a:ext cx="22106456" cy="3505606"/>
          </a:xfrm>
        </p:spPr>
        <p:txBody>
          <a:bodyPr/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dirty="0"/>
              <a:t>Supporting institution – stakeholder which support NIS2 implementation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dirty="0"/>
              <a:t>CSIRT for 4 sectors: </a:t>
            </a:r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banking, financial market infrastructure, research and education</a:t>
            </a:r>
          </a:p>
          <a:p>
            <a:pPr marL="1774119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Central security incident reporting point for reporting computer security incidents.– PIXI platform</a:t>
            </a:r>
            <a:endParaRPr lang="en-US" sz="4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dirty="0"/>
              <a:t>Essential entity </a:t>
            </a:r>
          </a:p>
          <a:p>
            <a:pPr marL="1774119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organization and management of the top-level national Internet domain name .hr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dirty="0"/>
              <a:t>Nacional CERT</a:t>
            </a:r>
          </a:p>
          <a:p>
            <a:pPr marL="1774119" lvl="1" indent="-6858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CSIRT for private sector and citizens</a:t>
            </a:r>
            <a:endParaRPr lang="en-US" dirty="0"/>
          </a:p>
          <a:p>
            <a:pPr lvl="1" algn="l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0854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llpen inside cassette tape">
            <a:extLst>
              <a:ext uri="{FF2B5EF4-FFF2-40B4-BE49-F238E27FC236}">
                <a16:creationId xmlns:a16="http://schemas.microsoft.com/office/drawing/2014/main" id="{65D4A878-B9BA-B7BE-E86F-0EDAC82AD7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"/>
          <a:stretch/>
        </p:blipFill>
        <p:spPr>
          <a:xfrm>
            <a:off x="1170013" y="3042370"/>
            <a:ext cx="10801200" cy="8352928"/>
          </a:xfrm>
          <a:prstGeom prst="rect">
            <a:avLst/>
          </a:prstGeom>
          <a:noFill/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C5DC29A-3024-FB5B-247C-C16ADCB344F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Thank you for listening!</a:t>
            </a:r>
          </a:p>
          <a:p>
            <a:pPr marL="0" indent="0">
              <a:buNone/>
            </a:pPr>
            <a:r>
              <a:rPr lang="en-US" dirty="0"/>
              <a:t>Links:</a:t>
            </a:r>
          </a:p>
          <a:p>
            <a:pPr marL="0" indent="0">
              <a:buNone/>
            </a:pPr>
            <a:r>
              <a:rPr lang="en-US" sz="2800" dirty="0">
                <a:hlinkClick r:id="rId3"/>
              </a:rPr>
              <a:t>Cyber Security Bill on parliament's agenda on Thursday | Croatian Parliament (sabor.hr)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hlinkClick r:id="rId4"/>
              </a:rPr>
              <a:t>https://www.sabor.hr/prijedlog-zakona-o-kibernetickoj-sigurnosti-prvo-citanje-pze-br-561-predlagateljica-vlada-republike?t=141786&amp;tid=212070</a:t>
            </a:r>
            <a:endParaRPr lang="en-US" sz="2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/>
              <a:t>Contact: </a:t>
            </a:r>
          </a:p>
          <a:p>
            <a:pPr marL="0" indent="0">
              <a:buNone/>
            </a:pPr>
            <a:r>
              <a:rPr lang="en-US" dirty="0">
                <a:hlinkClick r:id="rId5"/>
              </a:rPr>
              <a:t>ivana.jelacic@carnet.hr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6"/>
              </a:rPr>
              <a:t>www.carnet.hr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7"/>
              </a:rPr>
              <a:t>www.cert.hr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0829C6B5-4D09-2F0C-A58B-5B677E54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93492"/>
      </p:ext>
    </p:extLst>
  </p:cSld>
  <p:clrMapOvr>
    <a:masterClrMapping/>
  </p:clrMapOvr>
</p:sld>
</file>

<file path=ppt/theme/theme1.xml><?xml version="1.0" encoding="utf-8"?>
<a:theme xmlns:a="http://schemas.openxmlformats.org/drawingml/2006/main" name="CARNET">
  <a:themeElements>
    <a:clrScheme name="CERT">
      <a:dk1>
        <a:srgbClr val="6D6E71"/>
      </a:dk1>
      <a:lt1>
        <a:srgbClr val="1B75BC"/>
      </a:lt1>
      <a:dk2>
        <a:srgbClr val="262626"/>
      </a:dk2>
      <a:lt2>
        <a:srgbClr val="FFFFFF"/>
      </a:lt2>
      <a:accent1>
        <a:srgbClr val="1B75BC"/>
      </a:accent1>
      <a:accent2>
        <a:srgbClr val="6D6E71"/>
      </a:accent2>
      <a:accent3>
        <a:srgbClr val="D6404F"/>
      </a:accent3>
      <a:accent4>
        <a:srgbClr val="00A992"/>
      </a:accent4>
      <a:accent5>
        <a:srgbClr val="AFAF09"/>
      </a:accent5>
      <a:accent6>
        <a:srgbClr val="694994"/>
      </a:accent6>
      <a:hlink>
        <a:srgbClr val="39B54A"/>
      </a:hlink>
      <a:folHlink>
        <a:srgbClr val="6D6E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NET tam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NET break">
  <a:themeElements>
    <a:clrScheme name="Domene">
      <a:dk1>
        <a:srgbClr val="6D6E71"/>
      </a:dk1>
      <a:lt1>
        <a:srgbClr val="FFFFFF"/>
      </a:lt1>
      <a:dk2>
        <a:srgbClr val="262626"/>
      </a:dk2>
      <a:lt2>
        <a:srgbClr val="FFFFFF"/>
      </a:lt2>
      <a:accent1>
        <a:srgbClr val="6D6E71"/>
      </a:accent1>
      <a:accent2>
        <a:srgbClr val="AE519F"/>
      </a:accent2>
      <a:accent3>
        <a:srgbClr val="00A992"/>
      </a:accent3>
      <a:accent4>
        <a:srgbClr val="694994"/>
      </a:accent4>
      <a:accent5>
        <a:srgbClr val="AFAF09"/>
      </a:accent5>
      <a:accent6>
        <a:srgbClr val="D6404F"/>
      </a:accent6>
      <a:hlink>
        <a:srgbClr val="39B54A"/>
      </a:hlink>
      <a:folHlink>
        <a:srgbClr val="6D6E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8157a5-bac9-422d-8077-23e6b5ba413d">
      <Terms xmlns="http://schemas.microsoft.com/office/infopath/2007/PartnerControls"/>
    </lcf76f155ced4ddcb4097134ff3c332f>
    <_Flow_SignoffStatus xmlns="368157a5-bac9-422d-8077-23e6b5ba413d" xsi:nil="true"/>
    <Description xmlns="368157a5-bac9-422d-8077-23e6b5ba413d" xsi:nil="true"/>
    <TaxCatchAll xmlns="12dd94ad-c239-44ab-8ff8-f2ef7037729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19C3F356147C448DC8F2FCA33E7828" ma:contentTypeVersion="21" ma:contentTypeDescription="Create a new document." ma:contentTypeScope="" ma:versionID="bef3b2eea230660eb9dccf7cec0e0db3">
  <xsd:schema xmlns:xsd="http://www.w3.org/2001/XMLSchema" xmlns:xs="http://www.w3.org/2001/XMLSchema" xmlns:p="http://schemas.microsoft.com/office/2006/metadata/properties" xmlns:ns2="12dd94ad-c239-44ab-8ff8-f2ef70377297" xmlns:ns3="368157a5-bac9-422d-8077-23e6b5ba413d" targetNamespace="http://schemas.microsoft.com/office/2006/metadata/properties" ma:root="true" ma:fieldsID="1db7bdb848079e449b27933672df68bb" ns2:_="" ns3:_="">
    <xsd:import namespace="12dd94ad-c239-44ab-8ff8-f2ef70377297"/>
    <xsd:import namespace="368157a5-bac9-422d-8077-23e6b5ba413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Descrip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_Flow_SignoffStatu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dd94ad-c239-44ab-8ff8-f2ef703772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dd0488ad-ed47-4620-a864-3d72fb3ce9a3}" ma:internalName="TaxCatchAll" ma:showField="CatchAllData" ma:web="12dd94ad-c239-44ab-8ff8-f2ef703772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8157a5-bac9-422d-8077-23e6b5ba41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1" nillable="true" ma:displayName="Description" ma:format="Dropdown" ma:internalName="Description">
      <xsd:simpleType>
        <xsd:restriction base="dms:Text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6d986ede-ccc4-4a57-b6a6-e316a042c07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7" nillable="true" ma:displayName="Sign-off status" ma:internalName="Sign_x002d_off_x0020_status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645DC7-8D74-4486-8114-7FA41266D7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BE2C20-F673-4F63-993F-D253CE003BF7}">
  <ds:schemaRefs>
    <ds:schemaRef ds:uri="http://schemas.microsoft.com/office/2006/metadata/properties"/>
    <ds:schemaRef ds:uri="http://schemas.microsoft.com/office/infopath/2007/PartnerControls"/>
    <ds:schemaRef ds:uri="368157a5-bac9-422d-8077-23e6b5ba413d"/>
    <ds:schemaRef ds:uri="12dd94ad-c239-44ab-8ff8-f2ef70377297"/>
  </ds:schemaRefs>
</ds:datastoreItem>
</file>

<file path=customXml/itemProps3.xml><?xml version="1.0" encoding="utf-8"?>
<ds:datastoreItem xmlns:ds="http://schemas.openxmlformats.org/officeDocument/2006/customXml" ds:itemID="{E1FE0F77-7397-4929-9D1C-382EB29014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dd94ad-c239-44ab-8ff8-f2ef70377297"/>
    <ds:schemaRef ds:uri="368157a5-bac9-422d-8077-23e6b5ba41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</TotalTime>
  <Words>496</Words>
  <Application>Microsoft Office PowerPoint</Application>
  <PresentationFormat>Custom</PresentationFormat>
  <Paragraphs>55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Wingdings</vt:lpstr>
      <vt:lpstr>CARNET</vt:lpstr>
      <vt:lpstr>CARNET tamno</vt:lpstr>
      <vt:lpstr>CARNET break</vt:lpstr>
      <vt:lpstr>Custom Design</vt:lpstr>
      <vt:lpstr>NIS 2 implementation IN CROATIA </vt:lpstr>
      <vt:lpstr>NIS (1) - now</vt:lpstr>
      <vt:lpstr>NEW CYBERSECURITY ACT  </vt:lpstr>
      <vt:lpstr>NIS 2 – to be</vt:lpstr>
      <vt:lpstr>NIS 2 –NEW CS Act – CARNET position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Ivana Jelačić</cp:lastModifiedBy>
  <cp:revision>49</cp:revision>
  <dcterms:created xsi:type="dcterms:W3CDTF">2017-12-11T16:04:34Z</dcterms:created>
  <dcterms:modified xsi:type="dcterms:W3CDTF">2023-11-30T08:50:05Z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0x0101009A19C3F356147C448DC8F2FCA33E7828</vt:lpwstr>
  </property>
  <property fmtid="{D5CDD505-2E9C-101B-9397-08002B2CF9AE}" pid="3" name="MediaServiceImageTags">
    <vt:lpwstr/>
  </property>
</Properties>
</file>