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3"/>
  </p:notesMasterIdLst>
  <p:sldIdLst>
    <p:sldId id="299" r:id="rId6"/>
    <p:sldId id="297" r:id="rId7"/>
    <p:sldId id="300" r:id="rId8"/>
    <p:sldId id="295" r:id="rId9"/>
    <p:sldId id="301" r:id="rId10"/>
    <p:sldId id="302" r:id="rId11"/>
    <p:sldId id="304" r:id="rId1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D93"/>
    <a:srgbClr val="D7E9F4"/>
    <a:srgbClr val="1C2C4F"/>
    <a:srgbClr val="F0D39F"/>
    <a:srgbClr val="6396BA"/>
    <a:srgbClr val="E3B400"/>
    <a:srgbClr val="414140"/>
    <a:srgbClr val="1A6992"/>
    <a:srgbClr val="F6A500"/>
    <a:srgbClr val="008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6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648" y="19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6038435-1C4D-D361-683E-F7B5656A4D4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11000">
                <a:srgbClr val="D7E9F4"/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601" y="2919018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460601" y="1619337"/>
            <a:ext cx="4276291" cy="5451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6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66907" y="909372"/>
            <a:ext cx="4562293" cy="709965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0601" y="3328766"/>
            <a:ext cx="3752453" cy="32725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60601" y="3623253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093AE0-6C5D-DF1E-E4C1-1FD73BFF39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5229" y="4525833"/>
            <a:ext cx="1687197" cy="3594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A30560-C97D-61E4-B112-A75B61DCE7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99102" y="4478391"/>
            <a:ext cx="762023" cy="331583"/>
          </a:xfrm>
          <a:prstGeom prst="rect">
            <a:avLst/>
          </a:prstGeom>
        </p:spPr>
      </p:pic>
      <p:pic>
        <p:nvPicPr>
          <p:cNvPr id="4" name="Picture 3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D0DCF837-1CC0-D41A-9A45-40F9EFCC4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42" t="28150" r="26971" b="-3797"/>
          <a:stretch/>
        </p:blipFill>
        <p:spPr>
          <a:xfrm>
            <a:off x="2748053" y="0"/>
            <a:ext cx="639594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AFABDAEB-5718-BD19-6677-55F9043522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37" t="63885" r="24367" b="25890"/>
          <a:stretch/>
        </p:blipFill>
        <p:spPr>
          <a:xfrm>
            <a:off x="2748053" y="4448247"/>
            <a:ext cx="6395947" cy="695254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1473" y="4737301"/>
            <a:ext cx="60796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60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8242A-115F-FAAB-3C19-C8B609AB6C4B}"/>
              </a:ext>
            </a:extLst>
          </p:cNvPr>
          <p:cNvSpPr/>
          <p:nvPr userDrawn="1"/>
        </p:nvSpPr>
        <p:spPr>
          <a:xfrm>
            <a:off x="0" y="4304555"/>
            <a:ext cx="9144000" cy="830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A8EEC4-48DE-2CF0-6FA5-9139A172AF30}"/>
              </a:ext>
            </a:extLst>
          </p:cNvPr>
          <p:cNvSpPr/>
          <p:nvPr userDrawn="1"/>
        </p:nvSpPr>
        <p:spPr>
          <a:xfrm>
            <a:off x="0" y="4629813"/>
            <a:ext cx="9144000" cy="513687"/>
          </a:xfrm>
          <a:prstGeom prst="rect">
            <a:avLst/>
          </a:prstGeom>
          <a:solidFill>
            <a:srgbClr val="1C2C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96BA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 descr="A white and red text on a black background&#10;&#10;Description automatically generated">
            <a:extLst>
              <a:ext uri="{FF2B5EF4-FFF2-40B4-BE49-F238E27FC236}">
                <a16:creationId xmlns:a16="http://schemas.microsoft.com/office/drawing/2014/main" id="{73FBB5DD-F23D-BFD9-C754-1058CD38CF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89"/>
          <a:stretch/>
        </p:blipFill>
        <p:spPr>
          <a:xfrm>
            <a:off x="350201" y="4737300"/>
            <a:ext cx="1016655" cy="274638"/>
          </a:xfrm>
          <a:prstGeom prst="rect">
            <a:avLst/>
          </a:prstGeom>
        </p:spPr>
      </p:pic>
      <p:pic>
        <p:nvPicPr>
          <p:cNvPr id="10" name="Picture 9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0F23D177-D40B-05F1-482A-B8DF18145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18" t="63623" r="25148" b="28822"/>
          <a:stretch/>
        </p:blipFill>
        <p:spPr>
          <a:xfrm>
            <a:off x="2748053" y="4629813"/>
            <a:ext cx="6395947" cy="513688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92716" y="4751034"/>
            <a:ext cx="98094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12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EF1DA8E-61B8-6DA4-81A2-2DD487D6404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11000">
                <a:srgbClr val="D7E9F4"/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2946" y="3470165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63B183-FA2B-0B15-9915-FD43F149D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5229" y="4525833"/>
            <a:ext cx="1687197" cy="359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9B8568-755C-C2E7-C717-739E35CF30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99102" y="4478391"/>
            <a:ext cx="762023" cy="331583"/>
          </a:xfrm>
          <a:prstGeom prst="rect">
            <a:avLst/>
          </a:prstGeom>
        </p:spPr>
      </p:pic>
      <p:pic>
        <p:nvPicPr>
          <p:cNvPr id="7" name="Picture 6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A7669FC1-0416-8323-3841-A1DAB03141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42" t="28150" r="26971" b="-3797"/>
          <a:stretch/>
        </p:blipFill>
        <p:spPr>
          <a:xfrm>
            <a:off x="2748053" y="0"/>
            <a:ext cx="639594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A01DBE-0E20-C2F7-4178-D776813E3B61}"/>
              </a:ext>
            </a:extLst>
          </p:cNvPr>
          <p:cNvSpPr/>
          <p:nvPr userDrawn="1"/>
        </p:nvSpPr>
        <p:spPr>
          <a:xfrm>
            <a:off x="0" y="4447674"/>
            <a:ext cx="9144000" cy="695826"/>
          </a:xfrm>
          <a:prstGeom prst="rect">
            <a:avLst/>
          </a:prstGeom>
          <a:solidFill>
            <a:srgbClr val="1C2C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189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9757" y="4737301"/>
            <a:ext cx="49968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white and red text on a black background&#10;&#10;Description automatically generated">
            <a:extLst>
              <a:ext uri="{FF2B5EF4-FFF2-40B4-BE49-F238E27FC236}">
                <a16:creationId xmlns:a16="http://schemas.microsoft.com/office/drawing/2014/main" id="{71761730-9440-4A84-CB34-A27DF096EF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01" y="4572146"/>
            <a:ext cx="1243983" cy="43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3" r:id="rId3"/>
    <p:sldLayoutId id="2147483661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6396B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hyperlink" Target="https://www.first.org/tlp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541B41-0771-ADBC-7CF1-ED2A0CA0AD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Dekkers &amp; Casper </a:t>
            </a:r>
            <a:r>
              <a:rPr lang="en-US" dirty="0" err="1"/>
              <a:t>Dreef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54B7778-A9AA-698F-92B1-938416076B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Opening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A6BFC-C12E-173A-47DB-3D4DFC7E1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Mobility Day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323A3-4D3A-3748-4DFA-FA4ED959F1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Salle 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139ADB-1ACA-13FB-180C-ACCCBD271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Monday 10 June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7917F9-2C12-1A99-DAEA-F1CF89F865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911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0494C95-E2CB-905E-98C5-134C8E4061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974559"/>
              </p:ext>
            </p:extLst>
          </p:nvPr>
        </p:nvGraphicFramePr>
        <p:xfrm>
          <a:off x="350200" y="807283"/>
          <a:ext cx="8362619" cy="3601167"/>
        </p:xfrm>
        <a:graphic>
          <a:graphicData uri="http://schemas.openxmlformats.org/drawingml/2006/table">
            <a:tbl>
              <a:tblPr/>
              <a:tblGrid>
                <a:gridCol w="1042710">
                  <a:extLst>
                    <a:ext uri="{9D8B030D-6E8A-4147-A177-3AD203B41FA5}">
                      <a16:colId xmlns:a16="http://schemas.microsoft.com/office/drawing/2014/main" val="2937685647"/>
                    </a:ext>
                  </a:extLst>
                </a:gridCol>
                <a:gridCol w="4623502">
                  <a:extLst>
                    <a:ext uri="{9D8B030D-6E8A-4147-A177-3AD203B41FA5}">
                      <a16:colId xmlns:a16="http://schemas.microsoft.com/office/drawing/2014/main" val="1481215720"/>
                    </a:ext>
                  </a:extLst>
                </a:gridCol>
                <a:gridCol w="2696407">
                  <a:extLst>
                    <a:ext uri="{9D8B030D-6E8A-4147-A177-3AD203B41FA5}">
                      <a16:colId xmlns:a16="http://schemas.microsoft.com/office/drawing/2014/main" val="3399760214"/>
                    </a:ext>
                  </a:extLst>
                </a:gridCol>
              </a:tblGrid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14:00 - 14:15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Welcome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Paul Dekkers &amp; Casper </a:t>
                      </a:r>
                      <a:r>
                        <a:rPr lang="en-GB" sz="1200" dirty="0" err="1"/>
                        <a:t>Dreef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7424393"/>
                  </a:ext>
                </a:extLst>
              </a:tr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14:15 - 14:25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IETF Updates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Janfred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Rieckers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6580325"/>
                  </a:ext>
                </a:extLst>
              </a:tr>
              <a:tr h="242900">
                <a:tc>
                  <a:txBody>
                    <a:bodyPr/>
                    <a:lstStyle/>
                    <a:p>
                      <a:r>
                        <a:rPr lang="en-NL" sz="1200" dirty="0"/>
                        <a:t>14:25 - 14:45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geteduroam update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Paul Dekkers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607334"/>
                  </a:ext>
                </a:extLst>
              </a:tr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14:45 - 15:00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My First WiFi 7 / WPA3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Paul Dekkers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816920"/>
                  </a:ext>
                </a:extLst>
              </a:tr>
              <a:tr h="438148">
                <a:tc>
                  <a:txBody>
                    <a:bodyPr/>
                    <a:lstStyle/>
                    <a:p>
                      <a:r>
                        <a:rPr lang="en-NL" sz="1200" dirty="0"/>
                        <a:t>15:00 - 15:20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CAT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Maja Górecka-Wolniewicz &amp; Tomasz Wolniewicz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61531"/>
                  </a:ext>
                </a:extLst>
              </a:tr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15:20 - 15:30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OpenRoaming policy updates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Stefan Paetow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4129593"/>
                  </a:ext>
                </a:extLst>
              </a:tr>
              <a:tr h="432665">
                <a:tc>
                  <a:txBody>
                    <a:bodyPr/>
                    <a:lstStyle/>
                    <a:p>
                      <a:r>
                        <a:rPr lang="en-NL" sz="1200" b="1" dirty="0"/>
                        <a:t>15:30 - 16:00</a:t>
                      </a:r>
                      <a:endParaRPr lang="en-NL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Coffee Break</a:t>
                      </a:r>
                      <a:endParaRPr lang="en-GB" sz="120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en-NL" sz="1200"/>
                      </a:br>
                      <a:endParaRPr lang="en-NL" sz="120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6776793"/>
                  </a:ext>
                </a:extLst>
              </a:tr>
              <a:tr h="438148">
                <a:tc>
                  <a:txBody>
                    <a:bodyPr/>
                    <a:lstStyle/>
                    <a:p>
                      <a:r>
                        <a:rPr lang="en-NL" sz="1200" dirty="0"/>
                        <a:t>16:00 - 16:20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Mapping work beyond the </a:t>
                      </a:r>
                      <a:r>
                        <a:rPr lang="en-GB" sz="1200" dirty="0" err="1"/>
                        <a:t>OpenRoaming</a:t>
                      </a:r>
                      <a:r>
                        <a:rPr lang="en-GB" sz="1200" dirty="0"/>
                        <a:t> map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Hiroyuki Harada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082119"/>
                  </a:ext>
                </a:extLst>
              </a:tr>
              <a:tr h="242900">
                <a:tc>
                  <a:txBody>
                    <a:bodyPr/>
                    <a:lstStyle/>
                    <a:p>
                      <a:r>
                        <a:rPr lang="en-NL" sz="1200" dirty="0"/>
                        <a:t>16:20 - 16:50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RADIUS security </a:t>
                      </a:r>
                      <a:r>
                        <a:rPr lang="en-GB" sz="1200" dirty="0"/>
                        <a:t>(TLP:AMBER+STRICT)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Janfred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Rieckers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2312567"/>
                  </a:ext>
                </a:extLst>
              </a:tr>
              <a:tr h="566262">
                <a:tc>
                  <a:txBody>
                    <a:bodyPr/>
                    <a:lstStyle/>
                    <a:p>
                      <a:r>
                        <a:rPr lang="en-NL" sz="1200" dirty="0"/>
                        <a:t>16:50 - 17:00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Closing - thank you – farewell – shameless plugging 'Mobility' sessions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Paul Dekkers &amp; Casper </a:t>
                      </a:r>
                      <a:r>
                        <a:rPr lang="en-GB" sz="1200" dirty="0" err="1"/>
                        <a:t>Dreef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81367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40A845-EBB4-C66F-A14A-FE4C7A681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630EB9-8877-BC32-A102-71018EE60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970167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7DAB12-7120-D4F3-24E8-48AF14BA6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17943A-53C7-33EC-DBA4-637F307CA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Traffic Light Protocol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9BEF7AA-63F8-82C2-0055-F8A2C6B5039F}"/>
              </a:ext>
            </a:extLst>
          </p:cNvPr>
          <p:cNvSpPr txBox="1">
            <a:spLocks/>
          </p:cNvSpPr>
          <p:nvPr/>
        </p:nvSpPr>
        <p:spPr>
          <a:xfrm>
            <a:off x="350201" y="847928"/>
            <a:ext cx="8006721" cy="35712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153D6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3D6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3D6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altLang="de-DE" sz="1600" b="1" dirty="0"/>
              <a:t>TLP CLEAR</a:t>
            </a:r>
            <a:br>
              <a:rPr lang="de-CH" altLang="de-DE" sz="1600" dirty="0"/>
            </a:br>
            <a:r>
              <a:rPr lang="de-CH" altLang="de-DE" sz="1600" dirty="0"/>
              <a:t>Unlimited – </a:t>
            </a:r>
            <a:r>
              <a:rPr lang="de-CH" altLang="de-DE" sz="1600" dirty="0" err="1"/>
              <a:t>no</a:t>
            </a:r>
            <a:r>
              <a:rPr lang="de-CH" altLang="de-DE" sz="1600" dirty="0"/>
              <a:t> </a:t>
            </a:r>
            <a:r>
              <a:rPr lang="de-CH" altLang="de-DE" sz="1600" dirty="0" err="1"/>
              <a:t>restrictions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rgbClr val="008000"/>
                </a:solidFill>
              </a:rPr>
              <a:t>TLP GREEN</a:t>
            </a:r>
            <a:br>
              <a:rPr lang="de-CH" altLang="de-DE" sz="1600" dirty="0"/>
            </a:br>
            <a:r>
              <a:rPr lang="de-CH" altLang="de-DE" sz="1600" dirty="0"/>
              <a:t>Community-wide, not </a:t>
            </a:r>
            <a:r>
              <a:rPr lang="de-CH" altLang="de-DE" sz="1600" dirty="0" err="1"/>
              <a:t>public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chemeClr val="accent2"/>
                </a:solidFill>
              </a:rPr>
              <a:t>TLP AMBER</a:t>
            </a:r>
            <a:br>
              <a:rPr lang="de-CH" altLang="de-DE" sz="1600" dirty="0">
                <a:solidFill>
                  <a:schemeClr val="accent2"/>
                </a:solidFill>
              </a:rPr>
            </a:br>
            <a:r>
              <a:rPr lang="de-CH" altLang="de-DE" sz="1600" dirty="0">
                <a:solidFill>
                  <a:srgbClr val="285D93"/>
                </a:solidFill>
              </a:rPr>
              <a:t>I</a:t>
            </a:r>
            <a:r>
              <a:rPr lang="de-CH" altLang="de-DE" sz="1600" dirty="0"/>
              <a:t>n-house (</a:t>
            </a:r>
            <a:r>
              <a:rPr lang="de-CH" altLang="de-DE" sz="1600" dirty="0" err="1"/>
              <a:t>organization</a:t>
            </a:r>
            <a:r>
              <a:rPr lang="de-CH" altLang="de-DE" sz="1600" dirty="0"/>
              <a:t> + </a:t>
            </a:r>
            <a:r>
              <a:rPr lang="de-CH" altLang="de-DE" sz="1600" dirty="0" err="1"/>
              <a:t>clients</a:t>
            </a:r>
            <a:r>
              <a:rPr lang="de-CH" altLang="de-DE" sz="1600" dirty="0"/>
              <a:t>), </a:t>
            </a:r>
            <a:r>
              <a:rPr lang="de-CH" altLang="de-DE" sz="1600" dirty="0" err="1"/>
              <a:t>need-to-know</a:t>
            </a:r>
            <a:r>
              <a:rPr lang="de-CH" altLang="de-DE" sz="1600" dirty="0"/>
              <a:t> </a:t>
            </a:r>
            <a:r>
              <a:rPr lang="de-CH" altLang="de-DE" sz="1600" dirty="0" err="1"/>
              <a:t>distribution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chemeClr val="accent2"/>
                </a:solidFill>
              </a:rPr>
              <a:t>TLP AMBER+STRICT</a:t>
            </a:r>
            <a:br>
              <a:rPr lang="de-CH" altLang="de-DE" sz="1600" dirty="0">
                <a:solidFill>
                  <a:schemeClr val="accent2"/>
                </a:solidFill>
              </a:rPr>
            </a:br>
            <a:r>
              <a:rPr lang="de-CH" altLang="de-DE" sz="1600" dirty="0">
                <a:solidFill>
                  <a:srgbClr val="285D93"/>
                </a:solidFill>
              </a:rPr>
              <a:t>I</a:t>
            </a:r>
            <a:r>
              <a:rPr lang="de-CH" altLang="de-DE" sz="1600" dirty="0"/>
              <a:t>n-house (</a:t>
            </a:r>
            <a:r>
              <a:rPr lang="de-CH" altLang="de-DE" sz="1600" dirty="0" err="1"/>
              <a:t>organization</a:t>
            </a:r>
            <a:r>
              <a:rPr lang="de-CH" altLang="de-DE" sz="1600" dirty="0"/>
              <a:t> ONLY), </a:t>
            </a:r>
            <a:r>
              <a:rPr lang="de-CH" altLang="de-DE" sz="1600" dirty="0" err="1"/>
              <a:t>need-to-know</a:t>
            </a:r>
            <a:r>
              <a:rPr lang="de-CH" altLang="de-DE" sz="1600" dirty="0"/>
              <a:t> </a:t>
            </a:r>
            <a:r>
              <a:rPr lang="de-CH" altLang="de-DE" sz="1600" dirty="0" err="1"/>
              <a:t>distribution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rgbClr val="FF0000"/>
                </a:solidFill>
              </a:rPr>
              <a:t>TLP RED</a:t>
            </a:r>
            <a:br>
              <a:rPr lang="de-CH" altLang="de-DE" sz="1600" b="1" dirty="0">
                <a:solidFill>
                  <a:srgbClr val="FF0000"/>
                </a:solidFill>
              </a:rPr>
            </a:br>
            <a:r>
              <a:rPr lang="de-CH" altLang="de-DE" sz="1600" b="1" dirty="0"/>
              <a:t>Personal, for named! recipients! only!</a:t>
            </a:r>
          </a:p>
          <a:p>
            <a:pPr>
              <a:buFontTx/>
              <a:buNone/>
            </a:pPr>
            <a:endParaRPr lang="de-CH" altLang="de-DE" sz="1200" dirty="0"/>
          </a:p>
          <a:p>
            <a:pPr>
              <a:buFontTx/>
              <a:buNone/>
            </a:pPr>
            <a:endParaRPr lang="de-CH" altLang="de-DE" sz="1200" dirty="0"/>
          </a:p>
          <a:p>
            <a:pPr>
              <a:buFontTx/>
              <a:buNone/>
            </a:pPr>
            <a:r>
              <a:rPr lang="de-CH" altLang="de-DE" sz="1200" dirty="0"/>
              <a:t>	More </a:t>
            </a:r>
            <a:r>
              <a:rPr lang="de-CH" altLang="de-DE" sz="1200" dirty="0" err="1"/>
              <a:t>information</a:t>
            </a:r>
            <a:r>
              <a:rPr lang="de-CH" altLang="de-DE" sz="1200" dirty="0"/>
              <a:t>: </a:t>
            </a:r>
            <a:r>
              <a:rPr lang="de-CH" altLang="de-DE" sz="1200" dirty="0">
                <a:hlinkClick r:id="rId2"/>
              </a:rPr>
              <a:t>https://www.first.org/tlp</a:t>
            </a:r>
            <a:r>
              <a:rPr lang="de-CH" altLang="de-DE" sz="1200" dirty="0"/>
              <a:t> </a:t>
            </a:r>
          </a:p>
        </p:txBody>
      </p:sp>
      <p:pic>
        <p:nvPicPr>
          <p:cNvPr id="4" name="Picture 6" descr="TLPweiss_en.jpg">
            <a:extLst>
              <a:ext uri="{FF2B5EF4-FFF2-40B4-BE49-F238E27FC236}">
                <a16:creationId xmlns:a16="http://schemas.microsoft.com/office/drawing/2014/main" id="{40DB7D89-FF00-2A8D-BC74-B356F0C8CC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40"/>
          <a:stretch/>
        </p:blipFill>
        <p:spPr bwMode="auto">
          <a:xfrm>
            <a:off x="5866729" y="1021562"/>
            <a:ext cx="502586" cy="51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TLPgelb_en.jpg">
            <a:extLst>
              <a:ext uri="{FF2B5EF4-FFF2-40B4-BE49-F238E27FC236}">
                <a16:creationId xmlns:a16="http://schemas.microsoft.com/office/drawing/2014/main" id="{76E19B02-F07B-A343-0600-2F3084876B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68"/>
          <a:stretch/>
        </p:blipFill>
        <p:spPr bwMode="auto">
          <a:xfrm>
            <a:off x="5847377" y="2347288"/>
            <a:ext cx="550041" cy="51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TLPgruen_en.jpg">
            <a:extLst>
              <a:ext uri="{FF2B5EF4-FFF2-40B4-BE49-F238E27FC236}">
                <a16:creationId xmlns:a16="http://schemas.microsoft.com/office/drawing/2014/main" id="{1F7DA694-B188-4C91-4614-98A6514FD4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03"/>
          <a:stretch/>
        </p:blipFill>
        <p:spPr bwMode="auto">
          <a:xfrm>
            <a:off x="5866730" y="1675922"/>
            <a:ext cx="511854" cy="51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TLProt_en.jpg">
            <a:extLst>
              <a:ext uri="{FF2B5EF4-FFF2-40B4-BE49-F238E27FC236}">
                <a16:creationId xmlns:a16="http://schemas.microsoft.com/office/drawing/2014/main" id="{C4EDF9D0-F4BF-2393-80E3-11D0B041323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95"/>
          <a:stretch/>
        </p:blipFill>
        <p:spPr bwMode="auto">
          <a:xfrm>
            <a:off x="5874735" y="3074173"/>
            <a:ext cx="494580" cy="53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 qr code with text&#10;&#10;Description automatically generated">
            <a:extLst>
              <a:ext uri="{FF2B5EF4-FFF2-40B4-BE49-F238E27FC236}">
                <a16:creationId xmlns:a16="http://schemas.microsoft.com/office/drawing/2014/main" id="{CEB33D76-B514-4A34-69C1-B702E1A608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010" y="2571750"/>
            <a:ext cx="1858470" cy="201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61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EECD4-3F1F-662A-1342-8DF3765FEE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348D8F-4883-F698-E8B7-38962B0631B6}"/>
              </a:ext>
            </a:extLst>
          </p:cNvPr>
          <p:cNvSpPr txBox="1">
            <a:spLocks/>
          </p:cNvSpPr>
          <p:nvPr/>
        </p:nvSpPr>
        <p:spPr>
          <a:xfrm>
            <a:off x="424121" y="1842932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Any questions?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C39C7EC-1AC8-7BAD-8633-820FEC8D5523}"/>
              </a:ext>
            </a:extLst>
          </p:cNvPr>
          <p:cNvSpPr txBox="1">
            <a:spLocks/>
          </p:cNvSpPr>
          <p:nvPr/>
        </p:nvSpPr>
        <p:spPr>
          <a:xfrm>
            <a:off x="374475" y="1290573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05628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541B41-0771-ADBC-7CF1-ED2A0CA0AD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Dekkers &amp; Casper </a:t>
            </a:r>
            <a:r>
              <a:rPr lang="en-US" dirty="0" err="1"/>
              <a:t>Dreef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54B7778-A9AA-698F-92B1-938416076B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Closing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A6BFC-C12E-173A-47DB-3D4DFC7E1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Mobility Day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323A3-4D3A-3748-4DFA-FA4ED959F1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Salle 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139ADB-1ACA-13FB-180C-ACCCBD271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Monday 10 June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7917F9-2C12-1A99-DAEA-F1CF89F865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717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40A845-EBB4-C66F-A14A-FE4C7A681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630EB9-8877-BC32-A102-71018EE60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related sessions and presentations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DE68CE8-008C-5E65-B0DE-739D696E67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464975"/>
              </p:ext>
            </p:extLst>
          </p:nvPr>
        </p:nvGraphicFramePr>
        <p:xfrm>
          <a:off x="350201" y="975649"/>
          <a:ext cx="5715000" cy="2976880"/>
        </p:xfrm>
        <a:graphic>
          <a:graphicData uri="http://schemas.openxmlformats.org/drawingml/2006/table">
            <a:tbl>
              <a:tblPr/>
              <a:tblGrid>
                <a:gridCol w="1266825">
                  <a:extLst>
                    <a:ext uri="{9D8B030D-6E8A-4147-A177-3AD203B41FA5}">
                      <a16:colId xmlns:a16="http://schemas.microsoft.com/office/drawing/2014/main" val="220430561"/>
                    </a:ext>
                  </a:extLst>
                </a:gridCol>
                <a:gridCol w="2543175">
                  <a:extLst>
                    <a:ext uri="{9D8B030D-6E8A-4147-A177-3AD203B41FA5}">
                      <a16:colId xmlns:a16="http://schemas.microsoft.com/office/drawing/2014/main" val="2932876035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753121299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Wednesday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40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09:00 - 10:30 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GeGC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Salle 13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35413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14:00 - 15:30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T&amp;I on the fly with Guy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Dortoirs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548693"/>
                  </a:ext>
                </a:extLst>
              </a:tr>
              <a:tr h="266700">
                <a:tc gridSpan="3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Thursday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8181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09:00 - 10:30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Campus Network as a Service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Dortoirs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0518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11:00 - 12:30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Lightning Talks Strike 2 - University 4.0: Exploring the Transformative Potential of 5G in the University Campus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 Grand Auditorium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7473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12:45 -13:45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OMREN's Achievements: Breaking Barriers, Building Bridges 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Community Hub</a:t>
                      </a:r>
                      <a:endParaRPr lang="en-GB" dirty="0">
                        <a:effectLst/>
                      </a:endParaRPr>
                    </a:p>
                    <a:p>
                      <a:pPr fontAlgn="t"/>
                      <a:br>
                        <a:rPr lang="en-GB" dirty="0">
                          <a:effectLst/>
                        </a:rPr>
                      </a:br>
                      <a:endParaRPr lang="en-GB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170766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17A4A959-C482-28BB-1F8D-42E6ABB9C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201" y="9758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643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EECD4-3F1F-662A-1342-8DF3765FEE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348D8F-4883-F698-E8B7-38962B0631B6}"/>
              </a:ext>
            </a:extLst>
          </p:cNvPr>
          <p:cNvSpPr txBox="1">
            <a:spLocks/>
          </p:cNvSpPr>
          <p:nvPr/>
        </p:nvSpPr>
        <p:spPr>
          <a:xfrm>
            <a:off x="424121" y="1842932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Any questions?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C39C7EC-1AC8-7BAD-8633-820FEC8D5523}"/>
              </a:ext>
            </a:extLst>
          </p:cNvPr>
          <p:cNvSpPr txBox="1">
            <a:spLocks/>
          </p:cNvSpPr>
          <p:nvPr/>
        </p:nvSpPr>
        <p:spPr>
          <a:xfrm>
            <a:off x="374475" y="1290573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85353378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7597</TotalTime>
  <Words>284</Words>
  <Application>Microsoft Macintosh PowerPoint</Application>
  <PresentationFormat>On-screen Show (16:9)</PresentationFormat>
  <Paragraphs>79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GEANT Association</vt:lpstr>
      <vt:lpstr>PowerPoint Presentation</vt:lpstr>
      <vt:lpstr>Agenda</vt:lpstr>
      <vt:lpstr>Traffic Light Protocol</vt:lpstr>
      <vt:lpstr>PowerPoint Presentation</vt:lpstr>
      <vt:lpstr>PowerPoint Presentation</vt:lpstr>
      <vt:lpstr>Mobility related sessions and presentations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Casper Dreef</cp:lastModifiedBy>
  <cp:revision>165</cp:revision>
  <dcterms:created xsi:type="dcterms:W3CDTF">2015-04-29T14:13:57Z</dcterms:created>
  <dcterms:modified xsi:type="dcterms:W3CDTF">2024-06-27T13:12:50Z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