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9" r:id="rId4"/>
    <p:sldId id="268" r:id="rId5"/>
    <p:sldId id="258" r:id="rId6"/>
    <p:sldId id="269" r:id="rId7"/>
    <p:sldId id="261" r:id="rId8"/>
    <p:sldId id="262" r:id="rId9"/>
    <p:sldId id="263" r:id="rId10"/>
    <p:sldId id="264" r:id="rId11"/>
    <p:sldId id="266" r:id="rId12"/>
    <p:sldId id="267" r:id="rId13"/>
    <p:sldId id="270" r:id="rId14"/>
    <p:sldId id="26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85256"/>
  </p:normalViewPr>
  <p:slideViewPr>
    <p:cSldViewPr snapToGrid="0" snapToObjects="1">
      <p:cViewPr varScale="1">
        <p:scale>
          <a:sx n="73" d="100"/>
          <a:sy n="73" d="100"/>
        </p:scale>
        <p:origin x="-1320" y="-1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44A611-924F-1E43-91B4-46DC344C1CAD}" type="doc">
      <dgm:prSet loTypeId="urn:microsoft.com/office/officeart/2005/8/layout/hList3" loCatId="" qsTypeId="urn:microsoft.com/office/officeart/2005/8/quickstyle/simple4" qsCatId="simple" csTypeId="urn:microsoft.com/office/officeart/2005/8/colors/accent0_2" csCatId="mainScheme" phldr="1"/>
      <dgm:spPr/>
      <dgm:t>
        <a:bodyPr/>
        <a:lstStyle/>
        <a:p>
          <a:endParaRPr lang="en-US"/>
        </a:p>
      </dgm:t>
    </dgm:pt>
    <dgm:pt modelId="{4D373F6D-7E7E-2141-A786-5CB50FB6B706}">
      <dgm:prSet phldrT="[Text]"/>
      <dgm:spPr/>
      <dgm:t>
        <a:bodyPr/>
        <a:lstStyle/>
        <a:p>
          <a:pPr rtl="0"/>
          <a:r>
            <a:rPr lang="en-US" dirty="0" smtClean="0"/>
            <a:t>Updating the SCI framework (SCIV2-WG)</a:t>
          </a:r>
          <a:endParaRPr lang="en-US" dirty="0"/>
        </a:p>
      </dgm:t>
    </dgm:pt>
    <dgm:pt modelId="{D6CBAA09-1D32-C142-A8E8-63DFB1F151AE}" type="parTrans" cxnId="{C8DEE5CD-38BC-1847-A66F-833D6E9B7B25}">
      <dgm:prSet/>
      <dgm:spPr/>
      <dgm:t>
        <a:bodyPr/>
        <a:lstStyle/>
        <a:p>
          <a:endParaRPr lang="en-US"/>
        </a:p>
      </dgm:t>
    </dgm:pt>
    <dgm:pt modelId="{AB639CD9-B5DD-5F40-A5D1-FE8AAD4601EA}" type="sibTrans" cxnId="{C8DEE5CD-38BC-1847-A66F-833D6E9B7B25}">
      <dgm:prSet/>
      <dgm:spPr/>
      <dgm:t>
        <a:bodyPr/>
        <a:lstStyle/>
        <a:p>
          <a:endParaRPr lang="en-US"/>
        </a:p>
      </dgm:t>
    </dgm:pt>
    <dgm:pt modelId="{ED0AD6E9-9653-314E-B57C-0B128048D6A5}">
      <dgm:prSet/>
      <dgm:spPr/>
      <dgm:t>
        <a:bodyPr/>
        <a:lstStyle/>
        <a:p>
          <a:pPr rtl="0"/>
          <a:r>
            <a:rPr lang="en-US" dirty="0" smtClean="0"/>
            <a:t>Risk Assessment WISE (RAW-WG)</a:t>
          </a:r>
          <a:endParaRPr lang="en-US" dirty="0"/>
        </a:p>
      </dgm:t>
    </dgm:pt>
    <dgm:pt modelId="{012C094C-0E2B-DB42-AA87-EE743FDCCAF2}" type="parTrans" cxnId="{BDA389FC-8F36-754C-A0ED-DEED125F2B8D}">
      <dgm:prSet/>
      <dgm:spPr/>
      <dgm:t>
        <a:bodyPr/>
        <a:lstStyle/>
        <a:p>
          <a:endParaRPr lang="en-US"/>
        </a:p>
      </dgm:t>
    </dgm:pt>
    <dgm:pt modelId="{6B20F69B-E100-DC4A-9102-2BCECD68BF1F}" type="sibTrans" cxnId="{BDA389FC-8F36-754C-A0ED-DEED125F2B8D}">
      <dgm:prSet/>
      <dgm:spPr/>
      <dgm:t>
        <a:bodyPr/>
        <a:lstStyle/>
        <a:p>
          <a:endParaRPr lang="en-US"/>
        </a:p>
      </dgm:t>
    </dgm:pt>
    <dgm:pt modelId="{87F1098B-05B3-604C-88E4-6A0A491AB157}">
      <dgm:prSet/>
      <dgm:spPr/>
      <dgm:t>
        <a:bodyPr/>
        <a:lstStyle/>
        <a:p>
          <a:pPr rtl="0"/>
          <a:r>
            <a:rPr lang="en-US" dirty="0" smtClean="0"/>
            <a:t>Security in Big and Open Data (SBOD-WG)</a:t>
          </a:r>
          <a:endParaRPr lang="en-US" dirty="0"/>
        </a:p>
      </dgm:t>
    </dgm:pt>
    <dgm:pt modelId="{073F8617-E03A-774D-90F5-403D229071D3}" type="parTrans" cxnId="{B5503343-67D3-E64B-A616-31C6BAC55AEF}">
      <dgm:prSet/>
      <dgm:spPr/>
      <dgm:t>
        <a:bodyPr/>
        <a:lstStyle/>
        <a:p>
          <a:endParaRPr lang="en-US"/>
        </a:p>
      </dgm:t>
    </dgm:pt>
    <dgm:pt modelId="{F13B62F5-40A2-BE47-A0BD-F950299DEC51}" type="sibTrans" cxnId="{B5503343-67D3-E64B-A616-31C6BAC55AEF}">
      <dgm:prSet/>
      <dgm:spPr/>
      <dgm:t>
        <a:bodyPr/>
        <a:lstStyle/>
        <a:p>
          <a:endParaRPr lang="en-US"/>
        </a:p>
      </dgm:t>
    </dgm:pt>
    <dgm:pt modelId="{95E15523-7608-AC47-80FF-412B9945E5BB}">
      <dgm:prSet phldrT="[Text]"/>
      <dgm:spPr/>
      <dgm:t>
        <a:bodyPr/>
        <a:lstStyle/>
        <a:p>
          <a:pPr rtl="0"/>
          <a:r>
            <a:rPr lang="en-US" dirty="0" smtClean="0"/>
            <a:t>Working Groups</a:t>
          </a:r>
          <a:endParaRPr lang="en-US" dirty="0"/>
        </a:p>
      </dgm:t>
    </dgm:pt>
    <dgm:pt modelId="{048024E2-17D7-2148-AF69-3959BEF05B8A}" type="parTrans" cxnId="{D1A50807-F6CE-8841-A8E0-E525BD54385A}">
      <dgm:prSet/>
      <dgm:spPr/>
      <dgm:t>
        <a:bodyPr/>
        <a:lstStyle/>
        <a:p>
          <a:endParaRPr lang="en-US"/>
        </a:p>
      </dgm:t>
    </dgm:pt>
    <dgm:pt modelId="{367BBD64-C0EF-E443-9DD8-AF98D41D2B24}" type="sibTrans" cxnId="{D1A50807-F6CE-8841-A8E0-E525BD54385A}">
      <dgm:prSet/>
      <dgm:spPr/>
      <dgm:t>
        <a:bodyPr/>
        <a:lstStyle/>
        <a:p>
          <a:endParaRPr lang="en-US"/>
        </a:p>
      </dgm:t>
    </dgm:pt>
    <dgm:pt modelId="{B090D0B3-6D5C-BE42-A39E-DEA824CC43AF}">
      <dgm:prSet phldrT="[Text]"/>
      <dgm:spPr/>
      <dgm:t>
        <a:bodyPr/>
        <a:lstStyle/>
        <a:p>
          <a:pPr rtl="0"/>
          <a:r>
            <a:rPr lang="en-US" dirty="0" smtClean="0"/>
            <a:t>Security Training and Awareness (STAA-WG)</a:t>
          </a:r>
          <a:endParaRPr lang="en-US" dirty="0"/>
        </a:p>
      </dgm:t>
    </dgm:pt>
    <dgm:pt modelId="{312C38FC-BE50-464F-B8D0-39B983D91F5A}" type="parTrans" cxnId="{484320EA-066B-5B40-A5AA-261E077D5B71}">
      <dgm:prSet/>
      <dgm:spPr/>
      <dgm:t>
        <a:bodyPr/>
        <a:lstStyle/>
        <a:p>
          <a:endParaRPr lang="en-US"/>
        </a:p>
      </dgm:t>
    </dgm:pt>
    <dgm:pt modelId="{FECF70B4-2B88-5444-8AF4-FBBB56210992}" type="sibTrans" cxnId="{484320EA-066B-5B40-A5AA-261E077D5B71}">
      <dgm:prSet/>
      <dgm:spPr/>
      <dgm:t>
        <a:bodyPr/>
        <a:lstStyle/>
        <a:p>
          <a:endParaRPr lang="en-US"/>
        </a:p>
      </dgm:t>
    </dgm:pt>
    <dgm:pt modelId="{CFF38B8C-49AE-CA4B-B14D-1B57AECA379D}" type="pres">
      <dgm:prSet presAssocID="{6A44A611-924F-1E43-91B4-46DC344C1CAD}" presName="composite" presStyleCnt="0">
        <dgm:presLayoutVars>
          <dgm:chMax val="1"/>
          <dgm:dir/>
          <dgm:resizeHandles val="exact"/>
        </dgm:presLayoutVars>
      </dgm:prSet>
      <dgm:spPr/>
      <dgm:t>
        <a:bodyPr/>
        <a:lstStyle/>
        <a:p>
          <a:endParaRPr lang="en-US"/>
        </a:p>
      </dgm:t>
    </dgm:pt>
    <dgm:pt modelId="{7807FB9B-2490-204D-BE73-DF597121887E}" type="pres">
      <dgm:prSet presAssocID="{95E15523-7608-AC47-80FF-412B9945E5BB}" presName="roof" presStyleLbl="dkBgShp" presStyleIdx="0" presStyleCnt="2" custLinFactNeighborY="-2902"/>
      <dgm:spPr/>
      <dgm:t>
        <a:bodyPr/>
        <a:lstStyle/>
        <a:p>
          <a:endParaRPr lang="en-US"/>
        </a:p>
      </dgm:t>
    </dgm:pt>
    <dgm:pt modelId="{1CC79002-0BF3-1C40-922E-BC286BEA74B7}" type="pres">
      <dgm:prSet presAssocID="{95E15523-7608-AC47-80FF-412B9945E5BB}" presName="pillars" presStyleCnt="0"/>
      <dgm:spPr/>
      <dgm:t>
        <a:bodyPr/>
        <a:lstStyle/>
        <a:p>
          <a:endParaRPr lang="en-US"/>
        </a:p>
      </dgm:t>
    </dgm:pt>
    <dgm:pt modelId="{5DBEEFA1-31EB-B142-82C2-15BB30CA631D}" type="pres">
      <dgm:prSet presAssocID="{95E15523-7608-AC47-80FF-412B9945E5BB}" presName="pillar1" presStyleLbl="node1" presStyleIdx="0" presStyleCnt="4">
        <dgm:presLayoutVars>
          <dgm:bulletEnabled val="1"/>
        </dgm:presLayoutVars>
      </dgm:prSet>
      <dgm:spPr/>
      <dgm:t>
        <a:bodyPr/>
        <a:lstStyle/>
        <a:p>
          <a:endParaRPr lang="en-US"/>
        </a:p>
      </dgm:t>
    </dgm:pt>
    <dgm:pt modelId="{4E421E67-D0F4-D449-B1F9-0A6E438481D6}" type="pres">
      <dgm:prSet presAssocID="{B090D0B3-6D5C-BE42-A39E-DEA824CC43AF}" presName="pillarX" presStyleLbl="node1" presStyleIdx="1" presStyleCnt="4">
        <dgm:presLayoutVars>
          <dgm:bulletEnabled val="1"/>
        </dgm:presLayoutVars>
      </dgm:prSet>
      <dgm:spPr/>
      <dgm:t>
        <a:bodyPr/>
        <a:lstStyle/>
        <a:p>
          <a:endParaRPr lang="en-US"/>
        </a:p>
      </dgm:t>
    </dgm:pt>
    <dgm:pt modelId="{A076337A-C66F-594E-B41B-64E94B7E3BAC}" type="pres">
      <dgm:prSet presAssocID="{ED0AD6E9-9653-314E-B57C-0B128048D6A5}" presName="pillarX" presStyleLbl="node1" presStyleIdx="2" presStyleCnt="4">
        <dgm:presLayoutVars>
          <dgm:bulletEnabled val="1"/>
        </dgm:presLayoutVars>
      </dgm:prSet>
      <dgm:spPr/>
      <dgm:t>
        <a:bodyPr/>
        <a:lstStyle/>
        <a:p>
          <a:endParaRPr lang="en-US"/>
        </a:p>
      </dgm:t>
    </dgm:pt>
    <dgm:pt modelId="{D644DA02-2556-2B49-AE2E-D15E27749AAE}" type="pres">
      <dgm:prSet presAssocID="{87F1098B-05B3-604C-88E4-6A0A491AB157}" presName="pillarX" presStyleLbl="node1" presStyleIdx="3" presStyleCnt="4">
        <dgm:presLayoutVars>
          <dgm:bulletEnabled val="1"/>
        </dgm:presLayoutVars>
      </dgm:prSet>
      <dgm:spPr/>
      <dgm:t>
        <a:bodyPr/>
        <a:lstStyle/>
        <a:p>
          <a:endParaRPr lang="en-US"/>
        </a:p>
      </dgm:t>
    </dgm:pt>
    <dgm:pt modelId="{AB5787FC-9836-3847-9E17-7F90E4B69E7A}" type="pres">
      <dgm:prSet presAssocID="{95E15523-7608-AC47-80FF-412B9945E5BB}" presName="base" presStyleLbl="dkBgShp" presStyleIdx="1" presStyleCnt="2"/>
      <dgm:spPr/>
      <dgm:t>
        <a:bodyPr/>
        <a:lstStyle/>
        <a:p>
          <a:endParaRPr lang="en-US"/>
        </a:p>
      </dgm:t>
    </dgm:pt>
  </dgm:ptLst>
  <dgm:cxnLst>
    <dgm:cxn modelId="{99373337-189E-7A4A-9B12-6AAAA9369FC2}" type="presOf" srcId="{ED0AD6E9-9653-314E-B57C-0B128048D6A5}" destId="{A076337A-C66F-594E-B41B-64E94B7E3BAC}" srcOrd="0" destOrd="0" presId="urn:microsoft.com/office/officeart/2005/8/layout/hList3"/>
    <dgm:cxn modelId="{7B342382-840D-D441-A1DA-E81FE282D06F}" type="presOf" srcId="{6A44A611-924F-1E43-91B4-46DC344C1CAD}" destId="{CFF38B8C-49AE-CA4B-B14D-1B57AECA379D}" srcOrd="0" destOrd="0" presId="urn:microsoft.com/office/officeart/2005/8/layout/hList3"/>
    <dgm:cxn modelId="{192BB313-8391-464D-827F-A995B41E59AC}" type="presOf" srcId="{87F1098B-05B3-604C-88E4-6A0A491AB157}" destId="{D644DA02-2556-2B49-AE2E-D15E27749AAE}" srcOrd="0" destOrd="0" presId="urn:microsoft.com/office/officeart/2005/8/layout/hList3"/>
    <dgm:cxn modelId="{D1A50807-F6CE-8841-A8E0-E525BD54385A}" srcId="{6A44A611-924F-1E43-91B4-46DC344C1CAD}" destId="{95E15523-7608-AC47-80FF-412B9945E5BB}" srcOrd="0" destOrd="0" parTransId="{048024E2-17D7-2148-AF69-3959BEF05B8A}" sibTransId="{367BBD64-C0EF-E443-9DD8-AF98D41D2B24}"/>
    <dgm:cxn modelId="{B5503343-67D3-E64B-A616-31C6BAC55AEF}" srcId="{95E15523-7608-AC47-80FF-412B9945E5BB}" destId="{87F1098B-05B3-604C-88E4-6A0A491AB157}" srcOrd="3" destOrd="0" parTransId="{073F8617-E03A-774D-90F5-403D229071D3}" sibTransId="{F13B62F5-40A2-BE47-A0BD-F950299DEC51}"/>
    <dgm:cxn modelId="{ED026E95-9DC4-3B4B-AC48-4F0BDC255A0A}" type="presOf" srcId="{95E15523-7608-AC47-80FF-412B9945E5BB}" destId="{7807FB9B-2490-204D-BE73-DF597121887E}" srcOrd="0" destOrd="0" presId="urn:microsoft.com/office/officeart/2005/8/layout/hList3"/>
    <dgm:cxn modelId="{AF1FDC94-674A-DA42-A0A4-B3B80162329C}" type="presOf" srcId="{B090D0B3-6D5C-BE42-A39E-DEA824CC43AF}" destId="{4E421E67-D0F4-D449-B1F9-0A6E438481D6}" srcOrd="0" destOrd="0" presId="urn:microsoft.com/office/officeart/2005/8/layout/hList3"/>
    <dgm:cxn modelId="{3C880AE7-27F5-3747-B1EB-9162F1983332}" type="presOf" srcId="{4D373F6D-7E7E-2141-A786-5CB50FB6B706}" destId="{5DBEEFA1-31EB-B142-82C2-15BB30CA631D}" srcOrd="0" destOrd="0" presId="urn:microsoft.com/office/officeart/2005/8/layout/hList3"/>
    <dgm:cxn modelId="{C8DEE5CD-38BC-1847-A66F-833D6E9B7B25}" srcId="{95E15523-7608-AC47-80FF-412B9945E5BB}" destId="{4D373F6D-7E7E-2141-A786-5CB50FB6B706}" srcOrd="0" destOrd="0" parTransId="{D6CBAA09-1D32-C142-A8E8-63DFB1F151AE}" sibTransId="{AB639CD9-B5DD-5F40-A5D1-FE8AAD4601EA}"/>
    <dgm:cxn modelId="{BDA389FC-8F36-754C-A0ED-DEED125F2B8D}" srcId="{95E15523-7608-AC47-80FF-412B9945E5BB}" destId="{ED0AD6E9-9653-314E-B57C-0B128048D6A5}" srcOrd="2" destOrd="0" parTransId="{012C094C-0E2B-DB42-AA87-EE743FDCCAF2}" sibTransId="{6B20F69B-E100-DC4A-9102-2BCECD68BF1F}"/>
    <dgm:cxn modelId="{484320EA-066B-5B40-A5AA-261E077D5B71}" srcId="{95E15523-7608-AC47-80FF-412B9945E5BB}" destId="{B090D0B3-6D5C-BE42-A39E-DEA824CC43AF}" srcOrd="1" destOrd="0" parTransId="{312C38FC-BE50-464F-B8D0-39B983D91F5A}" sibTransId="{FECF70B4-2B88-5444-8AF4-FBBB56210992}"/>
    <dgm:cxn modelId="{A1DC3F1C-19BF-7C46-8ECC-440D05F829D6}" type="presParOf" srcId="{CFF38B8C-49AE-CA4B-B14D-1B57AECA379D}" destId="{7807FB9B-2490-204D-BE73-DF597121887E}" srcOrd="0" destOrd="0" presId="urn:microsoft.com/office/officeart/2005/8/layout/hList3"/>
    <dgm:cxn modelId="{3A974EA1-FBD0-474F-A28D-249DF47C1348}" type="presParOf" srcId="{CFF38B8C-49AE-CA4B-B14D-1B57AECA379D}" destId="{1CC79002-0BF3-1C40-922E-BC286BEA74B7}" srcOrd="1" destOrd="0" presId="urn:microsoft.com/office/officeart/2005/8/layout/hList3"/>
    <dgm:cxn modelId="{AAFC5EB7-C42D-8D4B-863B-3E5D023B9751}" type="presParOf" srcId="{1CC79002-0BF3-1C40-922E-BC286BEA74B7}" destId="{5DBEEFA1-31EB-B142-82C2-15BB30CA631D}" srcOrd="0" destOrd="0" presId="urn:microsoft.com/office/officeart/2005/8/layout/hList3"/>
    <dgm:cxn modelId="{369B7519-4239-0F4C-879F-66603011D9FA}" type="presParOf" srcId="{1CC79002-0BF3-1C40-922E-BC286BEA74B7}" destId="{4E421E67-D0F4-D449-B1F9-0A6E438481D6}" srcOrd="1" destOrd="0" presId="urn:microsoft.com/office/officeart/2005/8/layout/hList3"/>
    <dgm:cxn modelId="{09240883-91F1-B34C-8A7E-D707844210FB}" type="presParOf" srcId="{1CC79002-0BF3-1C40-922E-BC286BEA74B7}" destId="{A076337A-C66F-594E-B41B-64E94B7E3BAC}" srcOrd="2" destOrd="0" presId="urn:microsoft.com/office/officeart/2005/8/layout/hList3"/>
    <dgm:cxn modelId="{4F8888F0-607B-C640-815E-00F8FE7F8BA4}" type="presParOf" srcId="{1CC79002-0BF3-1C40-922E-BC286BEA74B7}" destId="{D644DA02-2556-2B49-AE2E-D15E27749AAE}" srcOrd="3" destOrd="0" presId="urn:microsoft.com/office/officeart/2005/8/layout/hList3"/>
    <dgm:cxn modelId="{9588279F-E21B-FB49-8E8F-25A070F4DB58}" type="presParOf" srcId="{CFF38B8C-49AE-CA4B-B14D-1B57AECA379D}" destId="{AB5787FC-9836-3847-9E17-7F90E4B69E7A}"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7FB9B-2490-204D-BE73-DF597121887E}">
      <dsp:nvSpPr>
        <dsp:cNvPr id="0" name=""/>
        <dsp:cNvSpPr/>
      </dsp:nvSpPr>
      <dsp:spPr>
        <a:xfrm>
          <a:off x="0" y="0"/>
          <a:ext cx="10125928" cy="599493"/>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dirty="0" smtClean="0"/>
            <a:t>Working Groups</a:t>
          </a:r>
          <a:endParaRPr lang="en-US" sz="2700" kern="1200" dirty="0"/>
        </a:p>
      </dsp:txBody>
      <dsp:txXfrm>
        <a:off x="0" y="0"/>
        <a:ext cx="10125928" cy="599493"/>
      </dsp:txXfrm>
    </dsp:sp>
    <dsp:sp modelId="{5DBEEFA1-31EB-B142-82C2-15BB30CA631D}">
      <dsp:nvSpPr>
        <dsp:cNvPr id="0" name=""/>
        <dsp:cNvSpPr/>
      </dsp:nvSpPr>
      <dsp:spPr>
        <a:xfrm>
          <a:off x="0"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Updating the SCI framework (SCIV2-WG)</a:t>
          </a:r>
          <a:endParaRPr lang="en-US" sz="2400" kern="1200" dirty="0"/>
        </a:p>
      </dsp:txBody>
      <dsp:txXfrm>
        <a:off x="0" y="599493"/>
        <a:ext cx="2531482" cy="1258935"/>
      </dsp:txXfrm>
    </dsp:sp>
    <dsp:sp modelId="{4E421E67-D0F4-D449-B1F9-0A6E438481D6}">
      <dsp:nvSpPr>
        <dsp:cNvPr id="0" name=""/>
        <dsp:cNvSpPr/>
      </dsp:nvSpPr>
      <dsp:spPr>
        <a:xfrm>
          <a:off x="2531482"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Security Training and Awareness (STAA-WG)</a:t>
          </a:r>
          <a:endParaRPr lang="en-US" sz="2400" kern="1200" dirty="0"/>
        </a:p>
      </dsp:txBody>
      <dsp:txXfrm>
        <a:off x="2531482" y="599493"/>
        <a:ext cx="2531482" cy="1258935"/>
      </dsp:txXfrm>
    </dsp:sp>
    <dsp:sp modelId="{A076337A-C66F-594E-B41B-64E94B7E3BAC}">
      <dsp:nvSpPr>
        <dsp:cNvPr id="0" name=""/>
        <dsp:cNvSpPr/>
      </dsp:nvSpPr>
      <dsp:spPr>
        <a:xfrm>
          <a:off x="5062964"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Risk Assessment WISE (RAW-WG)</a:t>
          </a:r>
          <a:endParaRPr lang="en-US" sz="2400" kern="1200" dirty="0"/>
        </a:p>
      </dsp:txBody>
      <dsp:txXfrm>
        <a:off x="5062964" y="599493"/>
        <a:ext cx="2531482" cy="1258935"/>
      </dsp:txXfrm>
    </dsp:sp>
    <dsp:sp modelId="{D644DA02-2556-2B49-AE2E-D15E27749AAE}">
      <dsp:nvSpPr>
        <dsp:cNvPr id="0" name=""/>
        <dsp:cNvSpPr/>
      </dsp:nvSpPr>
      <dsp:spPr>
        <a:xfrm>
          <a:off x="7594445" y="599493"/>
          <a:ext cx="2531482" cy="1258935"/>
        </a:xfrm>
        <a:prstGeom prst="rect">
          <a:avLst/>
        </a:prstGeom>
        <a:gradFill rotWithShape="0">
          <a:gsLst>
            <a:gs pos="0">
              <a:schemeClr val="lt1">
                <a:hueOff val="0"/>
                <a:satOff val="0"/>
                <a:lumOff val="0"/>
                <a:alphaOff val="0"/>
                <a:tint val="94000"/>
                <a:satMod val="103000"/>
                <a:lumMod val="102000"/>
              </a:schemeClr>
            </a:gs>
            <a:gs pos="50000">
              <a:schemeClr val="lt1">
                <a:hueOff val="0"/>
                <a:satOff val="0"/>
                <a:lumOff val="0"/>
                <a:alphaOff val="0"/>
                <a:shade val="100000"/>
                <a:satMod val="110000"/>
                <a:lumMod val="100000"/>
              </a:schemeClr>
            </a:gs>
            <a:gs pos="100000">
              <a:schemeClr val="l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dirty="0" smtClean="0"/>
            <a:t>Security in Big and Open Data (SBOD-WG)</a:t>
          </a:r>
          <a:endParaRPr lang="en-US" sz="2400" kern="1200" dirty="0"/>
        </a:p>
      </dsp:txBody>
      <dsp:txXfrm>
        <a:off x="7594445" y="599493"/>
        <a:ext cx="2531482" cy="1258935"/>
      </dsp:txXfrm>
    </dsp:sp>
    <dsp:sp modelId="{AB5787FC-9836-3847-9E17-7F90E4B69E7A}">
      <dsp:nvSpPr>
        <dsp:cNvPr id="0" name=""/>
        <dsp:cNvSpPr/>
      </dsp:nvSpPr>
      <dsp:spPr>
        <a:xfrm>
          <a:off x="0" y="1858428"/>
          <a:ext cx="10125928" cy="139881"/>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0A590B-CE59-F442-859C-4370D31EB8B4}" type="datetimeFigureOut">
              <a:rPr lang="en-US" smtClean="0"/>
              <a:t>18.04.17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195EDF-C480-7540-B88A-9DDAFB21E3D1}" type="slidenum">
              <a:rPr lang="en-US" smtClean="0"/>
              <a:t>‹#›</a:t>
            </a:fld>
            <a:endParaRPr lang="en-US"/>
          </a:p>
        </p:txBody>
      </p:sp>
    </p:spTree>
    <p:extLst>
      <p:ext uri="{BB962C8B-B14F-4D97-AF65-F5344CB8AC3E}">
        <p14:creationId xmlns:p14="http://schemas.microsoft.com/office/powerpoint/2010/main" val="143550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t>
            </a:r>
            <a:r>
              <a:rPr lang="en-US" sz="1200" b="0" i="1" kern="1200" dirty="0" smtClean="0">
                <a:solidFill>
                  <a:schemeClr val="tx1"/>
                </a:solidFill>
                <a:effectLst/>
                <a:latin typeface="+mn-lt"/>
                <a:ea typeface="+mn-ea"/>
                <a:cs typeface="+mn-cs"/>
              </a:rPr>
              <a:t>an open forum where experts from its community exchange information, knowledge, ideas and best practices about specific technical or other areas of business relevant to the research and education networking community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SCI (Security for Collaboration among Infrastructures) is a collaborative activity of information security officers from several large-scale infrastructures, including EGI, PRACE, EUDAT, WLCG, XSEDE and HBP</a:t>
            </a:r>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3</a:t>
            </a:fld>
            <a:endParaRPr lang="en-US"/>
          </a:p>
        </p:txBody>
      </p:sp>
    </p:spTree>
    <p:extLst>
      <p:ext uri="{BB962C8B-B14F-4D97-AF65-F5344CB8AC3E}">
        <p14:creationId xmlns:p14="http://schemas.microsoft.com/office/powerpoint/2010/main" val="1272610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5</a:t>
            </a:fld>
            <a:endParaRPr lang="en-US"/>
          </a:p>
        </p:txBody>
      </p:sp>
    </p:spTree>
    <p:extLst>
      <p:ext uri="{BB962C8B-B14F-4D97-AF65-F5344CB8AC3E}">
        <p14:creationId xmlns:p14="http://schemas.microsoft.com/office/powerpoint/2010/main" val="286901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aim of this work was</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to establish a common understanding of the security measures each infrastructure has implemented and to start work on guidelines for interoperation such as the exchange of information during security incident handling</a:t>
            </a:r>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8</a:t>
            </a:fld>
            <a:endParaRPr lang="en-US"/>
          </a:p>
        </p:txBody>
      </p:sp>
    </p:spTree>
    <p:extLst>
      <p:ext uri="{BB962C8B-B14F-4D97-AF65-F5344CB8AC3E}">
        <p14:creationId xmlns:p14="http://schemas.microsoft.com/office/powerpoint/2010/main" val="1712875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Several </a:t>
            </a:r>
            <a:r>
              <a:rPr lang="en-US" sz="1200" b="0" i="0" kern="1200" dirty="0" err="1" smtClean="0">
                <a:solidFill>
                  <a:schemeClr val="tx1"/>
                </a:solidFill>
                <a:effectLst/>
                <a:latin typeface="+mn-lt"/>
                <a:ea typeface="+mn-ea"/>
                <a:cs typeface="+mn-cs"/>
              </a:rPr>
              <a:t>organisations</a:t>
            </a:r>
            <a:r>
              <a:rPr lang="en-US" sz="1200" b="0" i="0" kern="1200" dirty="0" smtClean="0">
                <a:solidFill>
                  <a:schemeClr val="tx1"/>
                </a:solidFill>
                <a:effectLst/>
                <a:latin typeface="+mn-lt"/>
                <a:ea typeface="+mn-ea"/>
                <a:cs typeface="+mn-cs"/>
              </a:rPr>
              <a:t> already have some or several trainings in place, but not on all topics. Some others have to get started with a training </a:t>
            </a:r>
            <a:r>
              <a:rPr lang="en-US" sz="1200" b="0" i="0" kern="1200" dirty="0" err="1" smtClean="0">
                <a:solidFill>
                  <a:schemeClr val="tx1"/>
                </a:solidFill>
                <a:effectLst/>
                <a:latin typeface="+mn-lt"/>
                <a:ea typeface="+mn-ea"/>
                <a:cs typeface="+mn-cs"/>
              </a:rPr>
              <a:t>programme</a:t>
            </a:r>
            <a:r>
              <a:rPr lang="en-US" sz="1200" b="0" i="0" kern="1200" dirty="0" smtClean="0">
                <a:solidFill>
                  <a:schemeClr val="tx1"/>
                </a:solidFill>
                <a:effectLst/>
                <a:latin typeface="+mn-lt"/>
                <a:ea typeface="+mn-ea"/>
                <a:cs typeface="+mn-cs"/>
              </a:rPr>
              <a:t>. There is a lot of training in the commercial market and there is a lot of open source material available.</a:t>
            </a:r>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9</a:t>
            </a:fld>
            <a:endParaRPr lang="en-US"/>
          </a:p>
        </p:txBody>
      </p:sp>
    </p:spTree>
    <p:extLst>
      <p:ext uri="{BB962C8B-B14F-4D97-AF65-F5344CB8AC3E}">
        <p14:creationId xmlns:p14="http://schemas.microsoft.com/office/powerpoint/2010/main" val="427458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It is an important activity as part of the implementation of an Information Security Management System (ISMS). The implementation of effective security controls depends very much on a reliable risk assessment, so that the right measures can be taken. </a:t>
            </a:r>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10</a:t>
            </a:fld>
            <a:endParaRPr lang="en-US"/>
          </a:p>
        </p:txBody>
      </p:sp>
    </p:spTree>
    <p:extLst>
      <p:ext uri="{BB962C8B-B14F-4D97-AF65-F5344CB8AC3E}">
        <p14:creationId xmlns:p14="http://schemas.microsoft.com/office/powerpoint/2010/main" val="959117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Big data refers to large datasets that are not always public. Open data refers to datasets that are not necessarily large but are available to everyone and can be used and republished without restrictions. Large datasets from scientific research sources.</a:t>
            </a:r>
          </a:p>
          <a:p>
            <a:r>
              <a:rPr lang="en-US" dirty="0" smtClean="0"/>
              <a:t>S</a:t>
            </a:r>
            <a:r>
              <a:rPr lang="en-US" sz="1200" b="0" i="0" kern="1200" dirty="0" smtClean="0">
                <a:solidFill>
                  <a:schemeClr val="tx1"/>
                </a:solidFill>
                <a:effectLst/>
                <a:latin typeface="+mn-lt"/>
                <a:ea typeface="+mn-ea"/>
                <a:cs typeface="+mn-cs"/>
              </a:rPr>
              <a:t>ecurity issues in this context concentrate on confidentiality, integrity and availability. Confidentiality regulates access to the information, integrity assures that the information is trustworthy, i.e. has not been changed without </a:t>
            </a:r>
            <a:r>
              <a:rPr lang="en-US" sz="1200" b="0" i="0" kern="1200" dirty="0" err="1" smtClean="0">
                <a:solidFill>
                  <a:schemeClr val="tx1"/>
                </a:solidFill>
                <a:effectLst/>
                <a:latin typeface="+mn-lt"/>
                <a:ea typeface="+mn-ea"/>
                <a:cs typeface="+mn-cs"/>
              </a:rPr>
              <a:t>authorisation</a:t>
            </a:r>
            <a:r>
              <a:rPr lang="en-US" sz="1200" b="0" i="0" kern="1200" dirty="0" smtClean="0">
                <a:solidFill>
                  <a:schemeClr val="tx1"/>
                </a:solidFill>
                <a:effectLst/>
                <a:latin typeface="+mn-lt"/>
                <a:ea typeface="+mn-ea"/>
                <a:cs typeface="+mn-cs"/>
              </a:rPr>
              <a:t>, and availability guarantees access to the information by </a:t>
            </a:r>
            <a:r>
              <a:rPr lang="en-US" sz="1200" b="0" i="0" kern="1200" dirty="0" err="1" smtClean="0">
                <a:solidFill>
                  <a:schemeClr val="tx1"/>
                </a:solidFill>
                <a:effectLst/>
                <a:latin typeface="+mn-lt"/>
                <a:ea typeface="+mn-ea"/>
                <a:cs typeface="+mn-cs"/>
              </a:rPr>
              <a:t>authorised</a:t>
            </a:r>
            <a:r>
              <a:rPr lang="en-US" sz="1200" b="0" i="0" kern="1200" dirty="0" smtClean="0">
                <a:solidFill>
                  <a:schemeClr val="tx1"/>
                </a:solidFill>
                <a:effectLst/>
                <a:latin typeface="+mn-lt"/>
                <a:ea typeface="+mn-ea"/>
                <a:cs typeface="+mn-cs"/>
              </a:rPr>
              <a:t> people at any time.</a:t>
            </a:r>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11</a:t>
            </a:fld>
            <a:endParaRPr lang="en-US"/>
          </a:p>
        </p:txBody>
      </p:sp>
    </p:spTree>
    <p:extLst>
      <p:ext uri="{BB962C8B-B14F-4D97-AF65-F5344CB8AC3E}">
        <p14:creationId xmlns:p14="http://schemas.microsoft.com/office/powerpoint/2010/main" val="486011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Titelstijl van model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18.04.17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446C117F-5CCF-4837-BE5F-2B92066CAFAF}"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84EB90BD-B6CE-46B7-997F-7313B992CCDC}"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Titelstijl van model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CDB9D11F-B188-461D-B23F-39381795C052}"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52E6D8D9-55A2-4063-B0F3-121F44549695}"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Titelstijl van model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D4B24536-994D-4021-A283-9F449C0DB509}" type="datetimeFigureOut">
              <a:rPr lang="en-US" dirty="0"/>
              <a:t>18.04.17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Titelstijl van model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3CBBBB78-C96F-47B7-AB17-D852CA960AC9}" type="datetimeFigureOut">
              <a:rPr lang="en-US" dirty="0"/>
              <a:t>18.04.17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18.04.17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18.04.17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18.04.17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Titelstijl van model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30578ACC-22D6-47C1-A373-4FD133E34F3C}" type="datetimeFigureOut">
              <a:rPr lang="en-US" dirty="0"/>
              <a:t>18.04.17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18.04.17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18.04.17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18.04.17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Titelstijl van model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E331444B-B92B-4E27-8C94-BB93EAF5CB18}"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363EFA5E-FA76-400D-B3DC-F0BA90E6D107}" type="datetimeFigureOut">
              <a:rPr lang="en-US" dirty="0"/>
              <a:t>18.04.17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18.04.17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ise-community.org/risk-assessme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ise-community.org/security-in-big-and-open-dat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sts.wise-community.org/sympa/info/wis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wise@lists.wise-community.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iki.geant.org/display/SIGISM/SIG-ISM+Home" TargetMode="External"/><Relationship Id="rId4" Type="http://schemas.openxmlformats.org/officeDocument/2006/relationships/hyperlink" Target="https://www.eugridpma.org/sci/" TargetMode="External"/><Relationship Id="rId5" Type="http://schemas.openxmlformats.org/officeDocument/2006/relationships/hyperlink" Target="https://www.terena.org/activities/ism/wise-ws/"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hyperlink" Target="https://wiki.geant.org/display/WISE/WISE+@XSEDE" TargetMode="External"/><Relationship Id="rId4" Type="http://schemas.openxmlformats.org/officeDocument/2006/relationships/hyperlink" Target="https://www.digitalinfrastructures.eu/content/co-located-events" TargetMode="External"/><Relationship Id="rId5" Type="http://schemas.openxmlformats.org/officeDocument/2006/relationships/hyperlink" Target="https://wiki.geant.org/display/WISE/27-29+March+in+Amsterdam,+hosted+by++Nikhef" TargetMode="External"/><Relationship Id="rId1" Type="http://schemas.openxmlformats.org/officeDocument/2006/relationships/slideLayout" Target="../slideLayouts/slideLayout2.xml"/><Relationship Id="rId2" Type="http://schemas.openxmlformats.org/officeDocument/2006/relationships/hyperlink" Target="https://tnc16.geant.org/core/event/21"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hyperlink" Target="https://wise-community.org/steering-committe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pos.sissa.it/archive/conferences/179/011/ISGC%202013_011.pdf" TargetMode="External"/><Relationship Id="rId4" Type="http://schemas.openxmlformats.org/officeDocument/2006/relationships/hyperlink" Target="https://wise-community.org/updating-the-sci-framework/"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ise-community.org/training-and-awarene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WISE </a:t>
            </a:r>
            <a:endParaRPr lang="nl-NL" dirty="0"/>
          </a:p>
        </p:txBody>
      </p:sp>
      <p:sp>
        <p:nvSpPr>
          <p:cNvPr id="3" name="Ondertitel 2"/>
          <p:cNvSpPr>
            <a:spLocks noGrp="1"/>
          </p:cNvSpPr>
          <p:nvPr>
            <p:ph type="subTitle" idx="1"/>
          </p:nvPr>
        </p:nvSpPr>
        <p:spPr>
          <a:xfrm>
            <a:off x="680322" y="4394039"/>
            <a:ext cx="8144134" cy="1622448"/>
          </a:xfrm>
        </p:spPr>
        <p:txBody>
          <a:bodyPr>
            <a:normAutofit/>
          </a:bodyPr>
          <a:lstStyle/>
          <a:p>
            <a:r>
              <a:rPr lang="en-US" b="1" i="1" dirty="0" smtClean="0"/>
              <a:t>WISE Information Security for Collaborating E-Infrastructures</a:t>
            </a:r>
            <a:endParaRPr lang="nl-NL" dirty="0" smtClean="0"/>
          </a:p>
        </p:txBody>
      </p:sp>
    </p:spTree>
    <p:extLst>
      <p:ext uri="{BB962C8B-B14F-4D97-AF65-F5344CB8AC3E}">
        <p14:creationId xmlns:p14="http://schemas.microsoft.com/office/powerpoint/2010/main" val="1007141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RAW-WG</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en-US" dirty="0"/>
              <a:t>Risk assessment WISE:</a:t>
            </a:r>
          </a:p>
          <a:p>
            <a:r>
              <a:rPr lang="en-GB" dirty="0"/>
              <a:t>Large e-infrastructures are vulnerable </a:t>
            </a:r>
            <a:r>
              <a:rPr lang="en-GB" dirty="0" smtClean="0"/>
              <a:t>to high </a:t>
            </a:r>
            <a:r>
              <a:rPr lang="en-GB" dirty="0"/>
              <a:t>impact security incidents because of the </a:t>
            </a:r>
            <a:r>
              <a:rPr lang="en-GB" dirty="0" smtClean="0"/>
              <a:t>relatively </a:t>
            </a:r>
            <a:r>
              <a:rPr lang="en-GB" dirty="0"/>
              <a:t>easy way that an incident may spread among partner organizations </a:t>
            </a:r>
            <a:r>
              <a:rPr lang="en-GB" dirty="0" smtClean="0"/>
              <a:t>due to the </a:t>
            </a:r>
            <a:r>
              <a:rPr lang="en-GB" dirty="0"/>
              <a:t>collaborative services that exist among the constituent </a:t>
            </a:r>
            <a:r>
              <a:rPr lang="en-GB" dirty="0" smtClean="0"/>
              <a:t>organizations</a:t>
            </a:r>
          </a:p>
          <a:p>
            <a:r>
              <a:rPr lang="en-GB" dirty="0" smtClean="0"/>
              <a:t>The </a:t>
            </a:r>
            <a:r>
              <a:rPr lang="en-GB" dirty="0"/>
              <a:t>objective of the </a:t>
            </a:r>
            <a:r>
              <a:rPr lang="en-GB" dirty="0" smtClean="0"/>
              <a:t>RAW-WG </a:t>
            </a:r>
            <a:r>
              <a:rPr lang="en-GB" dirty="0"/>
              <a:t>is to provide e-infrastructures and their member organizations with guidelines on how Risk Assessments can be effectively </a:t>
            </a:r>
            <a:r>
              <a:rPr lang="en-GB" dirty="0" smtClean="0"/>
              <a:t>implemented.</a:t>
            </a:r>
          </a:p>
          <a:p>
            <a:r>
              <a:rPr lang="en-GB" b="1" i="1" dirty="0" smtClean="0"/>
              <a:t>RAW</a:t>
            </a:r>
            <a:r>
              <a:rPr lang="en-GB" b="1" i="1" dirty="0" smtClean="0"/>
              <a:t>-WG </a:t>
            </a:r>
            <a:r>
              <a:rPr lang="en-GB" b="1" i="1" dirty="0" smtClean="0"/>
              <a:t>is currently producing a </a:t>
            </a:r>
            <a:r>
              <a:rPr lang="en-GB" b="1" i="1" dirty="0" smtClean="0"/>
              <a:t>draft of a </a:t>
            </a:r>
            <a:r>
              <a:rPr lang="en-US" b="1" i="1" dirty="0" smtClean="0"/>
              <a:t>risk </a:t>
            </a:r>
            <a:r>
              <a:rPr lang="en-US" b="1" i="1" dirty="0"/>
              <a:t>management template to be shared among sites and infrastructures.</a:t>
            </a:r>
            <a:endParaRPr lang="en-GB" b="1" i="1" dirty="0"/>
          </a:p>
          <a:p>
            <a:r>
              <a:rPr lang="en-GB" dirty="0">
                <a:hlinkClick r:id="rId3"/>
              </a:rPr>
              <a:t>https://wise-community.org/risk-assessment/</a:t>
            </a:r>
            <a:endParaRPr lang="en-US" dirty="0"/>
          </a:p>
        </p:txBody>
      </p:sp>
    </p:spTree>
    <p:extLst>
      <p:ext uri="{BB962C8B-B14F-4D97-AF65-F5344CB8AC3E}">
        <p14:creationId xmlns:p14="http://schemas.microsoft.com/office/powerpoint/2010/main" val="11361436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SBOD-WG</a:t>
            </a:r>
            <a:endParaRPr lang="nl-NL" dirty="0"/>
          </a:p>
        </p:txBody>
      </p:sp>
      <p:sp>
        <p:nvSpPr>
          <p:cNvPr id="3" name="Tijdelijke aanduiding voor inhoud 2"/>
          <p:cNvSpPr>
            <a:spLocks noGrp="1"/>
          </p:cNvSpPr>
          <p:nvPr>
            <p:ph idx="1"/>
          </p:nvPr>
        </p:nvSpPr>
        <p:spPr/>
        <p:txBody>
          <a:bodyPr>
            <a:normAutofit/>
          </a:bodyPr>
          <a:lstStyle/>
          <a:p>
            <a:pPr marL="0" indent="0">
              <a:buNone/>
            </a:pPr>
            <a:r>
              <a:rPr lang="en-US" dirty="0"/>
              <a:t>Security in Big and Open Data:</a:t>
            </a:r>
          </a:p>
          <a:p>
            <a:r>
              <a:rPr lang="en-US" dirty="0"/>
              <a:t>The WG focuses on security issues that arise when dealing with Big and Open data especially within the e-</a:t>
            </a:r>
            <a:r>
              <a:rPr lang="en-US" dirty="0" smtClean="0"/>
              <a:t>infrastructures</a:t>
            </a:r>
            <a:endParaRPr lang="en-US" dirty="0"/>
          </a:p>
          <a:p>
            <a:r>
              <a:rPr lang="en-US" dirty="0"/>
              <a:t>Main activities of the WG:</a:t>
            </a:r>
          </a:p>
          <a:p>
            <a:pPr lvl="1"/>
            <a:r>
              <a:rPr lang="en-US" dirty="0"/>
              <a:t>list and discuss already existing studies and state of the art the starting point for the rest of the </a:t>
            </a:r>
            <a:r>
              <a:rPr lang="en-US" dirty="0" smtClean="0"/>
              <a:t>work</a:t>
            </a:r>
            <a:endParaRPr lang="en-US" dirty="0"/>
          </a:p>
          <a:p>
            <a:pPr lvl="1"/>
            <a:r>
              <a:rPr lang="en-US" dirty="0"/>
              <a:t>work on a list of issues particularly important for e-infrastructures and on a set of recommendations on how to minimize the impact of these </a:t>
            </a:r>
            <a:r>
              <a:rPr lang="en-US" dirty="0" smtClean="0"/>
              <a:t>issues</a:t>
            </a:r>
            <a:endParaRPr lang="en-US" dirty="0"/>
          </a:p>
          <a:p>
            <a:r>
              <a:rPr lang="en-US" dirty="0">
                <a:hlinkClick r:id="rId3"/>
              </a:rPr>
              <a:t>https://wise-community.org/security-in-big-and-open-data/</a:t>
            </a:r>
            <a:endParaRPr lang="en-US" dirty="0"/>
          </a:p>
        </p:txBody>
      </p:sp>
    </p:spTree>
    <p:extLst>
      <p:ext uri="{BB962C8B-B14F-4D97-AF65-F5344CB8AC3E}">
        <p14:creationId xmlns:p14="http://schemas.microsoft.com/office/powerpoint/2010/main" val="11027756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Participate</a:t>
            </a:r>
            <a:r>
              <a:rPr lang="nl-NL" dirty="0" smtClean="0"/>
              <a:t> in WISE</a:t>
            </a:r>
            <a:endParaRPr lang="nl-NL" dirty="0"/>
          </a:p>
        </p:txBody>
      </p:sp>
      <p:sp>
        <p:nvSpPr>
          <p:cNvPr id="3" name="Tijdelijke aanduiding voor inhoud 2"/>
          <p:cNvSpPr>
            <a:spLocks noGrp="1"/>
          </p:cNvSpPr>
          <p:nvPr>
            <p:ph idx="1"/>
          </p:nvPr>
        </p:nvSpPr>
        <p:spPr/>
        <p:txBody>
          <a:bodyPr/>
          <a:lstStyle/>
          <a:p>
            <a:r>
              <a:rPr lang="nl-NL" dirty="0" err="1" smtClean="0"/>
              <a:t>Join</a:t>
            </a:r>
            <a:r>
              <a:rPr lang="nl-NL" dirty="0" smtClean="0"/>
              <a:t> the </a:t>
            </a:r>
            <a:r>
              <a:rPr lang="nl-NL" dirty="0" smtClean="0">
                <a:hlinkClick r:id="rId2"/>
              </a:rPr>
              <a:t>WISE Mailing List</a:t>
            </a:r>
            <a:endParaRPr lang="nl-NL" dirty="0" smtClean="0"/>
          </a:p>
          <a:p>
            <a:r>
              <a:rPr lang="nl-NL" dirty="0" err="1" smtClean="0"/>
              <a:t>Interested</a:t>
            </a:r>
            <a:r>
              <a:rPr lang="nl-NL" dirty="0" smtClean="0"/>
              <a:t> in </a:t>
            </a:r>
            <a:r>
              <a:rPr lang="nl-NL" dirty="0" err="1" smtClean="0"/>
              <a:t>any</a:t>
            </a:r>
            <a:r>
              <a:rPr lang="nl-NL" dirty="0" smtClean="0"/>
              <a:t> of the the </a:t>
            </a:r>
            <a:r>
              <a:rPr lang="nl-NL" dirty="0" err="1" smtClean="0"/>
              <a:t>working</a:t>
            </a:r>
            <a:r>
              <a:rPr lang="nl-NL" dirty="0" smtClean="0"/>
              <a:t> </a:t>
            </a:r>
            <a:r>
              <a:rPr lang="nl-NL" dirty="0" err="1" smtClean="0"/>
              <a:t>group</a:t>
            </a:r>
            <a:r>
              <a:rPr lang="nl-NL" dirty="0" smtClean="0"/>
              <a:t> subjects?</a:t>
            </a:r>
          </a:p>
          <a:p>
            <a:pPr lvl="1"/>
            <a:r>
              <a:rPr lang="nl-NL" dirty="0" err="1"/>
              <a:t>Subscribe</a:t>
            </a:r>
            <a:r>
              <a:rPr lang="nl-NL" dirty="0"/>
              <a:t> </a:t>
            </a:r>
            <a:r>
              <a:rPr lang="nl-NL" dirty="0" err="1"/>
              <a:t>to</a:t>
            </a:r>
            <a:r>
              <a:rPr lang="nl-NL" dirty="0"/>
              <a:t> the </a:t>
            </a:r>
            <a:r>
              <a:rPr lang="nl-NL" dirty="0" err="1"/>
              <a:t>workgroup</a:t>
            </a:r>
            <a:r>
              <a:rPr lang="nl-NL" dirty="0"/>
              <a:t> </a:t>
            </a:r>
            <a:r>
              <a:rPr lang="nl-NL" dirty="0" smtClean="0"/>
              <a:t>mailing list </a:t>
            </a:r>
            <a:r>
              <a:rPr lang="nl-NL" dirty="0"/>
              <a:t>on the WISE </a:t>
            </a:r>
            <a:r>
              <a:rPr lang="nl-NL" dirty="0" smtClean="0"/>
              <a:t>website</a:t>
            </a:r>
          </a:p>
          <a:p>
            <a:pPr lvl="1"/>
            <a:r>
              <a:rPr lang="nl-NL" dirty="0" smtClean="0"/>
              <a:t>Contact </a:t>
            </a:r>
            <a:r>
              <a:rPr lang="nl-NL" dirty="0" err="1" smtClean="0"/>
              <a:t>the</a:t>
            </a:r>
            <a:r>
              <a:rPr lang="nl-NL" dirty="0" smtClean="0"/>
              <a:t> </a:t>
            </a:r>
            <a:r>
              <a:rPr lang="nl-NL" dirty="0" err="1" smtClean="0"/>
              <a:t>workgroup</a:t>
            </a:r>
            <a:r>
              <a:rPr lang="nl-NL" dirty="0" smtClean="0"/>
              <a:t> </a:t>
            </a:r>
            <a:r>
              <a:rPr lang="nl-NL" dirty="0" err="1" smtClean="0"/>
              <a:t>chair</a:t>
            </a:r>
            <a:r>
              <a:rPr lang="nl-NL" dirty="0" smtClean="0"/>
              <a:t> </a:t>
            </a:r>
            <a:r>
              <a:rPr lang="nl-NL" dirty="0" err="1" smtClean="0"/>
              <a:t>and</a:t>
            </a:r>
            <a:r>
              <a:rPr lang="nl-NL" dirty="0" smtClean="0"/>
              <a:t> </a:t>
            </a:r>
            <a:r>
              <a:rPr lang="nl-NL" dirty="0" err="1" smtClean="0"/>
              <a:t>let’s</a:t>
            </a:r>
            <a:r>
              <a:rPr lang="nl-NL" dirty="0" smtClean="0"/>
              <a:t> </a:t>
            </a:r>
            <a:r>
              <a:rPr lang="nl-NL" dirty="0" err="1" smtClean="0"/>
              <a:t>work</a:t>
            </a:r>
            <a:r>
              <a:rPr lang="nl-NL" dirty="0" smtClean="0"/>
              <a:t> </a:t>
            </a:r>
            <a:r>
              <a:rPr lang="nl-NL" dirty="0" err="1" smtClean="0"/>
              <a:t>together</a:t>
            </a:r>
            <a:endParaRPr lang="nl-NL" dirty="0" smtClean="0"/>
          </a:p>
          <a:p>
            <a:pPr marL="0" indent="0">
              <a:buNone/>
            </a:pPr>
            <a:endParaRPr lang="nl-NL" sz="3600" dirty="0" smtClean="0"/>
          </a:p>
          <a:p>
            <a:pPr marL="0" indent="0" algn="ctr">
              <a:buNone/>
            </a:pPr>
            <a:r>
              <a:rPr lang="nl-NL" sz="3600" dirty="0" err="1" smtClean="0"/>
              <a:t>www.wise-community.org</a:t>
            </a:r>
            <a:endParaRPr lang="nl-NL" sz="3600" dirty="0"/>
          </a:p>
        </p:txBody>
      </p:sp>
    </p:spTree>
    <p:extLst>
      <p:ext uri="{BB962C8B-B14F-4D97-AF65-F5344CB8AC3E}">
        <p14:creationId xmlns:p14="http://schemas.microsoft.com/office/powerpoint/2010/main" val="2834484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out more</a:t>
            </a:r>
            <a:endParaRPr lang="en-US" dirty="0"/>
          </a:p>
        </p:txBody>
      </p:sp>
      <p:pic>
        <p:nvPicPr>
          <p:cNvPr id="4" name="Picture 3"/>
          <p:cNvPicPr>
            <a:picLocks noChangeAspect="1"/>
          </p:cNvPicPr>
          <p:nvPr/>
        </p:nvPicPr>
        <p:blipFill>
          <a:blip r:embed="rId2"/>
          <a:stretch>
            <a:fillRect/>
          </a:stretch>
        </p:blipFill>
        <p:spPr>
          <a:xfrm>
            <a:off x="1583263" y="2265735"/>
            <a:ext cx="8921082" cy="4406935"/>
          </a:xfrm>
          <a:prstGeom prst="rect">
            <a:avLst/>
          </a:prstGeom>
        </p:spPr>
      </p:pic>
      <p:sp>
        <p:nvSpPr>
          <p:cNvPr id="5" name="Rectangle 4"/>
          <p:cNvSpPr/>
          <p:nvPr/>
        </p:nvSpPr>
        <p:spPr>
          <a:xfrm>
            <a:off x="4488210" y="6062333"/>
            <a:ext cx="2832814" cy="369332"/>
          </a:xfrm>
          <a:prstGeom prst="rect">
            <a:avLst/>
          </a:prstGeom>
        </p:spPr>
        <p:txBody>
          <a:bodyPr wrap="none">
            <a:spAutoFit/>
          </a:bodyPr>
          <a:lstStyle/>
          <a:p>
            <a:pPr algn="ctr"/>
            <a:r>
              <a:rPr lang="nl-NL" dirty="0" err="1"/>
              <a:t>www.wise-community.org</a:t>
            </a:r>
            <a:endParaRPr lang="nl-NL" dirty="0"/>
          </a:p>
        </p:txBody>
      </p:sp>
    </p:spTree>
    <p:extLst>
      <p:ext uri="{BB962C8B-B14F-4D97-AF65-F5344CB8AC3E}">
        <p14:creationId xmlns:p14="http://schemas.microsoft.com/office/powerpoint/2010/main" val="647334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Thank</a:t>
            </a:r>
            <a:r>
              <a:rPr lang="nl-NL" dirty="0" smtClean="0"/>
              <a:t> </a:t>
            </a:r>
            <a:r>
              <a:rPr lang="nl-NL" dirty="0" err="1" smtClean="0"/>
              <a:t>you</a:t>
            </a:r>
            <a:endParaRPr lang="nl-NL" dirty="0"/>
          </a:p>
        </p:txBody>
      </p:sp>
      <p:sp>
        <p:nvSpPr>
          <p:cNvPr id="3" name="Content Placeholder 2"/>
          <p:cNvSpPr>
            <a:spLocks noGrp="1"/>
          </p:cNvSpPr>
          <p:nvPr>
            <p:ph idx="1"/>
          </p:nvPr>
        </p:nvSpPr>
        <p:spPr/>
        <p:txBody>
          <a:bodyPr>
            <a:normAutofit/>
          </a:bodyPr>
          <a:lstStyle/>
          <a:p>
            <a:pPr marL="0" indent="0" algn="ctr">
              <a:buNone/>
            </a:pPr>
            <a:endParaRPr lang="en-US" sz="3600" dirty="0" smtClean="0"/>
          </a:p>
          <a:p>
            <a:pPr marL="0" indent="0" algn="ctr">
              <a:buNone/>
            </a:pPr>
            <a:r>
              <a:rPr lang="en-US" sz="4000" dirty="0" smtClean="0"/>
              <a:t>Questions</a:t>
            </a:r>
            <a:r>
              <a:rPr lang="en-US" sz="4000" dirty="0" smtClean="0"/>
              <a:t>?</a:t>
            </a:r>
          </a:p>
          <a:p>
            <a:pPr marL="0" indent="0" algn="ctr">
              <a:buNone/>
            </a:pPr>
            <a:r>
              <a:rPr lang="en-US" sz="4000" dirty="0">
                <a:hlinkClick r:id="rId2"/>
              </a:rPr>
              <a:t>wise@lists.wise-</a:t>
            </a:r>
            <a:r>
              <a:rPr lang="en-US" sz="4000" dirty="0" smtClean="0">
                <a:hlinkClick r:id="rId2"/>
              </a:rPr>
              <a:t>community.org</a:t>
            </a:r>
            <a:r>
              <a:rPr lang="en-US" sz="4000" dirty="0" smtClean="0"/>
              <a:t> </a:t>
            </a:r>
            <a:endParaRPr lang="en-US" sz="4000" dirty="0" smtClean="0"/>
          </a:p>
          <a:p>
            <a:pPr marL="0" indent="0" algn="ctr">
              <a:buNone/>
            </a:pPr>
            <a:endParaRPr lang="en-US" sz="3600" dirty="0" smtClean="0"/>
          </a:p>
        </p:txBody>
      </p:sp>
    </p:spTree>
    <p:extLst>
      <p:ext uri="{BB962C8B-B14F-4D97-AF65-F5344CB8AC3E}">
        <p14:creationId xmlns:p14="http://schemas.microsoft.com/office/powerpoint/2010/main" val="8425214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err="1" smtClean="0"/>
              <a:t>What</a:t>
            </a:r>
            <a:r>
              <a:rPr lang="nl-NL" dirty="0" smtClean="0"/>
              <a:t> is WISE?</a:t>
            </a:r>
            <a:endParaRPr lang="nl-NL" dirty="0"/>
          </a:p>
        </p:txBody>
      </p:sp>
      <p:sp>
        <p:nvSpPr>
          <p:cNvPr id="5" name="Tijdelijke aanduiding voor inhoud 4"/>
          <p:cNvSpPr>
            <a:spLocks noGrp="1"/>
          </p:cNvSpPr>
          <p:nvPr>
            <p:ph idx="1"/>
          </p:nvPr>
        </p:nvSpPr>
        <p:spPr/>
        <p:txBody>
          <a:bodyPr>
            <a:normAutofit/>
          </a:bodyPr>
          <a:lstStyle/>
          <a:p>
            <a:pPr marL="0" indent="0" algn="ctr">
              <a:buNone/>
            </a:pPr>
            <a:r>
              <a:rPr lang="en-US" sz="2800" b="1" dirty="0" smtClean="0"/>
              <a:t>Wise </a:t>
            </a:r>
            <a:r>
              <a:rPr lang="en-US" sz="2800" b="1" dirty="0"/>
              <a:t>Information Security for Collaborating E-infrastructure</a:t>
            </a:r>
          </a:p>
          <a:p>
            <a:pPr algn="ctr"/>
            <a:endParaRPr lang="en-US" sz="2800" dirty="0"/>
          </a:p>
          <a:p>
            <a:pPr marL="0" indent="0" algn="ctr">
              <a:buNone/>
            </a:pPr>
            <a:r>
              <a:rPr lang="en-US" sz="2800" i="1" dirty="0" smtClean="0"/>
              <a:t>A trusted forum where </a:t>
            </a:r>
            <a:r>
              <a:rPr lang="en-US" sz="2800" i="1" dirty="0"/>
              <a:t>security experts can share information on different topics like risk management, </a:t>
            </a:r>
            <a:r>
              <a:rPr lang="en-US" sz="2800" i="1" dirty="0" smtClean="0"/>
              <a:t>tools for operational security </a:t>
            </a:r>
            <a:r>
              <a:rPr lang="en-US" sz="2800" i="1" dirty="0"/>
              <a:t>and threat </a:t>
            </a:r>
            <a:r>
              <a:rPr lang="en-US" sz="2800" i="1" dirty="0" smtClean="0"/>
              <a:t>intelligence in the context of e-Infrastructures</a:t>
            </a:r>
            <a:endParaRPr lang="en-US" sz="2800" i="1" dirty="0"/>
          </a:p>
        </p:txBody>
      </p:sp>
    </p:spTree>
    <p:extLst>
      <p:ext uri="{BB962C8B-B14F-4D97-AF65-F5344CB8AC3E}">
        <p14:creationId xmlns:p14="http://schemas.microsoft.com/office/powerpoint/2010/main" val="2474276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How </a:t>
            </a:r>
            <a:r>
              <a:rPr lang="nl-NL" dirty="0" err="1" smtClean="0"/>
              <a:t>everything</a:t>
            </a:r>
            <a:r>
              <a:rPr lang="nl-NL" dirty="0" smtClean="0"/>
              <a:t> </a:t>
            </a:r>
            <a:r>
              <a:rPr lang="nl-NL" dirty="0" err="1" smtClean="0"/>
              <a:t>started</a:t>
            </a:r>
            <a:endParaRPr lang="nl-NL" dirty="0"/>
          </a:p>
        </p:txBody>
      </p:sp>
      <p:sp>
        <p:nvSpPr>
          <p:cNvPr id="3" name="Tijdelijke aanduiding voor inhoud 2"/>
          <p:cNvSpPr>
            <a:spLocks noGrp="1"/>
          </p:cNvSpPr>
          <p:nvPr>
            <p:ph idx="1"/>
          </p:nvPr>
        </p:nvSpPr>
        <p:spPr/>
        <p:txBody>
          <a:bodyPr>
            <a:normAutofit/>
          </a:bodyPr>
          <a:lstStyle/>
          <a:p>
            <a:r>
              <a:rPr lang="en-US" dirty="0" smtClean="0"/>
              <a:t>Joint </a:t>
            </a:r>
            <a:r>
              <a:rPr lang="en-US" dirty="0"/>
              <a:t>effort of </a:t>
            </a:r>
            <a:r>
              <a:rPr lang="en-US" dirty="0" smtClean="0">
                <a:hlinkClick r:id="rId3"/>
              </a:rPr>
              <a:t>GEANT SIG-ISM </a:t>
            </a:r>
            <a:r>
              <a:rPr lang="en-US" dirty="0"/>
              <a:t>(Special Interest Group on Information Security Management) and </a:t>
            </a:r>
            <a:r>
              <a:rPr lang="en-US" dirty="0">
                <a:hlinkClick r:id="rId4"/>
              </a:rPr>
              <a:t>SCI</a:t>
            </a:r>
            <a:r>
              <a:rPr lang="en-US" dirty="0"/>
              <a:t> (Security for Collaboration among Infrastructures</a:t>
            </a:r>
            <a:r>
              <a:rPr lang="en-US" dirty="0" smtClean="0"/>
              <a:t>)</a:t>
            </a:r>
          </a:p>
          <a:p>
            <a:endParaRPr lang="en-US" dirty="0"/>
          </a:p>
          <a:p>
            <a:r>
              <a:rPr lang="en-US" dirty="0">
                <a:hlinkClick r:id="rId5"/>
              </a:rPr>
              <a:t>Workshop</a:t>
            </a:r>
            <a:r>
              <a:rPr lang="en-US" dirty="0"/>
              <a:t> in Barcelona Spain, October </a:t>
            </a:r>
            <a:r>
              <a:rPr lang="en-US" dirty="0" smtClean="0"/>
              <a:t>2015</a:t>
            </a:r>
            <a:endParaRPr lang="en-US" dirty="0"/>
          </a:p>
          <a:p>
            <a:endParaRPr lang="en-US" dirty="0" smtClean="0"/>
          </a:p>
          <a:p>
            <a:r>
              <a:rPr lang="en-US" dirty="0" smtClean="0"/>
              <a:t>50 participants</a:t>
            </a:r>
            <a:endParaRPr lang="en-US" dirty="0"/>
          </a:p>
          <a:p>
            <a:endParaRPr lang="en-US" dirty="0"/>
          </a:p>
          <a:p>
            <a:endParaRPr lang="en-US" dirty="0"/>
          </a:p>
          <a:p>
            <a:endParaRPr lang="nl-NL" dirty="0" smtClean="0"/>
          </a:p>
          <a:p>
            <a:endParaRPr lang="nl-NL" dirty="0" smtClean="0"/>
          </a:p>
          <a:p>
            <a:endParaRPr lang="nl-NL" dirty="0"/>
          </a:p>
        </p:txBody>
      </p:sp>
    </p:spTree>
    <p:extLst>
      <p:ext uri="{BB962C8B-B14F-4D97-AF65-F5344CB8AC3E}">
        <p14:creationId xmlns:p14="http://schemas.microsoft.com/office/powerpoint/2010/main" val="6290551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everything started</a:t>
            </a:r>
            <a:endParaRPr lang="en-US" dirty="0"/>
          </a:p>
        </p:txBody>
      </p:sp>
      <p:sp>
        <p:nvSpPr>
          <p:cNvPr id="3" name="Content Placeholder 2"/>
          <p:cNvSpPr>
            <a:spLocks noGrp="1"/>
          </p:cNvSpPr>
          <p:nvPr>
            <p:ph idx="1"/>
          </p:nvPr>
        </p:nvSpPr>
        <p:spPr/>
        <p:txBody>
          <a:bodyPr/>
          <a:lstStyle/>
          <a:p>
            <a:r>
              <a:rPr lang="en-US" dirty="0" smtClean="0"/>
              <a:t>Main idea: 4 </a:t>
            </a:r>
            <a:r>
              <a:rPr lang="en-US" dirty="0"/>
              <a:t>big e-infrastructures EGI, EUDAT, GEANT and PRACE getting together to facilitate the exchange of experience and knowledge on </a:t>
            </a:r>
            <a:r>
              <a:rPr lang="en-US" dirty="0" smtClean="0"/>
              <a:t>security</a:t>
            </a:r>
            <a:endParaRPr lang="en-US" dirty="0"/>
          </a:p>
          <a:p>
            <a:endParaRPr lang="en-US" dirty="0"/>
          </a:p>
          <a:p>
            <a:r>
              <a:rPr lang="en-US" dirty="0" smtClean="0"/>
              <a:t>But also NRENs</a:t>
            </a:r>
            <a:r>
              <a:rPr lang="en-US" dirty="0"/>
              <a:t>, XSEDE, NCSA, CTSC and communities like HEP/CERN, HBP and many others </a:t>
            </a:r>
            <a:r>
              <a:rPr lang="en-US" dirty="0" smtClean="0"/>
              <a:t>participated</a:t>
            </a:r>
            <a:endParaRPr lang="en-US" dirty="0"/>
          </a:p>
          <a:p>
            <a:endParaRPr lang="en-US" dirty="0" smtClean="0"/>
          </a:p>
          <a:p>
            <a:r>
              <a:rPr lang="en-US" dirty="0" smtClean="0"/>
              <a:t>A profound </a:t>
            </a:r>
            <a:r>
              <a:rPr lang="en-US" dirty="0"/>
              <a:t>need for a real collaboration became evident</a:t>
            </a:r>
          </a:p>
        </p:txBody>
      </p:sp>
    </p:spTree>
    <p:extLst>
      <p:ext uri="{BB962C8B-B14F-4D97-AF65-F5344CB8AC3E}">
        <p14:creationId xmlns:p14="http://schemas.microsoft.com/office/powerpoint/2010/main" val="108980890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WISE – The new born community</a:t>
            </a:r>
            <a:endParaRPr lang="nl-NL" dirty="0"/>
          </a:p>
        </p:txBody>
      </p:sp>
      <p:pic>
        <p:nvPicPr>
          <p:cNvPr id="6"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4001" y="2091462"/>
            <a:ext cx="6286499" cy="3970445"/>
          </a:xfrm>
          <a:prstGeom prst="rect">
            <a:avLst/>
          </a:prstGeom>
        </p:spPr>
      </p:pic>
      <p:sp>
        <p:nvSpPr>
          <p:cNvPr id="7" name="TextBox 6"/>
          <p:cNvSpPr txBox="1"/>
          <p:nvPr/>
        </p:nvSpPr>
        <p:spPr>
          <a:xfrm>
            <a:off x="1798222" y="6319203"/>
            <a:ext cx="7378056" cy="369332"/>
          </a:xfrm>
          <a:prstGeom prst="rect">
            <a:avLst/>
          </a:prstGeom>
          <a:noFill/>
        </p:spPr>
        <p:txBody>
          <a:bodyPr wrap="square" rtlCol="0">
            <a:spAutoFit/>
          </a:bodyPr>
          <a:lstStyle/>
          <a:p>
            <a:r>
              <a:rPr lang="en-US" i="1" dirty="0" smtClean="0"/>
              <a:t>WISE Workshop – Barcelona Supercomputing Center – October 2015</a:t>
            </a:r>
            <a:endParaRPr lang="en-US" i="1" dirty="0"/>
          </a:p>
        </p:txBody>
      </p:sp>
    </p:spTree>
    <p:extLst>
      <p:ext uri="{BB962C8B-B14F-4D97-AF65-F5344CB8AC3E}">
        <p14:creationId xmlns:p14="http://schemas.microsoft.com/office/powerpoint/2010/main" val="68952100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then</a:t>
            </a:r>
            <a:endParaRPr lang="en-US" dirty="0"/>
          </a:p>
        </p:txBody>
      </p:sp>
      <p:sp>
        <p:nvSpPr>
          <p:cNvPr id="3" name="Content Placeholder 2"/>
          <p:cNvSpPr>
            <a:spLocks noGrp="1"/>
          </p:cNvSpPr>
          <p:nvPr>
            <p:ph idx="1"/>
          </p:nvPr>
        </p:nvSpPr>
        <p:spPr/>
        <p:txBody>
          <a:bodyPr/>
          <a:lstStyle/>
          <a:p>
            <a:r>
              <a:rPr lang="en-US" dirty="0" smtClean="0"/>
              <a:t>June 2016 </a:t>
            </a:r>
            <a:r>
              <a:rPr lang="mr-IN" dirty="0" smtClean="0"/>
              <a:t>–</a:t>
            </a:r>
            <a:r>
              <a:rPr lang="en-US" dirty="0" smtClean="0"/>
              <a:t> </a:t>
            </a:r>
            <a:r>
              <a:rPr lang="en-US" dirty="0" err="1" smtClean="0"/>
              <a:t>BoF</a:t>
            </a:r>
            <a:r>
              <a:rPr lang="en-US" dirty="0" smtClean="0"/>
              <a:t> (Birds of a Feather </a:t>
            </a:r>
            <a:r>
              <a:rPr lang="en-US" dirty="0" err="1" smtClean="0"/>
              <a:t>meetup</a:t>
            </a:r>
            <a:r>
              <a:rPr lang="en-US" dirty="0" smtClean="0"/>
              <a:t>) at </a:t>
            </a:r>
            <a:r>
              <a:rPr lang="en-US" dirty="0" smtClean="0">
                <a:hlinkClick r:id="rId2"/>
              </a:rPr>
              <a:t>TNC16</a:t>
            </a:r>
            <a:r>
              <a:rPr lang="en-US" dirty="0" smtClean="0"/>
              <a:t>, Prague</a:t>
            </a:r>
          </a:p>
          <a:p>
            <a:r>
              <a:rPr lang="en-US" dirty="0" smtClean="0"/>
              <a:t>July 2016 </a:t>
            </a:r>
            <a:r>
              <a:rPr lang="mr-IN" dirty="0" smtClean="0"/>
              <a:t>–</a:t>
            </a:r>
            <a:r>
              <a:rPr lang="en-US" dirty="0" smtClean="0"/>
              <a:t> 1 day Workshop at </a:t>
            </a:r>
            <a:r>
              <a:rPr lang="en-US" dirty="0" smtClean="0">
                <a:hlinkClick r:id="rId3"/>
              </a:rPr>
              <a:t>XSEDE</a:t>
            </a:r>
            <a:r>
              <a:rPr lang="en-US" dirty="0" smtClean="0"/>
              <a:t>, Miami</a:t>
            </a:r>
          </a:p>
          <a:p>
            <a:r>
              <a:rPr lang="en-US" dirty="0" smtClean="0"/>
              <a:t>September 2016 </a:t>
            </a:r>
            <a:r>
              <a:rPr lang="mr-IN" dirty="0" smtClean="0"/>
              <a:t>–</a:t>
            </a:r>
            <a:r>
              <a:rPr lang="en-US" dirty="0" smtClean="0"/>
              <a:t> 1 day Workshop at </a:t>
            </a:r>
            <a:r>
              <a:rPr lang="en-US" dirty="0" smtClean="0">
                <a:hlinkClick r:id="rId4"/>
              </a:rPr>
              <a:t>DI4R</a:t>
            </a:r>
            <a:r>
              <a:rPr lang="en-US" dirty="0" smtClean="0"/>
              <a:t>, </a:t>
            </a:r>
            <a:r>
              <a:rPr lang="en-US" dirty="0" smtClean="0"/>
              <a:t>Krakow</a:t>
            </a:r>
            <a:endParaRPr lang="en-US" dirty="0"/>
          </a:p>
          <a:p>
            <a:r>
              <a:rPr lang="en-US" dirty="0" smtClean="0"/>
              <a:t>March 2017 </a:t>
            </a:r>
            <a:r>
              <a:rPr lang="mr-IN" dirty="0" smtClean="0"/>
              <a:t>–</a:t>
            </a:r>
            <a:r>
              <a:rPr lang="en-US" dirty="0" smtClean="0"/>
              <a:t> 2 day Workshop hosted by </a:t>
            </a:r>
            <a:r>
              <a:rPr lang="en-US" dirty="0" smtClean="0">
                <a:hlinkClick r:id="rId5"/>
              </a:rPr>
              <a:t>Nikhef</a:t>
            </a:r>
            <a:r>
              <a:rPr lang="en-US" dirty="0" smtClean="0"/>
              <a:t>, Amsterdam</a:t>
            </a:r>
          </a:p>
          <a:p>
            <a:endParaRPr lang="en-US" dirty="0"/>
          </a:p>
        </p:txBody>
      </p:sp>
    </p:spTree>
    <p:extLst>
      <p:ext uri="{BB962C8B-B14F-4D97-AF65-F5344CB8AC3E}">
        <p14:creationId xmlns:p14="http://schemas.microsoft.com/office/powerpoint/2010/main" val="278537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Activities</a:t>
            </a:r>
            <a:endParaRPr lang="nl-NL" dirty="0"/>
          </a:p>
        </p:txBody>
      </p:sp>
      <p:sp>
        <p:nvSpPr>
          <p:cNvPr id="6" name="Content Placeholder 5"/>
          <p:cNvSpPr>
            <a:spLocks noGrp="1"/>
          </p:cNvSpPr>
          <p:nvPr>
            <p:ph idx="1"/>
          </p:nvPr>
        </p:nvSpPr>
        <p:spPr/>
        <p:txBody>
          <a:bodyPr/>
          <a:lstStyle/>
          <a:p>
            <a:pPr lvl="0" rtl="0"/>
            <a:r>
              <a:rPr lang="en-US" dirty="0" smtClean="0"/>
              <a:t>Community of volunteers</a:t>
            </a:r>
            <a:endParaRPr lang="en-US" dirty="0"/>
          </a:p>
          <a:p>
            <a:pPr lvl="0" rtl="0"/>
            <a:r>
              <a:rPr lang="en-US" dirty="0" smtClean="0"/>
              <a:t>Led by a </a:t>
            </a:r>
            <a:r>
              <a:rPr lang="en-US" dirty="0" smtClean="0">
                <a:hlinkClick r:id="rId2"/>
              </a:rPr>
              <a:t>Steering Committee</a:t>
            </a:r>
            <a:endParaRPr lang="en-US" dirty="0"/>
          </a:p>
          <a:p>
            <a:pPr lvl="0" rtl="0"/>
            <a:r>
              <a:rPr lang="en-US" dirty="0" smtClean="0"/>
              <a:t>Two face-to-face meetings a year, focus on producing practical output</a:t>
            </a:r>
            <a:endParaRPr lang="en-US" dirty="0"/>
          </a:p>
        </p:txBody>
      </p:sp>
      <p:graphicFrame>
        <p:nvGraphicFramePr>
          <p:cNvPr id="7" name="Diagram 6"/>
          <p:cNvGraphicFramePr/>
          <p:nvPr>
            <p:extLst>
              <p:ext uri="{D42A27DB-BD31-4B8C-83A1-F6EECF244321}">
                <p14:modId xmlns:p14="http://schemas.microsoft.com/office/powerpoint/2010/main" val="3985214571"/>
              </p:ext>
            </p:extLst>
          </p:nvPr>
        </p:nvGraphicFramePr>
        <p:xfrm>
          <a:off x="1217895" y="4313974"/>
          <a:ext cx="10125928" cy="19983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14138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SCIV2-WG</a:t>
            </a:r>
            <a:endParaRPr lang="nl-NL" dirty="0"/>
          </a:p>
        </p:txBody>
      </p:sp>
      <p:sp>
        <p:nvSpPr>
          <p:cNvPr id="3" name="Tijdelijke aanduiding voor inhoud 2"/>
          <p:cNvSpPr>
            <a:spLocks noGrp="1"/>
          </p:cNvSpPr>
          <p:nvPr>
            <p:ph idx="1"/>
          </p:nvPr>
        </p:nvSpPr>
        <p:spPr/>
        <p:txBody>
          <a:bodyPr>
            <a:normAutofit/>
          </a:bodyPr>
          <a:lstStyle/>
          <a:p>
            <a:pPr marL="0" indent="0">
              <a:buNone/>
            </a:pPr>
            <a:r>
              <a:rPr lang="en-US" dirty="0" smtClean="0"/>
              <a:t>Updating </a:t>
            </a:r>
            <a:r>
              <a:rPr lang="en-US" dirty="0"/>
              <a:t>the SCI framework</a:t>
            </a:r>
            <a:r>
              <a:rPr lang="en-US" dirty="0" smtClean="0"/>
              <a:t>:</a:t>
            </a:r>
            <a:endParaRPr lang="en-US" dirty="0"/>
          </a:p>
          <a:p>
            <a:r>
              <a:rPr lang="en-US" dirty="0"/>
              <a:t>E</a:t>
            </a:r>
            <a:r>
              <a:rPr lang="en-US" dirty="0" smtClean="0"/>
              <a:t>xisting framework created by the SCI (Security for Collaborating Infrastructures) group at </a:t>
            </a:r>
            <a:r>
              <a:rPr lang="en-US" dirty="0" smtClean="0">
                <a:hlinkClick r:id="rId3"/>
              </a:rPr>
              <a:t>ISGC 2013</a:t>
            </a:r>
            <a:r>
              <a:rPr lang="en-US" dirty="0" smtClean="0"/>
              <a:t> </a:t>
            </a:r>
          </a:p>
          <a:p>
            <a:r>
              <a:rPr lang="en-US" dirty="0" smtClean="0"/>
              <a:t>SCIv2 will become the 1</a:t>
            </a:r>
            <a:r>
              <a:rPr lang="en-US" baseline="30000" dirty="0" smtClean="0"/>
              <a:t>st</a:t>
            </a:r>
            <a:r>
              <a:rPr lang="en-US" dirty="0" smtClean="0"/>
              <a:t> WISE framework defining </a:t>
            </a:r>
            <a:r>
              <a:rPr lang="en-US" dirty="0"/>
              <a:t>best practices, trust and policy standards for </a:t>
            </a:r>
            <a:r>
              <a:rPr lang="en-US" dirty="0" smtClean="0"/>
              <a:t>collaboration</a:t>
            </a:r>
          </a:p>
          <a:p>
            <a:r>
              <a:rPr lang="en-US" b="1" i="1" dirty="0" smtClean="0"/>
              <a:t>SCIV2</a:t>
            </a:r>
            <a:r>
              <a:rPr lang="en-US" b="1" i="1" dirty="0"/>
              <a:t>-WG </a:t>
            </a:r>
            <a:r>
              <a:rPr lang="en-US" b="1" i="1" dirty="0" smtClean="0"/>
              <a:t>is </a:t>
            </a:r>
            <a:r>
              <a:rPr lang="en-US" b="1" i="1" dirty="0" err="1" smtClean="0"/>
              <a:t>finalising</a:t>
            </a:r>
            <a:r>
              <a:rPr lang="en-US" b="1" i="1" dirty="0" smtClean="0"/>
              <a:t> </a:t>
            </a:r>
            <a:r>
              <a:rPr lang="en-US" b="1" i="1" dirty="0" smtClean="0"/>
              <a:t>version </a:t>
            </a:r>
            <a:r>
              <a:rPr lang="en-US" b="1" i="1" dirty="0"/>
              <a:t>2 of the SCI </a:t>
            </a:r>
            <a:r>
              <a:rPr lang="en-US" b="1" i="1" dirty="0" smtClean="0"/>
              <a:t>document, which will </a:t>
            </a:r>
            <a:r>
              <a:rPr lang="en-US" b="1" i="1" dirty="0"/>
              <a:t>be  presented and endorsed at TNC17 in Linz (Austria</a:t>
            </a:r>
            <a:r>
              <a:rPr lang="en-US" b="1" i="1" dirty="0" smtClean="0"/>
              <a:t>)</a:t>
            </a:r>
            <a:endParaRPr lang="en-US" b="1" dirty="0" smtClean="0"/>
          </a:p>
          <a:p>
            <a:r>
              <a:rPr lang="en-US" dirty="0">
                <a:hlinkClick r:id="rId4"/>
              </a:rPr>
              <a:t>https://wise-community.org/updating-the-sci-framework</a:t>
            </a:r>
            <a:r>
              <a:rPr lang="en-US" dirty="0" smtClean="0">
                <a:hlinkClick r:id="rId4"/>
              </a:rPr>
              <a:t>/</a:t>
            </a:r>
            <a:r>
              <a:rPr lang="en-US" dirty="0" smtClean="0"/>
              <a:t> </a:t>
            </a:r>
            <a:endParaRPr lang="nl-NL" dirty="0"/>
          </a:p>
        </p:txBody>
      </p:sp>
    </p:spTree>
    <p:extLst>
      <p:ext uri="{BB962C8B-B14F-4D97-AF65-F5344CB8AC3E}">
        <p14:creationId xmlns:p14="http://schemas.microsoft.com/office/powerpoint/2010/main" val="20329567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STAA-WG</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en-US" dirty="0"/>
              <a:t>Security Training and Awareness:</a:t>
            </a:r>
          </a:p>
          <a:p>
            <a:r>
              <a:rPr lang="en-US" dirty="0"/>
              <a:t>Training is wanted and needed for security professionals, systems and network managers and engineers, users of the infrastructures and for decision </a:t>
            </a:r>
            <a:r>
              <a:rPr lang="en-US" dirty="0" smtClean="0"/>
              <a:t>makers</a:t>
            </a:r>
            <a:endParaRPr lang="en-US" dirty="0"/>
          </a:p>
          <a:p>
            <a:r>
              <a:rPr lang="en-US" dirty="0"/>
              <a:t>Main activities of the WG:</a:t>
            </a:r>
          </a:p>
          <a:p>
            <a:pPr lvl="1"/>
            <a:r>
              <a:rPr lang="en-US" dirty="0"/>
              <a:t>Documenting good practices in security training</a:t>
            </a:r>
          </a:p>
          <a:p>
            <a:pPr lvl="1"/>
            <a:r>
              <a:rPr lang="en-US" dirty="0"/>
              <a:t>Collecting information about existing training courses</a:t>
            </a:r>
          </a:p>
          <a:p>
            <a:r>
              <a:rPr lang="en-US" b="1" i="1" dirty="0" smtClean="0"/>
              <a:t>STAA</a:t>
            </a:r>
            <a:r>
              <a:rPr lang="en-US" b="1" i="1" dirty="0" smtClean="0"/>
              <a:t>-WG </a:t>
            </a:r>
            <a:r>
              <a:rPr lang="en-US" b="1" i="1" dirty="0" smtClean="0"/>
              <a:t>is defining v1 </a:t>
            </a:r>
            <a:r>
              <a:rPr lang="en-US" b="1" i="1" dirty="0" smtClean="0"/>
              <a:t>of the training catalogue for </a:t>
            </a:r>
            <a:r>
              <a:rPr lang="en-US" b="1" i="1" dirty="0" err="1" smtClean="0"/>
              <a:t>organisations</a:t>
            </a:r>
            <a:r>
              <a:rPr lang="en-US" b="1" i="1" dirty="0" smtClean="0"/>
              <a:t> in the WISE Community</a:t>
            </a:r>
            <a:endParaRPr lang="en-US" b="1" i="1" dirty="0"/>
          </a:p>
          <a:p>
            <a:r>
              <a:rPr lang="en-US" dirty="0" smtClean="0">
                <a:hlinkClick r:id="rId3"/>
              </a:rPr>
              <a:t>https</a:t>
            </a:r>
            <a:r>
              <a:rPr lang="en-US" dirty="0">
                <a:hlinkClick r:id="rId3"/>
              </a:rPr>
              <a:t>://wise-community.org/training-and-awareness/</a:t>
            </a:r>
            <a:endParaRPr lang="en-US" dirty="0"/>
          </a:p>
        </p:txBody>
      </p:sp>
    </p:spTree>
    <p:extLst>
      <p:ext uri="{BB962C8B-B14F-4D97-AF65-F5344CB8AC3E}">
        <p14:creationId xmlns:p14="http://schemas.microsoft.com/office/powerpoint/2010/main" val="27845138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5543</TotalTime>
  <Words>880</Words>
  <Application>Microsoft Macintosh PowerPoint</Application>
  <PresentationFormat>Custom</PresentationFormat>
  <Paragraphs>90</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Berlijn</vt:lpstr>
      <vt:lpstr>WISE </vt:lpstr>
      <vt:lpstr>What is WISE?</vt:lpstr>
      <vt:lpstr>How everything started</vt:lpstr>
      <vt:lpstr>How everything started</vt:lpstr>
      <vt:lpstr>WISE – The new born community</vt:lpstr>
      <vt:lpstr>Since then</vt:lpstr>
      <vt:lpstr>Activities</vt:lpstr>
      <vt:lpstr>SCIV2-WG</vt:lpstr>
      <vt:lpstr>STAA-WG</vt:lpstr>
      <vt:lpstr>RAW-WG</vt:lpstr>
      <vt:lpstr>SBOD-WG</vt:lpstr>
      <vt:lpstr>Participate in WISE</vt:lpstr>
      <vt:lpstr>Find out more</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Alf Moens</dc:creator>
  <cp:lastModifiedBy>Hannah Short</cp:lastModifiedBy>
  <cp:revision>56</cp:revision>
  <dcterms:created xsi:type="dcterms:W3CDTF">2016-01-22T15:44:02Z</dcterms:created>
  <dcterms:modified xsi:type="dcterms:W3CDTF">2017-04-18T13:01:16Z</dcterms:modified>
</cp:coreProperties>
</file>