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07" r:id="rId2"/>
  </p:sldMasterIdLst>
  <p:notesMasterIdLst>
    <p:notesMasterId r:id="rId18"/>
  </p:notesMasterIdLst>
  <p:sldIdLst>
    <p:sldId id="885" r:id="rId3"/>
    <p:sldId id="896" r:id="rId4"/>
    <p:sldId id="887" r:id="rId5"/>
    <p:sldId id="882" r:id="rId6"/>
    <p:sldId id="884" r:id="rId7"/>
    <p:sldId id="880" r:id="rId8"/>
    <p:sldId id="257" r:id="rId9"/>
    <p:sldId id="898" r:id="rId10"/>
    <p:sldId id="895" r:id="rId11"/>
    <p:sldId id="899" r:id="rId12"/>
    <p:sldId id="894" r:id="rId13"/>
    <p:sldId id="897" r:id="rId14"/>
    <p:sldId id="883" r:id="rId15"/>
    <p:sldId id="888" r:id="rId16"/>
    <p:sldId id="88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7562"/>
    <a:srgbClr val="FE98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4605" autoAdjust="0"/>
  </p:normalViewPr>
  <p:slideViewPr>
    <p:cSldViewPr snapToGrid="0">
      <p:cViewPr varScale="1">
        <p:scale>
          <a:sx n="108" d="100"/>
          <a:sy n="108" d="100"/>
        </p:scale>
        <p:origin x="699" y="48"/>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3DEC88-4810-4EA6-9F2D-BB9C92EA4824}" type="doc">
      <dgm:prSet loTypeId="urn:microsoft.com/office/officeart/2005/8/layout/venn1" loCatId="relationship" qsTypeId="urn:microsoft.com/office/officeart/2005/8/quickstyle/simple1" qsCatId="simple" csTypeId="urn:microsoft.com/office/officeart/2005/8/colors/colorful2" csCatId="colorful" phldr="1"/>
      <dgm:spPr/>
    </dgm:pt>
    <dgm:pt modelId="{E34B143A-3C65-4BF2-8B18-C83B25DE9571}">
      <dgm:prSet phldrT="[Text]"/>
      <dgm:spPr/>
      <dgm:t>
        <a:bodyPr/>
        <a:lstStyle/>
        <a:p>
          <a:r>
            <a:rPr lang="en-US" dirty="0"/>
            <a:t>Digital infrastructures</a:t>
          </a:r>
          <a:endParaRPr lang="en-GB" dirty="0"/>
        </a:p>
      </dgm:t>
    </dgm:pt>
    <dgm:pt modelId="{B5F8C08A-63A6-476B-95ED-F3D43FDB0D7A}" type="parTrans" cxnId="{D683D84E-62D6-4434-9066-099EDF967C9A}">
      <dgm:prSet/>
      <dgm:spPr/>
      <dgm:t>
        <a:bodyPr/>
        <a:lstStyle/>
        <a:p>
          <a:endParaRPr lang="en-GB"/>
        </a:p>
      </dgm:t>
    </dgm:pt>
    <dgm:pt modelId="{FE365608-044B-47E4-A764-F343BFD44938}" type="sibTrans" cxnId="{D683D84E-62D6-4434-9066-099EDF967C9A}">
      <dgm:prSet/>
      <dgm:spPr/>
      <dgm:t>
        <a:bodyPr/>
        <a:lstStyle/>
        <a:p>
          <a:endParaRPr lang="en-GB"/>
        </a:p>
      </dgm:t>
    </dgm:pt>
    <dgm:pt modelId="{C8EA222E-2626-49BE-8AD3-6C3460E63085}">
      <dgm:prSet phldrT="[Text]"/>
      <dgm:spPr/>
      <dgm:t>
        <a:bodyPr/>
        <a:lstStyle/>
        <a:p>
          <a:r>
            <a:rPr lang="en-US" dirty="0"/>
            <a:t>Research infrastructures</a:t>
          </a:r>
          <a:endParaRPr lang="en-GB" dirty="0"/>
        </a:p>
      </dgm:t>
    </dgm:pt>
    <dgm:pt modelId="{1910D933-872D-4414-B280-FAFC7B3CBA08}" type="parTrans" cxnId="{3D7C5B4E-4DD2-4CE6-8754-6BE8907D8E60}">
      <dgm:prSet/>
      <dgm:spPr/>
      <dgm:t>
        <a:bodyPr/>
        <a:lstStyle/>
        <a:p>
          <a:endParaRPr lang="en-GB"/>
        </a:p>
      </dgm:t>
    </dgm:pt>
    <dgm:pt modelId="{D83A7641-4901-4356-95CF-DF66079247C1}" type="sibTrans" cxnId="{3D7C5B4E-4DD2-4CE6-8754-6BE8907D8E60}">
      <dgm:prSet/>
      <dgm:spPr/>
      <dgm:t>
        <a:bodyPr/>
        <a:lstStyle/>
        <a:p>
          <a:endParaRPr lang="en-GB"/>
        </a:p>
      </dgm:t>
    </dgm:pt>
    <dgm:pt modelId="{95D26C3E-5C2F-4C8E-A691-4443AC7C0C86}" type="pres">
      <dgm:prSet presAssocID="{A43DEC88-4810-4EA6-9F2D-BB9C92EA4824}" presName="compositeShape" presStyleCnt="0">
        <dgm:presLayoutVars>
          <dgm:chMax val="7"/>
          <dgm:dir/>
          <dgm:resizeHandles val="exact"/>
        </dgm:presLayoutVars>
      </dgm:prSet>
      <dgm:spPr/>
    </dgm:pt>
    <dgm:pt modelId="{AF8E7288-AAD2-41F1-852A-67775D87407F}" type="pres">
      <dgm:prSet presAssocID="{E34B143A-3C65-4BF2-8B18-C83B25DE9571}" presName="circ1" presStyleLbl="vennNode1" presStyleIdx="0" presStyleCnt="2" custLinFactNeighborX="293"/>
      <dgm:spPr/>
    </dgm:pt>
    <dgm:pt modelId="{381A5600-999B-4294-AA97-51164BBC9104}" type="pres">
      <dgm:prSet presAssocID="{E34B143A-3C65-4BF2-8B18-C83B25DE9571}" presName="circ1Tx" presStyleLbl="revTx" presStyleIdx="0" presStyleCnt="0">
        <dgm:presLayoutVars>
          <dgm:chMax val="0"/>
          <dgm:chPref val="0"/>
          <dgm:bulletEnabled val="1"/>
        </dgm:presLayoutVars>
      </dgm:prSet>
      <dgm:spPr/>
    </dgm:pt>
    <dgm:pt modelId="{76E6C5C4-A118-42CB-965D-815DC8321BD0}" type="pres">
      <dgm:prSet presAssocID="{C8EA222E-2626-49BE-8AD3-6C3460E63085}" presName="circ2" presStyleLbl="vennNode1" presStyleIdx="1" presStyleCnt="2"/>
      <dgm:spPr/>
    </dgm:pt>
    <dgm:pt modelId="{5AE56E24-60AE-4043-8623-59493D67B113}" type="pres">
      <dgm:prSet presAssocID="{C8EA222E-2626-49BE-8AD3-6C3460E63085}" presName="circ2Tx" presStyleLbl="revTx" presStyleIdx="0" presStyleCnt="0">
        <dgm:presLayoutVars>
          <dgm:chMax val="0"/>
          <dgm:chPref val="0"/>
          <dgm:bulletEnabled val="1"/>
        </dgm:presLayoutVars>
      </dgm:prSet>
      <dgm:spPr/>
    </dgm:pt>
  </dgm:ptLst>
  <dgm:cxnLst>
    <dgm:cxn modelId="{A130B12F-A1A9-4979-9A34-E1E60DAA819F}" type="presOf" srcId="{C8EA222E-2626-49BE-8AD3-6C3460E63085}" destId="{5AE56E24-60AE-4043-8623-59493D67B113}" srcOrd="1" destOrd="0" presId="urn:microsoft.com/office/officeart/2005/8/layout/venn1"/>
    <dgm:cxn modelId="{6168AF6C-98DE-4DD6-88F5-073FBDF39F5A}" type="presOf" srcId="{E34B143A-3C65-4BF2-8B18-C83B25DE9571}" destId="{AF8E7288-AAD2-41F1-852A-67775D87407F}" srcOrd="0" destOrd="0" presId="urn:microsoft.com/office/officeart/2005/8/layout/venn1"/>
    <dgm:cxn modelId="{3D7C5B4E-4DD2-4CE6-8754-6BE8907D8E60}" srcId="{A43DEC88-4810-4EA6-9F2D-BB9C92EA4824}" destId="{C8EA222E-2626-49BE-8AD3-6C3460E63085}" srcOrd="1" destOrd="0" parTransId="{1910D933-872D-4414-B280-FAFC7B3CBA08}" sibTransId="{D83A7641-4901-4356-95CF-DF66079247C1}"/>
    <dgm:cxn modelId="{D683D84E-62D6-4434-9066-099EDF967C9A}" srcId="{A43DEC88-4810-4EA6-9F2D-BB9C92EA4824}" destId="{E34B143A-3C65-4BF2-8B18-C83B25DE9571}" srcOrd="0" destOrd="0" parTransId="{B5F8C08A-63A6-476B-95ED-F3D43FDB0D7A}" sibTransId="{FE365608-044B-47E4-A764-F343BFD44938}"/>
    <dgm:cxn modelId="{6BCF258D-31A5-4979-8178-4D78B158DC5F}" type="presOf" srcId="{E34B143A-3C65-4BF2-8B18-C83B25DE9571}" destId="{381A5600-999B-4294-AA97-51164BBC9104}" srcOrd="1" destOrd="0" presId="urn:microsoft.com/office/officeart/2005/8/layout/venn1"/>
    <dgm:cxn modelId="{D9D441BB-8128-4143-96CB-2A858CBAD36A}" type="presOf" srcId="{C8EA222E-2626-49BE-8AD3-6C3460E63085}" destId="{76E6C5C4-A118-42CB-965D-815DC8321BD0}" srcOrd="0" destOrd="0" presId="urn:microsoft.com/office/officeart/2005/8/layout/venn1"/>
    <dgm:cxn modelId="{6C2A80E8-1464-4C98-8F0B-7C07F891717F}" type="presOf" srcId="{A43DEC88-4810-4EA6-9F2D-BB9C92EA4824}" destId="{95D26C3E-5C2F-4C8E-A691-4443AC7C0C86}" srcOrd="0" destOrd="0" presId="urn:microsoft.com/office/officeart/2005/8/layout/venn1"/>
    <dgm:cxn modelId="{CBBF6423-0A52-49D3-9C7E-D8F80AAF6688}" type="presParOf" srcId="{95D26C3E-5C2F-4C8E-A691-4443AC7C0C86}" destId="{AF8E7288-AAD2-41F1-852A-67775D87407F}" srcOrd="0" destOrd="0" presId="urn:microsoft.com/office/officeart/2005/8/layout/venn1"/>
    <dgm:cxn modelId="{F76BB299-1E84-4F8A-B911-1039299F5DEA}" type="presParOf" srcId="{95D26C3E-5C2F-4C8E-A691-4443AC7C0C86}" destId="{381A5600-999B-4294-AA97-51164BBC9104}" srcOrd="1" destOrd="0" presId="urn:microsoft.com/office/officeart/2005/8/layout/venn1"/>
    <dgm:cxn modelId="{51CA61B2-83A9-401C-BD1F-8F0054E0DAB0}" type="presParOf" srcId="{95D26C3E-5C2F-4C8E-A691-4443AC7C0C86}" destId="{76E6C5C4-A118-42CB-965D-815DC8321BD0}" srcOrd="2" destOrd="0" presId="urn:microsoft.com/office/officeart/2005/8/layout/venn1"/>
    <dgm:cxn modelId="{E9E76199-BFDE-4C9A-9A7C-BE87BBE8A754}" type="presParOf" srcId="{95D26C3E-5C2F-4C8E-A691-4443AC7C0C86}" destId="{5AE56E24-60AE-4043-8623-59493D67B113}" srcOrd="3" destOrd="0" presId="urn:microsoft.com/office/officeart/2005/8/layout/venn1"/>
  </dgm:cxnLst>
  <dgm:bg/>
  <dgm:whole>
    <a:ln>
      <a:solidFill>
        <a:schemeClr val="tx1"/>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8E7288-AAD2-41F1-852A-67775D87407F}">
      <dsp:nvSpPr>
        <dsp:cNvPr id="0" name=""/>
        <dsp:cNvSpPr/>
      </dsp:nvSpPr>
      <dsp:spPr>
        <a:xfrm>
          <a:off x="323026" y="10702"/>
          <a:ext cx="3913265" cy="3913265"/>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289050">
            <a:lnSpc>
              <a:spcPct val="90000"/>
            </a:lnSpc>
            <a:spcBef>
              <a:spcPct val="0"/>
            </a:spcBef>
            <a:spcAft>
              <a:spcPct val="35000"/>
            </a:spcAft>
            <a:buNone/>
          </a:pPr>
          <a:r>
            <a:rPr lang="en-US" sz="2900" kern="1200" dirty="0"/>
            <a:t>Digital infrastructures</a:t>
          </a:r>
          <a:endParaRPr lang="en-GB" sz="2900" kern="1200" dirty="0"/>
        </a:p>
      </dsp:txBody>
      <dsp:txXfrm>
        <a:off x="869473" y="472160"/>
        <a:ext cx="2256297" cy="2990349"/>
      </dsp:txXfrm>
    </dsp:sp>
    <dsp:sp modelId="{76E6C5C4-A118-42CB-965D-815DC8321BD0}">
      <dsp:nvSpPr>
        <dsp:cNvPr id="0" name=""/>
        <dsp:cNvSpPr/>
      </dsp:nvSpPr>
      <dsp:spPr>
        <a:xfrm>
          <a:off x="3131932" y="10702"/>
          <a:ext cx="3913265" cy="3913265"/>
        </a:xfrm>
        <a:prstGeom prst="ellipse">
          <a:avLst/>
        </a:prstGeom>
        <a:solidFill>
          <a:schemeClr val="accent2">
            <a:alpha val="50000"/>
            <a:hueOff val="-1323373"/>
            <a:satOff val="1492"/>
            <a:lumOff val="35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289050">
            <a:lnSpc>
              <a:spcPct val="90000"/>
            </a:lnSpc>
            <a:spcBef>
              <a:spcPct val="0"/>
            </a:spcBef>
            <a:spcAft>
              <a:spcPct val="35000"/>
            </a:spcAft>
            <a:buNone/>
          </a:pPr>
          <a:r>
            <a:rPr lang="en-US" sz="2900" kern="1200" dirty="0"/>
            <a:t>Research infrastructures</a:t>
          </a:r>
          <a:endParaRPr lang="en-GB" sz="2900" kern="1200" dirty="0"/>
        </a:p>
      </dsp:txBody>
      <dsp:txXfrm>
        <a:off x="4242453" y="472160"/>
        <a:ext cx="2256297" cy="2990349"/>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F311B6-6A7A-4F0D-88BC-F128D846FC26}" type="datetimeFigureOut">
              <a:rPr lang="en-GB" smtClean="0"/>
              <a:t>24/06/2024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648AF6-CBC0-48C8-A8B1-1C563A8712F3}" type="slidenum">
              <a:rPr lang="en-GB" smtClean="0"/>
              <a:t>‹#›</a:t>
            </a:fld>
            <a:endParaRPr lang="en-GB"/>
          </a:p>
        </p:txBody>
      </p:sp>
    </p:spTree>
    <p:extLst>
      <p:ext uri="{BB962C8B-B14F-4D97-AF65-F5344CB8AC3E}">
        <p14:creationId xmlns:p14="http://schemas.microsoft.com/office/powerpoint/2010/main" val="2856888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F648AF6-CBC0-48C8-A8B1-1C563A8712F3}" type="slidenum">
              <a:rPr lang="en-GB" smtClean="0"/>
              <a:t>2</a:t>
            </a:fld>
            <a:endParaRPr lang="en-GB"/>
          </a:p>
        </p:txBody>
      </p:sp>
    </p:spTree>
    <p:extLst>
      <p:ext uri="{BB962C8B-B14F-4D97-AF65-F5344CB8AC3E}">
        <p14:creationId xmlns:p14="http://schemas.microsoft.com/office/powerpoint/2010/main" val="2894139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Slide Number Placeholder 3"/>
          <p:cNvSpPr>
            <a:spLocks noGrp="1"/>
          </p:cNvSpPr>
          <p:nvPr>
            <p:ph type="sldNum" sz="quarter" idx="5"/>
          </p:nvPr>
        </p:nvSpPr>
        <p:spPr/>
        <p:txBody>
          <a:bodyPr/>
          <a:lstStyle/>
          <a:p>
            <a:fld id="{2F648AF6-CBC0-48C8-A8B1-1C563A8712F3}" type="slidenum">
              <a:rPr lang="en-GB" smtClean="0"/>
              <a:t>5</a:t>
            </a:fld>
            <a:endParaRPr lang="en-GB"/>
          </a:p>
        </p:txBody>
      </p:sp>
    </p:spTree>
    <p:extLst>
      <p:ext uri="{BB962C8B-B14F-4D97-AF65-F5344CB8AC3E}">
        <p14:creationId xmlns:p14="http://schemas.microsoft.com/office/powerpoint/2010/main" val="4133306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AB63408-32B0-45D0-9E04-DCAA4EC08887}" type="slidenum">
              <a:rPr lang="en-GB" smtClean="0"/>
              <a:t>6</a:t>
            </a:fld>
            <a:endParaRPr lang="en-GB"/>
          </a:p>
        </p:txBody>
      </p:sp>
    </p:spTree>
    <p:extLst>
      <p:ext uri="{BB962C8B-B14F-4D97-AF65-F5344CB8AC3E}">
        <p14:creationId xmlns:p14="http://schemas.microsoft.com/office/powerpoint/2010/main" val="38807771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203176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9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1"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1267113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0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1"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3603526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1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7"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3"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4"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38828600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2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16776960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3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34168486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4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1170537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5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39897690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6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3343711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18398416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8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28918960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12"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4"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39347464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9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1"/>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31214731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0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04093"/>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34936825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1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1190072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2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15981880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23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30114736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24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32769794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5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8920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9"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27242153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6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16379634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1444056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8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76467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itle 5"/>
          <p:cNvSpPr>
            <a:spLocks noGrp="1"/>
          </p:cNvSpPr>
          <p:nvPr>
            <p:ph type="title"/>
          </p:nvPr>
        </p:nvSpPr>
        <p:spPr/>
        <p:txBody>
          <a:bodyPr/>
          <a:lstStyle>
            <a:lvl1pPr>
              <a:defRPr>
                <a:solidFill>
                  <a:schemeClr val="accent1">
                    <a:lumMod val="50000"/>
                  </a:schemeClr>
                </a:solidFill>
              </a:defRPr>
            </a:lvl1pPr>
          </a:lstStyle>
          <a:p>
            <a:r>
              <a:rPr lang="en-US"/>
              <a:t>Click to edit Master title style</a:t>
            </a:r>
            <a:endParaRPr lang="en-GB" dirty="0"/>
          </a:p>
        </p:txBody>
      </p:sp>
      <p:sp>
        <p:nvSpPr>
          <p:cNvPr id="11"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24137786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a:t>Click to edit Master title style</a:t>
            </a:r>
          </a:p>
        </p:txBody>
      </p:sp>
      <p:sp>
        <p:nvSpPr>
          <p:cNvPr id="3" name="Tartalom helye 2"/>
          <p:cNvSpPr>
            <a:spLocks noGrp="1"/>
          </p:cNvSpPr>
          <p:nvPr>
            <p:ph sz="half" idx="1"/>
          </p:nvPr>
        </p:nvSpPr>
        <p:spPr>
          <a:xfrm>
            <a:off x="609600" y="17057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artalom helye 3"/>
          <p:cNvSpPr>
            <a:spLocks noGrp="1"/>
          </p:cNvSpPr>
          <p:nvPr>
            <p:ph sz="half" idx="2"/>
          </p:nvPr>
        </p:nvSpPr>
        <p:spPr>
          <a:xfrm>
            <a:off x="6197600" y="17057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átum helye 4"/>
          <p:cNvSpPr>
            <a:spLocks noGrp="1"/>
          </p:cNvSpPr>
          <p:nvPr>
            <p:ph type="dt" sz="half" idx="10"/>
          </p:nvPr>
        </p:nvSpPr>
        <p:spPr/>
        <p:txBody>
          <a:bodyPr/>
          <a:lstStyle/>
          <a:p>
            <a:fld id="{9199DE58-48C3-4C72-8172-82E87F24F043}" type="datetimeFigureOut">
              <a:rPr lang="en-GB" smtClean="0"/>
              <a:t>24/06/2024</a:t>
            </a:fld>
            <a:endParaRPr lang="en-GB"/>
          </a:p>
        </p:txBody>
      </p:sp>
      <p:sp>
        <p:nvSpPr>
          <p:cNvPr id="6" name="Élőláb helye 5"/>
          <p:cNvSpPr>
            <a:spLocks noGrp="1"/>
          </p:cNvSpPr>
          <p:nvPr>
            <p:ph type="ftr" sz="quarter" idx="11"/>
          </p:nvPr>
        </p:nvSpPr>
        <p:spPr>
          <a:xfrm>
            <a:off x="4165600" y="6356351"/>
            <a:ext cx="3860800" cy="365125"/>
          </a:xfrm>
          <a:prstGeom prst="rect">
            <a:avLst/>
          </a:prstGeom>
        </p:spPr>
        <p:txBody>
          <a:bodyPr/>
          <a:lstStyle/>
          <a:p>
            <a:endParaRPr lang="en-GB"/>
          </a:p>
        </p:txBody>
      </p:sp>
      <p:sp>
        <p:nvSpPr>
          <p:cNvPr id="7" name="Dia számának helye 6"/>
          <p:cNvSpPr>
            <a:spLocks noGrp="1"/>
          </p:cNvSpPr>
          <p:nvPr>
            <p:ph type="sldNum" sz="quarter" idx="12"/>
          </p:nvPr>
        </p:nvSpPr>
        <p:spPr/>
        <p:txBody>
          <a:bodyPr/>
          <a:lstStyle/>
          <a:p>
            <a:fld id="{71D50F9E-E9D9-465E-B97B-BAC080251E3D}" type="slidenum">
              <a:rPr lang="en-GB" smtClean="0"/>
              <a:t>‹#›</a:t>
            </a:fld>
            <a:endParaRPr lang="en-GB"/>
          </a:p>
        </p:txBody>
      </p:sp>
      <p:pic>
        <p:nvPicPr>
          <p:cNvPr id="9" name="Picture 3" descr="C:\Users\Peter\Desktop\Untitled-1.jpg">
            <a:extLst>
              <a:ext uri="{FF2B5EF4-FFF2-40B4-BE49-F238E27FC236}">
                <a16:creationId xmlns:a16="http://schemas.microsoft.com/office/drawing/2014/main" id="{9F50F025-7823-4237-8F9D-BA09B33584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267" y="1517161"/>
            <a:ext cx="11023600" cy="1166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6193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199DE58-48C3-4C72-8172-82E87F24F043}" type="datetimeFigureOut">
              <a:rPr lang="en-GB" smtClean="0"/>
              <a:t>24/06/2024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D50F9E-E9D9-465E-B97B-BAC080251E3D}" type="slidenum">
              <a:rPr lang="en-GB" smtClean="0"/>
              <a:t>‹#›</a:t>
            </a:fld>
            <a:endParaRPr lang="en-GB"/>
          </a:p>
        </p:txBody>
      </p:sp>
    </p:spTree>
    <p:extLst>
      <p:ext uri="{BB962C8B-B14F-4D97-AF65-F5344CB8AC3E}">
        <p14:creationId xmlns:p14="http://schemas.microsoft.com/office/powerpoint/2010/main" val="22267716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199DE58-48C3-4C72-8172-82E87F24F043}" type="datetimeFigureOut">
              <a:rPr lang="en-GB" smtClean="0"/>
              <a:t>24/06/2024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1D50F9E-E9D9-465E-B97B-BAC080251E3D}" type="slidenum">
              <a:rPr lang="en-GB" smtClean="0"/>
              <a:t>‹#›</a:t>
            </a:fld>
            <a:endParaRPr lang="en-GB"/>
          </a:p>
        </p:txBody>
      </p:sp>
    </p:spTree>
    <p:extLst>
      <p:ext uri="{BB962C8B-B14F-4D97-AF65-F5344CB8AC3E}">
        <p14:creationId xmlns:p14="http://schemas.microsoft.com/office/powerpoint/2010/main" val="34570167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99DE58-48C3-4C72-8172-82E87F24F043}" type="datetimeFigureOut">
              <a:rPr lang="en-GB" smtClean="0"/>
              <a:t>24/06/2024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1D50F9E-E9D9-465E-B97B-BAC080251E3D}" type="slidenum">
              <a:rPr lang="en-GB" smtClean="0"/>
              <a:t>‹#›</a:t>
            </a:fld>
            <a:endParaRPr lang="en-GB"/>
          </a:p>
        </p:txBody>
      </p:sp>
    </p:spTree>
    <p:extLst>
      <p:ext uri="{BB962C8B-B14F-4D97-AF65-F5344CB8AC3E}">
        <p14:creationId xmlns:p14="http://schemas.microsoft.com/office/powerpoint/2010/main" val="41506911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199DE58-48C3-4C72-8172-82E87F24F043}" type="datetimeFigureOut">
              <a:rPr lang="en-GB" smtClean="0"/>
              <a:t>24/06/2024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1D50F9E-E9D9-465E-B97B-BAC080251E3D}" type="slidenum">
              <a:rPr lang="en-GB" smtClean="0"/>
              <a:t>‹#›</a:t>
            </a:fld>
            <a:endParaRPr lang="en-GB"/>
          </a:p>
        </p:txBody>
      </p:sp>
    </p:spTree>
    <p:extLst>
      <p:ext uri="{BB962C8B-B14F-4D97-AF65-F5344CB8AC3E}">
        <p14:creationId xmlns:p14="http://schemas.microsoft.com/office/powerpoint/2010/main" val="23809525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p:txBody>
      </p:sp>
    </p:spTree>
    <p:extLst>
      <p:ext uri="{BB962C8B-B14F-4D97-AF65-F5344CB8AC3E}">
        <p14:creationId xmlns:p14="http://schemas.microsoft.com/office/powerpoint/2010/main" val="21971790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able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a:xfrm>
            <a:off x="11156102" y="6420102"/>
            <a:ext cx="834713" cy="366183"/>
          </a:xfrm>
          <a:prstGeom prst="rect">
            <a:avLst/>
          </a:prstGeom>
        </p:spPr>
        <p:txBody>
          <a:bodyPr/>
          <a:lstStyle/>
          <a:p>
            <a:fld id="{A88B48FB-E956-2048-9E74-C69E7CAA26CC}" type="slidenum">
              <a:rPr lang="en-US" smtClean="0"/>
              <a:pPr/>
              <a:t>‹#›</a:t>
            </a:fld>
            <a:endParaRPr lang="en-US"/>
          </a:p>
        </p:txBody>
      </p:sp>
      <p:sp>
        <p:nvSpPr>
          <p:cNvPr id="7" name="Text Placeholder 6"/>
          <p:cNvSpPr>
            <a:spLocks noGrp="1"/>
          </p:cNvSpPr>
          <p:nvPr>
            <p:ph type="body" sz="quarter" idx="13"/>
          </p:nvPr>
        </p:nvSpPr>
        <p:spPr>
          <a:xfrm>
            <a:off x="154518" y="965200"/>
            <a:ext cx="5183716" cy="349251"/>
          </a:xfrm>
        </p:spPr>
        <p:txBody>
          <a:bodyPr/>
          <a:lstStyle/>
          <a:p>
            <a:pPr lvl="0"/>
            <a:r>
              <a:rPr lang="en-US"/>
              <a:t>Click to edit Master text styles</a:t>
            </a:r>
          </a:p>
        </p:txBody>
      </p:sp>
    </p:spTree>
    <p:extLst>
      <p:ext uri="{BB962C8B-B14F-4D97-AF65-F5344CB8AC3E}">
        <p14:creationId xmlns:p14="http://schemas.microsoft.com/office/powerpoint/2010/main" val="5819649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able sty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a:xfrm>
            <a:off x="11156102" y="6420102"/>
            <a:ext cx="834713" cy="366183"/>
          </a:xfrm>
          <a:prstGeom prst="rect">
            <a:avLst/>
          </a:prstGeom>
        </p:spPr>
        <p:txBody>
          <a:bodyPr/>
          <a:lstStyle/>
          <a:p>
            <a:fld id="{A88B48FB-E956-2048-9E74-C69E7CAA26CC}" type="slidenum">
              <a:rPr lang="en-US" smtClean="0"/>
              <a:pPr/>
              <a:t>‹#›</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4205057706"/>
              </p:ext>
            </p:extLst>
          </p:nvPr>
        </p:nvGraphicFramePr>
        <p:xfrm>
          <a:off x="273050" y="1403201"/>
          <a:ext cx="7938199" cy="2913167"/>
        </p:xfrm>
        <a:graphic>
          <a:graphicData uri="http://schemas.openxmlformats.org/drawingml/2006/table">
            <a:tbl>
              <a:tblPr firstRow="1" lastRow="1" bandRow="1">
                <a:tableStyleId>{1FECB4D8-DB02-4DC6-A0A2-4F2EBAE1DC90}</a:tableStyleId>
              </a:tblPr>
              <a:tblGrid>
                <a:gridCol w="6403160">
                  <a:extLst>
                    <a:ext uri="{9D8B030D-6E8A-4147-A177-3AD203B41FA5}">
                      <a16:colId xmlns:a16="http://schemas.microsoft.com/office/drawing/2014/main" val="20000"/>
                    </a:ext>
                  </a:extLst>
                </a:gridCol>
                <a:gridCol w="955219">
                  <a:extLst>
                    <a:ext uri="{9D8B030D-6E8A-4147-A177-3AD203B41FA5}">
                      <a16:colId xmlns:a16="http://schemas.microsoft.com/office/drawing/2014/main" val="20001"/>
                    </a:ext>
                  </a:extLst>
                </a:gridCol>
                <a:gridCol w="579820">
                  <a:extLst>
                    <a:ext uri="{9D8B030D-6E8A-4147-A177-3AD203B41FA5}">
                      <a16:colId xmlns:a16="http://schemas.microsoft.com/office/drawing/2014/main" val="20002"/>
                    </a:ext>
                  </a:extLst>
                </a:gridCol>
              </a:tblGrid>
              <a:tr h="416167">
                <a:tc>
                  <a:txBody>
                    <a:bodyPr/>
                    <a:lstStyle/>
                    <a:p>
                      <a:r>
                        <a:rPr lang="en-US" sz="1500" dirty="0">
                          <a:solidFill>
                            <a:schemeClr val="bg1"/>
                          </a:solidFill>
                          <a:latin typeface="Arial"/>
                          <a:cs typeface="Arial"/>
                        </a:rPr>
                        <a:t>Answer Choices</a:t>
                      </a:r>
                    </a:p>
                  </a:txBody>
                  <a:tcPr marL="121920" marR="121920" marT="60960" marB="6096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gridSpan="2">
                  <a:txBody>
                    <a:bodyPr/>
                    <a:lstStyle/>
                    <a:p>
                      <a:r>
                        <a:rPr lang="en-US" sz="1500" dirty="0">
                          <a:solidFill>
                            <a:schemeClr val="bg1"/>
                          </a:solidFill>
                          <a:latin typeface="Arial"/>
                          <a:cs typeface="Arial"/>
                        </a:rPr>
                        <a:t>Responses</a:t>
                      </a:r>
                    </a:p>
                  </a:txBody>
                  <a:tcPr marL="121920" marR="121920" marT="60960" marB="60960"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hMerge="1">
                  <a:txBody>
                    <a:bodyPr/>
                    <a:lstStyle/>
                    <a:p>
                      <a:endParaRPr lang="en-US" sz="1200" dirty="0">
                        <a:solidFill>
                          <a:schemeClr val="bg1"/>
                        </a:solidFill>
                        <a:latin typeface="Arial"/>
                        <a:cs typeface="Arial"/>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10000"/>
                  </a:ext>
                </a:extLst>
              </a:tr>
              <a:tr h="416167">
                <a:tc>
                  <a:txBody>
                    <a:bodyPr/>
                    <a:lstStyle/>
                    <a:p>
                      <a:r>
                        <a:rPr lang="en-US" sz="1400" dirty="0">
                          <a:solidFill>
                            <a:schemeClr val="tx1"/>
                          </a:solidFill>
                          <a:latin typeface="Arial"/>
                          <a:cs typeface="Arial"/>
                        </a:rPr>
                        <a:t>Less than one year</a:t>
                      </a:r>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400" dirty="0">
                          <a:solidFill>
                            <a:schemeClr val="tx1"/>
                          </a:solidFill>
                          <a:latin typeface="Arial"/>
                          <a:cs typeface="Arial"/>
                        </a:rPr>
                        <a:t>10.00%</a:t>
                      </a:r>
                    </a:p>
                  </a:txBody>
                  <a:tcPr marL="121920" marR="121920" marT="60960" marB="6096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US" sz="1400" dirty="0">
                          <a:solidFill>
                            <a:schemeClr val="tx1"/>
                          </a:solidFill>
                          <a:latin typeface="Arial"/>
                          <a:cs typeface="Arial"/>
                        </a:rPr>
                        <a:t>10</a:t>
                      </a:r>
                    </a:p>
                  </a:txBody>
                  <a:tcPr marL="121920" marR="121920" marT="60960" marB="6096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416167">
                <a:tc>
                  <a:txBody>
                    <a:bodyPr/>
                    <a:lstStyle/>
                    <a:p>
                      <a:r>
                        <a:rPr lang="en-US" sz="1400" dirty="0">
                          <a:solidFill>
                            <a:schemeClr val="tx1"/>
                          </a:solidFill>
                          <a:latin typeface="Arial"/>
                          <a:cs typeface="Arial"/>
                        </a:rPr>
                        <a:t>1 to 3 years</a:t>
                      </a:r>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400" dirty="0">
                          <a:solidFill>
                            <a:schemeClr val="tx1"/>
                          </a:solidFill>
                          <a:latin typeface="Arial"/>
                          <a:cs typeface="Arial"/>
                        </a:rPr>
                        <a:t>10.00%</a:t>
                      </a:r>
                    </a:p>
                  </a:txBody>
                  <a:tcPr marL="121920" marR="121920" marT="60960" marB="60960" anchor="ctr">
                    <a:lnL w="12700" cap="flat" cmpd="sng" algn="ctr">
                      <a:noFill/>
                      <a:prstDash val="solid"/>
                      <a:round/>
                      <a:headEnd type="none" w="med" len="med"/>
                      <a:tailEnd type="none" w="med" len="med"/>
                    </a:lnL>
                    <a:lnR>
                      <a:noFill/>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US" sz="1400" dirty="0">
                          <a:solidFill>
                            <a:schemeClr val="tx1"/>
                          </a:solidFill>
                          <a:latin typeface="Arial"/>
                          <a:cs typeface="Arial"/>
                        </a:rPr>
                        <a:t>10</a:t>
                      </a:r>
                    </a:p>
                  </a:txBody>
                  <a:tcPr marL="121920" marR="121920" marT="60960" marB="60960" anchor="ctr">
                    <a:lnL>
                      <a:noFill/>
                    </a:lnL>
                    <a:lnR w="12700" cap="flat" cmpd="sng" algn="ctr">
                      <a:noFill/>
                      <a:prstDash val="solid"/>
                      <a:round/>
                      <a:headEnd type="none" w="med" len="med"/>
                      <a:tailEnd type="none" w="med" len="med"/>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416167">
                <a:tc>
                  <a:txBody>
                    <a:bodyPr/>
                    <a:lstStyle/>
                    <a:p>
                      <a:r>
                        <a:rPr lang="en-US" sz="1400" dirty="0">
                          <a:solidFill>
                            <a:schemeClr val="tx1"/>
                          </a:solidFill>
                          <a:latin typeface="Arial"/>
                          <a:cs typeface="Arial"/>
                        </a:rPr>
                        <a:t>3 to 5 years</a:t>
                      </a:r>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400" dirty="0">
                          <a:solidFill>
                            <a:schemeClr val="tx1"/>
                          </a:solidFill>
                          <a:latin typeface="Arial"/>
                          <a:cs typeface="Arial"/>
                        </a:rPr>
                        <a:t>25.00%</a:t>
                      </a:r>
                    </a:p>
                  </a:txBody>
                  <a:tcPr marL="121920" marR="121920" marT="60960" marB="60960" anchor="ctr">
                    <a:lnL w="12700" cap="flat" cmpd="sng" algn="ctr">
                      <a:noFill/>
                      <a:prstDash val="solid"/>
                      <a:round/>
                      <a:headEnd type="none" w="med" len="med"/>
                      <a:tailEnd type="none" w="med" len="med"/>
                    </a:lnL>
                    <a:lnR>
                      <a:noFill/>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US" sz="1400" dirty="0">
                          <a:solidFill>
                            <a:schemeClr val="tx1"/>
                          </a:solidFill>
                          <a:latin typeface="Arial"/>
                          <a:cs typeface="Arial"/>
                        </a:rPr>
                        <a:t>25</a:t>
                      </a:r>
                    </a:p>
                  </a:txBody>
                  <a:tcPr marL="121920" marR="121920" marT="60960" marB="60960" anchor="ctr">
                    <a:lnL>
                      <a:noFill/>
                    </a:lnL>
                    <a:lnR w="12700" cap="flat" cmpd="sng" algn="ctr">
                      <a:noFill/>
                      <a:prstDash val="solid"/>
                      <a:round/>
                      <a:headEnd type="none" w="med" len="med"/>
                      <a:tailEnd type="none" w="med" len="med"/>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416167">
                <a:tc>
                  <a:txBody>
                    <a:bodyPr/>
                    <a:lstStyle/>
                    <a:p>
                      <a:r>
                        <a:rPr lang="en-US" sz="1400" dirty="0">
                          <a:solidFill>
                            <a:schemeClr val="tx1"/>
                          </a:solidFill>
                          <a:latin typeface="Arial"/>
                          <a:cs typeface="Arial"/>
                        </a:rPr>
                        <a:t>5 to 7 years</a:t>
                      </a:r>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400" dirty="0">
                          <a:solidFill>
                            <a:schemeClr val="tx1"/>
                          </a:solidFill>
                          <a:latin typeface="Arial"/>
                          <a:cs typeface="Arial"/>
                        </a:rPr>
                        <a:t>15.00%</a:t>
                      </a:r>
                    </a:p>
                  </a:txBody>
                  <a:tcPr marL="121920" marR="121920" marT="60960" marB="60960" anchor="ctr">
                    <a:lnL w="12700" cap="flat" cmpd="sng" algn="ctr">
                      <a:noFill/>
                      <a:prstDash val="solid"/>
                      <a:round/>
                      <a:headEnd type="none" w="med" len="med"/>
                      <a:tailEnd type="none" w="med" len="med"/>
                    </a:lnL>
                    <a:lnR>
                      <a:noFill/>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US" sz="1400" dirty="0">
                          <a:solidFill>
                            <a:schemeClr val="tx1"/>
                          </a:solidFill>
                          <a:latin typeface="Arial"/>
                          <a:cs typeface="Arial"/>
                        </a:rPr>
                        <a:t>15</a:t>
                      </a:r>
                    </a:p>
                  </a:txBody>
                  <a:tcPr marL="121920" marR="121920" marT="60960" marB="60960" anchor="ctr">
                    <a:lnL>
                      <a:noFill/>
                    </a:lnL>
                    <a:lnR w="12700" cap="flat" cmpd="sng" algn="ctr">
                      <a:noFill/>
                      <a:prstDash val="solid"/>
                      <a:round/>
                      <a:headEnd type="none" w="med" len="med"/>
                      <a:tailEnd type="none" w="med" len="med"/>
                    </a:lnR>
                    <a:lnT w="6350" cap="flat" cmpd="sng" algn="ctr">
                      <a:solidFill>
                        <a:srgbClr val="60574C"/>
                      </a:solidFill>
                      <a:prstDash val="solid"/>
                      <a:round/>
                      <a:headEnd type="none" w="med" len="med"/>
                      <a:tailEnd type="none" w="med" len="med"/>
                    </a:lnT>
                    <a:lnB w="6350" cap="flat" cmpd="sng" algn="ctr">
                      <a:solidFill>
                        <a:srgbClr val="60574C"/>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416167">
                <a:tc>
                  <a:txBody>
                    <a:bodyPr/>
                    <a:lstStyle/>
                    <a:p>
                      <a:r>
                        <a:rPr lang="en-US" sz="1400" dirty="0">
                          <a:solidFill>
                            <a:schemeClr val="tx1"/>
                          </a:solidFill>
                          <a:latin typeface="Arial"/>
                          <a:cs typeface="Arial"/>
                        </a:rPr>
                        <a:t>More than seven</a:t>
                      </a:r>
                      <a:r>
                        <a:rPr lang="en-US" sz="1400" baseline="0" dirty="0">
                          <a:solidFill>
                            <a:schemeClr val="tx1"/>
                          </a:solidFill>
                          <a:latin typeface="Arial"/>
                          <a:cs typeface="Arial"/>
                        </a:rPr>
                        <a:t> years</a:t>
                      </a:r>
                      <a:endParaRPr lang="en-US" sz="1400" dirty="0">
                        <a:solidFill>
                          <a:schemeClr val="tx1"/>
                        </a:solidFill>
                        <a:latin typeface="Arial"/>
                        <a:cs typeface="Arial"/>
                      </a:endParaRPr>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60574C"/>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400" dirty="0">
                          <a:solidFill>
                            <a:schemeClr val="tx1"/>
                          </a:solidFill>
                          <a:latin typeface="Arial"/>
                          <a:cs typeface="Arial"/>
                        </a:rPr>
                        <a:t>40.00%</a:t>
                      </a:r>
                    </a:p>
                  </a:txBody>
                  <a:tcPr marL="121920" marR="121920" marT="60960" marB="60960" anchor="ctr">
                    <a:lnL w="12700" cap="flat" cmpd="sng" algn="ctr">
                      <a:noFill/>
                      <a:prstDash val="solid"/>
                      <a:round/>
                      <a:headEnd type="none" w="med" len="med"/>
                      <a:tailEnd type="none" w="med" len="med"/>
                    </a:lnL>
                    <a:lnR>
                      <a:noFill/>
                    </a:lnR>
                    <a:lnT w="6350" cap="flat" cmpd="sng" algn="ctr">
                      <a:solidFill>
                        <a:srgbClr val="60574C"/>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US" sz="1400" dirty="0">
                          <a:solidFill>
                            <a:schemeClr val="tx1"/>
                          </a:solidFill>
                          <a:latin typeface="Arial"/>
                          <a:cs typeface="Arial"/>
                        </a:rPr>
                        <a:t>40</a:t>
                      </a:r>
                    </a:p>
                  </a:txBody>
                  <a:tcPr marL="121920" marR="121920" marT="60960" marB="60960" anchor="ctr">
                    <a:lnL>
                      <a:noFill/>
                    </a:lnL>
                    <a:lnR w="12700" cap="flat" cmpd="sng" algn="ctr">
                      <a:noFill/>
                      <a:prstDash val="solid"/>
                      <a:round/>
                      <a:headEnd type="none" w="med" len="med"/>
                      <a:tailEnd type="none" w="med" len="med"/>
                    </a:lnR>
                    <a:lnT w="6350" cap="flat" cmpd="sng" algn="ctr">
                      <a:solidFill>
                        <a:srgbClr val="60574C"/>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416167">
                <a:tc>
                  <a:txBody>
                    <a:bodyPr/>
                    <a:lstStyle/>
                    <a:p>
                      <a:r>
                        <a:rPr lang="en-US" sz="1400" dirty="0">
                          <a:solidFill>
                            <a:srgbClr val="FFFFFF"/>
                          </a:solidFill>
                          <a:latin typeface="Arial"/>
                          <a:cs typeface="Arial"/>
                        </a:rPr>
                        <a:t>Total</a:t>
                      </a:r>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666666"/>
                    </a:solidFill>
                  </a:tcPr>
                </a:tc>
                <a:tc>
                  <a:txBody>
                    <a:bodyPr/>
                    <a:lstStyle/>
                    <a:p>
                      <a:endParaRPr lang="en-US" sz="1400" dirty="0">
                        <a:solidFill>
                          <a:srgbClr val="FFFFFF"/>
                        </a:solidFill>
                        <a:latin typeface="Arial"/>
                        <a:cs typeface="Arial"/>
                      </a:endParaRPr>
                    </a:p>
                  </a:txBody>
                  <a:tcPr marL="121920" marR="121920" marT="60960" marB="60960"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666666"/>
                    </a:solidFill>
                  </a:tcPr>
                </a:tc>
                <a:tc>
                  <a:txBody>
                    <a:bodyPr/>
                    <a:lstStyle/>
                    <a:p>
                      <a:pPr algn="r"/>
                      <a:r>
                        <a:rPr lang="en-US" sz="1400" dirty="0">
                          <a:solidFill>
                            <a:srgbClr val="FFFFFF"/>
                          </a:solidFill>
                          <a:latin typeface="Arial"/>
                          <a:cs typeface="Arial"/>
                        </a:rPr>
                        <a:t>100</a:t>
                      </a:r>
                    </a:p>
                  </a:txBody>
                  <a:tcPr marL="121920" marR="121920" marT="60960" marB="6096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666666"/>
                    </a:solidFill>
                  </a:tcPr>
                </a:tc>
                <a:extLst>
                  <a:ext uri="{0D108BD9-81ED-4DB2-BD59-A6C34878D82A}">
                    <a16:rowId xmlns:a16="http://schemas.microsoft.com/office/drawing/2014/main" val="10006"/>
                  </a:ext>
                </a:extLst>
              </a:tr>
            </a:tbl>
          </a:graphicData>
        </a:graphic>
      </p:graphicFrame>
      <p:sp>
        <p:nvSpPr>
          <p:cNvPr id="7" name="Text Placeholder 6"/>
          <p:cNvSpPr>
            <a:spLocks noGrp="1"/>
          </p:cNvSpPr>
          <p:nvPr>
            <p:ph type="body" sz="quarter" idx="11"/>
          </p:nvPr>
        </p:nvSpPr>
        <p:spPr>
          <a:xfrm>
            <a:off x="154518" y="965200"/>
            <a:ext cx="5971116" cy="349251"/>
          </a:xfrm>
        </p:spPr>
        <p:txBody>
          <a:bodyPr/>
          <a:lstStyle/>
          <a:p>
            <a:pPr lvl="0"/>
            <a:r>
              <a:rPr lang="en-US"/>
              <a:t>Click to edit Master text styles</a:t>
            </a:r>
          </a:p>
        </p:txBody>
      </p:sp>
    </p:spTree>
    <p:extLst>
      <p:ext uri="{BB962C8B-B14F-4D97-AF65-F5344CB8AC3E}">
        <p14:creationId xmlns:p14="http://schemas.microsoft.com/office/powerpoint/2010/main" val="2141474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1211961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2929228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2879415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3135421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1282224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6"/>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216946669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5" Type="http://schemas.openxmlformats.org/officeDocument/2006/relationships/image" Target="../media/image4.jp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1562986" y="1353031"/>
            <a:ext cx="807285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Slide Number Placeholder 3"/>
          <p:cNvSpPr>
            <a:spLocks noGrp="1"/>
          </p:cNvSpPr>
          <p:nvPr>
            <p:ph type="sldNum" sz="quarter" idx="4"/>
          </p:nvPr>
        </p:nvSpPr>
        <p:spPr>
          <a:xfrm>
            <a:off x="579120" y="6394450"/>
            <a:ext cx="67056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D50F9E-E9D9-465E-B97B-BAC080251E3D}" type="slidenum">
              <a:rPr lang="en-GB" smtClean="0"/>
              <a:t>‹#›</a:t>
            </a:fld>
            <a:endParaRPr lang="en-GB"/>
          </a:p>
        </p:txBody>
      </p:sp>
    </p:spTree>
    <p:extLst>
      <p:ext uri="{BB962C8B-B14F-4D97-AF65-F5344CB8AC3E}">
        <p14:creationId xmlns:p14="http://schemas.microsoft.com/office/powerpoint/2010/main" val="40194190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 id="2147483703" r:id="rId31"/>
    <p:sldLayoutId id="2147483704" r:id="rId32"/>
    <p:sldLayoutId id="2147483705" r:id="rId33"/>
    <p:sldLayoutId id="2147483706" r:id="rId34"/>
  </p:sldLayoutIdLst>
  <p:txStyles>
    <p:title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FA5C5DA-7CD8-034D-9BCD-BED58FE210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Placeholder 1"/>
          <p:cNvSpPr>
            <a:spLocks noGrp="1"/>
          </p:cNvSpPr>
          <p:nvPr>
            <p:ph type="title"/>
          </p:nvPr>
        </p:nvSpPr>
        <p:spPr>
          <a:xfrm>
            <a:off x="153515" y="444508"/>
            <a:ext cx="10972800" cy="521696"/>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53515" y="982199"/>
            <a:ext cx="7110008" cy="332192"/>
          </a:xfrm>
          <a:prstGeom prst="rect">
            <a:avLst/>
          </a:prstGeom>
        </p:spPr>
        <p:txBody>
          <a:bodyPr vert="horz" lIns="91440" tIns="45720" rIns="91440" bIns="45720" rtlCol="0">
            <a:normAutofit/>
          </a:bodyPr>
          <a:lstStyle/>
          <a:p>
            <a:pPr lvl="0"/>
            <a:r>
              <a:rPr lang="en-US" dirty="0"/>
              <a:t>Click to edit Master text styles</a:t>
            </a:r>
          </a:p>
        </p:txBody>
      </p:sp>
      <p:cxnSp>
        <p:nvCxnSpPr>
          <p:cNvPr id="10" name="Straight Connector 9"/>
          <p:cNvCxnSpPr/>
          <p:nvPr/>
        </p:nvCxnSpPr>
        <p:spPr>
          <a:xfrm>
            <a:off x="273051" y="972237"/>
            <a:ext cx="11707283" cy="0"/>
          </a:xfrm>
          <a:prstGeom prst="line">
            <a:avLst/>
          </a:prstGeom>
          <a:ln w="6350" cmpd="sng">
            <a:solidFill>
              <a:srgbClr val="CCCCCC"/>
            </a:solidFill>
          </a:ln>
          <a:effectLst/>
        </p:spPr>
        <p:style>
          <a:lnRef idx="2">
            <a:schemeClr val="accent1"/>
          </a:lnRef>
          <a:fillRef idx="0">
            <a:schemeClr val="accent1"/>
          </a:fillRef>
          <a:effectRef idx="1">
            <a:schemeClr val="accent1"/>
          </a:effectRef>
          <a:fontRef idx="minor">
            <a:schemeClr val="tx1"/>
          </a:fontRef>
        </p:style>
      </p:cxnSp>
      <p:sp>
        <p:nvSpPr>
          <p:cNvPr id="9" name="Text Placeholder 6">
            <a:extLst>
              <a:ext uri="{FF2B5EF4-FFF2-40B4-BE49-F238E27FC236}">
                <a16:creationId xmlns:a16="http://schemas.microsoft.com/office/drawing/2014/main" id="{540D923B-68F7-A748-9771-EDD465A33378}"/>
              </a:ext>
            </a:extLst>
          </p:cNvPr>
          <p:cNvSpPr txBox="1">
            <a:spLocks/>
          </p:cNvSpPr>
          <p:nvPr/>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1" name="Slide Number Placeholder 3">
            <a:extLst>
              <a:ext uri="{FF2B5EF4-FFF2-40B4-BE49-F238E27FC236}">
                <a16:creationId xmlns:a16="http://schemas.microsoft.com/office/drawing/2014/main" id="{8DCBE518-CB66-014F-8588-937A1CE7A4D6}"/>
              </a:ext>
            </a:extLst>
          </p:cNvPr>
          <p:cNvSpPr txBox="1">
            <a:spLocks/>
          </p:cNvSpPr>
          <p:nvPr/>
        </p:nvSpPr>
        <p:spPr>
          <a:xfrm>
            <a:off x="8498510" y="6317559"/>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pPr/>
              <a:t>‹#›</a:t>
            </a:fld>
            <a:r>
              <a:rPr lang="en-GB"/>
              <a:t>     |</a:t>
            </a:r>
            <a:endParaRPr lang="en-GB" dirty="0"/>
          </a:p>
        </p:txBody>
      </p:sp>
    </p:spTree>
    <p:extLst>
      <p:ext uri="{BB962C8B-B14F-4D97-AF65-F5344CB8AC3E}">
        <p14:creationId xmlns:p14="http://schemas.microsoft.com/office/powerpoint/2010/main" val="2007867994"/>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Lst>
  <p:txStyles>
    <p:titleStyle>
      <a:lvl1pPr algn="l" defTabSz="609585" rtl="0" eaLnBrk="1" latinLnBrk="0" hangingPunct="1">
        <a:spcBef>
          <a:spcPct val="0"/>
        </a:spcBef>
        <a:buNone/>
        <a:defRPr sz="2667" b="1" kern="1200">
          <a:solidFill>
            <a:srgbClr val="065081"/>
          </a:solidFill>
          <a:latin typeface="Calibri" panose="020F0502020204030204" pitchFamily="34" charset="0"/>
          <a:ea typeface="+mj-ea"/>
          <a:cs typeface="Calibri" panose="020F0502020204030204" pitchFamily="34" charset="0"/>
        </a:defRPr>
      </a:lvl1pPr>
    </p:titleStyle>
    <p:bodyStyle>
      <a:lvl1pPr marL="0" indent="0" algn="l" defTabSz="609585" rtl="0" eaLnBrk="1" latinLnBrk="0" hangingPunct="1">
        <a:spcBef>
          <a:spcPct val="20000"/>
        </a:spcBef>
        <a:buFont typeface="Arial"/>
        <a:buNone/>
        <a:defRPr sz="1333" kern="1200">
          <a:solidFill>
            <a:srgbClr val="065081"/>
          </a:solidFill>
          <a:latin typeface="Calibri" panose="020F0502020204030204" pitchFamily="34" charset="0"/>
          <a:ea typeface="+mn-ea"/>
          <a:cs typeface="Calibri" panose="020F0502020204030204" pitchFamily="34" charset="0"/>
        </a:defRPr>
      </a:lvl1pPr>
      <a:lvl2pPr marL="990575" indent="-380990" algn="l" defTabSz="609585" rtl="0" eaLnBrk="1" latinLnBrk="0" hangingPunct="1">
        <a:spcBef>
          <a:spcPct val="20000"/>
        </a:spcBef>
        <a:buFont typeface="Arial"/>
        <a:buChar char="–"/>
        <a:defRPr sz="3733" kern="1200">
          <a:solidFill>
            <a:schemeClr val="tx1"/>
          </a:solidFill>
          <a:latin typeface="+mn-lt"/>
          <a:ea typeface="+mn-ea"/>
          <a:cs typeface="+mn-cs"/>
        </a:defRPr>
      </a:lvl2pPr>
      <a:lvl3pPr marL="1523962" indent="-304792" algn="l" defTabSz="609585" rtl="0" eaLnBrk="1" latinLnBrk="0" hangingPunct="1">
        <a:spcBef>
          <a:spcPct val="20000"/>
        </a:spcBef>
        <a:buFont typeface="Arial"/>
        <a:buChar char="•"/>
        <a:defRPr sz="3200" kern="1200">
          <a:solidFill>
            <a:schemeClr val="tx1"/>
          </a:solidFill>
          <a:latin typeface="+mn-lt"/>
          <a:ea typeface="+mn-ea"/>
          <a:cs typeface="+mn-cs"/>
        </a:defRPr>
      </a:lvl3pPr>
      <a:lvl4pPr marL="2133547" indent="-304792" algn="l" defTabSz="609585" rtl="0" eaLnBrk="1" latinLnBrk="0" hangingPunct="1">
        <a:spcBef>
          <a:spcPct val="20000"/>
        </a:spcBef>
        <a:buFont typeface="Arial"/>
        <a:buChar char="–"/>
        <a:defRPr sz="2667" kern="1200">
          <a:solidFill>
            <a:schemeClr val="tx1"/>
          </a:solidFill>
          <a:latin typeface="+mn-lt"/>
          <a:ea typeface="+mn-ea"/>
          <a:cs typeface="+mn-cs"/>
        </a:defRPr>
      </a:lvl4pPr>
      <a:lvl5pPr marL="2743131" indent="-304792" algn="l" defTabSz="609585" rtl="0" eaLnBrk="1" latinLnBrk="0" hangingPunct="1">
        <a:spcBef>
          <a:spcPct val="20000"/>
        </a:spcBef>
        <a:buFont typeface="Arial"/>
        <a:buChar char="»"/>
        <a:defRPr sz="2667"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hyperlink" Target="https://digital-strategy.ec.europa.eu/en/library/communication-commission-implementation-5g-cybersecurity-toolbox" TargetMode="External"/><Relationship Id="rId13" Type="http://schemas.openxmlformats.org/officeDocument/2006/relationships/hyperlink" Target="file:///C:\Users\edith\Desktop\10.2824\212261" TargetMode="External"/><Relationship Id="rId3" Type="http://schemas.openxmlformats.org/officeDocument/2006/relationships/hyperlink" Target="https://digital-strategy.ec.europa.eu/en/library/report-cybersecurity-and-resiliency-eu-communications-infrastructures-and-networks" TargetMode="External"/><Relationship Id="rId7" Type="http://schemas.openxmlformats.org/officeDocument/2006/relationships/hyperlink" Target="https://digital-strategy.ec.europa.eu/en/library/second-report-member-states-progress-implementing-eu-toolbox-5g-cybersecurity" TargetMode="External"/><Relationship Id="rId12" Type="http://schemas.openxmlformats.org/officeDocument/2006/relationships/hyperlink" Target="https://www.enisa.europa.eu/publications/good-practices-for-supply-chain-cybersecurity" TargetMode="External"/><Relationship Id="rId2" Type="http://schemas.openxmlformats.org/officeDocument/2006/relationships/hyperlink" Target="https://digital-strategy.ec.europa.eu/en/news/eu-wide-coordinated-risk-assessment-5g-networks-security" TargetMode="External"/><Relationship Id="rId1" Type="http://schemas.openxmlformats.org/officeDocument/2006/relationships/slideLayout" Target="../slideLayouts/slideLayout1.xml"/><Relationship Id="rId6" Type="http://schemas.openxmlformats.org/officeDocument/2006/relationships/hyperlink" Target="https://ec.europa.eu/commission/presscorner/detail/en/ip_20_1378" TargetMode="External"/><Relationship Id="rId11" Type="http://schemas.openxmlformats.org/officeDocument/2006/relationships/hyperlink" Target="https://www.enisa.europa.eu/publications/5g-supplement-security-measures-under-eecc" TargetMode="External"/><Relationship Id="rId5" Type="http://schemas.openxmlformats.org/officeDocument/2006/relationships/hyperlink" Target="https://digital-strategy.ec.europa.eu/en/library/cybersecurity-5g-networks-eu-toolbox-risk-mitigating-measures" TargetMode="External"/><Relationship Id="rId10" Type="http://schemas.openxmlformats.org/officeDocument/2006/relationships/hyperlink" Target="https://www.enisa.europa.eu/publications/guideline-on-security-measures-under-the-eecc" TargetMode="External"/><Relationship Id="rId4" Type="http://schemas.openxmlformats.org/officeDocument/2006/relationships/hyperlink" Target="https://digital-strategy.ec.europa.eu/en/library/cybersecurity-open-radio-access-networks" TargetMode="External"/><Relationship Id="rId9" Type="http://schemas.openxmlformats.org/officeDocument/2006/relationships/hyperlink" Target="https://www.enisa.europa.eu/publications/5g-security-controls-matrix" TargetMode="External"/><Relationship Id="rId14" Type="http://schemas.openxmlformats.org/officeDocument/2006/relationships/hyperlink" Target="https://www.berec.europa.eu/en/document-categories/berec/reports/berec-report-on-the-general-authorisation-and-related-frameworks-for-international-submarine-connectivity"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op.europa.eu/en/publication-detail/-/publication/3faf52e8-79a2-11ec-9136-01aa75ed71a1tackli"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A3928-BEA3-647E-848B-156120F6715A}"/>
              </a:ext>
            </a:extLst>
          </p:cNvPr>
          <p:cNvSpPr>
            <a:spLocks noGrp="1"/>
          </p:cNvSpPr>
          <p:nvPr>
            <p:ph type="ctrTitle"/>
          </p:nvPr>
        </p:nvSpPr>
        <p:spPr/>
        <p:txBody>
          <a:bodyPr>
            <a:normAutofit fontScale="90000"/>
          </a:bodyPr>
          <a:lstStyle/>
          <a:p>
            <a:r>
              <a:rPr lang="hu-HU" dirty="0"/>
              <a:t>„</a:t>
            </a:r>
            <a:r>
              <a:rPr lang="en-US" dirty="0"/>
              <a:t>Comply</a:t>
            </a:r>
            <a:r>
              <a:rPr lang="hu-HU" dirty="0"/>
              <a:t> and </a:t>
            </a:r>
            <a:r>
              <a:rPr lang="hu-HU" dirty="0" err="1"/>
              <a:t>Explain</a:t>
            </a:r>
            <a:r>
              <a:rPr lang="hu-HU" dirty="0"/>
              <a:t>”</a:t>
            </a:r>
            <a:r>
              <a:rPr lang="en-US" dirty="0"/>
              <a:t> </a:t>
            </a:r>
            <a:br>
              <a:rPr lang="hu-HU" dirty="0"/>
            </a:br>
            <a:r>
              <a:rPr lang="hu-HU" dirty="0" err="1"/>
              <a:t>or</a:t>
            </a:r>
            <a:br>
              <a:rPr lang="hu-HU" dirty="0"/>
            </a:br>
            <a:r>
              <a:rPr lang="hu-HU" dirty="0"/>
              <a:t> </a:t>
            </a:r>
            <a:r>
              <a:rPr lang="hu-HU" dirty="0" err="1"/>
              <a:t>Exempted</a:t>
            </a:r>
            <a:r>
              <a:rPr lang="hu-HU" dirty="0"/>
              <a:t> </a:t>
            </a:r>
            <a:r>
              <a:rPr lang="hu-HU" dirty="0" err="1"/>
              <a:t>under</a:t>
            </a:r>
            <a:r>
              <a:rPr lang="hu-HU" dirty="0"/>
              <a:t> „ Research”</a:t>
            </a:r>
            <a:endParaRPr lang="en-GB" dirty="0"/>
          </a:p>
        </p:txBody>
      </p:sp>
      <p:sp>
        <p:nvSpPr>
          <p:cNvPr id="3" name="Subtitle 2">
            <a:extLst>
              <a:ext uri="{FF2B5EF4-FFF2-40B4-BE49-F238E27FC236}">
                <a16:creationId xmlns:a16="http://schemas.microsoft.com/office/drawing/2014/main" id="{6631CE1B-DEA9-9BFF-8044-3124DF5691DA}"/>
              </a:ext>
            </a:extLst>
          </p:cNvPr>
          <p:cNvSpPr>
            <a:spLocks noGrp="1"/>
          </p:cNvSpPr>
          <p:nvPr>
            <p:ph type="subTitle" idx="1"/>
          </p:nvPr>
        </p:nvSpPr>
        <p:spPr/>
        <p:txBody>
          <a:bodyPr>
            <a:normAutofit lnSpcReduction="10000"/>
          </a:bodyPr>
          <a:lstStyle/>
          <a:p>
            <a:r>
              <a:rPr lang="en-US" dirty="0"/>
              <a:t>NIS-2 Infoshare </a:t>
            </a:r>
          </a:p>
          <a:p>
            <a:r>
              <a:rPr lang="en-US" dirty="0"/>
              <a:t>24</a:t>
            </a:r>
            <a:r>
              <a:rPr lang="en-US" baseline="30000" dirty="0"/>
              <a:t>th</a:t>
            </a:r>
            <a:r>
              <a:rPr lang="en-US" dirty="0"/>
              <a:t> of June 2024</a:t>
            </a:r>
            <a:endParaRPr lang="hu-HU" dirty="0"/>
          </a:p>
          <a:p>
            <a:endParaRPr lang="hu-HU" dirty="0"/>
          </a:p>
          <a:p>
            <a:r>
              <a:rPr lang="hu-HU" dirty="0"/>
              <a:t>Edit Herczog</a:t>
            </a:r>
            <a:endParaRPr lang="en-GB" dirty="0"/>
          </a:p>
        </p:txBody>
      </p:sp>
    </p:spTree>
    <p:extLst>
      <p:ext uri="{BB962C8B-B14F-4D97-AF65-F5344CB8AC3E}">
        <p14:creationId xmlns:p14="http://schemas.microsoft.com/office/powerpoint/2010/main" val="2444567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E19E3-730E-8E21-F6A0-FB5667BB15A0}"/>
              </a:ext>
            </a:extLst>
          </p:cNvPr>
          <p:cNvSpPr>
            <a:spLocks noGrp="1"/>
          </p:cNvSpPr>
          <p:nvPr>
            <p:ph type="title"/>
          </p:nvPr>
        </p:nvSpPr>
        <p:spPr>
          <a:xfrm>
            <a:off x="918047" y="644940"/>
            <a:ext cx="9894723" cy="4094922"/>
          </a:xfrm>
        </p:spPr>
        <p:txBody>
          <a:bodyPr>
            <a:noAutofit/>
          </a:bodyPr>
          <a:lstStyle/>
          <a:p>
            <a:pPr algn="ctr"/>
            <a:r>
              <a:rPr lang="en-US" sz="4400" b="1" dirty="0"/>
              <a:t>Comply where possible, explain where necessary</a:t>
            </a:r>
            <a:br>
              <a:rPr lang="hu-HU" sz="4000" dirty="0"/>
            </a:br>
            <a:r>
              <a:rPr lang="hu-HU" sz="4000" dirty="0"/>
              <a:t>Especially as the new MFF and the EU </a:t>
            </a:r>
            <a:r>
              <a:rPr lang="en-US" sz="4000" dirty="0"/>
              <a:t>forthcoming</a:t>
            </a:r>
            <a:r>
              <a:rPr lang="hu-HU" sz="4000" dirty="0"/>
              <a:t> Strategic </a:t>
            </a:r>
            <a:r>
              <a:rPr lang="en-GB" sz="4000" dirty="0"/>
              <a:t>Agenda</a:t>
            </a:r>
            <a:r>
              <a:rPr lang="hu-HU" sz="4000" dirty="0"/>
              <a:t> put Security </a:t>
            </a:r>
            <a:r>
              <a:rPr lang="en-GB" sz="4000" dirty="0"/>
              <a:t>at</a:t>
            </a:r>
            <a:r>
              <a:rPr lang="hu-HU" sz="4000" dirty="0"/>
              <a:t> the top of </a:t>
            </a:r>
            <a:r>
              <a:rPr lang="en-GB" sz="4000" dirty="0"/>
              <a:t>the EU</a:t>
            </a:r>
            <a:r>
              <a:rPr lang="hu-HU" sz="4000" dirty="0"/>
              <a:t> agende</a:t>
            </a:r>
            <a:endParaRPr lang="LID4096" sz="4000" dirty="0"/>
          </a:p>
        </p:txBody>
      </p:sp>
    </p:spTree>
    <p:extLst>
      <p:ext uri="{BB962C8B-B14F-4D97-AF65-F5344CB8AC3E}">
        <p14:creationId xmlns:p14="http://schemas.microsoft.com/office/powerpoint/2010/main" val="857450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C36ED-BC03-A2D1-53CE-BDBE60E1B24A}"/>
              </a:ext>
            </a:extLst>
          </p:cNvPr>
          <p:cNvSpPr>
            <a:spLocks noGrp="1"/>
          </p:cNvSpPr>
          <p:nvPr>
            <p:ph type="title"/>
          </p:nvPr>
        </p:nvSpPr>
        <p:spPr>
          <a:xfrm>
            <a:off x="1188530" y="2804905"/>
            <a:ext cx="9894723" cy="430909"/>
          </a:xfrm>
        </p:spPr>
        <p:txBody>
          <a:bodyPr>
            <a:noAutofit/>
          </a:bodyPr>
          <a:lstStyle/>
          <a:p>
            <a:pPr algn="ctr"/>
            <a:r>
              <a:rPr lang="en-GB" sz="4000" dirty="0"/>
              <a:t>Annex</a:t>
            </a:r>
            <a:endParaRPr lang="LID4096" sz="4000" dirty="0"/>
          </a:p>
        </p:txBody>
      </p:sp>
    </p:spTree>
    <p:extLst>
      <p:ext uri="{BB962C8B-B14F-4D97-AF65-F5344CB8AC3E}">
        <p14:creationId xmlns:p14="http://schemas.microsoft.com/office/powerpoint/2010/main" val="2335201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227E47C-93C9-A168-4C78-64E7BCC28D83}"/>
              </a:ext>
            </a:extLst>
          </p:cNvPr>
          <p:cNvSpPr>
            <a:spLocks noGrp="1"/>
          </p:cNvSpPr>
          <p:nvPr>
            <p:ph type="title"/>
          </p:nvPr>
        </p:nvSpPr>
        <p:spPr>
          <a:xfrm>
            <a:off x="1562986" y="654919"/>
            <a:ext cx="9894723" cy="430909"/>
          </a:xfrm>
        </p:spPr>
        <p:txBody>
          <a:bodyPr>
            <a:normAutofit fontScale="90000"/>
          </a:bodyPr>
          <a:lstStyle/>
          <a:p>
            <a:r>
              <a:rPr lang="en-US" dirty="0"/>
              <a:t>Soft-laws for digital infrastructures</a:t>
            </a:r>
            <a:endParaRPr lang="en-GB" dirty="0"/>
          </a:p>
        </p:txBody>
      </p:sp>
      <p:graphicFrame>
        <p:nvGraphicFramePr>
          <p:cNvPr id="7" name="Table 6">
            <a:extLst>
              <a:ext uri="{FF2B5EF4-FFF2-40B4-BE49-F238E27FC236}">
                <a16:creationId xmlns:a16="http://schemas.microsoft.com/office/drawing/2014/main" id="{E1489F4A-B9E0-808D-2106-0C9C35AFEB4B}"/>
              </a:ext>
            </a:extLst>
          </p:cNvPr>
          <p:cNvGraphicFramePr>
            <a:graphicFrameLocks noGrp="1"/>
          </p:cNvGraphicFramePr>
          <p:nvPr>
            <p:extLst>
              <p:ext uri="{D42A27DB-BD31-4B8C-83A1-F6EECF244321}">
                <p14:modId xmlns:p14="http://schemas.microsoft.com/office/powerpoint/2010/main" val="1169587753"/>
              </p:ext>
            </p:extLst>
          </p:nvPr>
        </p:nvGraphicFramePr>
        <p:xfrm>
          <a:off x="1413711" y="1412653"/>
          <a:ext cx="8207759" cy="4513604"/>
        </p:xfrm>
        <a:graphic>
          <a:graphicData uri="http://schemas.openxmlformats.org/drawingml/2006/table">
            <a:tbl>
              <a:tblPr firstRow="1" firstCol="1" bandRow="1">
                <a:tableStyleId>{68D230F3-CF80-4859-8CE7-A43EE81993B5}</a:tableStyleId>
              </a:tblPr>
              <a:tblGrid>
                <a:gridCol w="2465241">
                  <a:extLst>
                    <a:ext uri="{9D8B030D-6E8A-4147-A177-3AD203B41FA5}">
                      <a16:colId xmlns:a16="http://schemas.microsoft.com/office/drawing/2014/main" val="1051494099"/>
                    </a:ext>
                  </a:extLst>
                </a:gridCol>
                <a:gridCol w="2931342">
                  <a:extLst>
                    <a:ext uri="{9D8B030D-6E8A-4147-A177-3AD203B41FA5}">
                      <a16:colId xmlns:a16="http://schemas.microsoft.com/office/drawing/2014/main" val="3314607166"/>
                    </a:ext>
                  </a:extLst>
                </a:gridCol>
                <a:gridCol w="2811176">
                  <a:extLst>
                    <a:ext uri="{9D8B030D-6E8A-4147-A177-3AD203B41FA5}">
                      <a16:colId xmlns:a16="http://schemas.microsoft.com/office/drawing/2014/main" val="189675219"/>
                    </a:ext>
                  </a:extLst>
                </a:gridCol>
              </a:tblGrid>
              <a:tr h="188409">
                <a:tc gridSpan="3">
                  <a:txBody>
                    <a:bodyPr/>
                    <a:lstStyle/>
                    <a:p>
                      <a:pPr marL="0" marR="0" algn="just">
                        <a:lnSpc>
                          <a:spcPct val="107000"/>
                        </a:lnSpc>
                        <a:spcBef>
                          <a:spcPts val="0"/>
                        </a:spcBef>
                        <a:spcAft>
                          <a:spcPts val="0"/>
                        </a:spcAft>
                      </a:pPr>
                      <a:r>
                        <a:rPr lang="en-GB" sz="1100" dirty="0">
                          <a:effectLst/>
                        </a:rPr>
                        <a:t>Table 1. Soft-laws for digital infrastructure protection, dedicated section for submarine cables</a:t>
                      </a:r>
                      <a:endParaRPr lang="en-GB" sz="140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856879397"/>
                  </a:ext>
                </a:extLst>
              </a:tr>
              <a:tr h="169600">
                <a:tc>
                  <a:txBody>
                    <a:bodyPr/>
                    <a:lstStyle/>
                    <a:p>
                      <a:pPr marL="0" marR="0" algn="ctr">
                        <a:lnSpc>
                          <a:spcPct val="107000"/>
                        </a:lnSpc>
                        <a:spcBef>
                          <a:spcPts val="0"/>
                        </a:spcBef>
                        <a:spcAft>
                          <a:spcPts val="0"/>
                        </a:spcAft>
                      </a:pPr>
                      <a:r>
                        <a:rPr lang="en-GB" sz="1000" b="1" dirty="0">
                          <a:effectLst/>
                        </a:rPr>
                        <a:t>Existing risk assessments</a:t>
                      </a:r>
                      <a:endParaRPr lang="en-GB" sz="12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GB" sz="1000" b="1">
                          <a:effectLst/>
                        </a:rPr>
                        <a:t>Existing mitigations</a:t>
                      </a:r>
                      <a:endParaRPr lang="en-GB" sz="1200" b="1">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GB" sz="1050" b="1" dirty="0">
                          <a:effectLst/>
                        </a:rPr>
                        <a:t>Planned</a:t>
                      </a:r>
                      <a:endParaRPr lang="en-GB" sz="1400" b="1"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997696473"/>
                  </a:ext>
                </a:extLst>
              </a:tr>
              <a:tr h="2322246">
                <a:tc>
                  <a:txBody>
                    <a:bodyPr/>
                    <a:lstStyle/>
                    <a:p>
                      <a:pPr marL="0" marR="0" algn="ctr">
                        <a:lnSpc>
                          <a:spcPct val="107000"/>
                        </a:lnSpc>
                        <a:spcBef>
                          <a:spcPts val="0"/>
                        </a:spcBef>
                        <a:spcAft>
                          <a:spcPts val="0"/>
                        </a:spcAft>
                      </a:pPr>
                      <a:r>
                        <a:rPr lang="en-GB" sz="1050" b="0" u="sng" dirty="0">
                          <a:effectLst/>
                          <a:hlinkClick r:id="rId2"/>
                        </a:rPr>
                        <a:t>EU Coordinated Risk Assessment Of The Cybersecurity Of 5G Networks (2019)</a:t>
                      </a:r>
                      <a:endParaRPr lang="en-GB" sz="1400" b="0" dirty="0">
                        <a:effectLst/>
                      </a:endParaRPr>
                    </a:p>
                    <a:p>
                      <a:pPr marL="0" marR="0" algn="ctr">
                        <a:lnSpc>
                          <a:spcPct val="107000"/>
                        </a:lnSpc>
                        <a:spcBef>
                          <a:spcPts val="0"/>
                        </a:spcBef>
                        <a:spcAft>
                          <a:spcPts val="0"/>
                        </a:spcAft>
                      </a:pPr>
                      <a:r>
                        <a:rPr lang="en-GB" sz="1050" b="0" dirty="0">
                          <a:effectLst/>
                        </a:rPr>
                        <a:t> </a:t>
                      </a:r>
                      <a:endParaRPr lang="en-GB" sz="1400" b="0" dirty="0">
                        <a:effectLst/>
                      </a:endParaRPr>
                    </a:p>
                    <a:p>
                      <a:pPr marL="0" marR="0" algn="ctr">
                        <a:lnSpc>
                          <a:spcPct val="107000"/>
                        </a:lnSpc>
                        <a:spcBef>
                          <a:spcPts val="0"/>
                        </a:spcBef>
                        <a:spcAft>
                          <a:spcPts val="0"/>
                        </a:spcAft>
                      </a:pPr>
                      <a:r>
                        <a:rPr lang="en-GB" sz="1050" b="0" dirty="0">
                          <a:effectLst/>
                        </a:rPr>
                        <a:t> </a:t>
                      </a:r>
                      <a:endParaRPr lang="en-GB" sz="1400" b="0" dirty="0">
                        <a:effectLst/>
                      </a:endParaRPr>
                    </a:p>
                    <a:p>
                      <a:pPr marL="0" marR="0" algn="ctr">
                        <a:lnSpc>
                          <a:spcPct val="107000"/>
                        </a:lnSpc>
                        <a:spcBef>
                          <a:spcPts val="0"/>
                        </a:spcBef>
                        <a:spcAft>
                          <a:spcPts val="0"/>
                        </a:spcAft>
                      </a:pPr>
                      <a:r>
                        <a:rPr lang="en-GB" sz="1050" b="0" u="sng" dirty="0">
                          <a:effectLst/>
                          <a:hlinkClick r:id="rId3"/>
                        </a:rPr>
                        <a:t>Nevers Report - Cybersecurity And Resiliency Of Europe’s Communications Infrastructures And Networks</a:t>
                      </a:r>
                      <a:endParaRPr lang="en-GB" sz="1400" b="0" dirty="0">
                        <a:effectLst/>
                      </a:endParaRPr>
                    </a:p>
                    <a:p>
                      <a:pPr marL="0" marR="0" algn="ctr">
                        <a:lnSpc>
                          <a:spcPct val="107000"/>
                        </a:lnSpc>
                        <a:spcBef>
                          <a:spcPts val="0"/>
                        </a:spcBef>
                        <a:spcAft>
                          <a:spcPts val="0"/>
                        </a:spcAft>
                      </a:pPr>
                      <a:r>
                        <a:rPr lang="en-GB" sz="1050" b="0" u="none" strike="noStrike" dirty="0">
                          <a:effectLst/>
                        </a:rPr>
                        <a:t> </a:t>
                      </a:r>
                      <a:endParaRPr lang="en-GB" sz="1400" b="0" dirty="0">
                        <a:effectLst/>
                      </a:endParaRPr>
                    </a:p>
                    <a:p>
                      <a:pPr marL="0" marR="0" algn="ctr">
                        <a:lnSpc>
                          <a:spcPct val="107000"/>
                        </a:lnSpc>
                        <a:spcBef>
                          <a:spcPts val="0"/>
                        </a:spcBef>
                        <a:spcAft>
                          <a:spcPts val="0"/>
                        </a:spcAft>
                      </a:pPr>
                      <a:r>
                        <a:rPr lang="en-GB" sz="1050" b="0" u="sng" dirty="0">
                          <a:effectLst/>
                          <a:hlinkClick r:id="rId4"/>
                        </a:rPr>
                        <a:t>Report on the cybersecurity of Open RAN</a:t>
                      </a:r>
                      <a:endParaRPr lang="en-GB" sz="1400" b="0" dirty="0">
                        <a:effectLst/>
                      </a:endParaRPr>
                    </a:p>
                    <a:p>
                      <a:pPr marL="0" marR="0" algn="ctr">
                        <a:lnSpc>
                          <a:spcPct val="107000"/>
                        </a:lnSpc>
                        <a:spcBef>
                          <a:spcPts val="0"/>
                        </a:spcBef>
                        <a:spcAft>
                          <a:spcPts val="0"/>
                        </a:spcAft>
                      </a:pPr>
                      <a:r>
                        <a:rPr lang="en-GB" sz="1050" b="0" u="none" strike="noStrike" dirty="0">
                          <a:effectLst/>
                        </a:rPr>
                        <a:t> </a:t>
                      </a:r>
                      <a:endParaRPr lang="en-GB" sz="1400" b="0" dirty="0">
                        <a:effectLst/>
                      </a:endParaRPr>
                    </a:p>
                    <a:p>
                      <a:pPr marL="0" marR="0" algn="ctr">
                        <a:lnSpc>
                          <a:spcPct val="107000"/>
                        </a:lnSpc>
                        <a:spcBef>
                          <a:spcPts val="0"/>
                        </a:spcBef>
                        <a:spcAft>
                          <a:spcPts val="0"/>
                        </a:spcAft>
                      </a:pPr>
                      <a:r>
                        <a:rPr lang="en-GB" sz="1050" b="0" u="none" strike="noStrike" dirty="0">
                          <a:effectLst/>
                        </a:rPr>
                        <a:t> </a:t>
                      </a:r>
                      <a:endParaRPr lang="en-GB" sz="1400" b="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GB" sz="1050" b="0" u="sng" dirty="0">
                          <a:effectLst/>
                          <a:hlinkClick r:id="rId5"/>
                        </a:rPr>
                        <a:t>EU Toolbox on 5G Cybersecurity</a:t>
                      </a:r>
                      <a:r>
                        <a:rPr lang="en-GB" sz="1050" b="0" dirty="0">
                          <a:effectLst/>
                        </a:rPr>
                        <a:t> (EU Toolbox) (2020) + implementation reports (</a:t>
                      </a:r>
                      <a:r>
                        <a:rPr lang="en-GB" sz="1050" b="0" u="sng" dirty="0">
                          <a:effectLst/>
                          <a:hlinkClick r:id="rId6"/>
                        </a:rPr>
                        <a:t>2020</a:t>
                      </a:r>
                      <a:r>
                        <a:rPr lang="en-GB" sz="1050" b="0" dirty="0">
                          <a:effectLst/>
                        </a:rPr>
                        <a:t> and </a:t>
                      </a:r>
                      <a:r>
                        <a:rPr lang="en-GB" sz="1050" b="0" u="sng" dirty="0">
                          <a:effectLst/>
                          <a:hlinkClick r:id="rId7"/>
                        </a:rPr>
                        <a:t>2023</a:t>
                      </a:r>
                      <a:r>
                        <a:rPr lang="en-GB" sz="1050" b="0" dirty="0">
                          <a:effectLst/>
                        </a:rPr>
                        <a:t>) and </a:t>
                      </a:r>
                      <a:r>
                        <a:rPr lang="en-GB" sz="1050" b="0" u="sng" dirty="0">
                          <a:effectLst/>
                          <a:hlinkClick r:id="rId8"/>
                        </a:rPr>
                        <a:t>Communication of 2023</a:t>
                      </a:r>
                      <a:endParaRPr lang="en-GB" sz="1400" b="0" dirty="0">
                        <a:effectLst/>
                      </a:endParaRPr>
                    </a:p>
                    <a:p>
                      <a:pPr marL="0" marR="0" algn="ctr">
                        <a:lnSpc>
                          <a:spcPct val="107000"/>
                        </a:lnSpc>
                        <a:spcBef>
                          <a:spcPts val="0"/>
                        </a:spcBef>
                        <a:spcAft>
                          <a:spcPts val="0"/>
                        </a:spcAft>
                      </a:pPr>
                      <a:r>
                        <a:rPr lang="en-GB" sz="1050" b="0" dirty="0">
                          <a:effectLst/>
                        </a:rPr>
                        <a:t> </a:t>
                      </a:r>
                      <a:endParaRPr lang="en-GB" sz="1400" b="0" dirty="0">
                        <a:effectLst/>
                      </a:endParaRPr>
                    </a:p>
                    <a:p>
                      <a:pPr marL="0" marR="0" algn="ctr">
                        <a:lnSpc>
                          <a:spcPct val="107000"/>
                        </a:lnSpc>
                        <a:spcBef>
                          <a:spcPts val="0"/>
                        </a:spcBef>
                        <a:spcAft>
                          <a:spcPts val="0"/>
                        </a:spcAft>
                      </a:pPr>
                      <a:r>
                        <a:rPr lang="en-GB" sz="1050" b="0" u="sng" dirty="0">
                          <a:effectLst/>
                          <a:hlinkClick r:id="rId9"/>
                        </a:rPr>
                        <a:t>ENISA 5G control matrix</a:t>
                      </a:r>
                      <a:endParaRPr lang="en-GB" sz="1400" b="0" dirty="0">
                        <a:effectLst/>
                      </a:endParaRPr>
                    </a:p>
                    <a:p>
                      <a:pPr marL="0" marR="0" algn="ctr">
                        <a:lnSpc>
                          <a:spcPct val="107000"/>
                        </a:lnSpc>
                        <a:spcBef>
                          <a:spcPts val="0"/>
                        </a:spcBef>
                        <a:spcAft>
                          <a:spcPts val="0"/>
                        </a:spcAft>
                      </a:pPr>
                      <a:r>
                        <a:rPr lang="en-GB" sz="1050" b="0" dirty="0">
                          <a:effectLst/>
                        </a:rPr>
                        <a:t> </a:t>
                      </a:r>
                      <a:endParaRPr lang="en-GB" sz="1400" b="0" dirty="0">
                        <a:effectLst/>
                      </a:endParaRPr>
                    </a:p>
                    <a:p>
                      <a:pPr marL="0" marR="0" algn="ctr">
                        <a:lnSpc>
                          <a:spcPct val="107000"/>
                        </a:lnSpc>
                        <a:spcBef>
                          <a:spcPts val="0"/>
                        </a:spcBef>
                        <a:spcAft>
                          <a:spcPts val="0"/>
                        </a:spcAft>
                      </a:pPr>
                      <a:r>
                        <a:rPr lang="en-GB" sz="1050" b="0" u="sng" dirty="0">
                          <a:effectLst/>
                          <a:hlinkClick r:id="rId3"/>
                        </a:rPr>
                        <a:t>Nevers Report - Cybersecurity and resiliency of Europe’s communications infrastructures and networks.</a:t>
                      </a:r>
                      <a:endParaRPr lang="en-GB" sz="1400" b="0" dirty="0">
                        <a:effectLst/>
                      </a:endParaRPr>
                    </a:p>
                    <a:p>
                      <a:pPr marL="0" marR="0" algn="ctr">
                        <a:lnSpc>
                          <a:spcPct val="107000"/>
                        </a:lnSpc>
                        <a:spcBef>
                          <a:spcPts val="0"/>
                        </a:spcBef>
                        <a:spcAft>
                          <a:spcPts val="0"/>
                        </a:spcAft>
                      </a:pPr>
                      <a:r>
                        <a:rPr lang="en-GB" sz="1050" b="0" u="none" strike="noStrike" dirty="0">
                          <a:effectLst/>
                        </a:rPr>
                        <a:t> </a:t>
                      </a:r>
                      <a:endParaRPr lang="en-GB" sz="1400" b="0" dirty="0">
                        <a:effectLst/>
                      </a:endParaRPr>
                    </a:p>
                    <a:p>
                      <a:pPr marL="0" marR="0" algn="ctr">
                        <a:lnSpc>
                          <a:spcPct val="107000"/>
                        </a:lnSpc>
                        <a:spcBef>
                          <a:spcPts val="0"/>
                        </a:spcBef>
                        <a:spcAft>
                          <a:spcPts val="0"/>
                        </a:spcAft>
                      </a:pPr>
                      <a:r>
                        <a:rPr lang="en-GB" sz="1050" b="0" u="sng" dirty="0">
                          <a:effectLst/>
                          <a:hlinkClick r:id="rId10"/>
                        </a:rPr>
                        <a:t>ENISA Guideline on Security Measures under the EECC</a:t>
                      </a:r>
                      <a:r>
                        <a:rPr lang="en-GB" sz="1050" b="0" dirty="0">
                          <a:effectLst/>
                        </a:rPr>
                        <a:t> and </a:t>
                      </a:r>
                      <a:r>
                        <a:rPr lang="en-GB" sz="1050" b="0" u="sng" dirty="0">
                          <a:effectLst/>
                          <a:hlinkClick r:id="rId11"/>
                        </a:rPr>
                        <a:t>5G Supplement</a:t>
                      </a:r>
                      <a:endParaRPr lang="en-GB" sz="1400" b="0" dirty="0">
                        <a:effectLst/>
                      </a:endParaRPr>
                    </a:p>
                    <a:p>
                      <a:pPr marL="0" marR="0" algn="ctr">
                        <a:lnSpc>
                          <a:spcPct val="107000"/>
                        </a:lnSpc>
                        <a:spcBef>
                          <a:spcPts val="0"/>
                        </a:spcBef>
                        <a:spcAft>
                          <a:spcPts val="0"/>
                        </a:spcAft>
                      </a:pPr>
                      <a:r>
                        <a:rPr lang="en-GB" sz="1050" b="0" u="none" strike="noStrike" dirty="0">
                          <a:effectLst/>
                        </a:rPr>
                        <a:t> </a:t>
                      </a:r>
                      <a:endParaRPr lang="en-GB" sz="1400" b="0" dirty="0">
                        <a:effectLst/>
                      </a:endParaRPr>
                    </a:p>
                    <a:p>
                      <a:pPr marL="0" marR="0" algn="ctr">
                        <a:lnSpc>
                          <a:spcPct val="107000"/>
                        </a:lnSpc>
                        <a:spcBef>
                          <a:spcPts val="0"/>
                        </a:spcBef>
                        <a:spcAft>
                          <a:spcPts val="0"/>
                        </a:spcAft>
                      </a:pPr>
                      <a:r>
                        <a:rPr lang="en-GB" sz="1050" b="0" u="sng" dirty="0">
                          <a:effectLst/>
                          <a:hlinkClick r:id="rId12"/>
                        </a:rPr>
                        <a:t>Good Practices For Supply Chain Cybersecurity</a:t>
                      </a:r>
                      <a:endParaRPr lang="en-GB" sz="1400" b="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GB" sz="1050" b="0" dirty="0">
                          <a:effectLst/>
                        </a:rPr>
                        <a:t>Nevers Action Plan</a:t>
                      </a:r>
                      <a:endParaRPr lang="en-GB" sz="1400" b="0" dirty="0">
                        <a:effectLst/>
                      </a:endParaRPr>
                    </a:p>
                    <a:p>
                      <a:pPr marL="0" marR="0" algn="ctr">
                        <a:lnSpc>
                          <a:spcPct val="107000"/>
                        </a:lnSpc>
                        <a:spcBef>
                          <a:spcPts val="0"/>
                        </a:spcBef>
                        <a:spcAft>
                          <a:spcPts val="0"/>
                        </a:spcAft>
                      </a:pPr>
                      <a:r>
                        <a:rPr lang="en-GB" sz="1050" b="0" dirty="0">
                          <a:effectLst/>
                        </a:rPr>
                        <a:t>ICT Supply Chain Toolbox</a:t>
                      </a:r>
                      <a:endParaRPr lang="en-GB" sz="1400" b="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730895938"/>
                  </a:ext>
                </a:extLst>
              </a:tr>
              <a:tr h="1766471">
                <a:tc>
                  <a:txBody>
                    <a:bodyPr/>
                    <a:lstStyle/>
                    <a:p>
                      <a:pPr marL="0" marR="0" algn="ctr">
                        <a:lnSpc>
                          <a:spcPct val="107000"/>
                        </a:lnSpc>
                        <a:spcBef>
                          <a:spcPts val="0"/>
                        </a:spcBef>
                        <a:spcAft>
                          <a:spcPts val="0"/>
                        </a:spcAft>
                      </a:pPr>
                      <a:r>
                        <a:rPr lang="en-GB" sz="1050" b="0" dirty="0">
                          <a:effectLst/>
                        </a:rPr>
                        <a:t>Study On The Resilience Of Undersea Cable Infrastructure (non-public)</a:t>
                      </a:r>
                      <a:endParaRPr lang="en-GB" sz="1400" b="0" dirty="0">
                        <a:effectLst/>
                      </a:endParaRPr>
                    </a:p>
                    <a:p>
                      <a:pPr marL="0" marR="0" algn="ctr">
                        <a:lnSpc>
                          <a:spcPct val="107000"/>
                        </a:lnSpc>
                        <a:spcBef>
                          <a:spcPts val="0"/>
                        </a:spcBef>
                        <a:spcAft>
                          <a:spcPts val="0"/>
                        </a:spcAft>
                      </a:pPr>
                      <a:r>
                        <a:rPr lang="en-GB" sz="1050" b="0" u="none" strike="noStrike" dirty="0">
                          <a:effectLst/>
                        </a:rPr>
                        <a:t> </a:t>
                      </a:r>
                      <a:endParaRPr lang="en-GB" sz="1400" b="0" dirty="0">
                        <a:effectLst/>
                      </a:endParaRPr>
                    </a:p>
                    <a:p>
                      <a:pPr marL="0" marR="0" algn="ctr">
                        <a:lnSpc>
                          <a:spcPct val="107000"/>
                        </a:lnSpc>
                        <a:spcBef>
                          <a:spcPts val="0"/>
                        </a:spcBef>
                        <a:spcAft>
                          <a:spcPts val="0"/>
                        </a:spcAft>
                      </a:pPr>
                      <a:r>
                        <a:rPr lang="en-GB" sz="1050" b="0" u="none" strike="noStrike" dirty="0">
                          <a:effectLst/>
                        </a:rPr>
                        <a:t> </a:t>
                      </a:r>
                      <a:endParaRPr lang="en-GB" sz="1400" b="0" dirty="0">
                        <a:effectLst/>
                      </a:endParaRPr>
                    </a:p>
                    <a:p>
                      <a:pPr marL="0" marR="0" algn="ctr">
                        <a:lnSpc>
                          <a:spcPct val="107000"/>
                        </a:lnSpc>
                        <a:spcBef>
                          <a:spcPts val="0"/>
                        </a:spcBef>
                        <a:spcAft>
                          <a:spcPts val="0"/>
                        </a:spcAft>
                      </a:pPr>
                      <a:r>
                        <a:rPr lang="en-GB" sz="1050" b="0" u="sng" dirty="0">
                          <a:effectLst/>
                        </a:rPr>
                        <a:t>ENISA: </a:t>
                      </a:r>
                      <a:r>
                        <a:rPr lang="en-GB" sz="1050" b="0" u="sng" dirty="0">
                          <a:effectLst/>
                          <a:hlinkClick r:id="rId13" action="ppaction://hlinkfile"/>
                        </a:rPr>
                        <a:t>Subsea cables - what is at stake?</a:t>
                      </a:r>
                      <a:endParaRPr lang="en-GB" sz="1400" b="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GB" sz="1050" b="0" u="none" strike="noStrike" dirty="0">
                          <a:effectLst/>
                        </a:rPr>
                        <a:t> </a:t>
                      </a:r>
                      <a:endParaRPr lang="en-GB" sz="1400" b="0" dirty="0">
                        <a:effectLst/>
                      </a:endParaRPr>
                    </a:p>
                    <a:p>
                      <a:pPr marL="0" marR="0" algn="ctr">
                        <a:lnSpc>
                          <a:spcPct val="107000"/>
                        </a:lnSpc>
                        <a:spcBef>
                          <a:spcPts val="0"/>
                        </a:spcBef>
                        <a:spcAft>
                          <a:spcPts val="0"/>
                        </a:spcAft>
                      </a:pPr>
                      <a:r>
                        <a:rPr lang="en-GB" sz="1050" b="0" u="sng" dirty="0">
                          <a:effectLst/>
                        </a:rPr>
                        <a:t>ENISA: </a:t>
                      </a:r>
                      <a:r>
                        <a:rPr lang="en-GB" sz="1050" b="0" u="sng" dirty="0">
                          <a:effectLst/>
                          <a:hlinkClick r:id="rId13" action="ppaction://hlinkfile"/>
                        </a:rPr>
                        <a:t>Subsea cables - what is at stake?</a:t>
                      </a:r>
                      <a:endParaRPr lang="en-GB" sz="1400" b="0" dirty="0">
                        <a:effectLst/>
                      </a:endParaRPr>
                    </a:p>
                    <a:p>
                      <a:pPr marL="0" marR="0" algn="ctr">
                        <a:lnSpc>
                          <a:spcPct val="107000"/>
                        </a:lnSpc>
                        <a:spcBef>
                          <a:spcPts val="0"/>
                        </a:spcBef>
                        <a:spcAft>
                          <a:spcPts val="0"/>
                        </a:spcAft>
                      </a:pPr>
                      <a:r>
                        <a:rPr lang="en-GB" sz="1050" b="0" dirty="0">
                          <a:effectLst/>
                        </a:rPr>
                        <a:t> </a:t>
                      </a:r>
                      <a:endParaRPr lang="en-GB" sz="1400" b="0" dirty="0">
                        <a:effectLst/>
                      </a:endParaRPr>
                    </a:p>
                    <a:p>
                      <a:pPr marL="0" marR="0" algn="ctr">
                        <a:lnSpc>
                          <a:spcPct val="107000"/>
                        </a:lnSpc>
                        <a:spcBef>
                          <a:spcPts val="0"/>
                        </a:spcBef>
                        <a:spcAft>
                          <a:spcPts val="0"/>
                        </a:spcAft>
                      </a:pPr>
                      <a:r>
                        <a:rPr lang="en-GB" sz="1050" b="0" u="sng" dirty="0">
                          <a:effectLst/>
                          <a:hlinkClick r:id="rId14"/>
                        </a:rPr>
                        <a:t>BEREC Report on the general authorisation and related frameworks for international submarine connectivity</a:t>
                      </a:r>
                      <a:endParaRPr lang="en-GB" sz="1400" b="0" dirty="0">
                        <a:effectLst/>
                      </a:endParaRPr>
                    </a:p>
                    <a:p>
                      <a:pPr marL="0" marR="0" algn="ctr">
                        <a:lnSpc>
                          <a:spcPct val="107000"/>
                        </a:lnSpc>
                        <a:spcBef>
                          <a:spcPts val="0"/>
                        </a:spcBef>
                        <a:spcAft>
                          <a:spcPts val="0"/>
                        </a:spcAft>
                      </a:pPr>
                      <a:r>
                        <a:rPr lang="en-GB" sz="1050" b="0" dirty="0">
                          <a:effectLst/>
                        </a:rPr>
                        <a:t> </a:t>
                      </a:r>
                      <a:endParaRPr lang="en-GB" sz="1400" b="0" dirty="0">
                        <a:effectLst/>
                      </a:endParaRPr>
                    </a:p>
                    <a:p>
                      <a:pPr marL="0" marR="0" algn="ctr">
                        <a:lnSpc>
                          <a:spcPct val="107000"/>
                        </a:lnSpc>
                        <a:spcBef>
                          <a:spcPts val="0"/>
                        </a:spcBef>
                        <a:spcAft>
                          <a:spcPts val="0"/>
                        </a:spcAft>
                      </a:pPr>
                      <a:r>
                        <a:rPr lang="en-GB" sz="1050" b="0" dirty="0">
                          <a:effectLst/>
                        </a:rPr>
                        <a:t>Commission Recommendation of 26.2.2024 on Secure and Resilient Submarine Cable Infrastructures</a:t>
                      </a:r>
                      <a:endParaRPr lang="en-GB" sz="1400" b="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lnSpc>
                          <a:spcPct val="107000"/>
                        </a:lnSpc>
                        <a:spcBef>
                          <a:spcPts val="0"/>
                        </a:spcBef>
                        <a:spcAft>
                          <a:spcPts val="0"/>
                        </a:spcAft>
                      </a:pPr>
                      <a:r>
                        <a:rPr lang="en-GB" sz="1050" b="0" dirty="0">
                          <a:effectLst/>
                        </a:rPr>
                        <a:t>Cable Security Toolbox</a:t>
                      </a:r>
                      <a:endParaRPr lang="en-GB" sz="1400" b="0" dirty="0">
                        <a:effectLst/>
                        <a:latin typeface="Calibri" panose="020F050202020403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77641096"/>
                  </a:ext>
                </a:extLst>
              </a:tr>
            </a:tbl>
          </a:graphicData>
        </a:graphic>
      </p:graphicFrame>
    </p:spTree>
    <p:extLst>
      <p:ext uri="{BB962C8B-B14F-4D97-AF65-F5344CB8AC3E}">
        <p14:creationId xmlns:p14="http://schemas.microsoft.com/office/powerpoint/2010/main" val="19817506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81DFF6-AD58-5C09-1D07-26222225F6A3}"/>
              </a:ext>
            </a:extLst>
          </p:cNvPr>
          <p:cNvSpPr>
            <a:spLocks noGrp="1"/>
          </p:cNvSpPr>
          <p:nvPr>
            <p:ph idx="1"/>
          </p:nvPr>
        </p:nvSpPr>
        <p:spPr>
          <a:xfrm>
            <a:off x="257726" y="1136502"/>
            <a:ext cx="9894723" cy="5299638"/>
          </a:xfrm>
        </p:spPr>
        <p:txBody>
          <a:bodyPr>
            <a:normAutofit fontScale="92500" lnSpcReduction="20000"/>
          </a:bodyPr>
          <a:lstStyle/>
          <a:p>
            <a:pPr marL="0" indent="0">
              <a:buNone/>
            </a:pPr>
            <a:endParaRPr lang="hu-HU" sz="3800" dirty="0">
              <a:highlight>
                <a:srgbClr val="00FF00"/>
              </a:highlight>
            </a:endParaRPr>
          </a:p>
          <a:p>
            <a:pPr marL="0" indent="0">
              <a:buNone/>
            </a:pPr>
            <a:r>
              <a:rPr lang="en-US" sz="3800" dirty="0"/>
              <a:t>6. The </a:t>
            </a:r>
            <a:r>
              <a:rPr lang="en-US" sz="3800" b="1" dirty="0"/>
              <a:t>RIs ecosystem represents a key component of the critical infrastructure (i.e., physical and virtual systems and assets which are essential for the functioning of a society and its economy), in addition to energy, environmental, emergency, healthcare, </a:t>
            </a:r>
            <a:r>
              <a:rPr lang="en-US" sz="3800" b="1" dirty="0" err="1"/>
              <a:t>defence</a:t>
            </a:r>
            <a:r>
              <a:rPr lang="en-US" sz="3800" b="1" dirty="0"/>
              <a:t> or security infrastructures. I</a:t>
            </a:r>
            <a:r>
              <a:rPr lang="en-US" sz="3800" dirty="0"/>
              <a:t>t empowers scientists and equip innovators to come up with novel and feasible solutions to address sudden threats, and increase the immediate response capacity of the society to deal with acute crisis scenarios, such as those induced by the SARS-CoV-2 outbreak and Covid-19 pandemic</a:t>
            </a:r>
          </a:p>
          <a:p>
            <a:pPr marL="0" indent="0">
              <a:buNone/>
            </a:pPr>
            <a:endParaRPr lang="en-US" i="1" dirty="0"/>
          </a:p>
        </p:txBody>
      </p:sp>
      <p:sp>
        <p:nvSpPr>
          <p:cNvPr id="3" name="Title 2">
            <a:extLst>
              <a:ext uri="{FF2B5EF4-FFF2-40B4-BE49-F238E27FC236}">
                <a16:creationId xmlns:a16="http://schemas.microsoft.com/office/drawing/2014/main" id="{959BDAC8-66CF-5F99-61CC-6BDF05ED1828}"/>
              </a:ext>
            </a:extLst>
          </p:cNvPr>
          <p:cNvSpPr>
            <a:spLocks noGrp="1"/>
          </p:cNvSpPr>
          <p:nvPr>
            <p:ph type="title"/>
          </p:nvPr>
        </p:nvSpPr>
        <p:spPr>
          <a:xfrm>
            <a:off x="759020" y="647703"/>
            <a:ext cx="9894723" cy="430909"/>
          </a:xfrm>
          <a:ln>
            <a:noFill/>
          </a:ln>
        </p:spPr>
        <p:txBody>
          <a:bodyPr>
            <a:normAutofit fontScale="90000"/>
          </a:bodyPr>
          <a:lstStyle/>
          <a:p>
            <a:r>
              <a:rPr lang="en-US" dirty="0"/>
              <a:t>Brno Declaration on fostering a Global Ecosystem of Research Infrastructures (2022)</a:t>
            </a:r>
            <a:endParaRPr lang="en-GB" dirty="0"/>
          </a:p>
        </p:txBody>
      </p:sp>
    </p:spTree>
    <p:extLst>
      <p:ext uri="{BB962C8B-B14F-4D97-AF65-F5344CB8AC3E}">
        <p14:creationId xmlns:p14="http://schemas.microsoft.com/office/powerpoint/2010/main" val="3274729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81DFF6-AD58-5C09-1D07-26222225F6A3}"/>
              </a:ext>
            </a:extLst>
          </p:cNvPr>
          <p:cNvSpPr>
            <a:spLocks noGrp="1"/>
          </p:cNvSpPr>
          <p:nvPr>
            <p:ph idx="1"/>
          </p:nvPr>
        </p:nvSpPr>
        <p:spPr>
          <a:xfrm>
            <a:off x="257726" y="1136502"/>
            <a:ext cx="10378190" cy="5299638"/>
          </a:xfrm>
        </p:spPr>
        <p:txBody>
          <a:bodyPr>
            <a:normAutofit lnSpcReduction="10000"/>
          </a:bodyPr>
          <a:lstStyle/>
          <a:p>
            <a:pPr marL="342900" indent="-342900">
              <a:buAutoNum type="alphaLcParenBoth"/>
            </a:pPr>
            <a:r>
              <a:rPr lang="en-US" sz="1600" i="1" dirty="0"/>
              <a:t>continue to promote and defend academic freedom and institutional autonomy, taking into account that research performing </a:t>
            </a:r>
            <a:r>
              <a:rPr lang="en-US" sz="1600" i="1" dirty="0" err="1"/>
              <a:t>organisations</a:t>
            </a:r>
            <a:r>
              <a:rPr lang="en-US" sz="1600" i="1" dirty="0"/>
              <a:t> are primarily responsible for their international research and innovation cooperation </a:t>
            </a:r>
          </a:p>
          <a:p>
            <a:pPr marL="0" indent="0">
              <a:buNone/>
            </a:pPr>
            <a:r>
              <a:rPr lang="en-US" sz="1600" i="1" dirty="0"/>
              <a:t>Support for research performing </a:t>
            </a:r>
            <a:r>
              <a:rPr lang="en-US" sz="1600" i="1" dirty="0" err="1"/>
              <a:t>organisations</a:t>
            </a:r>
            <a:r>
              <a:rPr lang="en-US" sz="1600" i="1" dirty="0"/>
              <a:t> </a:t>
            </a:r>
          </a:p>
          <a:p>
            <a:pPr marL="0" indent="0">
              <a:buNone/>
            </a:pPr>
            <a:r>
              <a:rPr lang="en-US" sz="1600" i="1" dirty="0"/>
              <a:t>15. Encourage and support research performing </a:t>
            </a:r>
            <a:r>
              <a:rPr lang="en-US" sz="1600" i="1" dirty="0" err="1"/>
              <a:t>organisations</a:t>
            </a:r>
            <a:r>
              <a:rPr lang="en-US" sz="1600" i="1" dirty="0"/>
              <a:t> to: </a:t>
            </a:r>
          </a:p>
          <a:p>
            <a:pPr marL="0" indent="0">
              <a:buNone/>
            </a:pPr>
            <a:r>
              <a:rPr lang="en-US" sz="1600" i="1" dirty="0"/>
              <a:t>(b) </a:t>
            </a:r>
            <a:r>
              <a:rPr lang="en-US" sz="1600" b="1" i="1" dirty="0"/>
              <a:t>implement internal risk management procedures </a:t>
            </a:r>
            <a:r>
              <a:rPr lang="en-US" sz="1600" i="1" dirty="0"/>
              <a:t>in a systematic manner, including </a:t>
            </a:r>
            <a:r>
              <a:rPr lang="en-US" sz="1600" b="1" i="1" dirty="0"/>
              <a:t>through risk appraisal</a:t>
            </a:r>
            <a:r>
              <a:rPr lang="en-US" sz="1600" i="1" dirty="0"/>
              <a:t>, </a:t>
            </a:r>
            <a:r>
              <a:rPr lang="en-US" sz="1600" b="1" i="1" dirty="0"/>
              <a:t>conducting due diligence on prospective partners and escalation </a:t>
            </a:r>
            <a:r>
              <a:rPr lang="en-US" sz="1600" i="1" dirty="0"/>
              <a:t>to higher levels of internal decision-making in the event of issues that raise concern, while avoiding any unnecessary administrative burden </a:t>
            </a:r>
          </a:p>
          <a:p>
            <a:pPr marL="0" indent="0">
              <a:buNone/>
            </a:pPr>
            <a:r>
              <a:rPr lang="en-US" sz="1600" i="1" dirty="0"/>
              <a:t>(c) </a:t>
            </a:r>
            <a:r>
              <a:rPr lang="en-US" sz="1600" b="1" i="1" dirty="0"/>
              <a:t>when entering into research partnership agreements with foreign entities, including through Memoranda of Understanding, consider possible risks related to the international cooperation and include key framework conditions, such as respect for Union values and fundamental rights, academic freedom, reciprocity and arrangements on intellectual assets management, including the dissemination and exploitation of results, licensing or transfer of results and spin-off creation, and provide for an exit strategy to be in place in the event that the conditions of the agreements are not complied with; </a:t>
            </a:r>
          </a:p>
          <a:p>
            <a:pPr marL="0" indent="0">
              <a:buNone/>
            </a:pPr>
            <a:r>
              <a:rPr lang="en-US" sz="1600" i="1" dirty="0"/>
              <a:t>(e) </a:t>
            </a:r>
            <a:r>
              <a:rPr lang="en-US" sz="1600" b="1" i="1" dirty="0"/>
              <a:t>invest in dedicated in-house research security experti</a:t>
            </a:r>
            <a:r>
              <a:rPr lang="en-US" sz="1600" i="1" dirty="0"/>
              <a:t>se and skills, assign research security responsibility at the appropriate </a:t>
            </a:r>
            <a:r>
              <a:rPr lang="en-US" sz="1600" i="1" dirty="0" err="1"/>
              <a:t>organisational</a:t>
            </a:r>
            <a:r>
              <a:rPr lang="en-US" sz="1600" i="1" dirty="0"/>
              <a:t> levels and invest in cyber hygiene and in creating a culture in which openness and security are in balance; </a:t>
            </a:r>
          </a:p>
          <a:p>
            <a:pPr marL="0" indent="0">
              <a:buNone/>
            </a:pPr>
            <a:r>
              <a:rPr lang="en-US" sz="1600" i="1" dirty="0"/>
              <a:t>(h) introduce </a:t>
            </a:r>
            <a:r>
              <a:rPr lang="en-US" sz="1600" i="1" dirty="0" err="1"/>
              <a:t>compartmentalisation</a:t>
            </a:r>
            <a:r>
              <a:rPr lang="en-US" sz="1600" i="1" dirty="0"/>
              <a:t>, both physical and virtual, guaranteeing that for areas, such as labs and research infrastructure, data and systems that are particularly sensitive, </a:t>
            </a:r>
            <a:r>
              <a:rPr lang="en-US" sz="1600" b="1" i="1" dirty="0"/>
              <a:t>access is granted on a strict need-to-know basis, and that, for online systems, robust cybersecurity arrangements are in place;</a:t>
            </a:r>
            <a:r>
              <a:rPr lang="en-US" sz="1600" i="1" dirty="0"/>
              <a:t> </a:t>
            </a:r>
          </a:p>
          <a:p>
            <a:pPr marL="0" indent="0">
              <a:buNone/>
            </a:pPr>
            <a:r>
              <a:rPr lang="en-US" sz="1600" i="1" dirty="0"/>
              <a:t>(i</a:t>
            </a:r>
            <a:r>
              <a:rPr lang="en-US" sz="1600" b="1" i="1" dirty="0"/>
              <a:t>) assess risks related to equipment, laboratories and research infrastructure sponsored by or acquired from entities established in or controlled by third countries, notably focusing on any undesirable obligations imposed on hosting </a:t>
            </a:r>
            <a:r>
              <a:rPr lang="en-US" sz="1600" b="1" i="1" dirty="0" err="1"/>
              <a:t>organisations</a:t>
            </a:r>
            <a:r>
              <a:rPr lang="en-US" sz="1600" b="1" i="1" dirty="0"/>
              <a:t>; </a:t>
            </a:r>
          </a:p>
          <a:p>
            <a:endParaRPr lang="en-US" sz="1600" i="1" dirty="0"/>
          </a:p>
        </p:txBody>
      </p:sp>
      <p:sp>
        <p:nvSpPr>
          <p:cNvPr id="3" name="Title 2">
            <a:extLst>
              <a:ext uri="{FF2B5EF4-FFF2-40B4-BE49-F238E27FC236}">
                <a16:creationId xmlns:a16="http://schemas.microsoft.com/office/drawing/2014/main" id="{959BDAC8-66CF-5F99-61CC-6BDF05ED1828}"/>
              </a:ext>
            </a:extLst>
          </p:cNvPr>
          <p:cNvSpPr>
            <a:spLocks noGrp="1"/>
          </p:cNvSpPr>
          <p:nvPr>
            <p:ph type="title"/>
          </p:nvPr>
        </p:nvSpPr>
        <p:spPr>
          <a:xfrm>
            <a:off x="257726" y="421861"/>
            <a:ext cx="11045942" cy="636918"/>
          </a:xfrm>
        </p:spPr>
        <p:txBody>
          <a:bodyPr>
            <a:normAutofit fontScale="90000"/>
          </a:bodyPr>
          <a:lstStyle/>
          <a:p>
            <a:pPr marL="0" indent="0">
              <a:buNone/>
            </a:pPr>
            <a:r>
              <a:rPr lang="en-US" sz="3200" dirty="0"/>
              <a:t>Council Recommendation on enhancing research security (6 May 2024)</a:t>
            </a:r>
          </a:p>
        </p:txBody>
      </p:sp>
    </p:spTree>
    <p:extLst>
      <p:ext uri="{BB962C8B-B14F-4D97-AF65-F5344CB8AC3E}">
        <p14:creationId xmlns:p14="http://schemas.microsoft.com/office/powerpoint/2010/main" val="10887220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81DFF6-AD58-5C09-1D07-26222225F6A3}"/>
              </a:ext>
            </a:extLst>
          </p:cNvPr>
          <p:cNvSpPr>
            <a:spLocks noGrp="1"/>
          </p:cNvSpPr>
          <p:nvPr>
            <p:ph idx="1"/>
          </p:nvPr>
        </p:nvSpPr>
        <p:spPr>
          <a:xfrm>
            <a:off x="257726" y="1445719"/>
            <a:ext cx="9894723" cy="5299638"/>
          </a:xfrm>
        </p:spPr>
        <p:txBody>
          <a:bodyPr>
            <a:normAutofit/>
          </a:bodyPr>
          <a:lstStyle/>
          <a:p>
            <a:r>
              <a:rPr lang="hu-HU" sz="3200" i="1" dirty="0"/>
              <a:t>It is key to decode the vocabulary</a:t>
            </a:r>
          </a:p>
          <a:p>
            <a:pPr lvl="1"/>
            <a:r>
              <a:rPr lang="en-GB" sz="2800" i="1" dirty="0"/>
              <a:t>“</a:t>
            </a:r>
            <a:r>
              <a:rPr lang="hu-HU" sz="2800" i="1" dirty="0" err="1"/>
              <a:t>Foreign</a:t>
            </a:r>
            <a:r>
              <a:rPr lang="hu-HU" sz="2800" i="1" dirty="0"/>
              <a:t> </a:t>
            </a:r>
            <a:r>
              <a:rPr lang="hu-HU" sz="2800" i="1" dirty="0" err="1"/>
              <a:t>interference</a:t>
            </a:r>
            <a:r>
              <a:rPr lang="en-GB" sz="2800" i="1" dirty="0"/>
              <a:t>”</a:t>
            </a:r>
            <a:endParaRPr lang="hu-HU" sz="2800" i="1" dirty="0"/>
          </a:p>
          <a:p>
            <a:pPr lvl="1"/>
            <a:r>
              <a:rPr lang="en-GB" sz="2800" i="1" dirty="0"/>
              <a:t>“</a:t>
            </a:r>
            <a:r>
              <a:rPr lang="hu-HU" sz="2800" i="1" dirty="0" err="1"/>
              <a:t>Academic</a:t>
            </a:r>
            <a:r>
              <a:rPr lang="hu-HU" sz="2800" i="1" dirty="0"/>
              <a:t> </a:t>
            </a:r>
            <a:r>
              <a:rPr lang="hu-HU" sz="2800" i="1" dirty="0" err="1"/>
              <a:t>Freedom</a:t>
            </a:r>
            <a:r>
              <a:rPr lang="en-GB" sz="2800" i="1" dirty="0"/>
              <a:t>”</a:t>
            </a:r>
            <a:endParaRPr lang="hu-HU" sz="2800" i="1" dirty="0"/>
          </a:p>
          <a:p>
            <a:r>
              <a:rPr lang="hu-HU" sz="3200" i="1" dirty="0" err="1"/>
              <a:t>Governance</a:t>
            </a:r>
            <a:r>
              <a:rPr lang="hu-HU" sz="3200" i="1" dirty="0"/>
              <a:t>:</a:t>
            </a:r>
          </a:p>
          <a:p>
            <a:endParaRPr lang="en-US" sz="3200" i="1" dirty="0"/>
          </a:p>
          <a:p>
            <a:pPr marL="0" indent="0">
              <a:buNone/>
            </a:pPr>
            <a:endParaRPr lang="en-US" sz="2400" i="1" dirty="0"/>
          </a:p>
        </p:txBody>
      </p:sp>
      <p:sp>
        <p:nvSpPr>
          <p:cNvPr id="3" name="Title 2">
            <a:extLst>
              <a:ext uri="{FF2B5EF4-FFF2-40B4-BE49-F238E27FC236}">
                <a16:creationId xmlns:a16="http://schemas.microsoft.com/office/drawing/2014/main" id="{959BDAC8-66CF-5F99-61CC-6BDF05ED1828}"/>
              </a:ext>
            </a:extLst>
          </p:cNvPr>
          <p:cNvSpPr>
            <a:spLocks noGrp="1"/>
          </p:cNvSpPr>
          <p:nvPr>
            <p:ph type="title"/>
          </p:nvPr>
        </p:nvSpPr>
        <p:spPr>
          <a:xfrm>
            <a:off x="257726" y="421861"/>
            <a:ext cx="11045942" cy="636918"/>
          </a:xfrm>
        </p:spPr>
        <p:txBody>
          <a:bodyPr>
            <a:normAutofit fontScale="90000"/>
          </a:bodyPr>
          <a:lstStyle/>
          <a:p>
            <a:pPr marL="0" indent="0">
              <a:buNone/>
            </a:pPr>
            <a:r>
              <a:rPr lang="en-US" dirty="0"/>
              <a:t>Template for compliance in research: </a:t>
            </a:r>
            <a:br>
              <a:rPr lang="en-US" dirty="0"/>
            </a:br>
            <a:r>
              <a:rPr lang="hu-HU" dirty="0">
                <a:hlinkClick r:id="rId2" action="ppaction://hlinkfile"/>
              </a:rPr>
              <a:t>Commission Staff Working Document</a:t>
            </a:r>
            <a:r>
              <a:rPr lang="en-US" dirty="0"/>
              <a:t> -Tackling R&amp;I foreign interference</a:t>
            </a:r>
            <a:br>
              <a:rPr lang="en-US" dirty="0"/>
            </a:br>
            <a:r>
              <a:rPr lang="hu-HU" dirty="0"/>
              <a:t> ( 12 January 2022)</a:t>
            </a:r>
            <a:endParaRPr lang="en-US" sz="3200" dirty="0"/>
          </a:p>
        </p:txBody>
      </p:sp>
      <p:pic>
        <p:nvPicPr>
          <p:cNvPr id="5" name="Picture 4">
            <a:extLst>
              <a:ext uri="{FF2B5EF4-FFF2-40B4-BE49-F238E27FC236}">
                <a16:creationId xmlns:a16="http://schemas.microsoft.com/office/drawing/2014/main" id="{C2ECBAB9-6130-5FCF-B204-FE63F32AA7B6}"/>
              </a:ext>
            </a:extLst>
          </p:cNvPr>
          <p:cNvPicPr>
            <a:picLocks noChangeAspect="1"/>
          </p:cNvPicPr>
          <p:nvPr/>
        </p:nvPicPr>
        <p:blipFill>
          <a:blip r:embed="rId3"/>
          <a:stretch>
            <a:fillRect/>
          </a:stretch>
        </p:blipFill>
        <p:spPr>
          <a:xfrm>
            <a:off x="1470636" y="3696681"/>
            <a:ext cx="6758964" cy="3161319"/>
          </a:xfrm>
          <a:prstGeom prst="rect">
            <a:avLst/>
          </a:prstGeom>
        </p:spPr>
      </p:pic>
    </p:spTree>
    <p:extLst>
      <p:ext uri="{BB962C8B-B14F-4D97-AF65-F5344CB8AC3E}">
        <p14:creationId xmlns:p14="http://schemas.microsoft.com/office/powerpoint/2010/main" val="2583433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5B9C9E3-467C-C19B-5F9A-BE1F1C4425DE}"/>
              </a:ext>
            </a:extLst>
          </p:cNvPr>
          <p:cNvSpPr>
            <a:spLocks noGrp="1"/>
          </p:cNvSpPr>
          <p:nvPr>
            <p:ph type="title"/>
          </p:nvPr>
        </p:nvSpPr>
        <p:spPr>
          <a:xfrm>
            <a:off x="1032899" y="121855"/>
            <a:ext cx="9894723" cy="430909"/>
          </a:xfrm>
        </p:spPr>
        <p:txBody>
          <a:bodyPr>
            <a:normAutofit fontScale="90000"/>
          </a:bodyPr>
          <a:lstStyle/>
          <a:p>
            <a:r>
              <a:rPr lang="hu-HU" dirty="0"/>
              <a:t>Entity’s self-identity is key</a:t>
            </a:r>
            <a:endParaRPr lang="en-GB" dirty="0"/>
          </a:p>
        </p:txBody>
      </p:sp>
      <p:sp>
        <p:nvSpPr>
          <p:cNvPr id="10" name="Arrow: Left-Right 9">
            <a:extLst>
              <a:ext uri="{FF2B5EF4-FFF2-40B4-BE49-F238E27FC236}">
                <a16:creationId xmlns:a16="http://schemas.microsoft.com/office/drawing/2014/main" id="{BD193C5C-C6E3-95E3-463B-F860346A02A5}"/>
              </a:ext>
            </a:extLst>
          </p:cNvPr>
          <p:cNvSpPr/>
          <p:nvPr/>
        </p:nvSpPr>
        <p:spPr>
          <a:xfrm>
            <a:off x="1371601" y="703327"/>
            <a:ext cx="7543800" cy="472661"/>
          </a:xfrm>
          <a:prstGeom prst="leftRightArrow">
            <a:avLst/>
          </a:prstGeom>
          <a:gradFill flip="none" rotWithShape="1">
            <a:gsLst>
              <a:gs pos="41000">
                <a:srgbClr val="FF0000"/>
              </a:gs>
              <a:gs pos="61000">
                <a:schemeClr val="accent4"/>
              </a:gs>
            </a:gsLst>
            <a:lin ang="0" scaled="1"/>
            <a:tileRect/>
          </a:gra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dirty="0"/>
              <a:t>Level of self-autonomy regarding due-diligence</a:t>
            </a:r>
            <a:endParaRPr lang="en-GB" dirty="0"/>
          </a:p>
        </p:txBody>
      </p:sp>
      <p:grpSp>
        <p:nvGrpSpPr>
          <p:cNvPr id="2" name="Group 1">
            <a:extLst>
              <a:ext uri="{FF2B5EF4-FFF2-40B4-BE49-F238E27FC236}">
                <a16:creationId xmlns:a16="http://schemas.microsoft.com/office/drawing/2014/main" id="{27D0771E-E4F0-C67F-DA5E-9289A0E6C0D8}"/>
              </a:ext>
            </a:extLst>
          </p:cNvPr>
          <p:cNvGrpSpPr/>
          <p:nvPr/>
        </p:nvGrpSpPr>
        <p:grpSpPr>
          <a:xfrm>
            <a:off x="1437774" y="1175988"/>
            <a:ext cx="7399420" cy="4003607"/>
            <a:chOff x="1437774" y="1175988"/>
            <a:chExt cx="7399420" cy="4003607"/>
          </a:xfrm>
        </p:grpSpPr>
        <p:graphicFrame>
          <p:nvGraphicFramePr>
            <p:cNvPr id="8" name="Diagram 7">
              <a:extLst>
                <a:ext uri="{FF2B5EF4-FFF2-40B4-BE49-F238E27FC236}">
                  <a16:creationId xmlns:a16="http://schemas.microsoft.com/office/drawing/2014/main" id="{D5FF9230-67DA-DC6A-BC99-7D98363FFDCB}"/>
                </a:ext>
              </a:extLst>
            </p:cNvPr>
            <p:cNvGraphicFramePr/>
            <p:nvPr>
              <p:extLst>
                <p:ext uri="{D42A27DB-BD31-4B8C-83A1-F6EECF244321}">
                  <p14:modId xmlns:p14="http://schemas.microsoft.com/office/powerpoint/2010/main" val="2663604888"/>
                </p:ext>
              </p:extLst>
            </p:nvPr>
          </p:nvGraphicFramePr>
          <p:xfrm>
            <a:off x="1480435" y="1244925"/>
            <a:ext cx="7356759" cy="39346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Box 11">
              <a:extLst>
                <a:ext uri="{FF2B5EF4-FFF2-40B4-BE49-F238E27FC236}">
                  <a16:creationId xmlns:a16="http://schemas.microsoft.com/office/drawing/2014/main" id="{0EE83C32-96BC-B328-B044-EB98D2B2E5CE}"/>
                </a:ext>
              </a:extLst>
            </p:cNvPr>
            <p:cNvSpPr txBox="1"/>
            <p:nvPr/>
          </p:nvSpPr>
          <p:spPr>
            <a:xfrm>
              <a:off x="1437774" y="1175988"/>
              <a:ext cx="4041913" cy="369332"/>
            </a:xfrm>
            <a:prstGeom prst="rect">
              <a:avLst/>
            </a:prstGeom>
            <a:noFill/>
          </p:spPr>
          <p:txBody>
            <a:bodyPr wrap="square" rtlCol="0">
              <a:spAutoFit/>
            </a:bodyPr>
            <a:lstStyle/>
            <a:p>
              <a:r>
                <a:rPr lang="en-US" b="1" dirty="0"/>
                <a:t>No man’s land</a:t>
              </a:r>
              <a:endParaRPr lang="en-GB" b="1" dirty="0"/>
            </a:p>
          </p:txBody>
        </p:sp>
      </p:grpSp>
      <p:graphicFrame>
        <p:nvGraphicFramePr>
          <p:cNvPr id="3" name="Table 2">
            <a:extLst>
              <a:ext uri="{FF2B5EF4-FFF2-40B4-BE49-F238E27FC236}">
                <a16:creationId xmlns:a16="http://schemas.microsoft.com/office/drawing/2014/main" id="{BD3D34C9-319F-1C4A-7246-396EA7164260}"/>
              </a:ext>
            </a:extLst>
          </p:cNvPr>
          <p:cNvGraphicFramePr>
            <a:graphicFrameLocks noGrp="1"/>
          </p:cNvGraphicFramePr>
          <p:nvPr>
            <p:extLst>
              <p:ext uri="{D42A27DB-BD31-4B8C-83A1-F6EECF244321}">
                <p14:modId xmlns:p14="http://schemas.microsoft.com/office/powerpoint/2010/main" val="2950815244"/>
              </p:ext>
            </p:extLst>
          </p:nvPr>
        </p:nvGraphicFramePr>
        <p:xfrm>
          <a:off x="3777916" y="5248532"/>
          <a:ext cx="3212431" cy="1555328"/>
        </p:xfrm>
        <a:graphic>
          <a:graphicData uri="http://schemas.openxmlformats.org/drawingml/2006/table">
            <a:tbl>
              <a:tblPr firstRow="1" bandRow="1">
                <a:tableStyleId>{5C22544A-7EE6-4342-B048-85BDC9FD1C3A}</a:tableStyleId>
              </a:tblPr>
              <a:tblGrid>
                <a:gridCol w="348627">
                  <a:extLst>
                    <a:ext uri="{9D8B030D-6E8A-4147-A177-3AD203B41FA5}">
                      <a16:colId xmlns:a16="http://schemas.microsoft.com/office/drawing/2014/main" val="1425966611"/>
                    </a:ext>
                  </a:extLst>
                </a:gridCol>
                <a:gridCol w="2863804">
                  <a:extLst>
                    <a:ext uri="{9D8B030D-6E8A-4147-A177-3AD203B41FA5}">
                      <a16:colId xmlns:a16="http://schemas.microsoft.com/office/drawing/2014/main" val="3825345965"/>
                    </a:ext>
                  </a:extLst>
                </a:gridCol>
              </a:tblGrid>
              <a:tr h="388832">
                <a:tc>
                  <a:txBody>
                    <a:bodyPr/>
                    <a:lstStyle/>
                    <a:p>
                      <a:r>
                        <a:rPr lang="hu-HU" b="1" dirty="0">
                          <a:solidFill>
                            <a:schemeClr val="tx1"/>
                          </a:solidFill>
                        </a:rPr>
                        <a:t>A</a:t>
                      </a:r>
                      <a:endParaRPr lang="LID4096" b="1" dirty="0">
                        <a:solidFill>
                          <a:schemeClr val="tx1"/>
                        </a:solidFill>
                      </a:endParaRPr>
                    </a:p>
                  </a:txBody>
                  <a:tcPr>
                    <a:solidFill>
                      <a:schemeClr val="tx2">
                        <a:lumMod val="40000"/>
                        <a:lumOff val="60000"/>
                      </a:schemeClr>
                    </a:solidFill>
                  </a:tcPr>
                </a:tc>
                <a:tc>
                  <a:txBody>
                    <a:bodyPr/>
                    <a:lstStyle/>
                    <a:p>
                      <a:r>
                        <a:rPr lang="hu-HU" b="1" dirty="0">
                          <a:solidFill>
                            <a:schemeClr val="tx1"/>
                          </a:solidFill>
                        </a:rPr>
                        <a:t>GÉANT is </a:t>
                      </a:r>
                      <a:r>
                        <a:rPr lang="hu-HU" b="1" dirty="0" err="1">
                          <a:solidFill>
                            <a:schemeClr val="tx1"/>
                          </a:solidFill>
                        </a:rPr>
                        <a:t>both</a:t>
                      </a:r>
                      <a:r>
                        <a:rPr lang="hu-HU" b="1" dirty="0">
                          <a:solidFill>
                            <a:schemeClr val="tx1"/>
                          </a:solidFill>
                        </a:rPr>
                        <a:t>  DI and RI</a:t>
                      </a:r>
                      <a:endParaRPr lang="LID4096" b="1" dirty="0">
                        <a:solidFill>
                          <a:schemeClr val="tx1"/>
                        </a:solidFill>
                      </a:endParaRPr>
                    </a:p>
                  </a:txBody>
                  <a:tcPr>
                    <a:solidFill>
                      <a:schemeClr val="tx2">
                        <a:lumMod val="40000"/>
                        <a:lumOff val="60000"/>
                      </a:schemeClr>
                    </a:solidFill>
                  </a:tcPr>
                </a:tc>
                <a:extLst>
                  <a:ext uri="{0D108BD9-81ED-4DB2-BD59-A6C34878D82A}">
                    <a16:rowId xmlns:a16="http://schemas.microsoft.com/office/drawing/2014/main" val="1607384633"/>
                  </a:ext>
                </a:extLst>
              </a:tr>
              <a:tr h="388832">
                <a:tc>
                  <a:txBody>
                    <a:bodyPr/>
                    <a:lstStyle/>
                    <a:p>
                      <a:r>
                        <a:rPr lang="hu-HU" b="1" dirty="0">
                          <a:solidFill>
                            <a:schemeClr val="tx1"/>
                          </a:solidFill>
                        </a:rPr>
                        <a:t>B</a:t>
                      </a:r>
                      <a:endParaRPr lang="LID4096" b="1" dirty="0">
                        <a:solidFill>
                          <a:schemeClr val="tx1"/>
                        </a:solidFill>
                      </a:endParaRPr>
                    </a:p>
                  </a:txBody>
                  <a:tcPr/>
                </a:tc>
                <a:tc>
                  <a:txBody>
                    <a:bodyPr/>
                    <a:lstStyle/>
                    <a:p>
                      <a:r>
                        <a:rPr lang="hu-HU" b="1" dirty="0">
                          <a:solidFill>
                            <a:schemeClr val="tx1"/>
                          </a:solidFill>
                        </a:rPr>
                        <a:t>GÉANT is RI</a:t>
                      </a:r>
                      <a:endParaRPr lang="LID4096" b="1" dirty="0">
                        <a:solidFill>
                          <a:schemeClr val="tx1"/>
                        </a:solidFill>
                      </a:endParaRPr>
                    </a:p>
                  </a:txBody>
                  <a:tcPr/>
                </a:tc>
                <a:extLst>
                  <a:ext uri="{0D108BD9-81ED-4DB2-BD59-A6C34878D82A}">
                    <a16:rowId xmlns:a16="http://schemas.microsoft.com/office/drawing/2014/main" val="411828834"/>
                  </a:ext>
                </a:extLst>
              </a:tr>
              <a:tr h="388832">
                <a:tc>
                  <a:txBody>
                    <a:bodyPr/>
                    <a:lstStyle/>
                    <a:p>
                      <a:r>
                        <a:rPr lang="hu-HU" b="1" dirty="0">
                          <a:solidFill>
                            <a:schemeClr val="tx1"/>
                          </a:solidFill>
                        </a:rPr>
                        <a:t>C</a:t>
                      </a:r>
                      <a:endParaRPr lang="LID4096" b="1" dirty="0">
                        <a:solidFill>
                          <a:schemeClr val="tx1"/>
                        </a:solidFill>
                      </a:endParaRPr>
                    </a:p>
                  </a:txBody>
                  <a:tcPr/>
                </a:tc>
                <a:tc>
                  <a:txBody>
                    <a:bodyPr/>
                    <a:lstStyle/>
                    <a:p>
                      <a:r>
                        <a:rPr lang="hu-HU" b="1" dirty="0">
                          <a:solidFill>
                            <a:schemeClr val="tx1"/>
                          </a:solidFill>
                        </a:rPr>
                        <a:t>GÉANT is DI</a:t>
                      </a:r>
                      <a:endParaRPr lang="LID4096" b="1" dirty="0">
                        <a:solidFill>
                          <a:schemeClr val="tx1"/>
                        </a:solidFill>
                      </a:endParaRPr>
                    </a:p>
                  </a:txBody>
                  <a:tcPr/>
                </a:tc>
                <a:extLst>
                  <a:ext uri="{0D108BD9-81ED-4DB2-BD59-A6C34878D82A}">
                    <a16:rowId xmlns:a16="http://schemas.microsoft.com/office/drawing/2014/main" val="3351243603"/>
                  </a:ext>
                </a:extLst>
              </a:tr>
              <a:tr h="388832">
                <a:tc>
                  <a:txBody>
                    <a:bodyPr/>
                    <a:lstStyle/>
                    <a:p>
                      <a:r>
                        <a:rPr lang="hu-HU" b="1" dirty="0">
                          <a:solidFill>
                            <a:schemeClr val="tx1"/>
                          </a:solidFill>
                        </a:rPr>
                        <a:t>D</a:t>
                      </a:r>
                      <a:endParaRPr lang="LID4096" b="1" dirty="0">
                        <a:solidFill>
                          <a:schemeClr val="tx1"/>
                        </a:solidFill>
                      </a:endParaRPr>
                    </a:p>
                  </a:txBody>
                  <a:tcPr/>
                </a:tc>
                <a:tc>
                  <a:txBody>
                    <a:bodyPr/>
                    <a:lstStyle/>
                    <a:p>
                      <a:r>
                        <a:rPr lang="hu-HU" b="1" dirty="0">
                          <a:solidFill>
                            <a:schemeClr val="tx1"/>
                          </a:solidFill>
                        </a:rPr>
                        <a:t>GÉANT is </a:t>
                      </a:r>
                      <a:r>
                        <a:rPr lang="en-US" b="1" dirty="0">
                          <a:solidFill>
                            <a:schemeClr val="tx1"/>
                          </a:solidFill>
                        </a:rPr>
                        <a:t> No man</a:t>
                      </a:r>
                      <a:r>
                        <a:rPr lang="hu-HU" b="1" dirty="0">
                          <a:solidFill>
                            <a:schemeClr val="tx1"/>
                          </a:solidFill>
                        </a:rPr>
                        <a:t>’s </a:t>
                      </a:r>
                      <a:r>
                        <a:rPr lang="hu-HU" b="1" dirty="0" err="1">
                          <a:solidFill>
                            <a:schemeClr val="tx1"/>
                          </a:solidFill>
                        </a:rPr>
                        <a:t>land</a:t>
                      </a:r>
                      <a:r>
                        <a:rPr lang="hu-HU" b="1" dirty="0">
                          <a:solidFill>
                            <a:schemeClr val="tx1"/>
                          </a:solidFill>
                        </a:rPr>
                        <a:t> </a:t>
                      </a:r>
                      <a:endParaRPr lang="LID4096" b="1" dirty="0">
                        <a:solidFill>
                          <a:schemeClr val="tx1"/>
                        </a:solidFill>
                      </a:endParaRPr>
                    </a:p>
                  </a:txBody>
                  <a:tcPr/>
                </a:tc>
                <a:extLst>
                  <a:ext uri="{0D108BD9-81ED-4DB2-BD59-A6C34878D82A}">
                    <a16:rowId xmlns:a16="http://schemas.microsoft.com/office/drawing/2014/main" val="737519749"/>
                  </a:ext>
                </a:extLst>
              </a:tr>
            </a:tbl>
          </a:graphicData>
        </a:graphic>
      </p:graphicFrame>
    </p:spTree>
    <p:extLst>
      <p:ext uri="{BB962C8B-B14F-4D97-AF65-F5344CB8AC3E}">
        <p14:creationId xmlns:p14="http://schemas.microsoft.com/office/powerpoint/2010/main" val="3996087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E19E3-730E-8E21-F6A0-FB5667BB15A0}"/>
              </a:ext>
            </a:extLst>
          </p:cNvPr>
          <p:cNvSpPr>
            <a:spLocks noGrp="1"/>
          </p:cNvSpPr>
          <p:nvPr>
            <p:ph type="title"/>
          </p:nvPr>
        </p:nvSpPr>
        <p:spPr>
          <a:xfrm>
            <a:off x="918047" y="2940364"/>
            <a:ext cx="9894723" cy="430909"/>
          </a:xfrm>
        </p:spPr>
        <p:txBody>
          <a:bodyPr>
            <a:noAutofit/>
          </a:bodyPr>
          <a:lstStyle/>
          <a:p>
            <a:pPr algn="ctr"/>
            <a:r>
              <a:rPr lang="hu-HU" sz="4000" dirty="0"/>
              <a:t>Comply and Explain</a:t>
            </a:r>
            <a:br>
              <a:rPr lang="hu-HU" sz="4000" dirty="0"/>
            </a:br>
            <a:r>
              <a:rPr lang="hu-HU" sz="4000" dirty="0"/>
              <a:t>Scenario 1.</a:t>
            </a:r>
            <a:br>
              <a:rPr lang="LID4096" sz="4000" dirty="0"/>
            </a:br>
            <a:endParaRPr lang="LID4096" sz="4000" dirty="0"/>
          </a:p>
        </p:txBody>
      </p:sp>
    </p:spTree>
    <p:extLst>
      <p:ext uri="{BB962C8B-B14F-4D97-AF65-F5344CB8AC3E}">
        <p14:creationId xmlns:p14="http://schemas.microsoft.com/office/powerpoint/2010/main" val="3929206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09165B7D-68CC-C446-A96B-217E8256499E}"/>
              </a:ext>
            </a:extLst>
          </p:cNvPr>
          <p:cNvSpPr txBox="1"/>
          <p:nvPr/>
        </p:nvSpPr>
        <p:spPr>
          <a:xfrm>
            <a:off x="168876" y="94735"/>
            <a:ext cx="6043704" cy="978729"/>
          </a:xfrm>
          <a:prstGeom prst="rect">
            <a:avLst/>
          </a:prstGeom>
        </p:spPr>
        <p:txBody>
          <a:bodyPr vert="horz" lIns="91440" tIns="45720" rIns="91440" bIns="45720" rtlCol="0" anchor="ctr">
            <a:normAutofit fontScale="97500"/>
          </a:bodyPr>
          <a:lstStyle>
            <a:lvl1pPr>
              <a:lnSpc>
                <a:spcPct val="90000"/>
              </a:lnSpc>
              <a:spcBef>
                <a:spcPct val="0"/>
              </a:spcBef>
              <a:buNone/>
              <a:defRPr sz="3200">
                <a:solidFill>
                  <a:schemeClr val="accent1">
                    <a:lumMod val="50000"/>
                  </a:schemeClr>
                </a:solidFill>
                <a:ea typeface="+mj-ea"/>
                <a:cs typeface="+mj-cs"/>
              </a:defRPr>
            </a:lvl1pPr>
          </a:lstStyle>
          <a:p>
            <a:r>
              <a:rPr lang="en-US" dirty="0"/>
              <a:t>Security Union Legislative</a:t>
            </a:r>
            <a:r>
              <a:rPr lang="hu-HU" dirty="0"/>
              <a:t> </a:t>
            </a:r>
            <a:r>
              <a:rPr lang="en-US" dirty="0"/>
              <a:t>landscape</a:t>
            </a:r>
            <a:endParaRPr lang="en-GB" dirty="0"/>
          </a:p>
        </p:txBody>
      </p:sp>
      <p:grpSp>
        <p:nvGrpSpPr>
          <p:cNvPr id="40" name="Group 39">
            <a:extLst>
              <a:ext uri="{FF2B5EF4-FFF2-40B4-BE49-F238E27FC236}">
                <a16:creationId xmlns:a16="http://schemas.microsoft.com/office/drawing/2014/main" id="{EB194393-3D19-F995-47D4-D34DBE0BFECE}"/>
              </a:ext>
            </a:extLst>
          </p:cNvPr>
          <p:cNvGrpSpPr/>
          <p:nvPr/>
        </p:nvGrpSpPr>
        <p:grpSpPr>
          <a:xfrm>
            <a:off x="-22262" y="813493"/>
            <a:ext cx="9157428" cy="5057858"/>
            <a:chOff x="437322" y="1003440"/>
            <a:chExt cx="10661782" cy="5853099"/>
          </a:xfrm>
        </p:grpSpPr>
        <p:sp>
          <p:nvSpPr>
            <p:cNvPr id="2" name="Oval 1">
              <a:extLst>
                <a:ext uri="{FF2B5EF4-FFF2-40B4-BE49-F238E27FC236}">
                  <a16:creationId xmlns:a16="http://schemas.microsoft.com/office/drawing/2014/main" id="{1EB02A03-5536-8C9B-D47E-F07477BA8CF5}"/>
                </a:ext>
              </a:extLst>
            </p:cNvPr>
            <p:cNvSpPr/>
            <p:nvPr/>
          </p:nvSpPr>
          <p:spPr>
            <a:xfrm>
              <a:off x="8308601" y="1804070"/>
              <a:ext cx="831273" cy="858982"/>
            </a:xfrm>
            <a:prstGeom prst="ellipse">
              <a:avLst/>
            </a:prstGeom>
            <a:solidFill>
              <a:srgbClr val="FDD5DB"/>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1"/>
                  </a:solidFill>
                </a:rPr>
                <a:t>GDPR enforcement</a:t>
              </a:r>
              <a:endParaRPr lang="en-GB" sz="700" dirty="0">
                <a:solidFill>
                  <a:schemeClr val="tx1"/>
                </a:solidFill>
              </a:endParaRPr>
            </a:p>
          </p:txBody>
        </p:sp>
        <p:sp>
          <p:nvSpPr>
            <p:cNvPr id="3" name="Diamond 2">
              <a:extLst>
                <a:ext uri="{FF2B5EF4-FFF2-40B4-BE49-F238E27FC236}">
                  <a16:creationId xmlns:a16="http://schemas.microsoft.com/office/drawing/2014/main" id="{43FEF6A8-4165-50C2-EFBE-413441A1E78B}"/>
                </a:ext>
              </a:extLst>
            </p:cNvPr>
            <p:cNvSpPr/>
            <p:nvPr/>
          </p:nvSpPr>
          <p:spPr>
            <a:xfrm>
              <a:off x="7190570" y="4658168"/>
              <a:ext cx="998852" cy="836960"/>
            </a:xfrm>
            <a:custGeom>
              <a:avLst/>
              <a:gdLst>
                <a:gd name="connsiteX0" fmla="*/ 0 w 998852"/>
                <a:gd name="connsiteY0" fmla="*/ 418480 h 836960"/>
                <a:gd name="connsiteX1" fmla="*/ 499426 w 998852"/>
                <a:gd name="connsiteY1" fmla="*/ 0 h 836960"/>
                <a:gd name="connsiteX2" fmla="*/ 998852 w 998852"/>
                <a:gd name="connsiteY2" fmla="*/ 418480 h 836960"/>
                <a:gd name="connsiteX3" fmla="*/ 499426 w 998852"/>
                <a:gd name="connsiteY3" fmla="*/ 836960 h 836960"/>
                <a:gd name="connsiteX4" fmla="*/ 0 w 998852"/>
                <a:gd name="connsiteY4" fmla="*/ 418480 h 836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852" h="836960" fill="none" extrusionOk="0">
                  <a:moveTo>
                    <a:pt x="0" y="418480"/>
                  </a:moveTo>
                  <a:cubicBezTo>
                    <a:pt x="234904" y="208471"/>
                    <a:pt x="361617" y="67575"/>
                    <a:pt x="499426" y="0"/>
                  </a:cubicBezTo>
                  <a:cubicBezTo>
                    <a:pt x="647339" y="120582"/>
                    <a:pt x="974428" y="323164"/>
                    <a:pt x="998852" y="418480"/>
                  </a:cubicBezTo>
                  <a:cubicBezTo>
                    <a:pt x="800123" y="604025"/>
                    <a:pt x="751836" y="672188"/>
                    <a:pt x="499426" y="836960"/>
                  </a:cubicBezTo>
                  <a:cubicBezTo>
                    <a:pt x="266327" y="613563"/>
                    <a:pt x="58501" y="454224"/>
                    <a:pt x="0" y="418480"/>
                  </a:cubicBezTo>
                  <a:close/>
                </a:path>
                <a:path w="998852" h="836960" stroke="0" extrusionOk="0">
                  <a:moveTo>
                    <a:pt x="0" y="418480"/>
                  </a:moveTo>
                  <a:cubicBezTo>
                    <a:pt x="219736" y="212264"/>
                    <a:pt x="405876" y="91616"/>
                    <a:pt x="499426" y="0"/>
                  </a:cubicBezTo>
                  <a:cubicBezTo>
                    <a:pt x="734769" y="202909"/>
                    <a:pt x="956367" y="354500"/>
                    <a:pt x="998852" y="418480"/>
                  </a:cubicBezTo>
                  <a:cubicBezTo>
                    <a:pt x="775166" y="546140"/>
                    <a:pt x="646955" y="712256"/>
                    <a:pt x="499426" y="836960"/>
                  </a:cubicBezTo>
                  <a:cubicBezTo>
                    <a:pt x="372962" y="749382"/>
                    <a:pt x="141471" y="493757"/>
                    <a:pt x="0" y="418480"/>
                  </a:cubicBezTo>
                  <a:close/>
                </a:path>
              </a:pathLst>
            </a:custGeom>
            <a:solidFill>
              <a:srgbClr val="FDD5DB"/>
            </a:solidFill>
            <a:ln>
              <a:solidFill>
                <a:schemeClr val="accent2">
                  <a:lumMod val="60000"/>
                  <a:lumOff val="40000"/>
                </a:schemeClr>
              </a:solidFill>
              <a:extLst>
                <a:ext uri="{C807C97D-BFC1-408E-A445-0C87EB9F89A2}">
                  <ask:lineSketchStyleProps xmlns:ask="http://schemas.microsoft.com/office/drawing/2018/sketchyshapes" sd="981765707">
                    <a:prstGeom prst="diamond">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1"/>
                  </a:solidFill>
                </a:rPr>
                <a:t>EUCC</a:t>
              </a:r>
              <a:endParaRPr lang="en-GB" sz="700" dirty="0">
                <a:solidFill>
                  <a:schemeClr val="tx1"/>
                </a:solidFill>
              </a:endParaRPr>
            </a:p>
          </p:txBody>
        </p:sp>
        <p:grpSp>
          <p:nvGrpSpPr>
            <p:cNvPr id="39" name="Group 38">
              <a:extLst>
                <a:ext uri="{FF2B5EF4-FFF2-40B4-BE49-F238E27FC236}">
                  <a16:creationId xmlns:a16="http://schemas.microsoft.com/office/drawing/2014/main" id="{A2C8C89A-2673-D009-5420-48D8C55A8EB3}"/>
                </a:ext>
              </a:extLst>
            </p:cNvPr>
            <p:cNvGrpSpPr/>
            <p:nvPr/>
          </p:nvGrpSpPr>
          <p:grpSpPr>
            <a:xfrm>
              <a:off x="437322" y="1003440"/>
              <a:ext cx="10661782" cy="5853099"/>
              <a:chOff x="437322" y="1003440"/>
              <a:chExt cx="10661782" cy="5853099"/>
            </a:xfrm>
          </p:grpSpPr>
          <p:grpSp>
            <p:nvGrpSpPr>
              <p:cNvPr id="4" name="Group 3">
                <a:extLst>
                  <a:ext uri="{FF2B5EF4-FFF2-40B4-BE49-F238E27FC236}">
                    <a16:creationId xmlns:a16="http://schemas.microsoft.com/office/drawing/2014/main" id="{2B8FB61A-6863-9E72-96C1-68E0659CCE9E}"/>
                  </a:ext>
                </a:extLst>
              </p:cNvPr>
              <p:cNvGrpSpPr/>
              <p:nvPr/>
            </p:nvGrpSpPr>
            <p:grpSpPr>
              <a:xfrm>
                <a:off x="437322" y="1003440"/>
                <a:ext cx="10661782" cy="5853099"/>
                <a:chOff x="340139" y="440157"/>
                <a:chExt cx="10661782" cy="5853099"/>
              </a:xfrm>
            </p:grpSpPr>
            <p:sp>
              <p:nvSpPr>
                <p:cNvPr id="6" name="Oval 5">
                  <a:extLst>
                    <a:ext uri="{FF2B5EF4-FFF2-40B4-BE49-F238E27FC236}">
                      <a16:creationId xmlns:a16="http://schemas.microsoft.com/office/drawing/2014/main" id="{228D9F9E-1C49-DA2B-985D-6CF5E72E86FF}"/>
                    </a:ext>
                  </a:extLst>
                </p:cNvPr>
                <p:cNvSpPr/>
                <p:nvPr/>
              </p:nvSpPr>
              <p:spPr>
                <a:xfrm>
                  <a:off x="3015085" y="676400"/>
                  <a:ext cx="831273" cy="858982"/>
                </a:xfrm>
                <a:prstGeom prst="ellipse">
                  <a:avLst/>
                </a:prstGeom>
                <a:gradFill flip="none" rotWithShape="1">
                  <a:gsLst>
                    <a:gs pos="49000">
                      <a:srgbClr val="FDC0AD"/>
                    </a:gs>
                    <a:gs pos="60000">
                      <a:srgbClr val="FDD5DB"/>
                    </a:gs>
                  </a:gsLst>
                  <a:lin ang="5400000" scaled="1"/>
                  <a:tileRect/>
                </a:gra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CRA</a:t>
                  </a:r>
                </a:p>
              </p:txBody>
            </p:sp>
            <p:sp>
              <p:nvSpPr>
                <p:cNvPr id="8" name="Oval 7">
                  <a:extLst>
                    <a:ext uri="{FF2B5EF4-FFF2-40B4-BE49-F238E27FC236}">
                      <a16:creationId xmlns:a16="http://schemas.microsoft.com/office/drawing/2014/main" id="{60780E7A-4F09-C88F-C1F7-01ACA4421667}"/>
                    </a:ext>
                  </a:extLst>
                </p:cNvPr>
                <p:cNvSpPr/>
                <p:nvPr/>
              </p:nvSpPr>
              <p:spPr>
                <a:xfrm>
                  <a:off x="1761439" y="2485380"/>
                  <a:ext cx="831273" cy="858982"/>
                </a:xfrm>
                <a:prstGeom prst="ellipse">
                  <a:avLst/>
                </a:prstGeom>
                <a:solidFill>
                  <a:srgbClr val="FDD5DB"/>
                </a:solidFill>
                <a:ln>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NIS2</a:t>
                  </a:r>
                </a:p>
                <a:p>
                  <a:pPr algn="ctr"/>
                  <a:r>
                    <a:rPr lang="en-US" sz="700" dirty="0">
                      <a:solidFill>
                        <a:srgbClr val="FF0000"/>
                      </a:solidFill>
                    </a:rPr>
                    <a:t>10/2024</a:t>
                  </a:r>
                  <a:endParaRPr lang="en-GB" sz="700" dirty="0">
                    <a:solidFill>
                      <a:srgbClr val="FF0000"/>
                    </a:solidFill>
                  </a:endParaRPr>
                </a:p>
              </p:txBody>
            </p:sp>
            <p:sp>
              <p:nvSpPr>
                <p:cNvPr id="9" name="Oval 8">
                  <a:extLst>
                    <a:ext uri="{FF2B5EF4-FFF2-40B4-BE49-F238E27FC236}">
                      <a16:creationId xmlns:a16="http://schemas.microsoft.com/office/drawing/2014/main" id="{7AC95E3D-85EB-185D-13A4-71264FBC47D9}"/>
                    </a:ext>
                  </a:extLst>
                </p:cNvPr>
                <p:cNvSpPr/>
                <p:nvPr/>
              </p:nvSpPr>
              <p:spPr>
                <a:xfrm>
                  <a:off x="2908267" y="3775141"/>
                  <a:ext cx="831273" cy="858982"/>
                </a:xfrm>
                <a:prstGeom prst="ellipse">
                  <a:avLst/>
                </a:prstGeom>
                <a:solidFill>
                  <a:srgbClr val="FDD5DB"/>
                </a:solidFill>
                <a:ln>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ECCC</a:t>
                  </a:r>
                  <a:endParaRPr lang="en-GB" sz="1050" dirty="0">
                    <a:solidFill>
                      <a:schemeClr val="tx1"/>
                    </a:solidFill>
                  </a:endParaRPr>
                </a:p>
              </p:txBody>
            </p:sp>
            <p:sp>
              <p:nvSpPr>
                <p:cNvPr id="10" name="Oval 9">
                  <a:extLst>
                    <a:ext uri="{FF2B5EF4-FFF2-40B4-BE49-F238E27FC236}">
                      <a16:creationId xmlns:a16="http://schemas.microsoft.com/office/drawing/2014/main" id="{4E2335C0-68F0-2FB1-4E7F-679C40BDA1C4}"/>
                    </a:ext>
                  </a:extLst>
                </p:cNvPr>
                <p:cNvSpPr/>
                <p:nvPr/>
              </p:nvSpPr>
              <p:spPr>
                <a:xfrm>
                  <a:off x="7498860" y="1361564"/>
                  <a:ext cx="831273" cy="858982"/>
                </a:xfrm>
                <a:prstGeom prst="ellipse">
                  <a:avLst/>
                </a:prstGeom>
                <a:solidFill>
                  <a:srgbClr val="FDD5DB"/>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GDPR</a:t>
                  </a:r>
                  <a:endParaRPr lang="en-GB" sz="1050" dirty="0">
                    <a:solidFill>
                      <a:schemeClr val="tx1"/>
                    </a:solidFill>
                  </a:endParaRPr>
                </a:p>
              </p:txBody>
            </p:sp>
            <p:grpSp>
              <p:nvGrpSpPr>
                <p:cNvPr id="11" name="Group 10">
                  <a:extLst>
                    <a:ext uri="{FF2B5EF4-FFF2-40B4-BE49-F238E27FC236}">
                      <a16:creationId xmlns:a16="http://schemas.microsoft.com/office/drawing/2014/main" id="{AEABA583-3C4E-F4DC-DB81-C35FCD140357}"/>
                    </a:ext>
                  </a:extLst>
                </p:cNvPr>
                <p:cNvGrpSpPr/>
                <p:nvPr/>
              </p:nvGrpSpPr>
              <p:grpSpPr>
                <a:xfrm>
                  <a:off x="340139" y="440157"/>
                  <a:ext cx="10661782" cy="5339272"/>
                  <a:chOff x="340139" y="440157"/>
                  <a:chExt cx="10661782" cy="5339272"/>
                </a:xfrm>
              </p:grpSpPr>
              <p:cxnSp>
                <p:nvCxnSpPr>
                  <p:cNvPr id="30" name="Straight Arrow Connector 29">
                    <a:extLst>
                      <a:ext uri="{FF2B5EF4-FFF2-40B4-BE49-F238E27FC236}">
                        <a16:creationId xmlns:a16="http://schemas.microsoft.com/office/drawing/2014/main" id="{EB313B09-5945-BCB3-B8C1-3C8248926ACE}"/>
                      </a:ext>
                    </a:extLst>
                  </p:cNvPr>
                  <p:cNvCxnSpPr/>
                  <p:nvPr/>
                </p:nvCxnSpPr>
                <p:spPr>
                  <a:xfrm>
                    <a:off x="793467" y="3737069"/>
                    <a:ext cx="881808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Straight Arrow Connector 30">
                    <a:extLst>
                      <a:ext uri="{FF2B5EF4-FFF2-40B4-BE49-F238E27FC236}">
                        <a16:creationId xmlns:a16="http://schemas.microsoft.com/office/drawing/2014/main" id="{F4825672-78D5-B36F-35BB-665EB6B18367}"/>
                      </a:ext>
                    </a:extLst>
                  </p:cNvPr>
                  <p:cNvCxnSpPr>
                    <a:cxnSpLocks/>
                  </p:cNvCxnSpPr>
                  <p:nvPr/>
                </p:nvCxnSpPr>
                <p:spPr>
                  <a:xfrm flipV="1">
                    <a:off x="5425204" y="697404"/>
                    <a:ext cx="21360" cy="470534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2" name="TextBox 31">
                    <a:extLst>
                      <a:ext uri="{FF2B5EF4-FFF2-40B4-BE49-F238E27FC236}">
                        <a16:creationId xmlns:a16="http://schemas.microsoft.com/office/drawing/2014/main" id="{37E653D1-2B42-E08B-3090-A91A9F06A712}"/>
                      </a:ext>
                    </a:extLst>
                  </p:cNvPr>
                  <p:cNvSpPr txBox="1"/>
                  <p:nvPr/>
                </p:nvSpPr>
                <p:spPr>
                  <a:xfrm>
                    <a:off x="340139" y="3522517"/>
                    <a:ext cx="1430915" cy="285876"/>
                  </a:xfrm>
                  <a:prstGeom prst="rect">
                    <a:avLst/>
                  </a:prstGeom>
                  <a:noFill/>
                  <a:ln>
                    <a:noFill/>
                  </a:ln>
                </p:spPr>
                <p:txBody>
                  <a:bodyPr wrap="square" rtlCol="0">
                    <a:spAutoFit/>
                  </a:bodyPr>
                  <a:lstStyle/>
                  <a:p>
                    <a:r>
                      <a:rPr lang="en-US" sz="1100" b="1" dirty="0"/>
                      <a:t>Infrastructure</a:t>
                    </a:r>
                    <a:endParaRPr lang="en-GB" sz="1100" b="1" dirty="0"/>
                  </a:p>
                </p:txBody>
              </p:sp>
              <p:sp>
                <p:nvSpPr>
                  <p:cNvPr id="33" name="TextBox 32">
                    <a:extLst>
                      <a:ext uri="{FF2B5EF4-FFF2-40B4-BE49-F238E27FC236}">
                        <a16:creationId xmlns:a16="http://schemas.microsoft.com/office/drawing/2014/main" id="{D7604584-1C94-9CA2-9047-C65BAB2613FF}"/>
                      </a:ext>
                    </a:extLst>
                  </p:cNvPr>
                  <p:cNvSpPr txBox="1"/>
                  <p:nvPr/>
                </p:nvSpPr>
                <p:spPr>
                  <a:xfrm>
                    <a:off x="9361542" y="3482624"/>
                    <a:ext cx="1640379" cy="285876"/>
                  </a:xfrm>
                  <a:prstGeom prst="rect">
                    <a:avLst/>
                  </a:prstGeom>
                  <a:noFill/>
                  <a:ln>
                    <a:noFill/>
                  </a:ln>
                </p:spPr>
                <p:txBody>
                  <a:bodyPr wrap="square" rtlCol="0">
                    <a:spAutoFit/>
                  </a:bodyPr>
                  <a:lstStyle/>
                  <a:p>
                    <a:r>
                      <a:rPr lang="en-US" sz="1100" b="1" dirty="0"/>
                      <a:t>Rights</a:t>
                    </a:r>
                    <a:endParaRPr lang="en-GB" sz="1100" b="1" dirty="0"/>
                  </a:p>
                </p:txBody>
              </p:sp>
              <p:sp>
                <p:nvSpPr>
                  <p:cNvPr id="34" name="TextBox 33">
                    <a:extLst>
                      <a:ext uri="{FF2B5EF4-FFF2-40B4-BE49-F238E27FC236}">
                        <a16:creationId xmlns:a16="http://schemas.microsoft.com/office/drawing/2014/main" id="{09EECAF9-41F5-A5B9-B04D-FF1014F8B3D0}"/>
                      </a:ext>
                    </a:extLst>
                  </p:cNvPr>
                  <p:cNvSpPr txBox="1"/>
                  <p:nvPr/>
                </p:nvSpPr>
                <p:spPr>
                  <a:xfrm>
                    <a:off x="5425204" y="5493553"/>
                    <a:ext cx="997980" cy="285876"/>
                  </a:xfrm>
                  <a:prstGeom prst="rect">
                    <a:avLst/>
                  </a:prstGeom>
                  <a:noFill/>
                  <a:ln>
                    <a:noFill/>
                  </a:ln>
                </p:spPr>
                <p:txBody>
                  <a:bodyPr wrap="square" rtlCol="0">
                    <a:spAutoFit/>
                  </a:bodyPr>
                  <a:lstStyle/>
                  <a:p>
                    <a:r>
                      <a:rPr lang="en-US" sz="1100" b="1" dirty="0"/>
                      <a:t>Funding</a:t>
                    </a:r>
                    <a:endParaRPr lang="en-GB" sz="1100" b="1" dirty="0"/>
                  </a:p>
                </p:txBody>
              </p:sp>
              <p:sp>
                <p:nvSpPr>
                  <p:cNvPr id="35" name="TextBox 34">
                    <a:extLst>
                      <a:ext uri="{FF2B5EF4-FFF2-40B4-BE49-F238E27FC236}">
                        <a16:creationId xmlns:a16="http://schemas.microsoft.com/office/drawing/2014/main" id="{76D86274-19A3-E1FC-ACB8-E61FC2C78F95}"/>
                      </a:ext>
                    </a:extLst>
                  </p:cNvPr>
                  <p:cNvSpPr txBox="1"/>
                  <p:nvPr/>
                </p:nvSpPr>
                <p:spPr>
                  <a:xfrm>
                    <a:off x="5390697" y="440157"/>
                    <a:ext cx="924212" cy="285876"/>
                  </a:xfrm>
                  <a:prstGeom prst="rect">
                    <a:avLst/>
                  </a:prstGeom>
                  <a:noFill/>
                  <a:ln>
                    <a:noFill/>
                  </a:ln>
                </p:spPr>
                <p:txBody>
                  <a:bodyPr wrap="square" rtlCol="0">
                    <a:spAutoFit/>
                  </a:bodyPr>
                  <a:lstStyle/>
                  <a:p>
                    <a:r>
                      <a:rPr lang="en-US" sz="1100" b="1" dirty="0"/>
                      <a:t>Rules</a:t>
                    </a:r>
                    <a:endParaRPr lang="en-GB" sz="1100" b="1" dirty="0"/>
                  </a:p>
                </p:txBody>
              </p:sp>
            </p:grpSp>
            <p:sp>
              <p:nvSpPr>
                <p:cNvPr id="12" name="Oval 11">
                  <a:extLst>
                    <a:ext uri="{FF2B5EF4-FFF2-40B4-BE49-F238E27FC236}">
                      <a16:creationId xmlns:a16="http://schemas.microsoft.com/office/drawing/2014/main" id="{E20DFF26-3349-1E74-57AF-778AA04D3056}"/>
                    </a:ext>
                  </a:extLst>
                </p:cNvPr>
                <p:cNvSpPr/>
                <p:nvPr/>
              </p:nvSpPr>
              <p:spPr>
                <a:xfrm>
                  <a:off x="1601289" y="4531749"/>
                  <a:ext cx="793410" cy="858982"/>
                </a:xfrm>
                <a:prstGeom prst="ellipse">
                  <a:avLst/>
                </a:prstGeom>
                <a:solidFill>
                  <a:srgbClr val="FDD5DB"/>
                </a:solidFill>
                <a:ln>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rPr>
                    <a:t>IRIS²</a:t>
                  </a:r>
                  <a:endParaRPr lang="en-GB" sz="800" dirty="0">
                    <a:solidFill>
                      <a:schemeClr val="tx1"/>
                    </a:solidFill>
                  </a:endParaRPr>
                </a:p>
              </p:txBody>
            </p:sp>
            <p:sp>
              <p:nvSpPr>
                <p:cNvPr id="13" name="Oval 12">
                  <a:extLst>
                    <a:ext uri="{FF2B5EF4-FFF2-40B4-BE49-F238E27FC236}">
                      <a16:creationId xmlns:a16="http://schemas.microsoft.com/office/drawing/2014/main" id="{FAFE2B69-A60F-05F5-F839-1ACD61670D47}"/>
                    </a:ext>
                  </a:extLst>
                </p:cNvPr>
                <p:cNvSpPr/>
                <p:nvPr/>
              </p:nvSpPr>
              <p:spPr>
                <a:xfrm>
                  <a:off x="5056660" y="884510"/>
                  <a:ext cx="831273" cy="858982"/>
                </a:xfrm>
                <a:prstGeom prst="ellipse">
                  <a:avLst/>
                </a:prstGeom>
                <a:gradFill flip="none" rotWithShape="1">
                  <a:gsLst>
                    <a:gs pos="49000">
                      <a:srgbClr val="FDC0AD"/>
                    </a:gs>
                    <a:gs pos="60000">
                      <a:srgbClr val="FDD5DB"/>
                    </a:gs>
                  </a:gsLst>
                  <a:lin ang="5400000" scaled="1"/>
                  <a:tileRect/>
                </a:gradFill>
                <a:ln>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eIDAS2/</a:t>
                  </a:r>
                  <a:r>
                    <a:rPr lang="hu-HU" sz="1000" dirty="0">
                      <a:solidFill>
                        <a:schemeClr val="tx1"/>
                      </a:solidFill>
                    </a:rPr>
                    <a:t>eID fully in 2026</a:t>
                  </a:r>
                  <a:endParaRPr lang="en-GB" sz="1000" dirty="0">
                    <a:solidFill>
                      <a:schemeClr val="tx1"/>
                    </a:solidFill>
                  </a:endParaRPr>
                </a:p>
              </p:txBody>
            </p:sp>
            <p:sp>
              <p:nvSpPr>
                <p:cNvPr id="14" name="Oval 13">
                  <a:extLst>
                    <a:ext uri="{FF2B5EF4-FFF2-40B4-BE49-F238E27FC236}">
                      <a16:creationId xmlns:a16="http://schemas.microsoft.com/office/drawing/2014/main" id="{0052515B-80F7-5B9A-6FFE-8DEDAEAB190E}"/>
                    </a:ext>
                  </a:extLst>
                </p:cNvPr>
                <p:cNvSpPr/>
                <p:nvPr/>
              </p:nvSpPr>
              <p:spPr>
                <a:xfrm>
                  <a:off x="1815569" y="1782546"/>
                  <a:ext cx="831273" cy="836960"/>
                </a:xfrm>
                <a:prstGeom prst="ellipse">
                  <a:avLst/>
                </a:prstGeom>
                <a:solidFill>
                  <a:srgbClr val="FDD5DB"/>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CER</a:t>
                  </a:r>
                </a:p>
                <a:p>
                  <a:pPr algn="ctr"/>
                  <a:r>
                    <a:rPr lang="en-US" sz="1050" dirty="0">
                      <a:solidFill>
                        <a:srgbClr val="FF0000"/>
                      </a:solidFill>
                    </a:rPr>
                    <a:t>10/2024</a:t>
                  </a:r>
                  <a:endParaRPr lang="en-GB" sz="1050" dirty="0">
                    <a:solidFill>
                      <a:schemeClr val="tx1"/>
                    </a:solidFill>
                  </a:endParaRPr>
                </a:p>
              </p:txBody>
            </p:sp>
            <p:sp>
              <p:nvSpPr>
                <p:cNvPr id="15" name="Oval 14">
                  <a:extLst>
                    <a:ext uri="{FF2B5EF4-FFF2-40B4-BE49-F238E27FC236}">
                      <a16:creationId xmlns:a16="http://schemas.microsoft.com/office/drawing/2014/main" id="{9DF39E13-0397-8FF5-A0B6-C5411909A2DE}"/>
                    </a:ext>
                  </a:extLst>
                </p:cNvPr>
                <p:cNvSpPr/>
                <p:nvPr/>
              </p:nvSpPr>
              <p:spPr>
                <a:xfrm>
                  <a:off x="798634" y="5194850"/>
                  <a:ext cx="831273" cy="836960"/>
                </a:xfrm>
                <a:prstGeom prst="ellipse">
                  <a:avLst/>
                </a:prstGeom>
                <a:solidFill>
                  <a:srgbClr val="FDD5DB"/>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Cyber Solidarity Act</a:t>
                  </a:r>
                  <a:endParaRPr lang="en-GB" sz="1000" dirty="0">
                    <a:solidFill>
                      <a:schemeClr val="tx1"/>
                    </a:solidFill>
                  </a:endParaRPr>
                </a:p>
              </p:txBody>
            </p:sp>
            <p:grpSp>
              <p:nvGrpSpPr>
                <p:cNvPr id="16" name="Group 15">
                  <a:extLst>
                    <a:ext uri="{FF2B5EF4-FFF2-40B4-BE49-F238E27FC236}">
                      <a16:creationId xmlns:a16="http://schemas.microsoft.com/office/drawing/2014/main" id="{C5EC3D20-1465-AFC6-32F5-CB0C6FC8CB9F}"/>
                    </a:ext>
                  </a:extLst>
                </p:cNvPr>
                <p:cNvGrpSpPr/>
                <p:nvPr/>
              </p:nvGrpSpPr>
              <p:grpSpPr>
                <a:xfrm>
                  <a:off x="8330133" y="3755560"/>
                  <a:ext cx="2656142" cy="2537696"/>
                  <a:chOff x="8330133" y="3755560"/>
                  <a:chExt cx="2656142" cy="2537696"/>
                </a:xfrm>
              </p:grpSpPr>
              <p:sp>
                <p:nvSpPr>
                  <p:cNvPr id="17" name="TextBox 16">
                    <a:extLst>
                      <a:ext uri="{FF2B5EF4-FFF2-40B4-BE49-F238E27FC236}">
                        <a16:creationId xmlns:a16="http://schemas.microsoft.com/office/drawing/2014/main" id="{1F051968-77FC-D2A0-A699-2BF520089754}"/>
                      </a:ext>
                    </a:extLst>
                  </p:cNvPr>
                  <p:cNvSpPr txBox="1"/>
                  <p:nvPr/>
                </p:nvSpPr>
                <p:spPr>
                  <a:xfrm>
                    <a:off x="8330133" y="3755560"/>
                    <a:ext cx="2656142" cy="2537696"/>
                  </a:xfrm>
                  <a:prstGeom prst="rect">
                    <a:avLst/>
                  </a:prstGeom>
                  <a:noFill/>
                </p:spPr>
                <p:txBody>
                  <a:bodyPr wrap="square" rtlCol="0">
                    <a:spAutoFit/>
                  </a:bodyPr>
                  <a:lstStyle/>
                  <a:p>
                    <a:pPr>
                      <a:lnSpc>
                        <a:spcPct val="150000"/>
                      </a:lnSpc>
                    </a:pPr>
                    <a:r>
                      <a:rPr lang="en-GB" sz="1000" dirty="0">
                        <a:solidFill>
                          <a:srgbClr val="FF0000"/>
                        </a:solidFill>
                      </a:rPr>
                      <a:t>	</a:t>
                    </a:r>
                    <a:r>
                      <a:rPr lang="en-GB" sz="700" dirty="0"/>
                      <a:t>Security Union/ Cybersecurity </a:t>
                    </a:r>
                  </a:p>
                  <a:p>
                    <a:pPr>
                      <a:lnSpc>
                        <a:spcPct val="150000"/>
                      </a:lnSpc>
                    </a:pPr>
                    <a:r>
                      <a:rPr lang="en-GB" sz="700" dirty="0"/>
                      <a:t>	Digital Strategy</a:t>
                    </a:r>
                  </a:p>
                  <a:p>
                    <a:pPr>
                      <a:lnSpc>
                        <a:spcPct val="150000"/>
                      </a:lnSpc>
                    </a:pPr>
                    <a:r>
                      <a:rPr lang="en-GB" sz="700" dirty="0"/>
                      <a:t>	Data Strategy</a:t>
                    </a:r>
                  </a:p>
                  <a:p>
                    <a:pPr>
                      <a:lnSpc>
                        <a:spcPct val="150000"/>
                      </a:lnSpc>
                    </a:pPr>
                    <a:r>
                      <a:rPr lang="en-GB" sz="700" dirty="0"/>
                      <a:t>	Industrial Policy</a:t>
                    </a:r>
                  </a:p>
                  <a:p>
                    <a:pPr>
                      <a:lnSpc>
                        <a:spcPct val="150000"/>
                      </a:lnSpc>
                    </a:pPr>
                    <a:r>
                      <a:rPr lang="hu-HU" sz="700" dirty="0"/>
                      <a:t>	Telecom Policy</a:t>
                    </a:r>
                    <a:endParaRPr lang="en-GB" sz="700" dirty="0"/>
                  </a:p>
                  <a:p>
                    <a:pPr>
                      <a:lnSpc>
                        <a:spcPct val="150000"/>
                      </a:lnSpc>
                    </a:pPr>
                    <a:r>
                      <a:rPr lang="en-GB" sz="700" dirty="0"/>
                      <a:t>	Research</a:t>
                    </a:r>
                    <a:r>
                      <a:rPr lang="hu-HU" sz="700" dirty="0"/>
                      <a:t> Policy</a:t>
                    </a:r>
                    <a:endParaRPr lang="en-GB" sz="700" dirty="0"/>
                  </a:p>
                  <a:p>
                    <a:pPr>
                      <a:lnSpc>
                        <a:spcPct val="150000"/>
                      </a:lnSpc>
                    </a:pPr>
                    <a:r>
                      <a:rPr lang="en-GB" sz="700" dirty="0"/>
                      <a:t>	Product safety</a:t>
                    </a:r>
                  </a:p>
                  <a:p>
                    <a:pPr>
                      <a:lnSpc>
                        <a:spcPct val="150000"/>
                      </a:lnSpc>
                    </a:pPr>
                    <a:r>
                      <a:rPr lang="en-GB" sz="700" dirty="0">
                        <a:solidFill>
                          <a:srgbClr val="FF0000"/>
                        </a:solidFill>
                      </a:rPr>
                      <a:t>	</a:t>
                    </a:r>
                    <a:r>
                      <a:rPr lang="en-GB" sz="700" dirty="0"/>
                      <a:t>awaiting publication</a:t>
                    </a:r>
                    <a:endParaRPr lang="en-GB" sz="700" dirty="0">
                      <a:solidFill>
                        <a:srgbClr val="FF0000"/>
                      </a:solidFill>
                    </a:endParaRPr>
                  </a:p>
                  <a:p>
                    <a:pPr>
                      <a:lnSpc>
                        <a:spcPct val="150000"/>
                      </a:lnSpc>
                    </a:pPr>
                    <a:r>
                      <a:rPr lang="en-GB" sz="700" dirty="0">
                        <a:solidFill>
                          <a:srgbClr val="FF0000"/>
                        </a:solidFill>
                      </a:rPr>
                      <a:t>	</a:t>
                    </a:r>
                    <a:r>
                      <a:rPr lang="en-GB" sz="700" dirty="0"/>
                      <a:t>in progress</a:t>
                    </a:r>
                  </a:p>
                  <a:p>
                    <a:pPr>
                      <a:lnSpc>
                        <a:spcPct val="150000"/>
                      </a:lnSpc>
                    </a:pPr>
                    <a:r>
                      <a:rPr lang="en-GB" sz="700" dirty="0"/>
                      <a:t>	</a:t>
                    </a:r>
                    <a:r>
                      <a:rPr lang="hu-HU" sz="700" dirty="0"/>
                      <a:t>agreed</a:t>
                    </a:r>
                  </a:p>
                  <a:p>
                    <a:pPr>
                      <a:lnSpc>
                        <a:spcPct val="150000"/>
                      </a:lnSpc>
                    </a:pPr>
                    <a:r>
                      <a:rPr lang="en-GB" sz="700" dirty="0"/>
                      <a:t>	</a:t>
                    </a:r>
                    <a:r>
                      <a:rPr lang="hu-HU" sz="700" dirty="0"/>
                      <a:t>in force</a:t>
                    </a:r>
                  </a:p>
                  <a:p>
                    <a:pPr>
                      <a:lnSpc>
                        <a:spcPct val="150000"/>
                      </a:lnSpc>
                    </a:pPr>
                    <a:r>
                      <a:rPr lang="hu-HU" sz="700" dirty="0"/>
                      <a:t>	implemented</a:t>
                    </a:r>
                  </a:p>
                  <a:p>
                    <a:endParaRPr lang="en-GB" sz="600" dirty="0"/>
                  </a:p>
                </p:txBody>
              </p:sp>
              <p:cxnSp>
                <p:nvCxnSpPr>
                  <p:cNvPr id="18" name="Straight Connector 17">
                    <a:extLst>
                      <a:ext uri="{FF2B5EF4-FFF2-40B4-BE49-F238E27FC236}">
                        <a16:creationId xmlns:a16="http://schemas.microsoft.com/office/drawing/2014/main" id="{44B84634-DBDA-E5AC-9596-0B20702655D8}"/>
                      </a:ext>
                    </a:extLst>
                  </p:cNvPr>
                  <p:cNvCxnSpPr>
                    <a:cxnSpLocks/>
                  </p:cNvCxnSpPr>
                  <p:nvPr/>
                </p:nvCxnSpPr>
                <p:spPr>
                  <a:xfrm>
                    <a:off x="8746084" y="5279126"/>
                    <a:ext cx="437692" cy="0"/>
                  </a:xfrm>
                  <a:prstGeom prst="line">
                    <a:avLst/>
                  </a:prstGeom>
                  <a:ln w="12700">
                    <a:prstDash val="lgDash"/>
                  </a:ln>
                </p:spPr>
                <p:style>
                  <a:lnRef idx="1">
                    <a:schemeClr val="dk1"/>
                  </a:lnRef>
                  <a:fillRef idx="0">
                    <a:schemeClr val="dk1"/>
                  </a:fillRef>
                  <a:effectRef idx="0">
                    <a:schemeClr val="dk1"/>
                  </a:effectRef>
                  <a:fontRef idx="minor">
                    <a:schemeClr val="tx1"/>
                  </a:fontRef>
                </p:style>
              </p:cxnSp>
              <p:sp>
                <p:nvSpPr>
                  <p:cNvPr id="19" name="Rectangle 18">
                    <a:extLst>
                      <a:ext uri="{FF2B5EF4-FFF2-40B4-BE49-F238E27FC236}">
                        <a16:creationId xmlns:a16="http://schemas.microsoft.com/office/drawing/2014/main" id="{FE809365-0D94-9079-C99E-A56B8888BC67}"/>
                      </a:ext>
                    </a:extLst>
                  </p:cNvPr>
                  <p:cNvSpPr/>
                  <p:nvPr/>
                </p:nvSpPr>
                <p:spPr>
                  <a:xfrm>
                    <a:off x="8738324" y="3973380"/>
                    <a:ext cx="422985" cy="58949"/>
                  </a:xfrm>
                  <a:prstGeom prst="rect">
                    <a:avLst/>
                  </a:prstGeom>
                  <a:solidFill>
                    <a:srgbClr val="FDD5DB"/>
                  </a:solidFill>
                  <a:ln>
                    <a:solidFill>
                      <a:srgbClr val="FDD5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20" name="Rectangle 19">
                    <a:extLst>
                      <a:ext uri="{FF2B5EF4-FFF2-40B4-BE49-F238E27FC236}">
                        <a16:creationId xmlns:a16="http://schemas.microsoft.com/office/drawing/2014/main" id="{45D62A7C-DB89-4D52-5718-425ED265C1C9}"/>
                      </a:ext>
                    </a:extLst>
                  </p:cNvPr>
                  <p:cNvSpPr/>
                  <p:nvPr/>
                </p:nvSpPr>
                <p:spPr>
                  <a:xfrm>
                    <a:off x="8746084" y="4160185"/>
                    <a:ext cx="422985" cy="58949"/>
                  </a:xfrm>
                  <a:prstGeom prst="rect">
                    <a:avLst/>
                  </a:prstGeom>
                  <a:solidFill>
                    <a:srgbClr val="CFDAFD"/>
                  </a:solidFill>
                  <a:ln>
                    <a:solidFill>
                      <a:srgbClr val="CFDA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21" name="Rectangle 20">
                    <a:extLst>
                      <a:ext uri="{FF2B5EF4-FFF2-40B4-BE49-F238E27FC236}">
                        <a16:creationId xmlns:a16="http://schemas.microsoft.com/office/drawing/2014/main" id="{491ECA42-52EC-308D-1B51-61A5FF3C056C}"/>
                      </a:ext>
                    </a:extLst>
                  </p:cNvPr>
                  <p:cNvSpPr/>
                  <p:nvPr/>
                </p:nvSpPr>
                <p:spPr>
                  <a:xfrm>
                    <a:off x="8746084" y="4341257"/>
                    <a:ext cx="422985" cy="58949"/>
                  </a:xfrm>
                  <a:prstGeom prst="rect">
                    <a:avLst/>
                  </a:prstGeom>
                  <a:solidFill>
                    <a:schemeClr val="accent4">
                      <a:lumMod val="20000"/>
                      <a:lumOff val="80000"/>
                    </a:scheme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22" name="Rectangle 21">
                    <a:extLst>
                      <a:ext uri="{FF2B5EF4-FFF2-40B4-BE49-F238E27FC236}">
                        <a16:creationId xmlns:a16="http://schemas.microsoft.com/office/drawing/2014/main" id="{F75F5E79-E9D2-1002-DE11-52BA691F4733}"/>
                      </a:ext>
                    </a:extLst>
                  </p:cNvPr>
                  <p:cNvSpPr/>
                  <p:nvPr/>
                </p:nvSpPr>
                <p:spPr>
                  <a:xfrm>
                    <a:off x="8751838" y="4520983"/>
                    <a:ext cx="422985" cy="58949"/>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p>
                </p:txBody>
              </p:sp>
              <p:sp>
                <p:nvSpPr>
                  <p:cNvPr id="23" name="Rectangle 22">
                    <a:extLst>
                      <a:ext uri="{FF2B5EF4-FFF2-40B4-BE49-F238E27FC236}">
                        <a16:creationId xmlns:a16="http://schemas.microsoft.com/office/drawing/2014/main" id="{D8EBFB88-18ED-4027-0839-11DE38413813}"/>
                      </a:ext>
                    </a:extLst>
                  </p:cNvPr>
                  <p:cNvSpPr/>
                  <p:nvPr/>
                </p:nvSpPr>
                <p:spPr>
                  <a:xfrm>
                    <a:off x="8738325" y="4883011"/>
                    <a:ext cx="422985" cy="58949"/>
                  </a:xfrm>
                  <a:prstGeom prst="rect">
                    <a:avLst/>
                  </a:prstGeom>
                  <a:solidFill>
                    <a:srgbClr val="D8F2F0"/>
                  </a:solidFill>
                  <a:ln>
                    <a:solidFill>
                      <a:srgbClr val="D8F2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p>
                </p:txBody>
              </p:sp>
              <p:sp>
                <p:nvSpPr>
                  <p:cNvPr id="24" name="Rectangle 23">
                    <a:extLst>
                      <a:ext uri="{FF2B5EF4-FFF2-40B4-BE49-F238E27FC236}">
                        <a16:creationId xmlns:a16="http://schemas.microsoft.com/office/drawing/2014/main" id="{C6BE7596-5431-DA9A-913F-2126E3F1EF33}"/>
                      </a:ext>
                    </a:extLst>
                  </p:cNvPr>
                  <p:cNvSpPr/>
                  <p:nvPr/>
                </p:nvSpPr>
                <p:spPr>
                  <a:xfrm>
                    <a:off x="8746084" y="5067414"/>
                    <a:ext cx="422985" cy="58949"/>
                  </a:xfrm>
                  <a:prstGeom prst="rect">
                    <a:avLst/>
                  </a:prstGeom>
                  <a:solidFill>
                    <a:srgbClr val="FDC0AD"/>
                  </a:solidFill>
                  <a:ln>
                    <a:solidFill>
                      <a:srgbClr val="FDC0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p>
                </p:txBody>
              </p:sp>
              <p:sp>
                <p:nvSpPr>
                  <p:cNvPr id="25" name="Rectangle 24">
                    <a:extLst>
                      <a:ext uri="{FF2B5EF4-FFF2-40B4-BE49-F238E27FC236}">
                        <a16:creationId xmlns:a16="http://schemas.microsoft.com/office/drawing/2014/main" id="{D389BEDB-FD35-F909-B986-692CA04EE701}"/>
                      </a:ext>
                    </a:extLst>
                  </p:cNvPr>
                  <p:cNvSpPr/>
                  <p:nvPr/>
                </p:nvSpPr>
                <p:spPr>
                  <a:xfrm>
                    <a:off x="8746084" y="4705214"/>
                    <a:ext cx="422985" cy="58949"/>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p>
                </p:txBody>
              </p:sp>
              <p:cxnSp>
                <p:nvCxnSpPr>
                  <p:cNvPr id="26" name="Straight Connector 25">
                    <a:extLst>
                      <a:ext uri="{FF2B5EF4-FFF2-40B4-BE49-F238E27FC236}">
                        <a16:creationId xmlns:a16="http://schemas.microsoft.com/office/drawing/2014/main" id="{154F600B-8F24-0737-2239-9FCA490BA9CB}"/>
                      </a:ext>
                    </a:extLst>
                  </p:cNvPr>
                  <p:cNvCxnSpPr>
                    <a:cxnSpLocks/>
                  </p:cNvCxnSpPr>
                  <p:nvPr/>
                </p:nvCxnSpPr>
                <p:spPr>
                  <a:xfrm>
                    <a:off x="8773221" y="5483600"/>
                    <a:ext cx="437692" cy="0"/>
                  </a:xfrm>
                  <a:prstGeom prst="line">
                    <a:avLst/>
                  </a:prstGeom>
                  <a:ln w="12700">
                    <a:prstDash val="sysDot"/>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D15A439E-8578-44C0-B1BF-A351CED52A06}"/>
                      </a:ext>
                    </a:extLst>
                  </p:cNvPr>
                  <p:cNvCxnSpPr>
                    <a:cxnSpLocks/>
                  </p:cNvCxnSpPr>
                  <p:nvPr/>
                </p:nvCxnSpPr>
                <p:spPr>
                  <a:xfrm>
                    <a:off x="8773221" y="5647441"/>
                    <a:ext cx="437692" cy="0"/>
                  </a:xfrm>
                  <a:prstGeom prst="line">
                    <a:avLst/>
                  </a:prstGeom>
                  <a:ln w="12700">
                    <a:prstDash val="solid"/>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D0CAEFC7-E723-DDA1-000A-0FE5CDC0007B}"/>
                      </a:ext>
                    </a:extLst>
                  </p:cNvPr>
                  <p:cNvCxnSpPr>
                    <a:cxnSpLocks/>
                  </p:cNvCxnSpPr>
                  <p:nvPr/>
                </p:nvCxnSpPr>
                <p:spPr>
                  <a:xfrm>
                    <a:off x="8773221" y="5852891"/>
                    <a:ext cx="437692" cy="0"/>
                  </a:xfrm>
                  <a:prstGeom prst="line">
                    <a:avLst/>
                  </a:prstGeom>
                  <a:ln w="12700">
                    <a:solidFill>
                      <a:srgbClr val="00B050"/>
                    </a:solidFill>
                    <a:prstDash val="solid"/>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8916B6F8-63F4-0DDF-B973-D5F089BF83AE}"/>
                      </a:ext>
                    </a:extLst>
                  </p:cNvPr>
                  <p:cNvCxnSpPr>
                    <a:cxnSpLocks/>
                  </p:cNvCxnSpPr>
                  <p:nvPr/>
                </p:nvCxnSpPr>
                <p:spPr>
                  <a:xfrm>
                    <a:off x="8773221" y="6031810"/>
                    <a:ext cx="437692" cy="0"/>
                  </a:xfrm>
                  <a:prstGeom prst="line">
                    <a:avLst/>
                  </a:prstGeom>
                  <a:ln w="12700">
                    <a:solidFill>
                      <a:srgbClr val="FF0000"/>
                    </a:solidFill>
                    <a:prstDash val="solid"/>
                  </a:ln>
                </p:spPr>
                <p:style>
                  <a:lnRef idx="1">
                    <a:schemeClr val="dk1"/>
                  </a:lnRef>
                  <a:fillRef idx="0">
                    <a:schemeClr val="dk1"/>
                  </a:fillRef>
                  <a:effectRef idx="0">
                    <a:schemeClr val="dk1"/>
                  </a:effectRef>
                  <a:fontRef idx="minor">
                    <a:schemeClr val="tx1"/>
                  </a:fontRef>
                </p:style>
              </p:cxnSp>
            </p:grpSp>
            <p:sp>
              <p:nvSpPr>
                <p:cNvPr id="7" name="Oval 6">
                  <a:extLst>
                    <a:ext uri="{FF2B5EF4-FFF2-40B4-BE49-F238E27FC236}">
                      <a16:creationId xmlns:a16="http://schemas.microsoft.com/office/drawing/2014/main" id="{73881CC9-5975-F297-C98A-FB03CFA374B2}"/>
                    </a:ext>
                  </a:extLst>
                </p:cNvPr>
                <p:cNvSpPr/>
                <p:nvPr/>
              </p:nvSpPr>
              <p:spPr>
                <a:xfrm>
                  <a:off x="7177177" y="3329006"/>
                  <a:ext cx="831273" cy="836960"/>
                </a:xfrm>
                <a:prstGeom prst="ellipse">
                  <a:avLst/>
                </a:prstGeom>
                <a:solidFill>
                  <a:srgbClr val="FDD5DB"/>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1"/>
                      </a:solidFill>
                    </a:rPr>
                    <a:t>Cyber-</a:t>
                  </a:r>
                </a:p>
                <a:p>
                  <a:pPr algn="ctr"/>
                  <a:r>
                    <a:rPr lang="en-US" sz="700" dirty="0">
                      <a:solidFill>
                        <a:schemeClr val="tx1"/>
                      </a:solidFill>
                    </a:rPr>
                    <a:t>security Act</a:t>
                  </a:r>
                  <a:endParaRPr lang="en-GB" sz="700" dirty="0">
                    <a:solidFill>
                      <a:schemeClr val="tx1"/>
                    </a:solidFill>
                  </a:endParaRPr>
                </a:p>
              </p:txBody>
            </p:sp>
            <p:sp>
              <p:nvSpPr>
                <p:cNvPr id="5" name="Oval 4">
                  <a:extLst>
                    <a:ext uri="{FF2B5EF4-FFF2-40B4-BE49-F238E27FC236}">
                      <a16:creationId xmlns:a16="http://schemas.microsoft.com/office/drawing/2014/main" id="{0C839C7A-F219-00CB-1CF4-EBA738863540}"/>
                    </a:ext>
                  </a:extLst>
                </p:cNvPr>
                <p:cNvSpPr/>
                <p:nvPr/>
              </p:nvSpPr>
              <p:spPr>
                <a:xfrm>
                  <a:off x="6574982" y="3257925"/>
                  <a:ext cx="831273" cy="836960"/>
                </a:xfrm>
                <a:prstGeom prst="ellipse">
                  <a:avLst/>
                </a:prstGeom>
                <a:solidFill>
                  <a:srgbClr val="FDD5DB"/>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solidFill>
                        <a:schemeClr val="tx1"/>
                      </a:solidFill>
                    </a:rPr>
                    <a:t>Targeted amendment April 2023</a:t>
                  </a:r>
                  <a:endParaRPr lang="en-GB" sz="600" dirty="0">
                    <a:solidFill>
                      <a:schemeClr val="tx1"/>
                    </a:solidFill>
                  </a:endParaRPr>
                </a:p>
              </p:txBody>
            </p:sp>
          </p:grpSp>
          <p:sp>
            <p:nvSpPr>
              <p:cNvPr id="37" name="Oval 36">
                <a:extLst>
                  <a:ext uri="{FF2B5EF4-FFF2-40B4-BE49-F238E27FC236}">
                    <a16:creationId xmlns:a16="http://schemas.microsoft.com/office/drawing/2014/main" id="{883B0BF8-7A60-6C53-5F8C-DD06AA9BC926}"/>
                  </a:ext>
                </a:extLst>
              </p:cNvPr>
              <p:cNvSpPr/>
              <p:nvPr/>
            </p:nvSpPr>
            <p:spPr>
              <a:xfrm>
                <a:off x="1400388" y="2178592"/>
                <a:ext cx="648848" cy="622579"/>
              </a:xfrm>
              <a:prstGeom prst="ellipse">
                <a:avLst/>
              </a:prstGeom>
              <a:solidFill>
                <a:srgbClr val="FDD5DB"/>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DA</a:t>
                </a:r>
                <a:endParaRPr lang="en-GB" sz="1050" dirty="0">
                  <a:solidFill>
                    <a:schemeClr val="tx1"/>
                  </a:solidFill>
                </a:endParaRPr>
              </a:p>
            </p:txBody>
          </p:sp>
        </p:grpSp>
      </p:grpSp>
      <p:sp>
        <p:nvSpPr>
          <p:cNvPr id="38" name="TextBox 37">
            <a:extLst>
              <a:ext uri="{FF2B5EF4-FFF2-40B4-BE49-F238E27FC236}">
                <a16:creationId xmlns:a16="http://schemas.microsoft.com/office/drawing/2014/main" id="{0CB76164-F2EA-9D50-B293-F46338480B39}"/>
              </a:ext>
            </a:extLst>
          </p:cNvPr>
          <p:cNvSpPr txBox="1"/>
          <p:nvPr/>
        </p:nvSpPr>
        <p:spPr>
          <a:xfrm>
            <a:off x="7803483" y="94735"/>
            <a:ext cx="3408516" cy="2800767"/>
          </a:xfrm>
          <a:prstGeom prst="rect">
            <a:avLst/>
          </a:prstGeom>
          <a:solidFill>
            <a:srgbClr val="FE988A"/>
          </a:solidFill>
        </p:spPr>
        <p:style>
          <a:lnRef idx="3">
            <a:schemeClr val="lt1"/>
          </a:lnRef>
          <a:fillRef idx="1">
            <a:schemeClr val="accent4"/>
          </a:fillRef>
          <a:effectRef idx="1">
            <a:schemeClr val="accent4"/>
          </a:effectRef>
          <a:fontRef idx="minor">
            <a:schemeClr val="lt1"/>
          </a:fontRef>
        </p:style>
        <p:txBody>
          <a:bodyPr wrap="square" rtlCol="0">
            <a:spAutoFit/>
          </a:bodyPr>
          <a:lstStyle/>
          <a:p>
            <a:r>
              <a:rPr lang="en-US" sz="1100" dirty="0"/>
              <a:t>We are still awaiting tertiary acts for NIS2 (+CER, CRA and eIDAS) </a:t>
            </a:r>
          </a:p>
          <a:p>
            <a:pPr marL="285750" indent="-285750">
              <a:buFont typeface="Arial" panose="020B0604020202020204" pitchFamily="34" charset="0"/>
              <a:buChar char="•"/>
            </a:pPr>
            <a:r>
              <a:rPr lang="en-US" sz="1100" dirty="0"/>
              <a:t>DA which categories of essential and important entities are to be required to use certain certified ICT products, ICT services and ICT processes</a:t>
            </a:r>
          </a:p>
          <a:p>
            <a:pPr marL="285750" indent="-285750">
              <a:buFont typeface="Arial" panose="020B0604020202020204" pitchFamily="34" charset="0"/>
              <a:buChar char="•"/>
            </a:pPr>
            <a:r>
              <a:rPr lang="en-US" sz="1100" dirty="0"/>
              <a:t>IA laying down the technical and the methodological requirements of cybersecurity risk-management measures with regard to DNS service providers, TLD name registries, cloud computing service providers, data </a:t>
            </a:r>
            <a:r>
              <a:rPr lang="en-US" sz="1100" dirty="0" err="1"/>
              <a:t>centre</a:t>
            </a:r>
            <a:r>
              <a:rPr lang="en-US" sz="1100" dirty="0"/>
              <a:t> service providers, content delivery network providers, managed service providers, managed security service providers, providers of online market places, of online search engines and of social networking services platforms, and trust service providers.</a:t>
            </a:r>
            <a:endParaRPr lang="en-GB" sz="1100" dirty="0"/>
          </a:p>
        </p:txBody>
      </p:sp>
      <p:sp>
        <p:nvSpPr>
          <p:cNvPr id="41" name="TextBox 40">
            <a:extLst>
              <a:ext uri="{FF2B5EF4-FFF2-40B4-BE49-F238E27FC236}">
                <a16:creationId xmlns:a16="http://schemas.microsoft.com/office/drawing/2014/main" id="{DA2AF4BC-1649-FDBE-F9E1-981254CA71D5}"/>
              </a:ext>
            </a:extLst>
          </p:cNvPr>
          <p:cNvSpPr txBox="1"/>
          <p:nvPr/>
        </p:nvSpPr>
        <p:spPr>
          <a:xfrm>
            <a:off x="2632246" y="2587878"/>
            <a:ext cx="3408516" cy="430887"/>
          </a:xfrm>
          <a:prstGeom prst="rect">
            <a:avLst/>
          </a:prstGeom>
          <a:solidFill>
            <a:srgbClr val="FE7562"/>
          </a:solidFill>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en-US" sz="1100" dirty="0"/>
              <a:t>Stakeholders are not responsible for late transposition by Member States. </a:t>
            </a:r>
            <a:endParaRPr lang="en-GB" sz="1100" dirty="0"/>
          </a:p>
        </p:txBody>
      </p:sp>
      <p:sp>
        <p:nvSpPr>
          <p:cNvPr id="44" name="TextBox 43">
            <a:extLst>
              <a:ext uri="{FF2B5EF4-FFF2-40B4-BE49-F238E27FC236}">
                <a16:creationId xmlns:a16="http://schemas.microsoft.com/office/drawing/2014/main" id="{9AA18BE6-7329-DA31-7197-0AA21FE24321}"/>
              </a:ext>
            </a:extLst>
          </p:cNvPr>
          <p:cNvSpPr txBox="1"/>
          <p:nvPr/>
        </p:nvSpPr>
        <p:spPr>
          <a:xfrm>
            <a:off x="9038366" y="3090670"/>
            <a:ext cx="1882261" cy="2862322"/>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dirty="0"/>
              <a:t>+</a:t>
            </a:r>
          </a:p>
          <a:p>
            <a:pPr marL="285750" indent="-285750">
              <a:buFont typeface="Arial" panose="020B0604020202020204" pitchFamily="34" charset="0"/>
              <a:buChar char="•"/>
            </a:pPr>
            <a:r>
              <a:rPr lang="en-US" dirty="0"/>
              <a:t>Harmonized Standards</a:t>
            </a:r>
          </a:p>
          <a:p>
            <a:pPr marL="285750" indent="-285750">
              <a:buFont typeface="Arial" panose="020B0604020202020204" pitchFamily="34" charset="0"/>
              <a:buChar char="•"/>
            </a:pPr>
            <a:r>
              <a:rPr lang="en-US" dirty="0"/>
              <a:t>ICT Technical specifications</a:t>
            </a:r>
          </a:p>
          <a:p>
            <a:pPr marL="285750" indent="-285750">
              <a:buFont typeface="Arial" panose="020B0604020202020204" pitchFamily="34" charset="0"/>
              <a:buChar char="•"/>
            </a:pPr>
            <a:r>
              <a:rPr lang="en-US" dirty="0"/>
              <a:t>Common specifications</a:t>
            </a:r>
          </a:p>
          <a:p>
            <a:pPr marL="285750" indent="-285750">
              <a:buFont typeface="Arial" panose="020B0604020202020204" pitchFamily="34" charset="0"/>
              <a:buChar char="•"/>
            </a:pPr>
            <a:r>
              <a:rPr lang="en-US" dirty="0"/>
              <a:t>Cybersecurity Certification</a:t>
            </a:r>
          </a:p>
          <a:p>
            <a:pPr marL="285750" indent="-285750">
              <a:buFont typeface="Arial" panose="020B0604020202020204" pitchFamily="34" charset="0"/>
              <a:buChar char="•"/>
            </a:pPr>
            <a:r>
              <a:rPr lang="en-US" dirty="0"/>
              <a:t>Toolboxes</a:t>
            </a:r>
            <a:endParaRPr lang="en-GB" dirty="0"/>
          </a:p>
        </p:txBody>
      </p:sp>
    </p:spTree>
    <p:extLst>
      <p:ext uri="{BB962C8B-B14F-4D97-AF65-F5344CB8AC3E}">
        <p14:creationId xmlns:p14="http://schemas.microsoft.com/office/powerpoint/2010/main" val="1129342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A3EAA1-5210-DB6D-7499-CD4DACB07279}"/>
              </a:ext>
            </a:extLst>
          </p:cNvPr>
          <p:cNvSpPr>
            <a:spLocks noGrp="1"/>
          </p:cNvSpPr>
          <p:nvPr>
            <p:ph type="title"/>
          </p:nvPr>
        </p:nvSpPr>
        <p:spPr>
          <a:xfrm>
            <a:off x="951742" y="119705"/>
            <a:ext cx="10505968" cy="552541"/>
          </a:xfrm>
        </p:spPr>
        <p:txBody>
          <a:bodyPr>
            <a:normAutofit/>
          </a:bodyPr>
          <a:lstStyle/>
          <a:p>
            <a:r>
              <a:rPr lang="en-US" dirty="0"/>
              <a:t>Security requires supply chain-driven approach</a:t>
            </a:r>
            <a:endParaRPr lang="LID4096" dirty="0"/>
          </a:p>
        </p:txBody>
      </p:sp>
      <p:grpSp>
        <p:nvGrpSpPr>
          <p:cNvPr id="2" name="Group 1">
            <a:extLst>
              <a:ext uri="{FF2B5EF4-FFF2-40B4-BE49-F238E27FC236}">
                <a16:creationId xmlns:a16="http://schemas.microsoft.com/office/drawing/2014/main" id="{2CDA00CB-660C-753F-8DE9-FEA883CF7C1B}"/>
              </a:ext>
            </a:extLst>
          </p:cNvPr>
          <p:cNvGrpSpPr/>
          <p:nvPr/>
        </p:nvGrpSpPr>
        <p:grpSpPr>
          <a:xfrm>
            <a:off x="413018" y="1588835"/>
            <a:ext cx="10357237" cy="1376652"/>
            <a:chOff x="392335" y="2725274"/>
            <a:chExt cx="10470695" cy="2009276"/>
          </a:xfrm>
        </p:grpSpPr>
        <p:grpSp>
          <p:nvGrpSpPr>
            <p:cNvPr id="13" name="Group 12">
              <a:extLst>
                <a:ext uri="{FF2B5EF4-FFF2-40B4-BE49-F238E27FC236}">
                  <a16:creationId xmlns:a16="http://schemas.microsoft.com/office/drawing/2014/main" id="{7A0CDC58-967A-9D87-DDB4-7900D33D9D3A}"/>
                </a:ext>
              </a:extLst>
            </p:cNvPr>
            <p:cNvGrpSpPr/>
            <p:nvPr/>
          </p:nvGrpSpPr>
          <p:grpSpPr>
            <a:xfrm>
              <a:off x="392335" y="2725274"/>
              <a:ext cx="4180975" cy="2009273"/>
              <a:chOff x="2574756" y="2400300"/>
              <a:chExt cx="5179597" cy="2851484"/>
            </a:xfrm>
          </p:grpSpPr>
          <p:sp>
            <p:nvSpPr>
              <p:cNvPr id="5" name="Arrow: Left-Right 4">
                <a:extLst>
                  <a:ext uri="{FF2B5EF4-FFF2-40B4-BE49-F238E27FC236}">
                    <a16:creationId xmlns:a16="http://schemas.microsoft.com/office/drawing/2014/main" id="{5675D691-300D-E60F-3B5C-7F4386EA154F}"/>
                  </a:ext>
                </a:extLst>
              </p:cNvPr>
              <p:cNvSpPr/>
              <p:nvPr/>
            </p:nvSpPr>
            <p:spPr>
              <a:xfrm>
                <a:off x="2574756" y="2400300"/>
                <a:ext cx="5179597" cy="2851484"/>
              </a:xfrm>
              <a:prstGeom prst="leftRightArrow">
                <a:avLst/>
              </a:prstGeom>
              <a:noFill/>
              <a:ln w="571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grpSp>
            <p:nvGrpSpPr>
              <p:cNvPr id="12" name="Group 11">
                <a:extLst>
                  <a:ext uri="{FF2B5EF4-FFF2-40B4-BE49-F238E27FC236}">
                    <a16:creationId xmlns:a16="http://schemas.microsoft.com/office/drawing/2014/main" id="{829CB0C3-1B9E-5E37-AC77-D41CDB95725B}"/>
                  </a:ext>
                </a:extLst>
              </p:cNvPr>
              <p:cNvGrpSpPr/>
              <p:nvPr/>
            </p:nvGrpSpPr>
            <p:grpSpPr>
              <a:xfrm>
                <a:off x="3267776" y="3164305"/>
                <a:ext cx="3793556" cy="1323474"/>
                <a:chOff x="3216844" y="583531"/>
                <a:chExt cx="3793556" cy="1323474"/>
              </a:xfrm>
            </p:grpSpPr>
            <p:sp>
              <p:nvSpPr>
                <p:cNvPr id="6" name="Rectangle 5">
                  <a:extLst>
                    <a:ext uri="{FF2B5EF4-FFF2-40B4-BE49-F238E27FC236}">
                      <a16:creationId xmlns:a16="http://schemas.microsoft.com/office/drawing/2014/main" id="{4F0664AC-98BF-6C8E-B7F8-1861230AA7E8}"/>
                    </a:ext>
                  </a:extLst>
                </p:cNvPr>
                <p:cNvSpPr/>
                <p:nvPr/>
              </p:nvSpPr>
              <p:spPr>
                <a:xfrm>
                  <a:off x="4327358" y="583531"/>
                  <a:ext cx="1624263" cy="1323474"/>
                </a:xfrm>
                <a:prstGeom prst="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Operation</a:t>
                  </a:r>
                  <a:endParaRPr lang="LID4096" dirty="0">
                    <a:ln w="0"/>
                    <a:solidFill>
                      <a:schemeClr val="tx1"/>
                    </a:solidFill>
                    <a:effectLst>
                      <a:outerShdw blurRad="38100" dist="19050" dir="2700000" algn="tl" rotWithShape="0">
                        <a:schemeClr val="dk1">
                          <a:alpha val="40000"/>
                        </a:schemeClr>
                      </a:outerShdw>
                    </a:effectLst>
                  </a:endParaRPr>
                </a:p>
              </p:txBody>
            </p:sp>
            <p:sp>
              <p:nvSpPr>
                <p:cNvPr id="10" name="Rectangle 9">
                  <a:extLst>
                    <a:ext uri="{FF2B5EF4-FFF2-40B4-BE49-F238E27FC236}">
                      <a16:creationId xmlns:a16="http://schemas.microsoft.com/office/drawing/2014/main" id="{139F2040-F1F6-1741-E831-440AA5B10C30}"/>
                    </a:ext>
                  </a:extLst>
                </p:cNvPr>
                <p:cNvSpPr/>
                <p:nvPr/>
              </p:nvSpPr>
              <p:spPr>
                <a:xfrm>
                  <a:off x="3216844" y="583531"/>
                  <a:ext cx="1270535" cy="1323474"/>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Input</a:t>
                  </a:r>
                  <a:endParaRPr lang="LID4096" dirty="0">
                    <a:ln w="0"/>
                    <a:solidFill>
                      <a:schemeClr val="tx1"/>
                    </a:solidFill>
                    <a:effectLst>
                      <a:outerShdw blurRad="38100" dist="19050" dir="2700000" algn="tl" rotWithShape="0">
                        <a:schemeClr val="dk1">
                          <a:alpha val="40000"/>
                        </a:schemeClr>
                      </a:outerShdw>
                    </a:effectLst>
                  </a:endParaRPr>
                </a:p>
              </p:txBody>
            </p:sp>
            <p:sp>
              <p:nvSpPr>
                <p:cNvPr id="11" name="Rectangle 10">
                  <a:extLst>
                    <a:ext uri="{FF2B5EF4-FFF2-40B4-BE49-F238E27FC236}">
                      <a16:creationId xmlns:a16="http://schemas.microsoft.com/office/drawing/2014/main" id="{A3A2C964-FDEE-A350-7EDD-DB3928A302F4}"/>
                    </a:ext>
                  </a:extLst>
                </p:cNvPr>
                <p:cNvSpPr/>
                <p:nvPr/>
              </p:nvSpPr>
              <p:spPr>
                <a:xfrm>
                  <a:off x="5855369" y="583531"/>
                  <a:ext cx="1155031" cy="1323474"/>
                </a:xfrm>
                <a:prstGeom prst="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Output</a:t>
                  </a:r>
                  <a:endParaRPr lang="LID4096" dirty="0">
                    <a:ln w="0"/>
                    <a:solidFill>
                      <a:schemeClr val="tx1"/>
                    </a:solidFill>
                    <a:effectLst>
                      <a:outerShdw blurRad="38100" dist="19050" dir="2700000" algn="tl" rotWithShape="0">
                        <a:schemeClr val="dk1">
                          <a:alpha val="40000"/>
                        </a:schemeClr>
                      </a:outerShdw>
                    </a:effectLst>
                  </a:endParaRPr>
                </a:p>
              </p:txBody>
            </p:sp>
          </p:grpSp>
        </p:grpSp>
        <p:grpSp>
          <p:nvGrpSpPr>
            <p:cNvPr id="14" name="Group 13">
              <a:extLst>
                <a:ext uri="{FF2B5EF4-FFF2-40B4-BE49-F238E27FC236}">
                  <a16:creationId xmlns:a16="http://schemas.microsoft.com/office/drawing/2014/main" id="{C20C1CA4-8516-D31D-DBCF-9D5D381F49AF}"/>
                </a:ext>
              </a:extLst>
            </p:cNvPr>
            <p:cNvGrpSpPr/>
            <p:nvPr/>
          </p:nvGrpSpPr>
          <p:grpSpPr>
            <a:xfrm>
              <a:off x="3541169" y="2725277"/>
              <a:ext cx="4180975" cy="2009273"/>
              <a:chOff x="2574756" y="2400300"/>
              <a:chExt cx="5179597" cy="2851484"/>
            </a:xfrm>
          </p:grpSpPr>
          <p:sp>
            <p:nvSpPr>
              <p:cNvPr id="15" name="Arrow: Left-Right 14">
                <a:extLst>
                  <a:ext uri="{FF2B5EF4-FFF2-40B4-BE49-F238E27FC236}">
                    <a16:creationId xmlns:a16="http://schemas.microsoft.com/office/drawing/2014/main" id="{DE59ADEC-977E-9FB3-ACA9-99114CAF6E9D}"/>
                  </a:ext>
                </a:extLst>
              </p:cNvPr>
              <p:cNvSpPr/>
              <p:nvPr/>
            </p:nvSpPr>
            <p:spPr>
              <a:xfrm>
                <a:off x="2574756" y="2400300"/>
                <a:ext cx="5179597" cy="2851484"/>
              </a:xfrm>
              <a:prstGeom prst="leftRightArrow">
                <a:avLst/>
              </a:prstGeom>
              <a:noFill/>
              <a:ln w="571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grpSp>
            <p:nvGrpSpPr>
              <p:cNvPr id="16" name="Group 15">
                <a:extLst>
                  <a:ext uri="{FF2B5EF4-FFF2-40B4-BE49-F238E27FC236}">
                    <a16:creationId xmlns:a16="http://schemas.microsoft.com/office/drawing/2014/main" id="{ACAD99AB-BC49-7FF3-2414-05BD90FEE20E}"/>
                  </a:ext>
                </a:extLst>
              </p:cNvPr>
              <p:cNvGrpSpPr/>
              <p:nvPr/>
            </p:nvGrpSpPr>
            <p:grpSpPr>
              <a:xfrm>
                <a:off x="3267776" y="3164305"/>
                <a:ext cx="3793556" cy="1323474"/>
                <a:chOff x="3216844" y="583531"/>
                <a:chExt cx="3793556" cy="1323474"/>
              </a:xfrm>
            </p:grpSpPr>
            <p:sp>
              <p:nvSpPr>
                <p:cNvPr id="17" name="Rectangle 16">
                  <a:extLst>
                    <a:ext uri="{FF2B5EF4-FFF2-40B4-BE49-F238E27FC236}">
                      <a16:creationId xmlns:a16="http://schemas.microsoft.com/office/drawing/2014/main" id="{9146BC94-83DC-809F-70B1-8147D7684073}"/>
                    </a:ext>
                  </a:extLst>
                </p:cNvPr>
                <p:cNvSpPr/>
                <p:nvPr/>
              </p:nvSpPr>
              <p:spPr>
                <a:xfrm>
                  <a:off x="4327358" y="583531"/>
                  <a:ext cx="1624263" cy="1323474"/>
                </a:xfrm>
                <a:prstGeom prst="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Operation</a:t>
                  </a:r>
                  <a:endParaRPr lang="LID4096" dirty="0">
                    <a:ln w="0"/>
                    <a:solidFill>
                      <a:schemeClr val="tx1"/>
                    </a:solidFill>
                    <a:effectLst>
                      <a:outerShdw blurRad="38100" dist="19050" dir="2700000" algn="tl" rotWithShape="0">
                        <a:schemeClr val="dk1">
                          <a:alpha val="40000"/>
                        </a:schemeClr>
                      </a:outerShdw>
                    </a:effectLst>
                  </a:endParaRPr>
                </a:p>
              </p:txBody>
            </p:sp>
            <p:sp>
              <p:nvSpPr>
                <p:cNvPr id="18" name="Rectangle 17">
                  <a:extLst>
                    <a:ext uri="{FF2B5EF4-FFF2-40B4-BE49-F238E27FC236}">
                      <a16:creationId xmlns:a16="http://schemas.microsoft.com/office/drawing/2014/main" id="{9A43120E-8ED8-AD91-083F-3563AC194C1F}"/>
                    </a:ext>
                  </a:extLst>
                </p:cNvPr>
                <p:cNvSpPr/>
                <p:nvPr/>
              </p:nvSpPr>
              <p:spPr>
                <a:xfrm>
                  <a:off x="3216844" y="583531"/>
                  <a:ext cx="1270535" cy="1323474"/>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Input</a:t>
                  </a:r>
                  <a:endParaRPr lang="LID4096" dirty="0">
                    <a:ln w="0"/>
                    <a:solidFill>
                      <a:schemeClr val="tx1"/>
                    </a:solidFill>
                    <a:effectLst>
                      <a:outerShdw blurRad="38100" dist="19050" dir="2700000" algn="tl" rotWithShape="0">
                        <a:schemeClr val="dk1">
                          <a:alpha val="40000"/>
                        </a:schemeClr>
                      </a:outerShdw>
                    </a:effectLst>
                  </a:endParaRPr>
                </a:p>
              </p:txBody>
            </p:sp>
            <p:sp>
              <p:nvSpPr>
                <p:cNvPr id="19" name="Rectangle 18">
                  <a:extLst>
                    <a:ext uri="{FF2B5EF4-FFF2-40B4-BE49-F238E27FC236}">
                      <a16:creationId xmlns:a16="http://schemas.microsoft.com/office/drawing/2014/main" id="{FCBDDE21-52CD-D315-7888-9B39A2FB3E12}"/>
                    </a:ext>
                  </a:extLst>
                </p:cNvPr>
                <p:cNvSpPr/>
                <p:nvPr/>
              </p:nvSpPr>
              <p:spPr>
                <a:xfrm>
                  <a:off x="5855369" y="583531"/>
                  <a:ext cx="1155031" cy="1323474"/>
                </a:xfrm>
                <a:prstGeom prst="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Output</a:t>
                  </a:r>
                  <a:endParaRPr lang="LID4096" dirty="0">
                    <a:ln w="0"/>
                    <a:solidFill>
                      <a:schemeClr val="tx1"/>
                    </a:solidFill>
                    <a:effectLst>
                      <a:outerShdw blurRad="38100" dist="19050" dir="2700000" algn="tl" rotWithShape="0">
                        <a:schemeClr val="dk1">
                          <a:alpha val="40000"/>
                        </a:schemeClr>
                      </a:outerShdw>
                    </a:effectLst>
                  </a:endParaRPr>
                </a:p>
              </p:txBody>
            </p:sp>
          </p:grpSp>
        </p:grpSp>
        <p:grpSp>
          <p:nvGrpSpPr>
            <p:cNvPr id="20" name="Group 19">
              <a:extLst>
                <a:ext uri="{FF2B5EF4-FFF2-40B4-BE49-F238E27FC236}">
                  <a16:creationId xmlns:a16="http://schemas.microsoft.com/office/drawing/2014/main" id="{FC254F99-DF2B-D9BE-33F6-CBC698C65994}"/>
                </a:ext>
              </a:extLst>
            </p:cNvPr>
            <p:cNvGrpSpPr/>
            <p:nvPr/>
          </p:nvGrpSpPr>
          <p:grpSpPr>
            <a:xfrm>
              <a:off x="6682055" y="2725275"/>
              <a:ext cx="4180975" cy="2009273"/>
              <a:chOff x="2574756" y="2400300"/>
              <a:chExt cx="5179597" cy="2851484"/>
            </a:xfrm>
          </p:grpSpPr>
          <p:sp>
            <p:nvSpPr>
              <p:cNvPr id="21" name="Arrow: Left-Right 20">
                <a:extLst>
                  <a:ext uri="{FF2B5EF4-FFF2-40B4-BE49-F238E27FC236}">
                    <a16:creationId xmlns:a16="http://schemas.microsoft.com/office/drawing/2014/main" id="{FD56BEDA-E3C8-E1BB-203C-307DAC360C85}"/>
                  </a:ext>
                </a:extLst>
              </p:cNvPr>
              <p:cNvSpPr/>
              <p:nvPr/>
            </p:nvSpPr>
            <p:spPr>
              <a:xfrm>
                <a:off x="2574756" y="2400300"/>
                <a:ext cx="5179597" cy="2851484"/>
              </a:xfrm>
              <a:prstGeom prst="leftRightArrow">
                <a:avLst/>
              </a:prstGeom>
              <a:noFill/>
              <a:ln w="571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grpSp>
            <p:nvGrpSpPr>
              <p:cNvPr id="22" name="Group 21">
                <a:extLst>
                  <a:ext uri="{FF2B5EF4-FFF2-40B4-BE49-F238E27FC236}">
                    <a16:creationId xmlns:a16="http://schemas.microsoft.com/office/drawing/2014/main" id="{14394428-79C8-3394-664B-20A50EDB8A8A}"/>
                  </a:ext>
                </a:extLst>
              </p:cNvPr>
              <p:cNvGrpSpPr/>
              <p:nvPr/>
            </p:nvGrpSpPr>
            <p:grpSpPr>
              <a:xfrm>
                <a:off x="3267776" y="3164305"/>
                <a:ext cx="3793556" cy="1323474"/>
                <a:chOff x="3216844" y="583531"/>
                <a:chExt cx="3793556" cy="1323474"/>
              </a:xfrm>
            </p:grpSpPr>
            <p:sp>
              <p:nvSpPr>
                <p:cNvPr id="23" name="Rectangle 22">
                  <a:extLst>
                    <a:ext uri="{FF2B5EF4-FFF2-40B4-BE49-F238E27FC236}">
                      <a16:creationId xmlns:a16="http://schemas.microsoft.com/office/drawing/2014/main" id="{2455ADB2-F843-EF90-3F17-4AA30D0BDA46}"/>
                    </a:ext>
                  </a:extLst>
                </p:cNvPr>
                <p:cNvSpPr/>
                <p:nvPr/>
              </p:nvSpPr>
              <p:spPr>
                <a:xfrm>
                  <a:off x="4327358" y="583531"/>
                  <a:ext cx="1624263" cy="1323474"/>
                </a:xfrm>
                <a:prstGeom prst="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Operation</a:t>
                  </a:r>
                  <a:endParaRPr lang="LID4096" dirty="0">
                    <a:ln w="0"/>
                    <a:solidFill>
                      <a:schemeClr val="tx1"/>
                    </a:solidFill>
                    <a:effectLst>
                      <a:outerShdw blurRad="38100" dist="19050" dir="2700000" algn="tl" rotWithShape="0">
                        <a:schemeClr val="dk1">
                          <a:alpha val="40000"/>
                        </a:schemeClr>
                      </a:outerShdw>
                    </a:effectLst>
                  </a:endParaRPr>
                </a:p>
              </p:txBody>
            </p:sp>
            <p:sp>
              <p:nvSpPr>
                <p:cNvPr id="24" name="Rectangle 23">
                  <a:extLst>
                    <a:ext uri="{FF2B5EF4-FFF2-40B4-BE49-F238E27FC236}">
                      <a16:creationId xmlns:a16="http://schemas.microsoft.com/office/drawing/2014/main" id="{61298E3C-36CE-4C2A-B080-8F1F2F54D19F}"/>
                    </a:ext>
                  </a:extLst>
                </p:cNvPr>
                <p:cNvSpPr/>
                <p:nvPr/>
              </p:nvSpPr>
              <p:spPr>
                <a:xfrm>
                  <a:off x="3216844" y="583531"/>
                  <a:ext cx="1270535" cy="1323474"/>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Input</a:t>
                  </a:r>
                  <a:endParaRPr lang="LID4096" dirty="0">
                    <a:ln w="0"/>
                    <a:solidFill>
                      <a:schemeClr val="tx1"/>
                    </a:solidFill>
                    <a:effectLst>
                      <a:outerShdw blurRad="38100" dist="19050" dir="2700000" algn="tl" rotWithShape="0">
                        <a:schemeClr val="dk1">
                          <a:alpha val="40000"/>
                        </a:schemeClr>
                      </a:outerShdw>
                    </a:effectLst>
                  </a:endParaRPr>
                </a:p>
              </p:txBody>
            </p:sp>
            <p:sp>
              <p:nvSpPr>
                <p:cNvPr id="25" name="Rectangle 24">
                  <a:extLst>
                    <a:ext uri="{FF2B5EF4-FFF2-40B4-BE49-F238E27FC236}">
                      <a16:creationId xmlns:a16="http://schemas.microsoft.com/office/drawing/2014/main" id="{49096F60-4AE7-ECED-EA12-79BDA85C6799}"/>
                    </a:ext>
                  </a:extLst>
                </p:cNvPr>
                <p:cNvSpPr/>
                <p:nvPr/>
              </p:nvSpPr>
              <p:spPr>
                <a:xfrm>
                  <a:off x="5855369" y="583531"/>
                  <a:ext cx="1155031" cy="1323474"/>
                </a:xfrm>
                <a:prstGeom prst="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Output</a:t>
                  </a:r>
                  <a:endParaRPr lang="LID4096" dirty="0">
                    <a:ln w="0"/>
                    <a:solidFill>
                      <a:schemeClr val="tx1"/>
                    </a:solidFill>
                    <a:effectLst>
                      <a:outerShdw blurRad="38100" dist="19050" dir="2700000" algn="tl" rotWithShape="0">
                        <a:schemeClr val="dk1">
                          <a:alpha val="40000"/>
                        </a:schemeClr>
                      </a:outerShdw>
                    </a:effectLst>
                  </a:endParaRPr>
                </a:p>
              </p:txBody>
            </p:sp>
          </p:grpSp>
        </p:grpSp>
      </p:grpSp>
      <p:sp>
        <p:nvSpPr>
          <p:cNvPr id="26" name="Rectangle 25">
            <a:extLst>
              <a:ext uri="{FF2B5EF4-FFF2-40B4-BE49-F238E27FC236}">
                <a16:creationId xmlns:a16="http://schemas.microsoft.com/office/drawing/2014/main" id="{483A7FC1-4806-E253-1A8B-93E217F11D74}"/>
              </a:ext>
            </a:extLst>
          </p:cNvPr>
          <p:cNvSpPr/>
          <p:nvPr/>
        </p:nvSpPr>
        <p:spPr>
          <a:xfrm>
            <a:off x="3416410" y="873767"/>
            <a:ext cx="1132279" cy="619757"/>
          </a:xfrm>
          <a:prstGeom prst="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a:t>Products </a:t>
            </a:r>
          </a:p>
          <a:p>
            <a:pPr algn="ctr"/>
            <a:r>
              <a:rPr lang="en-US" sz="1200" dirty="0"/>
              <a:t>Services</a:t>
            </a:r>
          </a:p>
          <a:p>
            <a:pPr algn="ctr"/>
            <a:r>
              <a:rPr lang="en-US" sz="1200" dirty="0"/>
              <a:t>People</a:t>
            </a:r>
          </a:p>
        </p:txBody>
      </p:sp>
      <p:sp>
        <p:nvSpPr>
          <p:cNvPr id="31" name="Rectangle 30">
            <a:extLst>
              <a:ext uri="{FF2B5EF4-FFF2-40B4-BE49-F238E27FC236}">
                <a16:creationId xmlns:a16="http://schemas.microsoft.com/office/drawing/2014/main" id="{E9406CD8-A376-00CC-3C18-14EF445B7BAE}"/>
              </a:ext>
            </a:extLst>
          </p:cNvPr>
          <p:cNvSpPr/>
          <p:nvPr/>
        </p:nvSpPr>
        <p:spPr>
          <a:xfrm>
            <a:off x="336956" y="6083689"/>
            <a:ext cx="10326626" cy="216052"/>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dirty="0"/>
              <a:t>Private / Public / Academia						 Private / Public / Academia</a:t>
            </a:r>
            <a:endParaRPr lang="LID4096" dirty="0"/>
          </a:p>
        </p:txBody>
      </p:sp>
      <p:pic>
        <p:nvPicPr>
          <p:cNvPr id="33" name="Picture 32">
            <a:extLst>
              <a:ext uri="{FF2B5EF4-FFF2-40B4-BE49-F238E27FC236}">
                <a16:creationId xmlns:a16="http://schemas.microsoft.com/office/drawing/2014/main" id="{0BE8FB12-7770-6D4A-BCFC-962E40B98518}"/>
              </a:ext>
            </a:extLst>
          </p:cNvPr>
          <p:cNvPicPr>
            <a:picLocks noChangeAspect="1"/>
          </p:cNvPicPr>
          <p:nvPr/>
        </p:nvPicPr>
        <p:blipFill>
          <a:blip r:embed="rId3"/>
          <a:stretch>
            <a:fillRect/>
          </a:stretch>
        </p:blipFill>
        <p:spPr>
          <a:xfrm>
            <a:off x="4644949" y="948941"/>
            <a:ext cx="1901235" cy="826238"/>
          </a:xfrm>
          <a:prstGeom prst="rect">
            <a:avLst/>
          </a:prstGeom>
        </p:spPr>
      </p:pic>
      <p:grpSp>
        <p:nvGrpSpPr>
          <p:cNvPr id="4" name="Group 3">
            <a:extLst>
              <a:ext uri="{FF2B5EF4-FFF2-40B4-BE49-F238E27FC236}">
                <a16:creationId xmlns:a16="http://schemas.microsoft.com/office/drawing/2014/main" id="{85472526-9F9C-F836-1834-55CEAEBB9527}"/>
              </a:ext>
            </a:extLst>
          </p:cNvPr>
          <p:cNvGrpSpPr/>
          <p:nvPr/>
        </p:nvGrpSpPr>
        <p:grpSpPr>
          <a:xfrm>
            <a:off x="413018" y="4534747"/>
            <a:ext cx="10396339" cy="1472049"/>
            <a:chOff x="392335" y="2725274"/>
            <a:chExt cx="10470695" cy="2009276"/>
          </a:xfrm>
        </p:grpSpPr>
        <p:grpSp>
          <p:nvGrpSpPr>
            <p:cNvPr id="7" name="Group 6">
              <a:extLst>
                <a:ext uri="{FF2B5EF4-FFF2-40B4-BE49-F238E27FC236}">
                  <a16:creationId xmlns:a16="http://schemas.microsoft.com/office/drawing/2014/main" id="{D29B3F2C-ACE2-49F7-7E33-A00EF5CFA7D3}"/>
                </a:ext>
              </a:extLst>
            </p:cNvPr>
            <p:cNvGrpSpPr/>
            <p:nvPr/>
          </p:nvGrpSpPr>
          <p:grpSpPr>
            <a:xfrm>
              <a:off x="392335" y="2725274"/>
              <a:ext cx="4180975" cy="2009273"/>
              <a:chOff x="2574756" y="2400300"/>
              <a:chExt cx="5179597" cy="2851484"/>
            </a:xfrm>
          </p:grpSpPr>
          <p:sp>
            <p:nvSpPr>
              <p:cNvPr id="41" name="Arrow: Left-Right 40">
                <a:extLst>
                  <a:ext uri="{FF2B5EF4-FFF2-40B4-BE49-F238E27FC236}">
                    <a16:creationId xmlns:a16="http://schemas.microsoft.com/office/drawing/2014/main" id="{BF2EEBA1-A8F0-A61E-26E6-C6C3F57E1EF7}"/>
                  </a:ext>
                </a:extLst>
              </p:cNvPr>
              <p:cNvSpPr/>
              <p:nvPr/>
            </p:nvSpPr>
            <p:spPr>
              <a:xfrm>
                <a:off x="2574756" y="2400300"/>
                <a:ext cx="5179597" cy="2851484"/>
              </a:xfrm>
              <a:prstGeom prst="leftRightArrow">
                <a:avLst/>
              </a:prstGeom>
              <a:noFill/>
              <a:ln w="571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grpSp>
            <p:nvGrpSpPr>
              <p:cNvPr id="42" name="Group 41">
                <a:extLst>
                  <a:ext uri="{FF2B5EF4-FFF2-40B4-BE49-F238E27FC236}">
                    <a16:creationId xmlns:a16="http://schemas.microsoft.com/office/drawing/2014/main" id="{A44045AC-8A89-FCED-9E94-9F9D58298BFF}"/>
                  </a:ext>
                </a:extLst>
              </p:cNvPr>
              <p:cNvGrpSpPr/>
              <p:nvPr/>
            </p:nvGrpSpPr>
            <p:grpSpPr>
              <a:xfrm>
                <a:off x="3267776" y="3164305"/>
                <a:ext cx="3793556" cy="1323474"/>
                <a:chOff x="3216844" y="583531"/>
                <a:chExt cx="3793556" cy="1323474"/>
              </a:xfrm>
            </p:grpSpPr>
            <p:sp>
              <p:nvSpPr>
                <p:cNvPr id="43" name="Rectangle 42">
                  <a:extLst>
                    <a:ext uri="{FF2B5EF4-FFF2-40B4-BE49-F238E27FC236}">
                      <a16:creationId xmlns:a16="http://schemas.microsoft.com/office/drawing/2014/main" id="{A0824042-B28F-ED6E-6D13-59EB667A520A}"/>
                    </a:ext>
                  </a:extLst>
                </p:cNvPr>
                <p:cNvSpPr/>
                <p:nvPr/>
              </p:nvSpPr>
              <p:spPr>
                <a:xfrm>
                  <a:off x="4327358" y="583531"/>
                  <a:ext cx="1624263" cy="1323474"/>
                </a:xfrm>
                <a:prstGeom prst="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Operation</a:t>
                  </a:r>
                  <a:endParaRPr lang="LID4096" dirty="0">
                    <a:ln w="0"/>
                    <a:solidFill>
                      <a:schemeClr val="tx1"/>
                    </a:solidFill>
                    <a:effectLst>
                      <a:outerShdw blurRad="38100" dist="19050" dir="2700000" algn="tl" rotWithShape="0">
                        <a:schemeClr val="dk1">
                          <a:alpha val="40000"/>
                        </a:schemeClr>
                      </a:outerShdw>
                    </a:effectLst>
                  </a:endParaRPr>
                </a:p>
              </p:txBody>
            </p:sp>
            <p:sp>
              <p:nvSpPr>
                <p:cNvPr id="44" name="Rectangle 43">
                  <a:extLst>
                    <a:ext uri="{FF2B5EF4-FFF2-40B4-BE49-F238E27FC236}">
                      <a16:creationId xmlns:a16="http://schemas.microsoft.com/office/drawing/2014/main" id="{0A3BFE3D-7565-FA61-6804-76AB77E4867E}"/>
                    </a:ext>
                  </a:extLst>
                </p:cNvPr>
                <p:cNvSpPr/>
                <p:nvPr/>
              </p:nvSpPr>
              <p:spPr>
                <a:xfrm>
                  <a:off x="3216844" y="583531"/>
                  <a:ext cx="1270535" cy="1323474"/>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Input</a:t>
                  </a:r>
                  <a:endParaRPr lang="LID4096" dirty="0">
                    <a:ln w="0"/>
                    <a:solidFill>
                      <a:schemeClr val="tx1"/>
                    </a:solidFill>
                    <a:effectLst>
                      <a:outerShdw blurRad="38100" dist="19050" dir="2700000" algn="tl" rotWithShape="0">
                        <a:schemeClr val="dk1">
                          <a:alpha val="40000"/>
                        </a:schemeClr>
                      </a:outerShdw>
                    </a:effectLst>
                  </a:endParaRPr>
                </a:p>
              </p:txBody>
            </p:sp>
            <p:sp>
              <p:nvSpPr>
                <p:cNvPr id="45" name="Rectangle 44">
                  <a:extLst>
                    <a:ext uri="{FF2B5EF4-FFF2-40B4-BE49-F238E27FC236}">
                      <a16:creationId xmlns:a16="http://schemas.microsoft.com/office/drawing/2014/main" id="{E3D3370A-75D4-1484-D7E7-E534BF3481AA}"/>
                    </a:ext>
                  </a:extLst>
                </p:cNvPr>
                <p:cNvSpPr/>
                <p:nvPr/>
              </p:nvSpPr>
              <p:spPr>
                <a:xfrm>
                  <a:off x="5855369" y="583531"/>
                  <a:ext cx="1155031" cy="1323474"/>
                </a:xfrm>
                <a:prstGeom prst="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Output</a:t>
                  </a:r>
                  <a:endParaRPr lang="LID4096" dirty="0">
                    <a:ln w="0"/>
                    <a:solidFill>
                      <a:schemeClr val="tx1"/>
                    </a:solidFill>
                    <a:effectLst>
                      <a:outerShdw blurRad="38100" dist="19050" dir="2700000" algn="tl" rotWithShape="0">
                        <a:schemeClr val="dk1">
                          <a:alpha val="40000"/>
                        </a:schemeClr>
                      </a:outerShdw>
                    </a:effectLst>
                  </a:endParaRPr>
                </a:p>
              </p:txBody>
            </p:sp>
          </p:grpSp>
        </p:grpSp>
        <p:grpSp>
          <p:nvGrpSpPr>
            <p:cNvPr id="8" name="Group 7">
              <a:extLst>
                <a:ext uri="{FF2B5EF4-FFF2-40B4-BE49-F238E27FC236}">
                  <a16:creationId xmlns:a16="http://schemas.microsoft.com/office/drawing/2014/main" id="{67F1C95A-EB34-6B95-2F1F-36DD53F8F14E}"/>
                </a:ext>
              </a:extLst>
            </p:cNvPr>
            <p:cNvGrpSpPr/>
            <p:nvPr/>
          </p:nvGrpSpPr>
          <p:grpSpPr>
            <a:xfrm>
              <a:off x="3541169" y="2725277"/>
              <a:ext cx="4180975" cy="2009273"/>
              <a:chOff x="2574756" y="2400300"/>
              <a:chExt cx="5179597" cy="2851484"/>
            </a:xfrm>
          </p:grpSpPr>
          <p:sp>
            <p:nvSpPr>
              <p:cNvPr id="36" name="Arrow: Left-Right 35">
                <a:extLst>
                  <a:ext uri="{FF2B5EF4-FFF2-40B4-BE49-F238E27FC236}">
                    <a16:creationId xmlns:a16="http://schemas.microsoft.com/office/drawing/2014/main" id="{9A935314-0B69-DC56-574A-A9C4D6B1D88B}"/>
                  </a:ext>
                </a:extLst>
              </p:cNvPr>
              <p:cNvSpPr/>
              <p:nvPr/>
            </p:nvSpPr>
            <p:spPr>
              <a:xfrm>
                <a:off x="2574756" y="2400300"/>
                <a:ext cx="5179597" cy="2851484"/>
              </a:xfrm>
              <a:prstGeom prst="leftRightArrow">
                <a:avLst/>
              </a:prstGeom>
              <a:noFill/>
              <a:ln w="571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grpSp>
            <p:nvGrpSpPr>
              <p:cNvPr id="37" name="Group 36">
                <a:extLst>
                  <a:ext uri="{FF2B5EF4-FFF2-40B4-BE49-F238E27FC236}">
                    <a16:creationId xmlns:a16="http://schemas.microsoft.com/office/drawing/2014/main" id="{5F81514A-CDC1-B087-8441-2A854C6070B6}"/>
                  </a:ext>
                </a:extLst>
              </p:cNvPr>
              <p:cNvGrpSpPr/>
              <p:nvPr/>
            </p:nvGrpSpPr>
            <p:grpSpPr>
              <a:xfrm>
                <a:off x="3267776" y="3164305"/>
                <a:ext cx="3793556" cy="1323474"/>
                <a:chOff x="3216844" y="583531"/>
                <a:chExt cx="3793556" cy="1323474"/>
              </a:xfrm>
            </p:grpSpPr>
            <p:sp>
              <p:nvSpPr>
                <p:cNvPr id="38" name="Rectangle 37">
                  <a:extLst>
                    <a:ext uri="{FF2B5EF4-FFF2-40B4-BE49-F238E27FC236}">
                      <a16:creationId xmlns:a16="http://schemas.microsoft.com/office/drawing/2014/main" id="{E45ABD51-23BB-8AB9-AC95-F57CB86B91A4}"/>
                    </a:ext>
                  </a:extLst>
                </p:cNvPr>
                <p:cNvSpPr/>
                <p:nvPr/>
              </p:nvSpPr>
              <p:spPr>
                <a:xfrm>
                  <a:off x="4327358" y="583531"/>
                  <a:ext cx="1624263" cy="1323474"/>
                </a:xfrm>
                <a:prstGeom prst="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Operation</a:t>
                  </a:r>
                  <a:endParaRPr lang="LID4096" dirty="0">
                    <a:ln w="0"/>
                    <a:solidFill>
                      <a:schemeClr val="tx1"/>
                    </a:solidFill>
                    <a:effectLst>
                      <a:outerShdw blurRad="38100" dist="19050" dir="2700000" algn="tl" rotWithShape="0">
                        <a:schemeClr val="dk1">
                          <a:alpha val="40000"/>
                        </a:schemeClr>
                      </a:outerShdw>
                    </a:effectLst>
                  </a:endParaRPr>
                </a:p>
              </p:txBody>
            </p:sp>
            <p:sp>
              <p:nvSpPr>
                <p:cNvPr id="39" name="Rectangle 38">
                  <a:extLst>
                    <a:ext uri="{FF2B5EF4-FFF2-40B4-BE49-F238E27FC236}">
                      <a16:creationId xmlns:a16="http://schemas.microsoft.com/office/drawing/2014/main" id="{CAE70048-9576-9929-2D4D-E7C0134DCCB7}"/>
                    </a:ext>
                  </a:extLst>
                </p:cNvPr>
                <p:cNvSpPr/>
                <p:nvPr/>
              </p:nvSpPr>
              <p:spPr>
                <a:xfrm>
                  <a:off x="3216844" y="583531"/>
                  <a:ext cx="1270535" cy="1323474"/>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Input</a:t>
                  </a:r>
                  <a:endParaRPr lang="LID4096" dirty="0">
                    <a:ln w="0"/>
                    <a:solidFill>
                      <a:schemeClr val="tx1"/>
                    </a:solidFill>
                    <a:effectLst>
                      <a:outerShdw blurRad="38100" dist="19050" dir="2700000" algn="tl" rotWithShape="0">
                        <a:schemeClr val="dk1">
                          <a:alpha val="40000"/>
                        </a:schemeClr>
                      </a:outerShdw>
                    </a:effectLst>
                  </a:endParaRPr>
                </a:p>
              </p:txBody>
            </p:sp>
            <p:sp>
              <p:nvSpPr>
                <p:cNvPr id="40" name="Rectangle 39">
                  <a:extLst>
                    <a:ext uri="{FF2B5EF4-FFF2-40B4-BE49-F238E27FC236}">
                      <a16:creationId xmlns:a16="http://schemas.microsoft.com/office/drawing/2014/main" id="{2A39FD05-763E-2A70-EF67-2BB5782BE998}"/>
                    </a:ext>
                  </a:extLst>
                </p:cNvPr>
                <p:cNvSpPr/>
                <p:nvPr/>
              </p:nvSpPr>
              <p:spPr>
                <a:xfrm>
                  <a:off x="5855369" y="583531"/>
                  <a:ext cx="1155031" cy="1323474"/>
                </a:xfrm>
                <a:prstGeom prst="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Output</a:t>
                  </a:r>
                  <a:endParaRPr lang="LID4096" dirty="0">
                    <a:ln w="0"/>
                    <a:solidFill>
                      <a:schemeClr val="tx1"/>
                    </a:solidFill>
                    <a:effectLst>
                      <a:outerShdw blurRad="38100" dist="19050" dir="2700000" algn="tl" rotWithShape="0">
                        <a:schemeClr val="dk1">
                          <a:alpha val="40000"/>
                        </a:schemeClr>
                      </a:outerShdw>
                    </a:effectLst>
                  </a:endParaRPr>
                </a:p>
              </p:txBody>
            </p:sp>
          </p:grpSp>
        </p:grpSp>
        <p:grpSp>
          <p:nvGrpSpPr>
            <p:cNvPr id="9" name="Group 8">
              <a:extLst>
                <a:ext uri="{FF2B5EF4-FFF2-40B4-BE49-F238E27FC236}">
                  <a16:creationId xmlns:a16="http://schemas.microsoft.com/office/drawing/2014/main" id="{E182E7B5-C056-BCF3-B723-D2C2EA63DC8A}"/>
                </a:ext>
              </a:extLst>
            </p:cNvPr>
            <p:cNvGrpSpPr/>
            <p:nvPr/>
          </p:nvGrpSpPr>
          <p:grpSpPr>
            <a:xfrm>
              <a:off x="6682055" y="2725275"/>
              <a:ext cx="4180975" cy="2009273"/>
              <a:chOff x="2574756" y="2400300"/>
              <a:chExt cx="5179597" cy="2851484"/>
            </a:xfrm>
          </p:grpSpPr>
          <p:sp>
            <p:nvSpPr>
              <p:cNvPr id="28" name="Arrow: Left-Right 27">
                <a:extLst>
                  <a:ext uri="{FF2B5EF4-FFF2-40B4-BE49-F238E27FC236}">
                    <a16:creationId xmlns:a16="http://schemas.microsoft.com/office/drawing/2014/main" id="{12383F89-FBE4-74F3-9D7C-2BAC5948C157}"/>
                  </a:ext>
                </a:extLst>
              </p:cNvPr>
              <p:cNvSpPr/>
              <p:nvPr/>
            </p:nvSpPr>
            <p:spPr>
              <a:xfrm>
                <a:off x="2574756" y="2400300"/>
                <a:ext cx="5179597" cy="2851484"/>
              </a:xfrm>
              <a:prstGeom prst="leftRightArrow">
                <a:avLst/>
              </a:prstGeom>
              <a:noFill/>
              <a:ln w="571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ID4096"/>
              </a:p>
            </p:txBody>
          </p:sp>
          <p:grpSp>
            <p:nvGrpSpPr>
              <p:cNvPr id="29" name="Group 28">
                <a:extLst>
                  <a:ext uri="{FF2B5EF4-FFF2-40B4-BE49-F238E27FC236}">
                    <a16:creationId xmlns:a16="http://schemas.microsoft.com/office/drawing/2014/main" id="{D5FCB1E6-4CD6-ACF4-81F4-7C59FD36A7D3}"/>
                  </a:ext>
                </a:extLst>
              </p:cNvPr>
              <p:cNvGrpSpPr/>
              <p:nvPr/>
            </p:nvGrpSpPr>
            <p:grpSpPr>
              <a:xfrm>
                <a:off x="3267776" y="3164305"/>
                <a:ext cx="3793556" cy="1323474"/>
                <a:chOff x="3216844" y="583531"/>
                <a:chExt cx="3793556" cy="1323474"/>
              </a:xfrm>
            </p:grpSpPr>
            <p:sp>
              <p:nvSpPr>
                <p:cNvPr id="30" name="Rectangle 29">
                  <a:extLst>
                    <a:ext uri="{FF2B5EF4-FFF2-40B4-BE49-F238E27FC236}">
                      <a16:creationId xmlns:a16="http://schemas.microsoft.com/office/drawing/2014/main" id="{352007B0-7502-5AA0-E1EF-36ACD4BD4D50}"/>
                    </a:ext>
                  </a:extLst>
                </p:cNvPr>
                <p:cNvSpPr/>
                <p:nvPr/>
              </p:nvSpPr>
              <p:spPr>
                <a:xfrm>
                  <a:off x="4327358" y="583531"/>
                  <a:ext cx="1624263" cy="1323474"/>
                </a:xfrm>
                <a:prstGeom prst="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Operation</a:t>
                  </a:r>
                  <a:endParaRPr lang="LID4096" dirty="0">
                    <a:ln w="0"/>
                    <a:solidFill>
                      <a:schemeClr val="tx1"/>
                    </a:solidFill>
                    <a:effectLst>
                      <a:outerShdw blurRad="38100" dist="19050" dir="2700000" algn="tl" rotWithShape="0">
                        <a:schemeClr val="dk1">
                          <a:alpha val="40000"/>
                        </a:schemeClr>
                      </a:outerShdw>
                    </a:effectLst>
                  </a:endParaRPr>
                </a:p>
              </p:txBody>
            </p:sp>
            <p:sp>
              <p:nvSpPr>
                <p:cNvPr id="32" name="Rectangle 31">
                  <a:extLst>
                    <a:ext uri="{FF2B5EF4-FFF2-40B4-BE49-F238E27FC236}">
                      <a16:creationId xmlns:a16="http://schemas.microsoft.com/office/drawing/2014/main" id="{DEB12C2B-43DD-67B2-6F3F-841244E3C452}"/>
                    </a:ext>
                  </a:extLst>
                </p:cNvPr>
                <p:cNvSpPr/>
                <p:nvPr/>
              </p:nvSpPr>
              <p:spPr>
                <a:xfrm>
                  <a:off x="3216844" y="583531"/>
                  <a:ext cx="1270535" cy="1323474"/>
                </a:xfrm>
                <a:prstGeom prst="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Input</a:t>
                  </a:r>
                  <a:endParaRPr lang="LID4096" dirty="0">
                    <a:ln w="0"/>
                    <a:solidFill>
                      <a:schemeClr val="tx1"/>
                    </a:solidFill>
                    <a:effectLst>
                      <a:outerShdw blurRad="38100" dist="19050" dir="2700000" algn="tl" rotWithShape="0">
                        <a:schemeClr val="dk1">
                          <a:alpha val="40000"/>
                        </a:schemeClr>
                      </a:outerShdw>
                    </a:effectLst>
                  </a:endParaRPr>
                </a:p>
              </p:txBody>
            </p:sp>
            <p:sp>
              <p:nvSpPr>
                <p:cNvPr id="35" name="Rectangle 34">
                  <a:extLst>
                    <a:ext uri="{FF2B5EF4-FFF2-40B4-BE49-F238E27FC236}">
                      <a16:creationId xmlns:a16="http://schemas.microsoft.com/office/drawing/2014/main" id="{8CBD4C26-F013-4C27-7721-8FC2D868783A}"/>
                    </a:ext>
                  </a:extLst>
                </p:cNvPr>
                <p:cNvSpPr/>
                <p:nvPr/>
              </p:nvSpPr>
              <p:spPr>
                <a:xfrm>
                  <a:off x="5855369" y="583531"/>
                  <a:ext cx="1155031" cy="1323474"/>
                </a:xfrm>
                <a:prstGeom prst="rect">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Output</a:t>
                  </a:r>
                  <a:endParaRPr lang="LID4096" dirty="0">
                    <a:ln w="0"/>
                    <a:solidFill>
                      <a:schemeClr val="tx1"/>
                    </a:solidFill>
                    <a:effectLst>
                      <a:outerShdw blurRad="38100" dist="19050" dir="2700000" algn="tl" rotWithShape="0">
                        <a:schemeClr val="dk1">
                          <a:alpha val="40000"/>
                        </a:schemeClr>
                      </a:outerShdw>
                    </a:effectLst>
                  </a:endParaRPr>
                </a:p>
              </p:txBody>
            </p:sp>
          </p:grpSp>
        </p:grpSp>
      </p:grpSp>
      <p:sp>
        <p:nvSpPr>
          <p:cNvPr id="46" name="TextBox 45">
            <a:extLst>
              <a:ext uri="{FF2B5EF4-FFF2-40B4-BE49-F238E27FC236}">
                <a16:creationId xmlns:a16="http://schemas.microsoft.com/office/drawing/2014/main" id="{6CD901C0-FF8E-DC0C-F589-74347F531A82}"/>
              </a:ext>
            </a:extLst>
          </p:cNvPr>
          <p:cNvSpPr txBox="1"/>
          <p:nvPr/>
        </p:nvSpPr>
        <p:spPr>
          <a:xfrm>
            <a:off x="5095541" y="5701996"/>
            <a:ext cx="1352867" cy="400110"/>
          </a:xfrm>
          <a:prstGeom prst="rect">
            <a:avLst/>
          </a:prstGeom>
          <a:noFill/>
        </p:spPr>
        <p:txBody>
          <a:bodyPr wrap="square" rtlCol="0">
            <a:spAutoFit/>
          </a:bodyPr>
          <a:lstStyle/>
          <a:p>
            <a:r>
              <a:rPr lang="en-US" sz="2000" b="1" dirty="0"/>
              <a:t>NREN A</a:t>
            </a:r>
            <a:endParaRPr lang="LID4096" sz="2000" b="1" dirty="0"/>
          </a:p>
        </p:txBody>
      </p:sp>
      <p:sp>
        <p:nvSpPr>
          <p:cNvPr id="47" name="Arrow: Up-Down 46">
            <a:extLst>
              <a:ext uri="{FF2B5EF4-FFF2-40B4-BE49-F238E27FC236}">
                <a16:creationId xmlns:a16="http://schemas.microsoft.com/office/drawing/2014/main" id="{283AC506-AF2D-EBFE-E894-C2D25DEA4D88}"/>
              </a:ext>
            </a:extLst>
          </p:cNvPr>
          <p:cNvSpPr/>
          <p:nvPr/>
        </p:nvSpPr>
        <p:spPr>
          <a:xfrm>
            <a:off x="4934214" y="2749335"/>
            <a:ext cx="1400110" cy="2056503"/>
          </a:xfrm>
          <a:prstGeom prst="upDownArrow">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vert="vert" rtlCol="0" anchor="ctr"/>
          <a:lstStyle/>
          <a:p>
            <a:pPr algn="ctr"/>
            <a:r>
              <a:rPr lang="en-US" dirty="0">
                <a:solidFill>
                  <a:sysClr val="windowText" lastClr="000000"/>
                </a:solidFill>
              </a:rPr>
              <a:t>Vertical supply-chain</a:t>
            </a:r>
            <a:endParaRPr lang="LID4096" dirty="0">
              <a:solidFill>
                <a:sysClr val="windowText" lastClr="000000"/>
              </a:solidFill>
            </a:endParaRPr>
          </a:p>
        </p:txBody>
      </p:sp>
      <p:sp>
        <p:nvSpPr>
          <p:cNvPr id="34" name="Rectangle 33">
            <a:extLst>
              <a:ext uri="{FF2B5EF4-FFF2-40B4-BE49-F238E27FC236}">
                <a16:creationId xmlns:a16="http://schemas.microsoft.com/office/drawing/2014/main" id="{3515433F-1609-4CDE-8478-573080E131E7}"/>
              </a:ext>
            </a:extLst>
          </p:cNvPr>
          <p:cNvSpPr/>
          <p:nvPr/>
        </p:nvSpPr>
        <p:spPr>
          <a:xfrm>
            <a:off x="6658073" y="883048"/>
            <a:ext cx="1132279" cy="619757"/>
          </a:xfrm>
          <a:prstGeom prst="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a:t>Products </a:t>
            </a:r>
          </a:p>
          <a:p>
            <a:pPr algn="ctr"/>
            <a:r>
              <a:rPr lang="en-US" sz="1200" dirty="0"/>
              <a:t>Services</a:t>
            </a:r>
          </a:p>
          <a:p>
            <a:pPr algn="ctr"/>
            <a:r>
              <a:rPr lang="en-US" sz="1200" dirty="0"/>
              <a:t>People</a:t>
            </a:r>
          </a:p>
        </p:txBody>
      </p:sp>
    </p:spTree>
    <p:extLst>
      <p:ext uri="{BB962C8B-B14F-4D97-AF65-F5344CB8AC3E}">
        <p14:creationId xmlns:p14="http://schemas.microsoft.com/office/powerpoint/2010/main" val="690040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E7EF1CBD-CBD6-CEC5-63AA-FC8B697D886A}"/>
              </a:ext>
            </a:extLst>
          </p:cNvPr>
          <p:cNvSpPr txBox="1"/>
          <p:nvPr/>
        </p:nvSpPr>
        <p:spPr>
          <a:xfrm>
            <a:off x="212035" y="812800"/>
            <a:ext cx="3520657" cy="5481982"/>
          </a:xfrm>
          <a:prstGeom prst="rect">
            <a:avLst/>
          </a:prstGeom>
          <a:solidFill>
            <a:srgbClr val="0099FF">
              <a:alpha val="50196"/>
            </a:srgbClr>
          </a:solidFill>
        </p:spPr>
        <p:txBody>
          <a:bodyPr wrap="square" rtlCol="0">
            <a:spAutoFit/>
          </a:bodyPr>
          <a:lstStyle/>
          <a:p>
            <a:endParaRPr lang="en-GB" dirty="0"/>
          </a:p>
        </p:txBody>
      </p:sp>
      <p:sp>
        <p:nvSpPr>
          <p:cNvPr id="28" name="TextBox 27">
            <a:extLst>
              <a:ext uri="{FF2B5EF4-FFF2-40B4-BE49-F238E27FC236}">
                <a16:creationId xmlns:a16="http://schemas.microsoft.com/office/drawing/2014/main" id="{9D5BF8CF-10CC-9DE7-1DFE-5CB9762A1E3E}"/>
              </a:ext>
            </a:extLst>
          </p:cNvPr>
          <p:cNvSpPr txBox="1"/>
          <p:nvPr/>
        </p:nvSpPr>
        <p:spPr>
          <a:xfrm>
            <a:off x="8214134" y="811049"/>
            <a:ext cx="3673046" cy="5481982"/>
          </a:xfrm>
          <a:prstGeom prst="rect">
            <a:avLst/>
          </a:prstGeom>
          <a:solidFill>
            <a:srgbClr val="92D050">
              <a:alpha val="50196"/>
            </a:srgbClr>
          </a:solidFill>
        </p:spPr>
        <p:txBody>
          <a:bodyPr wrap="square" rtlCol="0">
            <a:spAutoFit/>
          </a:bodyPr>
          <a:lstStyle/>
          <a:p>
            <a:endParaRPr lang="en-GB" dirty="0"/>
          </a:p>
        </p:txBody>
      </p:sp>
      <p:sp>
        <p:nvSpPr>
          <p:cNvPr id="26" name="TextBox 25">
            <a:extLst>
              <a:ext uri="{FF2B5EF4-FFF2-40B4-BE49-F238E27FC236}">
                <a16:creationId xmlns:a16="http://schemas.microsoft.com/office/drawing/2014/main" id="{BEAB2DE6-0F02-F70C-85F4-54BDB0B82171}"/>
              </a:ext>
            </a:extLst>
          </p:cNvPr>
          <p:cNvSpPr txBox="1"/>
          <p:nvPr/>
        </p:nvSpPr>
        <p:spPr>
          <a:xfrm>
            <a:off x="3732692" y="811049"/>
            <a:ext cx="4481443" cy="5481982"/>
          </a:xfrm>
          <a:prstGeom prst="rect">
            <a:avLst/>
          </a:prstGeom>
          <a:solidFill>
            <a:srgbClr val="FFFF00">
              <a:alpha val="50196"/>
            </a:srgbClr>
          </a:solidFill>
        </p:spPr>
        <p:txBody>
          <a:bodyPr wrap="square" rtlCol="0">
            <a:spAutoFit/>
          </a:bodyPr>
          <a:lstStyle/>
          <a:p>
            <a:endParaRPr lang="en-GB" dirty="0"/>
          </a:p>
        </p:txBody>
      </p:sp>
      <p:grpSp>
        <p:nvGrpSpPr>
          <p:cNvPr id="7" name="Group 6">
            <a:extLst>
              <a:ext uri="{FF2B5EF4-FFF2-40B4-BE49-F238E27FC236}">
                <a16:creationId xmlns:a16="http://schemas.microsoft.com/office/drawing/2014/main" id="{0E0F396C-E97D-F93D-4AED-F23692EB9641}"/>
              </a:ext>
            </a:extLst>
          </p:cNvPr>
          <p:cNvGrpSpPr/>
          <p:nvPr/>
        </p:nvGrpSpPr>
        <p:grpSpPr>
          <a:xfrm>
            <a:off x="167861" y="768626"/>
            <a:ext cx="11754678" cy="5574748"/>
            <a:chOff x="167861" y="768626"/>
            <a:chExt cx="11754678" cy="5574748"/>
          </a:xfrm>
        </p:grpSpPr>
        <p:cxnSp>
          <p:nvCxnSpPr>
            <p:cNvPr id="3" name="Straight Arrow Connector 2">
              <a:extLst>
                <a:ext uri="{FF2B5EF4-FFF2-40B4-BE49-F238E27FC236}">
                  <a16:creationId xmlns:a16="http://schemas.microsoft.com/office/drawing/2014/main" id="{81C8162F-D281-87B1-2EC3-095A2C89884A}"/>
                </a:ext>
              </a:extLst>
            </p:cNvPr>
            <p:cNvCxnSpPr/>
            <p:nvPr/>
          </p:nvCxnSpPr>
          <p:spPr>
            <a:xfrm>
              <a:off x="167861" y="2014330"/>
              <a:ext cx="11754678"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5" name="Straight Connector 4">
              <a:extLst>
                <a:ext uri="{FF2B5EF4-FFF2-40B4-BE49-F238E27FC236}">
                  <a16:creationId xmlns:a16="http://schemas.microsoft.com/office/drawing/2014/main" id="{08CD29B3-11E6-6F8D-A0DA-0F95D4F22889}"/>
                </a:ext>
              </a:extLst>
            </p:cNvPr>
            <p:cNvCxnSpPr>
              <a:cxnSpLocks/>
            </p:cNvCxnSpPr>
            <p:nvPr/>
          </p:nvCxnSpPr>
          <p:spPr>
            <a:xfrm>
              <a:off x="3732695" y="768626"/>
              <a:ext cx="0" cy="5574748"/>
            </a:xfrm>
            <a:prstGeom prst="line">
              <a:avLst/>
            </a:prstGeom>
          </p:spPr>
          <p:style>
            <a:lnRef idx="2">
              <a:schemeClr val="dk1"/>
            </a:lnRef>
            <a:fillRef idx="0">
              <a:schemeClr val="dk1"/>
            </a:fillRef>
            <a:effectRef idx="1">
              <a:schemeClr val="dk1"/>
            </a:effectRef>
            <a:fontRef idx="minor">
              <a:schemeClr val="tx1"/>
            </a:fontRef>
          </p:style>
        </p:cxnSp>
        <p:cxnSp>
          <p:nvCxnSpPr>
            <p:cNvPr id="6" name="Straight Connector 5">
              <a:extLst>
                <a:ext uri="{FF2B5EF4-FFF2-40B4-BE49-F238E27FC236}">
                  <a16:creationId xmlns:a16="http://schemas.microsoft.com/office/drawing/2014/main" id="{8129531F-F2BF-9E3C-7E55-CBD2ED88975E}"/>
                </a:ext>
              </a:extLst>
            </p:cNvPr>
            <p:cNvCxnSpPr>
              <a:cxnSpLocks/>
            </p:cNvCxnSpPr>
            <p:nvPr/>
          </p:nvCxnSpPr>
          <p:spPr>
            <a:xfrm flipH="1">
              <a:off x="8214135" y="768626"/>
              <a:ext cx="5" cy="5524405"/>
            </a:xfrm>
            <a:prstGeom prst="line">
              <a:avLst/>
            </a:prstGeom>
          </p:spPr>
          <p:style>
            <a:lnRef idx="2">
              <a:schemeClr val="dk1"/>
            </a:lnRef>
            <a:fillRef idx="0">
              <a:schemeClr val="dk1"/>
            </a:fillRef>
            <a:effectRef idx="1">
              <a:schemeClr val="dk1"/>
            </a:effectRef>
            <a:fontRef idx="minor">
              <a:schemeClr val="tx1"/>
            </a:fontRef>
          </p:style>
        </p:cxnSp>
      </p:grpSp>
      <p:sp>
        <p:nvSpPr>
          <p:cNvPr id="8" name="TextBox 7">
            <a:extLst>
              <a:ext uri="{FF2B5EF4-FFF2-40B4-BE49-F238E27FC236}">
                <a16:creationId xmlns:a16="http://schemas.microsoft.com/office/drawing/2014/main" id="{59C67728-02EB-FED6-2674-7C27AD7553B1}"/>
              </a:ext>
            </a:extLst>
          </p:cNvPr>
          <p:cNvSpPr txBox="1"/>
          <p:nvPr/>
        </p:nvSpPr>
        <p:spPr>
          <a:xfrm>
            <a:off x="212030" y="810915"/>
            <a:ext cx="3361634" cy="369332"/>
          </a:xfrm>
          <a:prstGeom prst="rect">
            <a:avLst/>
          </a:prstGeom>
          <a:noFill/>
        </p:spPr>
        <p:txBody>
          <a:bodyPr wrap="square" rtlCol="0">
            <a:spAutoFit/>
          </a:bodyPr>
          <a:lstStyle/>
          <a:p>
            <a:pPr algn="ctr"/>
            <a:r>
              <a:rPr lang="en-US" dirty="0"/>
              <a:t>Input</a:t>
            </a:r>
            <a:endParaRPr lang="en-GB" dirty="0"/>
          </a:p>
        </p:txBody>
      </p:sp>
      <p:sp>
        <p:nvSpPr>
          <p:cNvPr id="9" name="TextBox 8">
            <a:extLst>
              <a:ext uri="{FF2B5EF4-FFF2-40B4-BE49-F238E27FC236}">
                <a16:creationId xmlns:a16="http://schemas.microsoft.com/office/drawing/2014/main" id="{EFCAFBF1-EBD6-8D95-31F1-311EFBC20839}"/>
              </a:ext>
            </a:extLst>
          </p:cNvPr>
          <p:cNvSpPr txBox="1"/>
          <p:nvPr/>
        </p:nvSpPr>
        <p:spPr>
          <a:xfrm>
            <a:off x="4313185" y="914400"/>
            <a:ext cx="3361634" cy="369332"/>
          </a:xfrm>
          <a:prstGeom prst="rect">
            <a:avLst/>
          </a:prstGeom>
          <a:noFill/>
        </p:spPr>
        <p:txBody>
          <a:bodyPr wrap="square" rtlCol="0">
            <a:spAutoFit/>
          </a:bodyPr>
          <a:lstStyle/>
          <a:p>
            <a:pPr algn="ctr"/>
            <a:r>
              <a:rPr lang="en-US" dirty="0"/>
              <a:t>Internal operations</a:t>
            </a:r>
            <a:endParaRPr lang="en-GB" dirty="0"/>
          </a:p>
        </p:txBody>
      </p:sp>
      <p:sp>
        <p:nvSpPr>
          <p:cNvPr id="10" name="TextBox 9">
            <a:extLst>
              <a:ext uri="{FF2B5EF4-FFF2-40B4-BE49-F238E27FC236}">
                <a16:creationId xmlns:a16="http://schemas.microsoft.com/office/drawing/2014/main" id="{2EFF9FDF-2627-687F-BFAB-095F5AAA68C6}"/>
              </a:ext>
            </a:extLst>
          </p:cNvPr>
          <p:cNvSpPr txBox="1"/>
          <p:nvPr/>
        </p:nvSpPr>
        <p:spPr>
          <a:xfrm>
            <a:off x="8214140" y="915744"/>
            <a:ext cx="3361634" cy="369332"/>
          </a:xfrm>
          <a:prstGeom prst="rect">
            <a:avLst/>
          </a:prstGeom>
          <a:noFill/>
        </p:spPr>
        <p:txBody>
          <a:bodyPr wrap="square" rtlCol="0">
            <a:spAutoFit/>
          </a:bodyPr>
          <a:lstStyle/>
          <a:p>
            <a:pPr algn="ctr"/>
            <a:r>
              <a:rPr lang="en-US" dirty="0"/>
              <a:t>Output</a:t>
            </a:r>
            <a:endParaRPr lang="en-GB" dirty="0"/>
          </a:p>
        </p:txBody>
      </p:sp>
      <p:sp>
        <p:nvSpPr>
          <p:cNvPr id="16" name="TextBox 15">
            <a:extLst>
              <a:ext uri="{FF2B5EF4-FFF2-40B4-BE49-F238E27FC236}">
                <a16:creationId xmlns:a16="http://schemas.microsoft.com/office/drawing/2014/main" id="{ED83A928-3CFA-2D0F-A1B6-048E89D00534}"/>
              </a:ext>
            </a:extLst>
          </p:cNvPr>
          <p:cNvSpPr txBox="1"/>
          <p:nvPr/>
        </p:nvSpPr>
        <p:spPr>
          <a:xfrm>
            <a:off x="304804" y="2287680"/>
            <a:ext cx="3405806" cy="2862322"/>
          </a:xfrm>
          <a:prstGeom prst="rect">
            <a:avLst/>
          </a:prstGeom>
          <a:noFill/>
        </p:spPr>
        <p:txBody>
          <a:bodyPr wrap="square" rtlCol="0">
            <a:spAutoFit/>
          </a:bodyPr>
          <a:lstStyle/>
          <a:p>
            <a:pPr algn="ctr"/>
            <a:r>
              <a:rPr lang="en-US" u="sng" dirty="0"/>
              <a:t>Supply-chain</a:t>
            </a:r>
            <a:r>
              <a:rPr lang="en-GB" u="sng" dirty="0"/>
              <a:t> protection</a:t>
            </a:r>
            <a:r>
              <a:rPr lang="en-GB" dirty="0"/>
              <a:t>: diversification; trusted suppliers; choke-points; eliminate dependence (</a:t>
            </a:r>
            <a:r>
              <a:rPr lang="en-GB" dirty="0">
                <a:solidFill>
                  <a:srgbClr val="FF0000"/>
                </a:solidFill>
              </a:rPr>
              <a:t>Cyber Resilience Act; Export Controls of other countries</a:t>
            </a:r>
            <a:r>
              <a:rPr lang="en-GB" dirty="0"/>
              <a:t>)</a:t>
            </a:r>
          </a:p>
          <a:p>
            <a:pPr algn="ctr"/>
            <a:endParaRPr lang="en-GB" dirty="0"/>
          </a:p>
          <a:p>
            <a:pPr algn="ctr"/>
            <a:r>
              <a:rPr lang="en-US" u="sng" dirty="0"/>
              <a:t>Personnel: </a:t>
            </a:r>
            <a:r>
              <a:rPr lang="en-US" dirty="0"/>
              <a:t>hire of third – country nationals (</a:t>
            </a:r>
            <a:r>
              <a:rPr lang="en-GB" dirty="0">
                <a:solidFill>
                  <a:srgbClr val="FF0000"/>
                </a:solidFill>
              </a:rPr>
              <a:t>Export Controls of other countries</a:t>
            </a:r>
            <a:r>
              <a:rPr lang="en-US" dirty="0"/>
              <a:t>)</a:t>
            </a:r>
          </a:p>
        </p:txBody>
      </p:sp>
      <p:sp>
        <p:nvSpPr>
          <p:cNvPr id="19" name="TextBox 18">
            <a:extLst>
              <a:ext uri="{FF2B5EF4-FFF2-40B4-BE49-F238E27FC236}">
                <a16:creationId xmlns:a16="http://schemas.microsoft.com/office/drawing/2014/main" id="{53ACF16B-883C-AC68-F71C-C10278D7DEAD}"/>
              </a:ext>
            </a:extLst>
          </p:cNvPr>
          <p:cNvSpPr txBox="1"/>
          <p:nvPr/>
        </p:nvSpPr>
        <p:spPr>
          <a:xfrm>
            <a:off x="4004917" y="2050298"/>
            <a:ext cx="3777973" cy="2031325"/>
          </a:xfrm>
          <a:prstGeom prst="rect">
            <a:avLst/>
          </a:prstGeom>
          <a:noFill/>
        </p:spPr>
        <p:txBody>
          <a:bodyPr wrap="square" rtlCol="0">
            <a:spAutoFit/>
          </a:bodyPr>
          <a:lstStyle/>
          <a:p>
            <a:pPr algn="ctr"/>
            <a:r>
              <a:rPr lang="en-US" u="sng" dirty="0"/>
              <a:t>Safeguards to protect assets from cyber, physical and hybrid threats </a:t>
            </a:r>
            <a:r>
              <a:rPr lang="en-US" dirty="0"/>
              <a:t>(</a:t>
            </a:r>
            <a:r>
              <a:rPr lang="en-US" dirty="0">
                <a:solidFill>
                  <a:srgbClr val="FF0000"/>
                </a:solidFill>
              </a:rPr>
              <a:t>NIS2, CER, Electronic Communications Code, Cyber Solidarity Act, 5G Toolbox, Nevers, Standardization and Certification, Cybersecurity Act</a:t>
            </a:r>
            <a:r>
              <a:rPr lang="en-US" dirty="0"/>
              <a:t>)</a:t>
            </a:r>
          </a:p>
        </p:txBody>
      </p:sp>
      <p:sp>
        <p:nvSpPr>
          <p:cNvPr id="21" name="TextBox 20">
            <a:extLst>
              <a:ext uri="{FF2B5EF4-FFF2-40B4-BE49-F238E27FC236}">
                <a16:creationId xmlns:a16="http://schemas.microsoft.com/office/drawing/2014/main" id="{2B5DFA64-45BE-3939-93E0-BB9D2B3044E0}"/>
              </a:ext>
            </a:extLst>
          </p:cNvPr>
          <p:cNvSpPr txBox="1"/>
          <p:nvPr/>
        </p:nvSpPr>
        <p:spPr>
          <a:xfrm>
            <a:off x="3922087" y="4194342"/>
            <a:ext cx="4102648" cy="1477328"/>
          </a:xfrm>
          <a:prstGeom prst="rect">
            <a:avLst/>
          </a:prstGeom>
          <a:noFill/>
        </p:spPr>
        <p:txBody>
          <a:bodyPr wrap="square" rtlCol="0">
            <a:spAutoFit/>
          </a:bodyPr>
          <a:lstStyle/>
          <a:p>
            <a:pPr algn="ctr"/>
            <a:r>
              <a:rPr lang="en-US" u="sng" dirty="0"/>
              <a:t>Organizational and financial procedures </a:t>
            </a:r>
            <a:r>
              <a:rPr lang="en-US" dirty="0"/>
              <a:t>(</a:t>
            </a:r>
            <a:r>
              <a:rPr lang="en-US" dirty="0">
                <a:solidFill>
                  <a:srgbClr val="FF0000"/>
                </a:solidFill>
              </a:rPr>
              <a:t>Foreign Subsidies; Foreign Investments, Foreign interference</a:t>
            </a:r>
            <a:r>
              <a:rPr lang="en-US" dirty="0"/>
              <a:t>)</a:t>
            </a:r>
          </a:p>
          <a:p>
            <a:pPr algn="ctr"/>
            <a:endParaRPr lang="en-US" u="sng" dirty="0"/>
          </a:p>
          <a:p>
            <a:pPr algn="ctr"/>
            <a:r>
              <a:rPr lang="en-US" u="sng" dirty="0"/>
              <a:t>Partnerships</a:t>
            </a:r>
          </a:p>
        </p:txBody>
      </p:sp>
      <p:sp>
        <p:nvSpPr>
          <p:cNvPr id="22" name="TextBox 21">
            <a:extLst>
              <a:ext uri="{FF2B5EF4-FFF2-40B4-BE49-F238E27FC236}">
                <a16:creationId xmlns:a16="http://schemas.microsoft.com/office/drawing/2014/main" id="{BBE57B72-5486-A0FB-6F56-2EDC58D234E3}"/>
              </a:ext>
            </a:extLst>
          </p:cNvPr>
          <p:cNvSpPr txBox="1"/>
          <p:nvPr/>
        </p:nvSpPr>
        <p:spPr>
          <a:xfrm>
            <a:off x="8320152" y="2287680"/>
            <a:ext cx="3405806" cy="2308324"/>
          </a:xfrm>
          <a:prstGeom prst="rect">
            <a:avLst/>
          </a:prstGeom>
          <a:noFill/>
        </p:spPr>
        <p:txBody>
          <a:bodyPr wrap="square" rtlCol="0">
            <a:spAutoFit/>
          </a:bodyPr>
          <a:lstStyle/>
          <a:p>
            <a:pPr algn="ctr"/>
            <a:r>
              <a:rPr lang="en-US" u="sng" dirty="0"/>
              <a:t>IP protection</a:t>
            </a:r>
          </a:p>
          <a:p>
            <a:pPr algn="ctr"/>
            <a:endParaRPr lang="en-US" u="sng" dirty="0"/>
          </a:p>
          <a:p>
            <a:pPr algn="ctr"/>
            <a:r>
              <a:rPr lang="en-US" u="sng" dirty="0"/>
              <a:t>Dual –use  (</a:t>
            </a:r>
            <a:r>
              <a:rPr lang="en-US" u="sng" dirty="0">
                <a:solidFill>
                  <a:srgbClr val="FF0000"/>
                </a:solidFill>
              </a:rPr>
              <a:t>Export Controls, Sanctions Regimes</a:t>
            </a:r>
            <a:r>
              <a:rPr lang="en-US" u="sng" dirty="0"/>
              <a:t>)</a:t>
            </a:r>
          </a:p>
          <a:p>
            <a:pPr algn="ctr"/>
            <a:endParaRPr lang="en-US" u="sng" dirty="0"/>
          </a:p>
          <a:p>
            <a:pPr algn="ctr"/>
            <a:r>
              <a:rPr lang="en-US" u="sng" dirty="0"/>
              <a:t>Knowledge transfer: </a:t>
            </a:r>
            <a:r>
              <a:rPr lang="en-US" dirty="0"/>
              <a:t>information sharing and personnel movements (</a:t>
            </a:r>
            <a:r>
              <a:rPr lang="en-US" dirty="0">
                <a:solidFill>
                  <a:srgbClr val="FF0000"/>
                </a:solidFill>
              </a:rPr>
              <a:t>Outbound investments</a:t>
            </a:r>
            <a:r>
              <a:rPr lang="en-US" dirty="0"/>
              <a:t>)</a:t>
            </a:r>
          </a:p>
        </p:txBody>
      </p:sp>
      <p:sp>
        <p:nvSpPr>
          <p:cNvPr id="2" name="Rectangle 1">
            <a:extLst>
              <a:ext uri="{FF2B5EF4-FFF2-40B4-BE49-F238E27FC236}">
                <a16:creationId xmlns:a16="http://schemas.microsoft.com/office/drawing/2014/main" id="{A295FB6C-54D9-0887-C28E-2A9642736463}"/>
              </a:ext>
            </a:extLst>
          </p:cNvPr>
          <p:cNvSpPr/>
          <p:nvPr/>
        </p:nvSpPr>
        <p:spPr>
          <a:xfrm>
            <a:off x="212035" y="5692881"/>
            <a:ext cx="11675145" cy="749202"/>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u="sng" dirty="0"/>
              <a:t>Reporting to </a:t>
            </a:r>
            <a:r>
              <a:rPr lang="en-US" u="sng" dirty="0">
                <a:solidFill>
                  <a:srgbClr val="FF0000"/>
                </a:solidFill>
              </a:rPr>
              <a:t>authorities</a:t>
            </a:r>
          </a:p>
          <a:p>
            <a:pPr algn="ctr"/>
            <a:r>
              <a:rPr lang="en-US" u="sng" dirty="0">
                <a:solidFill>
                  <a:schemeClr val="bg1"/>
                </a:solidFill>
              </a:rPr>
              <a:t>Funding conditionalities: </a:t>
            </a:r>
            <a:r>
              <a:rPr lang="en-US" dirty="0">
                <a:solidFill>
                  <a:schemeClr val="bg1"/>
                </a:solidFill>
              </a:rPr>
              <a:t>compliance with legal stipulations but also soft-laws</a:t>
            </a:r>
          </a:p>
        </p:txBody>
      </p:sp>
      <p:sp>
        <p:nvSpPr>
          <p:cNvPr id="4" name="Title 3">
            <a:extLst>
              <a:ext uri="{FF2B5EF4-FFF2-40B4-BE49-F238E27FC236}">
                <a16:creationId xmlns:a16="http://schemas.microsoft.com/office/drawing/2014/main" id="{6E7DA297-C197-95D6-20EF-C5124A216F95}"/>
              </a:ext>
            </a:extLst>
          </p:cNvPr>
          <p:cNvSpPr>
            <a:spLocks noGrp="1"/>
          </p:cNvSpPr>
          <p:nvPr>
            <p:ph type="title"/>
          </p:nvPr>
        </p:nvSpPr>
        <p:spPr>
          <a:xfrm>
            <a:off x="626064" y="243331"/>
            <a:ext cx="9894723" cy="430909"/>
          </a:xfrm>
        </p:spPr>
        <p:txBody>
          <a:bodyPr>
            <a:normAutofit fontScale="90000"/>
          </a:bodyPr>
          <a:lstStyle/>
          <a:p>
            <a:r>
              <a:rPr lang="en-US" dirty="0"/>
              <a:t>Due - diligence</a:t>
            </a:r>
            <a:endParaRPr lang="en-GB" dirty="0"/>
          </a:p>
        </p:txBody>
      </p:sp>
    </p:spTree>
    <p:extLst>
      <p:ext uri="{BB962C8B-B14F-4D97-AF65-F5344CB8AC3E}">
        <p14:creationId xmlns:p14="http://schemas.microsoft.com/office/powerpoint/2010/main" val="3441101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77B7840D-1AFA-55FE-E9EC-9D268B1979EC}"/>
              </a:ext>
            </a:extLst>
          </p:cNvPr>
          <p:cNvSpPr>
            <a:spLocks noGrp="1"/>
          </p:cNvSpPr>
          <p:nvPr>
            <p:ph idx="1"/>
          </p:nvPr>
        </p:nvSpPr>
        <p:spPr>
          <a:xfrm>
            <a:off x="290778" y="1034901"/>
            <a:ext cx="10102340" cy="5666282"/>
          </a:xfrm>
        </p:spPr>
        <p:txBody>
          <a:bodyPr>
            <a:noAutofit/>
          </a:bodyPr>
          <a:lstStyle/>
          <a:p>
            <a:r>
              <a:rPr lang="en-US" sz="2400" dirty="0"/>
              <a:t>Improved security due diligence is no longer a choice</a:t>
            </a:r>
            <a:r>
              <a:rPr lang="en-GB" sz="2400" dirty="0"/>
              <a:t>. You are either:</a:t>
            </a:r>
          </a:p>
          <a:p>
            <a:pPr lvl="1"/>
            <a:r>
              <a:rPr lang="en-GB" dirty="0"/>
              <a:t>Covered by definitions</a:t>
            </a:r>
          </a:p>
          <a:p>
            <a:pPr lvl="1"/>
            <a:r>
              <a:rPr lang="en-GB" dirty="0"/>
              <a:t>Covered through spill-over from value-chain (end-users or providers)</a:t>
            </a:r>
          </a:p>
          <a:p>
            <a:r>
              <a:rPr lang="en-GB" sz="2400" dirty="0"/>
              <a:t>The REN Community:</a:t>
            </a:r>
          </a:p>
          <a:p>
            <a:pPr lvl="1"/>
            <a:r>
              <a:rPr lang="en-GB" dirty="0"/>
              <a:t>Uses critical technologies (digital and ICT value-chain)</a:t>
            </a:r>
          </a:p>
          <a:p>
            <a:pPr lvl="1"/>
            <a:r>
              <a:rPr lang="en-GB" dirty="0"/>
              <a:t>Serves actors at the centre of economic security (research and development (= first chain in the industrial value-chain); HPC; quantum;)</a:t>
            </a:r>
          </a:p>
          <a:p>
            <a:pPr lvl="1"/>
            <a:r>
              <a:rPr lang="en-GB" dirty="0"/>
              <a:t>Unique service provider (monopoly over service in country; cross-border impact; economic and societal role of research)</a:t>
            </a:r>
          </a:p>
          <a:p>
            <a:r>
              <a:rPr lang="en-GB" sz="2400" dirty="0"/>
              <a:t>Costs implied: entry barrier to compliance is high +  moderate rise in OPEX</a:t>
            </a:r>
          </a:p>
          <a:p>
            <a:r>
              <a:rPr lang="en-GB" sz="2400" dirty="0"/>
              <a:t>Laws are not tailored but universal. Reach out to Ministries. Meet them half-way. </a:t>
            </a:r>
            <a:r>
              <a:rPr lang="en-GB" sz="2400" b="1" dirty="0"/>
              <a:t>This is where explanation is necessary.</a:t>
            </a:r>
          </a:p>
        </p:txBody>
      </p:sp>
      <p:sp>
        <p:nvSpPr>
          <p:cNvPr id="4" name="Title 3">
            <a:extLst>
              <a:ext uri="{FF2B5EF4-FFF2-40B4-BE49-F238E27FC236}">
                <a16:creationId xmlns:a16="http://schemas.microsoft.com/office/drawing/2014/main" id="{B804D26D-A14D-A3D2-F781-DE6A6C573BE3}"/>
              </a:ext>
            </a:extLst>
          </p:cNvPr>
          <p:cNvSpPr>
            <a:spLocks noGrp="1"/>
          </p:cNvSpPr>
          <p:nvPr>
            <p:ph type="title"/>
          </p:nvPr>
        </p:nvSpPr>
        <p:spPr>
          <a:xfrm>
            <a:off x="706012" y="524051"/>
            <a:ext cx="9894723" cy="430909"/>
          </a:xfrm>
        </p:spPr>
        <p:txBody>
          <a:bodyPr>
            <a:noAutofit/>
          </a:bodyPr>
          <a:lstStyle/>
          <a:p>
            <a:r>
              <a:rPr lang="en-US" sz="3600" dirty="0"/>
              <a:t>To consider</a:t>
            </a:r>
            <a:endParaRPr lang="en-GB" sz="3600" dirty="0"/>
          </a:p>
        </p:txBody>
      </p:sp>
    </p:spTree>
    <p:extLst>
      <p:ext uri="{BB962C8B-B14F-4D97-AF65-F5344CB8AC3E}">
        <p14:creationId xmlns:p14="http://schemas.microsoft.com/office/powerpoint/2010/main" val="3314371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E19E3-730E-8E21-F6A0-FB5667BB15A0}"/>
              </a:ext>
            </a:extLst>
          </p:cNvPr>
          <p:cNvSpPr>
            <a:spLocks noGrp="1"/>
          </p:cNvSpPr>
          <p:nvPr>
            <p:ph type="title"/>
          </p:nvPr>
        </p:nvSpPr>
        <p:spPr>
          <a:xfrm>
            <a:off x="918047" y="2940364"/>
            <a:ext cx="9894723" cy="430909"/>
          </a:xfrm>
        </p:spPr>
        <p:txBody>
          <a:bodyPr>
            <a:noAutofit/>
          </a:bodyPr>
          <a:lstStyle/>
          <a:p>
            <a:pPr algn="ctr"/>
            <a:r>
              <a:rPr lang="hu-HU" sz="4000" dirty="0"/>
              <a:t>Exemption under „Research”</a:t>
            </a:r>
            <a:br>
              <a:rPr lang="hu-HU" sz="4000" dirty="0"/>
            </a:br>
            <a:r>
              <a:rPr lang="hu-HU" sz="4000" dirty="0"/>
              <a:t>Scenario 2.</a:t>
            </a:r>
            <a:endParaRPr lang="LID4096" sz="4000" dirty="0"/>
          </a:p>
        </p:txBody>
      </p:sp>
    </p:spTree>
    <p:extLst>
      <p:ext uri="{BB962C8B-B14F-4D97-AF65-F5344CB8AC3E}">
        <p14:creationId xmlns:p14="http://schemas.microsoft.com/office/powerpoint/2010/main" val="2570367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7E3399-DCDA-A003-57C0-C13180DC086D}"/>
              </a:ext>
            </a:extLst>
          </p:cNvPr>
          <p:cNvSpPr>
            <a:spLocks noGrp="1"/>
          </p:cNvSpPr>
          <p:nvPr>
            <p:ph idx="1"/>
          </p:nvPr>
        </p:nvSpPr>
        <p:spPr>
          <a:xfrm>
            <a:off x="49496" y="1373996"/>
            <a:ext cx="5360327" cy="5351122"/>
          </a:xfrm>
        </p:spPr>
        <p:txBody>
          <a:bodyPr>
            <a:normAutofit/>
          </a:bodyPr>
          <a:lstStyle/>
          <a:p>
            <a:r>
              <a:rPr lang="en-GB" sz="2000" dirty="0"/>
              <a:t>Exemption is not given, but a decision of the Member States </a:t>
            </a:r>
            <a:r>
              <a:rPr lang="en-GB" sz="2000" dirty="0">
                <a:sym typeface="Wingdings" panose="05000000000000000000" pitchFamily="2" charset="2"/>
              </a:rPr>
              <a:t> </a:t>
            </a:r>
            <a:r>
              <a:rPr lang="en-GB" sz="2000" dirty="0"/>
              <a:t>Heterogeneity</a:t>
            </a:r>
          </a:p>
          <a:p>
            <a:r>
              <a:rPr lang="en-GB" sz="2000" dirty="0"/>
              <a:t>Best practices non-binding but due diligence can still be enforced through funding conditionalities</a:t>
            </a:r>
          </a:p>
          <a:p>
            <a:r>
              <a:rPr lang="en-GB" sz="2000" dirty="0"/>
              <a:t>Risks in the vertical and horizontal supply chains</a:t>
            </a:r>
          </a:p>
          <a:p>
            <a:pPr lvl="1"/>
            <a:r>
              <a:rPr lang="en-GB" sz="2000" dirty="0"/>
              <a:t>Complexity and insecurity due to lack of “template”</a:t>
            </a:r>
          </a:p>
          <a:p>
            <a:pPr lvl="1"/>
            <a:r>
              <a:rPr lang="en-GB" sz="2000" dirty="0"/>
              <a:t>Doing</a:t>
            </a:r>
            <a:r>
              <a:rPr lang="hu-HU" sz="2000" dirty="0"/>
              <a:t> it yourself,</a:t>
            </a:r>
            <a:r>
              <a:rPr lang="en-GB" sz="2000" dirty="0"/>
              <a:t> and</a:t>
            </a:r>
            <a:r>
              <a:rPr lang="hu-HU" sz="2000" dirty="0"/>
              <a:t> </a:t>
            </a:r>
            <a:r>
              <a:rPr lang="en-GB" sz="2000" dirty="0"/>
              <a:t>taking</a:t>
            </a:r>
            <a:r>
              <a:rPr lang="hu-HU" sz="2000" dirty="0"/>
              <a:t> the responsibility</a:t>
            </a:r>
            <a:endParaRPr lang="en-GB" sz="2000" dirty="0"/>
          </a:p>
          <a:p>
            <a:pPr lvl="2"/>
            <a:r>
              <a:rPr lang="en-GB" dirty="0"/>
              <a:t>Self-regulation and insurance (e.g.: GÉANT Security Baseline)</a:t>
            </a:r>
          </a:p>
          <a:p>
            <a:pPr lvl="2"/>
            <a:r>
              <a:rPr lang="en-GB" dirty="0"/>
              <a:t>Delegate the responsibility (Less technologically savvy needs to delegate)</a:t>
            </a:r>
          </a:p>
        </p:txBody>
      </p:sp>
      <p:sp>
        <p:nvSpPr>
          <p:cNvPr id="3" name="Title 2">
            <a:extLst>
              <a:ext uri="{FF2B5EF4-FFF2-40B4-BE49-F238E27FC236}">
                <a16:creationId xmlns:a16="http://schemas.microsoft.com/office/drawing/2014/main" id="{D1C3F5F1-6D9E-25CD-70EF-6B5F47827D75}"/>
              </a:ext>
            </a:extLst>
          </p:cNvPr>
          <p:cNvSpPr>
            <a:spLocks noGrp="1"/>
          </p:cNvSpPr>
          <p:nvPr>
            <p:ph type="title"/>
          </p:nvPr>
        </p:nvSpPr>
        <p:spPr>
          <a:xfrm>
            <a:off x="290778" y="471042"/>
            <a:ext cx="9894723" cy="430909"/>
          </a:xfrm>
        </p:spPr>
        <p:txBody>
          <a:bodyPr>
            <a:normAutofit fontScale="90000"/>
          </a:bodyPr>
          <a:lstStyle/>
          <a:p>
            <a:r>
              <a:rPr lang="en-GB" dirty="0"/>
              <a:t>To consider:</a:t>
            </a:r>
            <a:endParaRPr lang="LID4096" dirty="0"/>
          </a:p>
        </p:txBody>
      </p:sp>
      <p:pic>
        <p:nvPicPr>
          <p:cNvPr id="20" name="Picture 19">
            <a:extLst>
              <a:ext uri="{FF2B5EF4-FFF2-40B4-BE49-F238E27FC236}">
                <a16:creationId xmlns:a16="http://schemas.microsoft.com/office/drawing/2014/main" id="{52CF8461-4D7A-DC9E-8DF6-69BA074CE258}"/>
              </a:ext>
            </a:extLst>
          </p:cNvPr>
          <p:cNvPicPr>
            <a:picLocks noChangeAspect="1"/>
          </p:cNvPicPr>
          <p:nvPr/>
        </p:nvPicPr>
        <p:blipFill>
          <a:blip r:embed="rId2"/>
          <a:stretch>
            <a:fillRect/>
          </a:stretch>
        </p:blipFill>
        <p:spPr>
          <a:xfrm>
            <a:off x="5132194" y="1563218"/>
            <a:ext cx="6399865" cy="4040476"/>
          </a:xfrm>
          <a:prstGeom prst="rect">
            <a:avLst/>
          </a:prstGeom>
        </p:spPr>
      </p:pic>
    </p:spTree>
    <p:extLst>
      <p:ext uri="{BB962C8B-B14F-4D97-AF65-F5344CB8AC3E}">
        <p14:creationId xmlns:p14="http://schemas.microsoft.com/office/powerpoint/2010/main" val="3739956666"/>
      </p:ext>
    </p:extLst>
  </p:cSld>
  <p:clrMapOvr>
    <a:masterClrMapping/>
  </p:clrMapOvr>
</p:sld>
</file>

<file path=ppt/theme/theme1.xml><?xml version="1.0" encoding="utf-8"?>
<a:theme xmlns:a="http://schemas.openxmlformats.org/drawingml/2006/main" name="GEANT Theme1">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 Theme1" id="{8FD8C705-1FF2-4787-AD12-A33CFF58BAC9}" vid="{4B1C92EA-FF20-4628-BCCE-398522988DEF}"/>
    </a:ext>
  </a:extLst>
</a:theme>
</file>

<file path=ppt/theme/theme2.xml><?xml version="1.0" encoding="utf-8"?>
<a:theme xmlns:a="http://schemas.openxmlformats.org/drawingml/2006/main" name="Data slides">
  <a:themeElements>
    <a:clrScheme name="Custom 1">
      <a:dk1>
        <a:srgbClr val="333333"/>
      </a:dk1>
      <a:lt1>
        <a:sysClr val="window" lastClr="FFFFFF"/>
      </a:lt1>
      <a:dk2>
        <a:srgbClr val="666666"/>
      </a:dk2>
      <a:lt2>
        <a:srgbClr val="EEECE1"/>
      </a:lt2>
      <a:accent1>
        <a:srgbClr val="8BAB42"/>
      </a:accent1>
      <a:accent2>
        <a:srgbClr val="CCCCCC"/>
      </a:accent2>
      <a:accent3>
        <a:srgbClr val="60574C"/>
      </a:accent3>
      <a:accent4>
        <a:srgbClr val="31859C"/>
      </a:accent4>
      <a:accent5>
        <a:srgbClr val="A8BC33"/>
      </a:accent5>
      <a:accent6>
        <a:srgbClr val="FFFFFF"/>
      </a:accent6>
      <a:hlink>
        <a:srgbClr val="31859C"/>
      </a:hlink>
      <a:folHlink>
        <a:srgbClr val="31859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GEANT Theme1</Template>
  <TotalTime>4</TotalTime>
  <Words>1373</Words>
  <Application>Microsoft Office PowerPoint</Application>
  <PresentationFormat>Widescreen</PresentationFormat>
  <Paragraphs>184</Paragraphs>
  <Slides>15</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Aptos</vt:lpstr>
      <vt:lpstr>Arial</vt:lpstr>
      <vt:lpstr>Calibri</vt:lpstr>
      <vt:lpstr>Wingdings</vt:lpstr>
      <vt:lpstr>GEANT Theme1</vt:lpstr>
      <vt:lpstr>Data slides</vt:lpstr>
      <vt:lpstr>„Comply and Explain”  or  Exempted under „ Research”</vt:lpstr>
      <vt:lpstr>Entity’s self-identity is key</vt:lpstr>
      <vt:lpstr>Comply and Explain Scenario 1. </vt:lpstr>
      <vt:lpstr>PowerPoint Presentation</vt:lpstr>
      <vt:lpstr>Security requires supply chain-driven approach</vt:lpstr>
      <vt:lpstr>Due - diligence</vt:lpstr>
      <vt:lpstr>To consider</vt:lpstr>
      <vt:lpstr>Exemption under „Research” Scenario 2.</vt:lpstr>
      <vt:lpstr>To consider:</vt:lpstr>
      <vt:lpstr>Comply where possible, explain where necessary Especially as the new MFF and the EU forthcoming Strategic Agenda put Security at the top of the EU agende</vt:lpstr>
      <vt:lpstr>Annex</vt:lpstr>
      <vt:lpstr>Soft-laws for digital infrastructures</vt:lpstr>
      <vt:lpstr>Brno Declaration on fostering a Global Ecosystem of Research Infrastructures (2022)</vt:lpstr>
      <vt:lpstr>Council Recommendation on enhancing research security (6 May 2024)</vt:lpstr>
      <vt:lpstr>Template for compliance in research:  Commission Staff Working Document -Tackling R&amp;I foreign interference  ( 12 January 2022)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Edit Herczog</dc:creator>
  <cp:lastModifiedBy>Edit Herczog</cp:lastModifiedBy>
  <cp:revision>16</cp:revision>
  <dcterms:created xsi:type="dcterms:W3CDTF">2024-06-21T13:14:50Z</dcterms:created>
  <dcterms:modified xsi:type="dcterms:W3CDTF">2024-06-24T10:11:40Z</dcterms:modified>
</cp:coreProperties>
</file>