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5"/>
  </p:sldMasterIdLst>
  <p:notesMasterIdLst>
    <p:notesMasterId r:id="rId41"/>
  </p:notesMasterIdLst>
  <p:sldIdLst>
    <p:sldId id="299" r:id="rId6"/>
    <p:sldId id="297" r:id="rId7"/>
    <p:sldId id="300" r:id="rId8"/>
    <p:sldId id="1103" r:id="rId9"/>
    <p:sldId id="1105" r:id="rId10"/>
    <p:sldId id="1107" r:id="rId11"/>
    <p:sldId id="1120" r:id="rId12"/>
    <p:sldId id="1121" r:id="rId13"/>
    <p:sldId id="1097" r:id="rId14"/>
    <p:sldId id="1110" r:id="rId15"/>
    <p:sldId id="1111" r:id="rId16"/>
    <p:sldId id="331" r:id="rId17"/>
    <p:sldId id="1112" r:id="rId18"/>
    <p:sldId id="1113" r:id="rId19"/>
    <p:sldId id="1114" r:id="rId20"/>
    <p:sldId id="1123" r:id="rId21"/>
    <p:sldId id="1124" r:id="rId22"/>
    <p:sldId id="1125" r:id="rId23"/>
    <p:sldId id="1126" r:id="rId24"/>
    <p:sldId id="1127" r:id="rId25"/>
    <p:sldId id="1128" r:id="rId26"/>
    <p:sldId id="1129" r:id="rId27"/>
    <p:sldId id="1130" r:id="rId28"/>
    <p:sldId id="1131" r:id="rId29"/>
    <p:sldId id="1132" r:id="rId30"/>
    <p:sldId id="1135" r:id="rId31"/>
    <p:sldId id="1136" r:id="rId32"/>
    <p:sldId id="1137" r:id="rId33"/>
    <p:sldId id="1138" r:id="rId34"/>
    <p:sldId id="1133" r:id="rId35"/>
    <p:sldId id="1134" r:id="rId36"/>
    <p:sldId id="1119" r:id="rId37"/>
    <p:sldId id="295" r:id="rId38"/>
    <p:sldId id="1122" r:id="rId39"/>
    <p:sldId id="1101" r:id="rId40"/>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7E9F4"/>
    <a:srgbClr val="1C2C4F"/>
    <a:srgbClr val="285D93"/>
    <a:srgbClr val="F0D39F"/>
    <a:srgbClr val="6396BA"/>
    <a:srgbClr val="E3B400"/>
    <a:srgbClr val="414140"/>
    <a:srgbClr val="1A6992"/>
    <a:srgbClr val="F6A500"/>
    <a:srgbClr val="008B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774" autoAdjust="0"/>
    <p:restoredTop sz="94660"/>
  </p:normalViewPr>
  <p:slideViewPr>
    <p:cSldViewPr snapToGrid="0">
      <p:cViewPr varScale="1">
        <p:scale>
          <a:sx n="155" d="100"/>
          <a:sy n="155" d="100"/>
        </p:scale>
        <p:origin x="680" y="176"/>
      </p:cViewPr>
      <p:guideLst>
        <p:guide orient="horz" pos="1620"/>
        <p:guide pos="288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presProps" Target="pres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viewProps" Target="viewProp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20" Type="http://schemas.openxmlformats.org/officeDocument/2006/relationships/slide" Target="slides/slide15.xml"/><Relationship Id="rId41"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0F39B2B-2B5C-4D77-B65E-42A387EBFA5A}" type="doc">
      <dgm:prSet loTypeId="urn:microsoft.com/office/officeart/2005/8/layout/vProcess5" loCatId="process" qsTypeId="urn:microsoft.com/office/officeart/2005/8/quickstyle/simple2" qsCatId="simple" csTypeId="urn:microsoft.com/office/officeart/2005/8/colors/accent2_2" csCatId="accent2" phldr="1"/>
      <dgm:spPr/>
      <dgm:t>
        <a:bodyPr/>
        <a:lstStyle/>
        <a:p>
          <a:endParaRPr lang="en-US"/>
        </a:p>
      </dgm:t>
    </dgm:pt>
    <dgm:pt modelId="{A8D01EAB-6766-4215-BB0A-852544895221}">
      <dgm:prSet custT="1"/>
      <dgm:spPr/>
      <dgm:t>
        <a:bodyPr/>
        <a:lstStyle/>
        <a:p>
          <a:r>
            <a:rPr lang="en-US" sz="1800" dirty="0"/>
            <a:t>Networks sometimes block UDP</a:t>
          </a:r>
        </a:p>
      </dgm:t>
    </dgm:pt>
    <dgm:pt modelId="{B9E440BC-2FF2-411E-860D-61D1A23AD296}" type="parTrans" cxnId="{BC5BA969-0566-4578-BF5F-054A020423A7}">
      <dgm:prSet/>
      <dgm:spPr/>
      <dgm:t>
        <a:bodyPr/>
        <a:lstStyle/>
        <a:p>
          <a:endParaRPr lang="en-US"/>
        </a:p>
      </dgm:t>
    </dgm:pt>
    <dgm:pt modelId="{CB3DEFEE-12A6-43D8-A201-BB2F97E8ABF0}" type="sibTrans" cxnId="{BC5BA969-0566-4578-BF5F-054A020423A7}">
      <dgm:prSet/>
      <dgm:spPr/>
      <dgm:t>
        <a:bodyPr/>
        <a:lstStyle/>
        <a:p>
          <a:endParaRPr lang="en-US"/>
        </a:p>
      </dgm:t>
    </dgm:pt>
    <dgm:pt modelId="{81FA5210-B234-4DA3-8EC4-923EF46C94DA}">
      <dgm:prSet custT="1"/>
      <dgm:spPr/>
      <dgm:t>
        <a:bodyPr/>
        <a:lstStyle/>
        <a:p>
          <a:r>
            <a:rPr lang="en-US" sz="1800" dirty="0" err="1"/>
            <a:t>WireGuard</a:t>
          </a:r>
          <a:r>
            <a:rPr lang="en-US" sz="1800" dirty="0"/>
            <a:t> only uses UDP</a:t>
          </a:r>
        </a:p>
      </dgm:t>
    </dgm:pt>
    <dgm:pt modelId="{54456118-4927-4A5B-B652-C3E2FB735907}" type="parTrans" cxnId="{032F9727-BD47-42CD-BCE0-BA7ACBC15F60}">
      <dgm:prSet/>
      <dgm:spPr/>
      <dgm:t>
        <a:bodyPr/>
        <a:lstStyle/>
        <a:p>
          <a:endParaRPr lang="en-US"/>
        </a:p>
      </dgm:t>
    </dgm:pt>
    <dgm:pt modelId="{B417F007-E1E2-4D81-B801-28E7C97D1258}" type="sibTrans" cxnId="{032F9727-BD47-42CD-BCE0-BA7ACBC15F60}">
      <dgm:prSet/>
      <dgm:spPr/>
      <dgm:t>
        <a:bodyPr/>
        <a:lstStyle/>
        <a:p>
          <a:endParaRPr lang="en-US"/>
        </a:p>
      </dgm:t>
    </dgm:pt>
    <dgm:pt modelId="{6F030205-B0A3-48A3-A22B-A0E5245FCD6D}">
      <dgm:prSet custT="1"/>
      <dgm:spPr/>
      <dgm:t>
        <a:bodyPr/>
        <a:lstStyle/>
        <a:p>
          <a:r>
            <a:rPr lang="en-US" sz="1800" dirty="0"/>
            <a:t>VPN gets blocked</a:t>
          </a:r>
        </a:p>
      </dgm:t>
    </dgm:pt>
    <dgm:pt modelId="{A573DAA9-0306-4D49-BBD9-186396E68D16}" type="parTrans" cxnId="{41374B24-116A-4FB6-8B6B-E9EDD51EB82E}">
      <dgm:prSet/>
      <dgm:spPr/>
      <dgm:t>
        <a:bodyPr/>
        <a:lstStyle/>
        <a:p>
          <a:endParaRPr lang="en-US"/>
        </a:p>
      </dgm:t>
    </dgm:pt>
    <dgm:pt modelId="{B99D13A8-A8EF-436B-8392-8C05FD7355EA}" type="sibTrans" cxnId="{41374B24-116A-4FB6-8B6B-E9EDD51EB82E}">
      <dgm:prSet/>
      <dgm:spPr/>
      <dgm:t>
        <a:bodyPr/>
        <a:lstStyle/>
        <a:p>
          <a:endParaRPr lang="en-US"/>
        </a:p>
      </dgm:t>
    </dgm:pt>
    <dgm:pt modelId="{DFF50410-A293-4ACA-A6F3-0D9B90D85F9F}">
      <dgm:prSet custT="1"/>
      <dgm:spPr/>
      <dgm:t>
        <a:bodyPr/>
        <a:lstStyle/>
        <a:p>
          <a:r>
            <a:rPr lang="en-US" sz="1800" dirty="0" err="1"/>
            <a:t>WireGuard</a:t>
          </a:r>
          <a:r>
            <a:rPr lang="en-US" sz="1800" dirty="0"/>
            <a:t> over TCP?</a:t>
          </a:r>
        </a:p>
      </dgm:t>
    </dgm:pt>
    <dgm:pt modelId="{C59B6F78-2DD2-4455-B55F-68E77C667ADF}" type="parTrans" cxnId="{A8EE45AB-902B-4B37-9B87-3237922C2C1C}">
      <dgm:prSet/>
      <dgm:spPr/>
      <dgm:t>
        <a:bodyPr/>
        <a:lstStyle/>
        <a:p>
          <a:endParaRPr lang="en-US"/>
        </a:p>
      </dgm:t>
    </dgm:pt>
    <dgm:pt modelId="{AA416D4B-AE04-446E-BF74-0DC96727BED7}" type="sibTrans" cxnId="{A8EE45AB-902B-4B37-9B87-3237922C2C1C}">
      <dgm:prSet/>
      <dgm:spPr/>
      <dgm:t>
        <a:bodyPr/>
        <a:lstStyle/>
        <a:p>
          <a:endParaRPr lang="en-US"/>
        </a:p>
      </dgm:t>
    </dgm:pt>
    <dgm:pt modelId="{C415BB87-CF0E-4D08-9AB8-C1E0D5F8D8E3}">
      <dgm:prSet custT="1"/>
      <dgm:spPr/>
      <dgm:t>
        <a:bodyPr/>
        <a:lstStyle/>
        <a:p>
          <a:r>
            <a:rPr lang="en-GB" sz="1600" i="1" dirty="0"/>
            <a:t>transforming </a:t>
          </a:r>
          <a:r>
            <a:rPr lang="en-GB" sz="1600" i="1" dirty="0" err="1"/>
            <a:t>WireGuard's</a:t>
          </a:r>
          <a:r>
            <a:rPr lang="en-GB" sz="1600" i="1" dirty="0"/>
            <a:t> UDP packets into TCP is the job of an upper layer of obfuscation</a:t>
          </a:r>
          <a:r>
            <a:rPr lang="en-GB" sz="1600" i="1" baseline="30000" dirty="0"/>
            <a:t>1</a:t>
          </a:r>
          <a:endParaRPr lang="en-US" sz="700" baseline="30000" dirty="0"/>
        </a:p>
      </dgm:t>
    </dgm:pt>
    <dgm:pt modelId="{09557DBB-3E7A-4E8E-A474-BDE9CE759F85}" type="parTrans" cxnId="{D844E878-0700-4DCD-AD39-CAD1083EFA49}">
      <dgm:prSet/>
      <dgm:spPr/>
      <dgm:t>
        <a:bodyPr/>
        <a:lstStyle/>
        <a:p>
          <a:endParaRPr lang="en-US"/>
        </a:p>
      </dgm:t>
    </dgm:pt>
    <dgm:pt modelId="{1B169E10-8FA8-43A3-85F9-53257196519C}" type="sibTrans" cxnId="{D844E878-0700-4DCD-AD39-CAD1083EFA49}">
      <dgm:prSet/>
      <dgm:spPr/>
      <dgm:t>
        <a:bodyPr/>
        <a:lstStyle/>
        <a:p>
          <a:endParaRPr lang="en-US"/>
        </a:p>
      </dgm:t>
    </dgm:pt>
    <dgm:pt modelId="{121187C7-8878-5947-9484-B700DB415C12}" type="pres">
      <dgm:prSet presAssocID="{00F39B2B-2B5C-4D77-B65E-42A387EBFA5A}" presName="outerComposite" presStyleCnt="0">
        <dgm:presLayoutVars>
          <dgm:chMax val="5"/>
          <dgm:dir/>
          <dgm:resizeHandles val="exact"/>
        </dgm:presLayoutVars>
      </dgm:prSet>
      <dgm:spPr/>
    </dgm:pt>
    <dgm:pt modelId="{B59CFAAC-502F-CA42-ABA7-BF0E7A49D7B3}" type="pres">
      <dgm:prSet presAssocID="{00F39B2B-2B5C-4D77-B65E-42A387EBFA5A}" presName="dummyMaxCanvas" presStyleCnt="0">
        <dgm:presLayoutVars/>
      </dgm:prSet>
      <dgm:spPr/>
    </dgm:pt>
    <dgm:pt modelId="{6F8FAD1E-224A-3443-8264-DB8EC6CF0418}" type="pres">
      <dgm:prSet presAssocID="{00F39B2B-2B5C-4D77-B65E-42A387EBFA5A}" presName="FiveNodes_1" presStyleLbl="node1" presStyleIdx="0" presStyleCnt="5">
        <dgm:presLayoutVars>
          <dgm:bulletEnabled val="1"/>
        </dgm:presLayoutVars>
      </dgm:prSet>
      <dgm:spPr/>
    </dgm:pt>
    <dgm:pt modelId="{60BB805D-40FA-E248-A073-B82C40837B78}" type="pres">
      <dgm:prSet presAssocID="{00F39B2B-2B5C-4D77-B65E-42A387EBFA5A}" presName="FiveNodes_2" presStyleLbl="node1" presStyleIdx="1" presStyleCnt="5">
        <dgm:presLayoutVars>
          <dgm:bulletEnabled val="1"/>
        </dgm:presLayoutVars>
      </dgm:prSet>
      <dgm:spPr/>
    </dgm:pt>
    <dgm:pt modelId="{7A6F3CED-390A-C847-8AAE-852717C1CC5A}" type="pres">
      <dgm:prSet presAssocID="{00F39B2B-2B5C-4D77-B65E-42A387EBFA5A}" presName="FiveNodes_3" presStyleLbl="node1" presStyleIdx="2" presStyleCnt="5">
        <dgm:presLayoutVars>
          <dgm:bulletEnabled val="1"/>
        </dgm:presLayoutVars>
      </dgm:prSet>
      <dgm:spPr/>
    </dgm:pt>
    <dgm:pt modelId="{86D10C7E-2488-5D4C-BCEC-3FD09AC42C7B}" type="pres">
      <dgm:prSet presAssocID="{00F39B2B-2B5C-4D77-B65E-42A387EBFA5A}" presName="FiveNodes_4" presStyleLbl="node1" presStyleIdx="3" presStyleCnt="5">
        <dgm:presLayoutVars>
          <dgm:bulletEnabled val="1"/>
        </dgm:presLayoutVars>
      </dgm:prSet>
      <dgm:spPr/>
    </dgm:pt>
    <dgm:pt modelId="{CE01D355-3234-014A-9A1D-10C7C3886CEC}" type="pres">
      <dgm:prSet presAssocID="{00F39B2B-2B5C-4D77-B65E-42A387EBFA5A}" presName="FiveNodes_5" presStyleLbl="node1" presStyleIdx="4" presStyleCnt="5">
        <dgm:presLayoutVars>
          <dgm:bulletEnabled val="1"/>
        </dgm:presLayoutVars>
      </dgm:prSet>
      <dgm:spPr/>
    </dgm:pt>
    <dgm:pt modelId="{0FCA3C2D-0778-F543-9A5D-C0290C4DC606}" type="pres">
      <dgm:prSet presAssocID="{00F39B2B-2B5C-4D77-B65E-42A387EBFA5A}" presName="FiveConn_1-2" presStyleLbl="fgAccFollowNode1" presStyleIdx="0" presStyleCnt="4">
        <dgm:presLayoutVars>
          <dgm:bulletEnabled val="1"/>
        </dgm:presLayoutVars>
      </dgm:prSet>
      <dgm:spPr/>
    </dgm:pt>
    <dgm:pt modelId="{D43E431F-D84D-814C-83D3-3C22F92AAA4B}" type="pres">
      <dgm:prSet presAssocID="{00F39B2B-2B5C-4D77-B65E-42A387EBFA5A}" presName="FiveConn_2-3" presStyleLbl="fgAccFollowNode1" presStyleIdx="1" presStyleCnt="4">
        <dgm:presLayoutVars>
          <dgm:bulletEnabled val="1"/>
        </dgm:presLayoutVars>
      </dgm:prSet>
      <dgm:spPr/>
    </dgm:pt>
    <dgm:pt modelId="{DDD889F8-26F6-5643-BAB4-E81D69E04A00}" type="pres">
      <dgm:prSet presAssocID="{00F39B2B-2B5C-4D77-B65E-42A387EBFA5A}" presName="FiveConn_3-4" presStyleLbl="fgAccFollowNode1" presStyleIdx="2" presStyleCnt="4">
        <dgm:presLayoutVars>
          <dgm:bulletEnabled val="1"/>
        </dgm:presLayoutVars>
      </dgm:prSet>
      <dgm:spPr/>
    </dgm:pt>
    <dgm:pt modelId="{270FE9CD-2BBB-DF4A-BE3E-F30E535A78FB}" type="pres">
      <dgm:prSet presAssocID="{00F39B2B-2B5C-4D77-B65E-42A387EBFA5A}" presName="FiveConn_4-5" presStyleLbl="fgAccFollowNode1" presStyleIdx="3" presStyleCnt="4">
        <dgm:presLayoutVars>
          <dgm:bulletEnabled val="1"/>
        </dgm:presLayoutVars>
      </dgm:prSet>
      <dgm:spPr/>
    </dgm:pt>
    <dgm:pt modelId="{4A072AB6-E961-B242-AE34-600548E23F54}" type="pres">
      <dgm:prSet presAssocID="{00F39B2B-2B5C-4D77-B65E-42A387EBFA5A}" presName="FiveNodes_1_text" presStyleLbl="node1" presStyleIdx="4" presStyleCnt="5">
        <dgm:presLayoutVars>
          <dgm:bulletEnabled val="1"/>
        </dgm:presLayoutVars>
      </dgm:prSet>
      <dgm:spPr/>
    </dgm:pt>
    <dgm:pt modelId="{B2D6AD94-7E3E-3F42-A6F1-7FD2C8182ECE}" type="pres">
      <dgm:prSet presAssocID="{00F39B2B-2B5C-4D77-B65E-42A387EBFA5A}" presName="FiveNodes_2_text" presStyleLbl="node1" presStyleIdx="4" presStyleCnt="5">
        <dgm:presLayoutVars>
          <dgm:bulletEnabled val="1"/>
        </dgm:presLayoutVars>
      </dgm:prSet>
      <dgm:spPr/>
    </dgm:pt>
    <dgm:pt modelId="{4076DD88-07C7-A74E-80E5-D2D7668AEF32}" type="pres">
      <dgm:prSet presAssocID="{00F39B2B-2B5C-4D77-B65E-42A387EBFA5A}" presName="FiveNodes_3_text" presStyleLbl="node1" presStyleIdx="4" presStyleCnt="5">
        <dgm:presLayoutVars>
          <dgm:bulletEnabled val="1"/>
        </dgm:presLayoutVars>
      </dgm:prSet>
      <dgm:spPr/>
    </dgm:pt>
    <dgm:pt modelId="{9359E460-AA80-544B-91C5-CD5E20C8B9D8}" type="pres">
      <dgm:prSet presAssocID="{00F39B2B-2B5C-4D77-B65E-42A387EBFA5A}" presName="FiveNodes_4_text" presStyleLbl="node1" presStyleIdx="4" presStyleCnt="5">
        <dgm:presLayoutVars>
          <dgm:bulletEnabled val="1"/>
        </dgm:presLayoutVars>
      </dgm:prSet>
      <dgm:spPr/>
    </dgm:pt>
    <dgm:pt modelId="{8B01D527-4C2A-7841-9F3C-B72B1024F45C}" type="pres">
      <dgm:prSet presAssocID="{00F39B2B-2B5C-4D77-B65E-42A387EBFA5A}" presName="FiveNodes_5_text" presStyleLbl="node1" presStyleIdx="4" presStyleCnt="5">
        <dgm:presLayoutVars>
          <dgm:bulletEnabled val="1"/>
        </dgm:presLayoutVars>
      </dgm:prSet>
      <dgm:spPr/>
    </dgm:pt>
  </dgm:ptLst>
  <dgm:cxnLst>
    <dgm:cxn modelId="{542C9005-AB45-934C-A5E9-A89E4BACF45B}" type="presOf" srcId="{A8D01EAB-6766-4215-BB0A-852544895221}" destId="{6F8FAD1E-224A-3443-8264-DB8EC6CF0418}" srcOrd="0" destOrd="0" presId="urn:microsoft.com/office/officeart/2005/8/layout/vProcess5"/>
    <dgm:cxn modelId="{B6D0671D-72A4-C942-9FEA-3C3414A3FD24}" type="presOf" srcId="{00F39B2B-2B5C-4D77-B65E-42A387EBFA5A}" destId="{121187C7-8878-5947-9484-B700DB415C12}" srcOrd="0" destOrd="0" presId="urn:microsoft.com/office/officeart/2005/8/layout/vProcess5"/>
    <dgm:cxn modelId="{41374B24-116A-4FB6-8B6B-E9EDD51EB82E}" srcId="{00F39B2B-2B5C-4D77-B65E-42A387EBFA5A}" destId="{6F030205-B0A3-48A3-A22B-A0E5245FCD6D}" srcOrd="2" destOrd="0" parTransId="{A573DAA9-0306-4D49-BBD9-186396E68D16}" sibTransId="{B99D13A8-A8EF-436B-8392-8C05FD7355EA}"/>
    <dgm:cxn modelId="{032F9727-BD47-42CD-BCE0-BA7ACBC15F60}" srcId="{00F39B2B-2B5C-4D77-B65E-42A387EBFA5A}" destId="{81FA5210-B234-4DA3-8EC4-923EF46C94DA}" srcOrd="1" destOrd="0" parTransId="{54456118-4927-4A5B-B652-C3E2FB735907}" sibTransId="{B417F007-E1E2-4D81-B801-28E7C97D1258}"/>
    <dgm:cxn modelId="{B218622C-0CC9-8449-81C1-5AD917D73CE7}" type="presOf" srcId="{6F030205-B0A3-48A3-A22B-A0E5245FCD6D}" destId="{4076DD88-07C7-A74E-80E5-D2D7668AEF32}" srcOrd="1" destOrd="0" presId="urn:microsoft.com/office/officeart/2005/8/layout/vProcess5"/>
    <dgm:cxn modelId="{F97B4859-94AF-9A44-8434-99658D89E264}" type="presOf" srcId="{DFF50410-A293-4ACA-A6F3-0D9B90D85F9F}" destId="{9359E460-AA80-544B-91C5-CD5E20C8B9D8}" srcOrd="1" destOrd="0" presId="urn:microsoft.com/office/officeart/2005/8/layout/vProcess5"/>
    <dgm:cxn modelId="{B8DD7259-7869-CE47-A43B-40B0838F587F}" type="presOf" srcId="{B99D13A8-A8EF-436B-8392-8C05FD7355EA}" destId="{DDD889F8-26F6-5643-BAB4-E81D69E04A00}" srcOrd="0" destOrd="0" presId="urn:microsoft.com/office/officeart/2005/8/layout/vProcess5"/>
    <dgm:cxn modelId="{66FAB167-BF78-6444-9109-4BF1964D2996}" type="presOf" srcId="{AA416D4B-AE04-446E-BF74-0DC96727BED7}" destId="{270FE9CD-2BBB-DF4A-BE3E-F30E535A78FB}" srcOrd="0" destOrd="0" presId="urn:microsoft.com/office/officeart/2005/8/layout/vProcess5"/>
    <dgm:cxn modelId="{BC5BA969-0566-4578-BF5F-054A020423A7}" srcId="{00F39B2B-2B5C-4D77-B65E-42A387EBFA5A}" destId="{A8D01EAB-6766-4215-BB0A-852544895221}" srcOrd="0" destOrd="0" parTransId="{B9E440BC-2FF2-411E-860D-61D1A23AD296}" sibTransId="{CB3DEFEE-12A6-43D8-A201-BB2F97E8ABF0}"/>
    <dgm:cxn modelId="{D844E878-0700-4DCD-AD39-CAD1083EFA49}" srcId="{00F39B2B-2B5C-4D77-B65E-42A387EBFA5A}" destId="{C415BB87-CF0E-4D08-9AB8-C1E0D5F8D8E3}" srcOrd="4" destOrd="0" parTransId="{09557DBB-3E7A-4E8E-A474-BDE9CE759F85}" sibTransId="{1B169E10-8FA8-43A3-85F9-53257196519C}"/>
    <dgm:cxn modelId="{D5B2D688-10FA-1848-B556-AC264A31DA32}" type="presOf" srcId="{CB3DEFEE-12A6-43D8-A201-BB2F97E8ABF0}" destId="{0FCA3C2D-0778-F543-9A5D-C0290C4DC606}" srcOrd="0" destOrd="0" presId="urn:microsoft.com/office/officeart/2005/8/layout/vProcess5"/>
    <dgm:cxn modelId="{6DE9EC9E-2123-3A48-AB8E-D8ADA000F603}" type="presOf" srcId="{C415BB87-CF0E-4D08-9AB8-C1E0D5F8D8E3}" destId="{CE01D355-3234-014A-9A1D-10C7C3886CEC}" srcOrd="0" destOrd="0" presId="urn:microsoft.com/office/officeart/2005/8/layout/vProcess5"/>
    <dgm:cxn modelId="{319F03A3-B8D1-2C4E-9E90-8B2346ED80C8}" type="presOf" srcId="{81FA5210-B234-4DA3-8EC4-923EF46C94DA}" destId="{60BB805D-40FA-E248-A073-B82C40837B78}" srcOrd="0" destOrd="0" presId="urn:microsoft.com/office/officeart/2005/8/layout/vProcess5"/>
    <dgm:cxn modelId="{A8EE45AB-902B-4B37-9B87-3237922C2C1C}" srcId="{00F39B2B-2B5C-4D77-B65E-42A387EBFA5A}" destId="{DFF50410-A293-4ACA-A6F3-0D9B90D85F9F}" srcOrd="3" destOrd="0" parTransId="{C59B6F78-2DD2-4455-B55F-68E77C667ADF}" sibTransId="{AA416D4B-AE04-446E-BF74-0DC96727BED7}"/>
    <dgm:cxn modelId="{FC034AAF-7CD1-6B44-962B-2180F9A9BD3E}" type="presOf" srcId="{A8D01EAB-6766-4215-BB0A-852544895221}" destId="{4A072AB6-E961-B242-AE34-600548E23F54}" srcOrd="1" destOrd="0" presId="urn:microsoft.com/office/officeart/2005/8/layout/vProcess5"/>
    <dgm:cxn modelId="{514258B1-A076-DE48-B02A-E3A7F2AF3C30}" type="presOf" srcId="{B417F007-E1E2-4D81-B801-28E7C97D1258}" destId="{D43E431F-D84D-814C-83D3-3C22F92AAA4B}" srcOrd="0" destOrd="0" presId="urn:microsoft.com/office/officeart/2005/8/layout/vProcess5"/>
    <dgm:cxn modelId="{33FCCBC7-EBBA-9345-A4E0-BC156A8CAB62}" type="presOf" srcId="{6F030205-B0A3-48A3-A22B-A0E5245FCD6D}" destId="{7A6F3CED-390A-C847-8AAE-852717C1CC5A}" srcOrd="0" destOrd="0" presId="urn:microsoft.com/office/officeart/2005/8/layout/vProcess5"/>
    <dgm:cxn modelId="{D4023EDB-143E-3E43-A903-E2C9D2EBF1D0}" type="presOf" srcId="{C415BB87-CF0E-4D08-9AB8-C1E0D5F8D8E3}" destId="{8B01D527-4C2A-7841-9F3C-B72B1024F45C}" srcOrd="1" destOrd="0" presId="urn:microsoft.com/office/officeart/2005/8/layout/vProcess5"/>
    <dgm:cxn modelId="{C2BCF8DC-EEBB-1046-9CB6-381F10F9EA5C}" type="presOf" srcId="{81FA5210-B234-4DA3-8EC4-923EF46C94DA}" destId="{B2D6AD94-7E3E-3F42-A6F1-7FD2C8182ECE}" srcOrd="1" destOrd="0" presId="urn:microsoft.com/office/officeart/2005/8/layout/vProcess5"/>
    <dgm:cxn modelId="{E3A67AEA-5A21-1345-8AF1-9277DC05F6E9}" type="presOf" srcId="{DFF50410-A293-4ACA-A6F3-0D9B90D85F9F}" destId="{86D10C7E-2488-5D4C-BCEC-3FD09AC42C7B}" srcOrd="0" destOrd="0" presId="urn:microsoft.com/office/officeart/2005/8/layout/vProcess5"/>
    <dgm:cxn modelId="{5F156E3D-FAAC-C843-A18D-994ADC9230E2}" type="presParOf" srcId="{121187C7-8878-5947-9484-B700DB415C12}" destId="{B59CFAAC-502F-CA42-ABA7-BF0E7A49D7B3}" srcOrd="0" destOrd="0" presId="urn:microsoft.com/office/officeart/2005/8/layout/vProcess5"/>
    <dgm:cxn modelId="{45196B46-0AB6-5F41-89EE-EF32B5870872}" type="presParOf" srcId="{121187C7-8878-5947-9484-B700DB415C12}" destId="{6F8FAD1E-224A-3443-8264-DB8EC6CF0418}" srcOrd="1" destOrd="0" presId="urn:microsoft.com/office/officeart/2005/8/layout/vProcess5"/>
    <dgm:cxn modelId="{0E785E9F-0C14-E744-9A0F-39D32DBF7865}" type="presParOf" srcId="{121187C7-8878-5947-9484-B700DB415C12}" destId="{60BB805D-40FA-E248-A073-B82C40837B78}" srcOrd="2" destOrd="0" presId="urn:microsoft.com/office/officeart/2005/8/layout/vProcess5"/>
    <dgm:cxn modelId="{A85CBFDB-6870-1846-8322-60A0E0820288}" type="presParOf" srcId="{121187C7-8878-5947-9484-B700DB415C12}" destId="{7A6F3CED-390A-C847-8AAE-852717C1CC5A}" srcOrd="3" destOrd="0" presId="urn:microsoft.com/office/officeart/2005/8/layout/vProcess5"/>
    <dgm:cxn modelId="{ACEBE325-911C-9246-AE95-E2E901974934}" type="presParOf" srcId="{121187C7-8878-5947-9484-B700DB415C12}" destId="{86D10C7E-2488-5D4C-BCEC-3FD09AC42C7B}" srcOrd="4" destOrd="0" presId="urn:microsoft.com/office/officeart/2005/8/layout/vProcess5"/>
    <dgm:cxn modelId="{089C8C62-1486-714D-92FE-AC73C2BD81BF}" type="presParOf" srcId="{121187C7-8878-5947-9484-B700DB415C12}" destId="{CE01D355-3234-014A-9A1D-10C7C3886CEC}" srcOrd="5" destOrd="0" presId="urn:microsoft.com/office/officeart/2005/8/layout/vProcess5"/>
    <dgm:cxn modelId="{89A02396-A283-0342-99C1-F3BF9FBCD03F}" type="presParOf" srcId="{121187C7-8878-5947-9484-B700DB415C12}" destId="{0FCA3C2D-0778-F543-9A5D-C0290C4DC606}" srcOrd="6" destOrd="0" presId="urn:microsoft.com/office/officeart/2005/8/layout/vProcess5"/>
    <dgm:cxn modelId="{56BA1DF9-DFA0-F547-8608-E6FEE0B85F8F}" type="presParOf" srcId="{121187C7-8878-5947-9484-B700DB415C12}" destId="{D43E431F-D84D-814C-83D3-3C22F92AAA4B}" srcOrd="7" destOrd="0" presId="urn:microsoft.com/office/officeart/2005/8/layout/vProcess5"/>
    <dgm:cxn modelId="{33B98ACD-5F32-B645-90D0-512A7DE0C6E3}" type="presParOf" srcId="{121187C7-8878-5947-9484-B700DB415C12}" destId="{DDD889F8-26F6-5643-BAB4-E81D69E04A00}" srcOrd="8" destOrd="0" presId="urn:microsoft.com/office/officeart/2005/8/layout/vProcess5"/>
    <dgm:cxn modelId="{18234270-ACF9-3D4E-966C-ED1144DFFB99}" type="presParOf" srcId="{121187C7-8878-5947-9484-B700DB415C12}" destId="{270FE9CD-2BBB-DF4A-BE3E-F30E535A78FB}" srcOrd="9" destOrd="0" presId="urn:microsoft.com/office/officeart/2005/8/layout/vProcess5"/>
    <dgm:cxn modelId="{6E977FAD-C043-1244-BDE0-CE6C1F806AF0}" type="presParOf" srcId="{121187C7-8878-5947-9484-B700DB415C12}" destId="{4A072AB6-E961-B242-AE34-600548E23F54}" srcOrd="10" destOrd="0" presId="urn:microsoft.com/office/officeart/2005/8/layout/vProcess5"/>
    <dgm:cxn modelId="{5CE07C88-1FD9-8845-920D-5C9655D88A9E}" type="presParOf" srcId="{121187C7-8878-5947-9484-B700DB415C12}" destId="{B2D6AD94-7E3E-3F42-A6F1-7FD2C8182ECE}" srcOrd="11" destOrd="0" presId="urn:microsoft.com/office/officeart/2005/8/layout/vProcess5"/>
    <dgm:cxn modelId="{E02A26D4-8CFD-264B-A1FD-AF484DEAD1F3}" type="presParOf" srcId="{121187C7-8878-5947-9484-B700DB415C12}" destId="{4076DD88-07C7-A74E-80E5-D2D7668AEF32}" srcOrd="12" destOrd="0" presId="urn:microsoft.com/office/officeart/2005/8/layout/vProcess5"/>
    <dgm:cxn modelId="{8573DA57-BAA8-9244-86EA-85F3EFB63BE2}" type="presParOf" srcId="{121187C7-8878-5947-9484-B700DB415C12}" destId="{9359E460-AA80-544B-91C5-CD5E20C8B9D8}" srcOrd="13" destOrd="0" presId="urn:microsoft.com/office/officeart/2005/8/layout/vProcess5"/>
    <dgm:cxn modelId="{87EE9492-981C-A543-BC13-0A7ABA26F75D}" type="presParOf" srcId="{121187C7-8878-5947-9484-B700DB415C12}" destId="{8B01D527-4C2A-7841-9F3C-B72B1024F45C}" srcOrd="14"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8FAD1E-224A-3443-8264-DB8EC6CF0418}">
      <dsp:nvSpPr>
        <dsp:cNvPr id="0" name=""/>
        <dsp:cNvSpPr/>
      </dsp:nvSpPr>
      <dsp:spPr>
        <a:xfrm>
          <a:off x="0" y="0"/>
          <a:ext cx="6498213" cy="537076"/>
        </a:xfrm>
        <a:prstGeom prst="roundRect">
          <a:avLst>
            <a:gd name="adj" fmla="val 10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t>Networks sometimes block UDP</a:t>
          </a:r>
        </a:p>
      </dsp:txBody>
      <dsp:txXfrm>
        <a:off x="15730" y="15730"/>
        <a:ext cx="5855828" cy="505616"/>
      </dsp:txXfrm>
    </dsp:sp>
    <dsp:sp modelId="{60BB805D-40FA-E248-A073-B82C40837B78}">
      <dsp:nvSpPr>
        <dsp:cNvPr id="0" name=""/>
        <dsp:cNvSpPr/>
      </dsp:nvSpPr>
      <dsp:spPr>
        <a:xfrm>
          <a:off x="485256" y="611671"/>
          <a:ext cx="6498213" cy="537076"/>
        </a:xfrm>
        <a:prstGeom prst="roundRect">
          <a:avLst>
            <a:gd name="adj" fmla="val 10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err="1"/>
            <a:t>WireGuard</a:t>
          </a:r>
          <a:r>
            <a:rPr lang="en-US" sz="1800" kern="1200" dirty="0"/>
            <a:t> only uses UDP</a:t>
          </a:r>
        </a:p>
      </dsp:txBody>
      <dsp:txXfrm>
        <a:off x="500986" y="627401"/>
        <a:ext cx="5632397" cy="505616"/>
      </dsp:txXfrm>
    </dsp:sp>
    <dsp:sp modelId="{7A6F3CED-390A-C847-8AAE-852717C1CC5A}">
      <dsp:nvSpPr>
        <dsp:cNvPr id="0" name=""/>
        <dsp:cNvSpPr/>
      </dsp:nvSpPr>
      <dsp:spPr>
        <a:xfrm>
          <a:off x="970512" y="1223342"/>
          <a:ext cx="6498213" cy="537076"/>
        </a:xfrm>
        <a:prstGeom prst="roundRect">
          <a:avLst>
            <a:gd name="adj" fmla="val 10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t>VPN gets blocked</a:t>
          </a:r>
        </a:p>
      </dsp:txBody>
      <dsp:txXfrm>
        <a:off x="986242" y="1239072"/>
        <a:ext cx="5632397" cy="505616"/>
      </dsp:txXfrm>
    </dsp:sp>
    <dsp:sp modelId="{86D10C7E-2488-5D4C-BCEC-3FD09AC42C7B}">
      <dsp:nvSpPr>
        <dsp:cNvPr id="0" name=""/>
        <dsp:cNvSpPr/>
      </dsp:nvSpPr>
      <dsp:spPr>
        <a:xfrm>
          <a:off x="1455768" y="1835013"/>
          <a:ext cx="6498213" cy="537076"/>
        </a:xfrm>
        <a:prstGeom prst="roundRect">
          <a:avLst>
            <a:gd name="adj" fmla="val 10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err="1"/>
            <a:t>WireGuard</a:t>
          </a:r>
          <a:r>
            <a:rPr lang="en-US" sz="1800" kern="1200" dirty="0"/>
            <a:t> over TCP?</a:t>
          </a:r>
        </a:p>
      </dsp:txBody>
      <dsp:txXfrm>
        <a:off x="1471498" y="1850743"/>
        <a:ext cx="5632397" cy="505616"/>
      </dsp:txXfrm>
    </dsp:sp>
    <dsp:sp modelId="{CE01D355-3234-014A-9A1D-10C7C3886CEC}">
      <dsp:nvSpPr>
        <dsp:cNvPr id="0" name=""/>
        <dsp:cNvSpPr/>
      </dsp:nvSpPr>
      <dsp:spPr>
        <a:xfrm>
          <a:off x="1941024" y="2446684"/>
          <a:ext cx="6498213" cy="537076"/>
        </a:xfrm>
        <a:prstGeom prst="roundRect">
          <a:avLst>
            <a:gd name="adj" fmla="val 10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i="1" kern="1200" dirty="0"/>
            <a:t>transforming </a:t>
          </a:r>
          <a:r>
            <a:rPr lang="en-GB" sz="1600" i="1" kern="1200" dirty="0" err="1"/>
            <a:t>WireGuard's</a:t>
          </a:r>
          <a:r>
            <a:rPr lang="en-GB" sz="1600" i="1" kern="1200" dirty="0"/>
            <a:t> UDP packets into TCP is the job of an upper layer of obfuscation</a:t>
          </a:r>
          <a:r>
            <a:rPr lang="en-GB" sz="1600" i="1" kern="1200" baseline="30000" dirty="0"/>
            <a:t>1</a:t>
          </a:r>
          <a:endParaRPr lang="en-US" sz="700" kern="1200" baseline="30000" dirty="0"/>
        </a:p>
      </dsp:txBody>
      <dsp:txXfrm>
        <a:off x="1956754" y="2462414"/>
        <a:ext cx="5632397" cy="505616"/>
      </dsp:txXfrm>
    </dsp:sp>
    <dsp:sp modelId="{0FCA3C2D-0778-F543-9A5D-C0290C4DC606}">
      <dsp:nvSpPr>
        <dsp:cNvPr id="0" name=""/>
        <dsp:cNvSpPr/>
      </dsp:nvSpPr>
      <dsp:spPr>
        <a:xfrm>
          <a:off x="6149113" y="392364"/>
          <a:ext cx="349100" cy="349100"/>
        </a:xfrm>
        <a:prstGeom prst="downArrow">
          <a:avLst>
            <a:gd name="adj1" fmla="val 55000"/>
            <a:gd name="adj2" fmla="val 45000"/>
          </a:avLst>
        </a:prstGeom>
        <a:solidFill>
          <a:schemeClr val="accent2">
            <a:alpha val="90000"/>
            <a:tint val="40000"/>
            <a:hueOff val="0"/>
            <a:satOff val="0"/>
            <a:lumOff val="0"/>
            <a:alphaOff val="0"/>
          </a:schemeClr>
        </a:solidFill>
        <a:ln w="12700" cap="flat" cmpd="sng" algn="ctr">
          <a:solidFill>
            <a:schemeClr val="accent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6227660" y="392364"/>
        <a:ext cx="192006" cy="262698"/>
      </dsp:txXfrm>
    </dsp:sp>
    <dsp:sp modelId="{D43E431F-D84D-814C-83D3-3C22F92AAA4B}">
      <dsp:nvSpPr>
        <dsp:cNvPr id="0" name=""/>
        <dsp:cNvSpPr/>
      </dsp:nvSpPr>
      <dsp:spPr>
        <a:xfrm>
          <a:off x="6634369" y="1004035"/>
          <a:ext cx="349100" cy="349100"/>
        </a:xfrm>
        <a:prstGeom prst="downArrow">
          <a:avLst>
            <a:gd name="adj1" fmla="val 55000"/>
            <a:gd name="adj2" fmla="val 45000"/>
          </a:avLst>
        </a:prstGeom>
        <a:solidFill>
          <a:schemeClr val="accent2">
            <a:alpha val="90000"/>
            <a:tint val="40000"/>
            <a:hueOff val="0"/>
            <a:satOff val="0"/>
            <a:lumOff val="0"/>
            <a:alphaOff val="0"/>
          </a:schemeClr>
        </a:solidFill>
        <a:ln w="12700" cap="flat" cmpd="sng" algn="ctr">
          <a:solidFill>
            <a:schemeClr val="accent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6712916" y="1004035"/>
        <a:ext cx="192006" cy="262698"/>
      </dsp:txXfrm>
    </dsp:sp>
    <dsp:sp modelId="{DDD889F8-26F6-5643-BAB4-E81D69E04A00}">
      <dsp:nvSpPr>
        <dsp:cNvPr id="0" name=""/>
        <dsp:cNvSpPr/>
      </dsp:nvSpPr>
      <dsp:spPr>
        <a:xfrm>
          <a:off x="7119625" y="1606755"/>
          <a:ext cx="349100" cy="349100"/>
        </a:xfrm>
        <a:prstGeom prst="downArrow">
          <a:avLst>
            <a:gd name="adj1" fmla="val 55000"/>
            <a:gd name="adj2" fmla="val 45000"/>
          </a:avLst>
        </a:prstGeom>
        <a:solidFill>
          <a:schemeClr val="accent2">
            <a:alpha val="90000"/>
            <a:tint val="40000"/>
            <a:hueOff val="0"/>
            <a:satOff val="0"/>
            <a:lumOff val="0"/>
            <a:alphaOff val="0"/>
          </a:schemeClr>
        </a:solidFill>
        <a:ln w="12700" cap="flat" cmpd="sng" algn="ctr">
          <a:solidFill>
            <a:schemeClr val="accent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7198172" y="1606755"/>
        <a:ext cx="192006" cy="262698"/>
      </dsp:txXfrm>
    </dsp:sp>
    <dsp:sp modelId="{270FE9CD-2BBB-DF4A-BE3E-F30E535A78FB}">
      <dsp:nvSpPr>
        <dsp:cNvPr id="0" name=""/>
        <dsp:cNvSpPr/>
      </dsp:nvSpPr>
      <dsp:spPr>
        <a:xfrm>
          <a:off x="7604881" y="2224393"/>
          <a:ext cx="349100" cy="349100"/>
        </a:xfrm>
        <a:prstGeom prst="downArrow">
          <a:avLst>
            <a:gd name="adj1" fmla="val 55000"/>
            <a:gd name="adj2" fmla="val 45000"/>
          </a:avLst>
        </a:prstGeom>
        <a:solidFill>
          <a:schemeClr val="accent2">
            <a:alpha val="90000"/>
            <a:tint val="40000"/>
            <a:hueOff val="0"/>
            <a:satOff val="0"/>
            <a:lumOff val="0"/>
            <a:alphaOff val="0"/>
          </a:schemeClr>
        </a:solidFill>
        <a:ln w="12700" cap="flat" cmpd="sng" algn="ctr">
          <a:solidFill>
            <a:schemeClr val="accent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7683428" y="2224393"/>
        <a:ext cx="192006" cy="262698"/>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1D8A83-A817-41E3-A602-3B517E18334E}" type="datetimeFigureOut">
              <a:rPr lang="en-GB" smtClean="0"/>
              <a:t>06/06/2024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BC110B-1C27-4A5B-8007-E6BF4BB6C5F7}" type="slidenum">
              <a:rPr lang="en-GB" smtClean="0"/>
              <a:t>‹#›</a:t>
            </a:fld>
            <a:endParaRPr lang="en-GB"/>
          </a:p>
        </p:txBody>
      </p:sp>
    </p:spTree>
    <p:extLst>
      <p:ext uri="{BB962C8B-B14F-4D97-AF65-F5344CB8AC3E}">
        <p14:creationId xmlns:p14="http://schemas.microsoft.com/office/powerpoint/2010/main" val="4031726869"/>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tum.de/" TargetMode="External"/><Relationship Id="rId2" Type="http://schemas.openxmlformats.org/officeDocument/2006/relationships/slide" Target="../slides/slide14.xml"/><Relationship Id="rId1" Type="http://schemas.openxmlformats.org/officeDocument/2006/relationships/notesMaster" Target="../notesMasters/notesMaster1.xml"/><Relationship Id="rId6" Type="http://schemas.openxmlformats.org/officeDocument/2006/relationships/hyperlink" Target="http://www.hswt.de/" TargetMode="External"/><Relationship Id="rId5" Type="http://schemas.openxmlformats.org/officeDocument/2006/relationships/hyperlink" Target="http://www.hm.edu/" TargetMode="External"/><Relationship Id="rId4" Type="http://schemas.openxmlformats.org/officeDocument/2006/relationships/hyperlink" Target="http://www.lmu.de/"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DK" dirty="0"/>
              <a:t>. Back in 2014, programme for innovation at SURF(net) where employees could get 10kEUR to work on small projects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DK" dirty="0"/>
          </a:p>
          <a:p>
            <a:pPr marL="0" marR="0" lvl="0" indent="0" algn="l" defTabSz="914400" rtl="0" eaLnBrk="1" fontAlgn="auto" latinLnBrk="0" hangingPunct="1">
              <a:lnSpc>
                <a:spcPct val="100000"/>
              </a:lnSpc>
              <a:spcBef>
                <a:spcPts val="0"/>
              </a:spcBef>
              <a:spcAft>
                <a:spcPts val="0"/>
              </a:spcAft>
              <a:buClrTx/>
              <a:buSzTx/>
              <a:buFontTx/>
              <a:buNone/>
              <a:tabLst/>
              <a:defRPr/>
            </a:pPr>
            <a:r>
              <a:rPr lang="en-DK" dirty="0"/>
              <a:t>Rogier Spoor started working on VPNs with François Kooman as they realised students and staff were using a lot of shady services for security/privacy online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DK" dirty="0"/>
          </a:p>
          <a:p>
            <a:pPr marL="0" marR="0" lvl="0" indent="0" algn="l" defTabSz="914400" rtl="0" eaLnBrk="1" fontAlgn="auto" latinLnBrk="0" hangingPunct="1">
              <a:lnSpc>
                <a:spcPct val="100000"/>
              </a:lnSpc>
              <a:spcBef>
                <a:spcPts val="0"/>
              </a:spcBef>
              <a:spcAft>
                <a:spcPts val="0"/>
              </a:spcAft>
              <a:buClrTx/>
              <a:buSzTx/>
              <a:buFontTx/>
              <a:buNone/>
              <a:tabLst/>
              <a:defRPr/>
            </a:pPr>
            <a:r>
              <a:rPr lang="en-DK" dirty="0"/>
              <a:t>First use case was to have provide VPNs to students/staff to secure gateways when they were using networks they couldn’t trust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DK"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DK" dirty="0"/>
          </a:p>
          <a:p>
            <a:endParaRPr lang="en-DK" dirty="0"/>
          </a:p>
        </p:txBody>
      </p:sp>
      <p:sp>
        <p:nvSpPr>
          <p:cNvPr id="4" name="Slide Number Placeholder 3"/>
          <p:cNvSpPr>
            <a:spLocks noGrp="1"/>
          </p:cNvSpPr>
          <p:nvPr>
            <p:ph type="sldNum" sz="quarter" idx="5"/>
          </p:nvPr>
        </p:nvSpPr>
        <p:spPr/>
        <p:txBody>
          <a:bodyPr/>
          <a:lstStyle/>
          <a:p>
            <a:fld id="{EAA26957-3063-4AF5-9C10-771E4439D98E}" type="slidenum">
              <a:rPr lang="en-GB" smtClean="0"/>
              <a:t>4</a:t>
            </a:fld>
            <a:endParaRPr lang="en-GB"/>
          </a:p>
        </p:txBody>
      </p:sp>
    </p:spTree>
    <p:extLst>
      <p:ext uri="{BB962C8B-B14F-4D97-AF65-F5344CB8AC3E}">
        <p14:creationId xmlns:p14="http://schemas.microsoft.com/office/powerpoint/2010/main" val="36289672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DK" dirty="0"/>
              <a:t>Very quickly institutions in the Netherlands were interested in having a single VPN solution, both for the “secure internet access while on the move” use case but also to replace their traditional corporate VPN solutions</a:t>
            </a:r>
          </a:p>
          <a:p>
            <a:endParaRPr lang="en-DK" dirty="0"/>
          </a:p>
        </p:txBody>
      </p:sp>
      <p:sp>
        <p:nvSpPr>
          <p:cNvPr id="4" name="Slide Number Placeholder 3"/>
          <p:cNvSpPr>
            <a:spLocks noGrp="1"/>
          </p:cNvSpPr>
          <p:nvPr>
            <p:ph type="sldNum" sz="quarter" idx="5"/>
          </p:nvPr>
        </p:nvSpPr>
        <p:spPr/>
        <p:txBody>
          <a:bodyPr/>
          <a:lstStyle/>
          <a:p>
            <a:fld id="{EAA26957-3063-4AF5-9C10-771E4439D98E}" type="slidenum">
              <a:rPr lang="en-GB" smtClean="0"/>
              <a:t>5</a:t>
            </a:fld>
            <a:endParaRPr lang="en-GB"/>
          </a:p>
        </p:txBody>
      </p:sp>
    </p:spTree>
    <p:extLst>
      <p:ext uri="{BB962C8B-B14F-4D97-AF65-F5344CB8AC3E}">
        <p14:creationId xmlns:p14="http://schemas.microsoft.com/office/powerpoint/2010/main" val="9873058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DK" dirty="0"/>
              <a:t>Most successful in NL (27), Germany (26 universities), </a:t>
            </a:r>
          </a:p>
          <a:p>
            <a:endParaRPr lang="en-DK" dirty="0"/>
          </a:p>
        </p:txBody>
      </p:sp>
      <p:sp>
        <p:nvSpPr>
          <p:cNvPr id="4" name="Slide Number Placeholder 3"/>
          <p:cNvSpPr>
            <a:spLocks noGrp="1"/>
          </p:cNvSpPr>
          <p:nvPr>
            <p:ph type="sldNum" sz="quarter" idx="5"/>
          </p:nvPr>
        </p:nvSpPr>
        <p:spPr/>
        <p:txBody>
          <a:bodyPr/>
          <a:lstStyle/>
          <a:p>
            <a:fld id="{EAA26957-3063-4AF5-9C10-771E4439D98E}" type="slidenum">
              <a:rPr lang="en-GB" smtClean="0"/>
              <a:t>9</a:t>
            </a:fld>
            <a:endParaRPr lang="en-GB"/>
          </a:p>
        </p:txBody>
      </p:sp>
    </p:spTree>
    <p:extLst>
      <p:ext uri="{BB962C8B-B14F-4D97-AF65-F5344CB8AC3E}">
        <p14:creationId xmlns:p14="http://schemas.microsoft.com/office/powerpoint/2010/main" val="2467597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b="0" i="0" u="none" strike="noStrike" dirty="0">
                <a:solidFill>
                  <a:srgbClr val="444444"/>
                </a:solidFill>
                <a:effectLst/>
                <a:latin typeface="Open Sans" panose="020B0606030504020204" pitchFamily="34" charset="0"/>
              </a:rPr>
              <a:t>The Leibniz-Supercomputing Centre (Leibniz </a:t>
            </a:r>
            <a:r>
              <a:rPr lang="en-GB" b="0" i="0" u="none" strike="noStrike" dirty="0" err="1">
                <a:solidFill>
                  <a:srgbClr val="444444"/>
                </a:solidFill>
                <a:effectLst/>
                <a:latin typeface="Open Sans" panose="020B0606030504020204" pitchFamily="34" charset="0"/>
              </a:rPr>
              <a:t>Rechenzentrum</a:t>
            </a:r>
            <a:r>
              <a:rPr lang="en-GB" b="0" i="0" u="none" strike="noStrike" dirty="0">
                <a:solidFill>
                  <a:srgbClr val="444444"/>
                </a:solidFill>
                <a:effectLst/>
                <a:latin typeface="Open Sans" panose="020B0606030504020204" pitchFamily="34" charset="0"/>
              </a:rPr>
              <a:t>, LRZ) is the computing </a:t>
            </a:r>
            <a:r>
              <a:rPr lang="en-GB" b="0" i="0" u="none" strike="noStrike" dirty="0" err="1">
                <a:solidFill>
                  <a:srgbClr val="444444"/>
                </a:solidFill>
                <a:effectLst/>
                <a:latin typeface="Open Sans" panose="020B0606030504020204" pitchFamily="34" charset="0"/>
              </a:rPr>
              <a:t>center</a:t>
            </a:r>
            <a:r>
              <a:rPr lang="en-GB" b="0" i="0" u="none" strike="noStrike" dirty="0">
                <a:solidFill>
                  <a:srgbClr val="444444"/>
                </a:solidFill>
                <a:effectLst/>
                <a:latin typeface="Open Sans" panose="020B0606030504020204" pitchFamily="34" charset="0"/>
              </a:rPr>
              <a:t> of both Munich Universities of Excellence: Ludwig-</a:t>
            </a:r>
            <a:r>
              <a:rPr lang="en-GB" b="0" i="0" u="none" strike="noStrike" dirty="0" err="1">
                <a:solidFill>
                  <a:srgbClr val="444444"/>
                </a:solidFill>
                <a:effectLst/>
                <a:latin typeface="Open Sans" panose="020B0606030504020204" pitchFamily="34" charset="0"/>
              </a:rPr>
              <a:t>Maximilians</a:t>
            </a:r>
            <a:r>
              <a:rPr lang="en-GB" b="0" i="0" u="none" strike="noStrike" dirty="0">
                <a:solidFill>
                  <a:srgbClr val="444444"/>
                </a:solidFill>
                <a:effectLst/>
                <a:latin typeface="Open Sans" panose="020B0606030504020204" pitchFamily="34" charset="0"/>
              </a:rPr>
              <a:t> University and Technical University Munich and a National Supercomputing Centre. The LRZ operates the Munich Scientific Network (MWN) for all universities and other research institutions in the greater area of Munich. MWN connects more than 130,000 users.</a:t>
            </a:r>
          </a:p>
          <a:p>
            <a:pPr algn="l"/>
            <a:r>
              <a:rPr lang="en-GB" b="0" i="0" u="none" strike="noStrike" dirty="0">
                <a:solidFill>
                  <a:srgbClr val="444444"/>
                </a:solidFill>
                <a:effectLst/>
                <a:latin typeface="Open Sans" panose="020B0606030504020204" pitchFamily="34" charset="0"/>
              </a:rPr>
              <a:t>The structure of LRZ is different compared to many universities as we do provide services for several universities in the Munich area instead of only one university. The big ones, counted in VPN users, are:</a:t>
            </a:r>
          </a:p>
          <a:p>
            <a:pPr algn="l">
              <a:buFont typeface="Arial" panose="020B0604020202020204" pitchFamily="34" charset="0"/>
              <a:buChar char="•"/>
            </a:pPr>
            <a:r>
              <a:rPr lang="en-GB" b="0" i="0" u="none" strike="noStrike" dirty="0">
                <a:solidFill>
                  <a:srgbClr val="444444"/>
                </a:solidFill>
                <a:effectLst/>
                <a:latin typeface="Open Sans" panose="020B0606030504020204" pitchFamily="34" charset="0"/>
              </a:rPr>
              <a:t>Technical University of Munich </a:t>
            </a:r>
            <a:r>
              <a:rPr lang="en-GB" b="0" i="0" u="none" strike="noStrike" dirty="0">
                <a:solidFill>
                  <a:srgbClr val="E24301"/>
                </a:solidFill>
                <a:effectLst/>
                <a:latin typeface="Open Sans" panose="020B0606030504020204" pitchFamily="34" charset="0"/>
                <a:hlinkClick r:id="rId3"/>
              </a:rPr>
              <a:t>tum.de</a:t>
            </a:r>
            <a:r>
              <a:rPr lang="en-GB" b="0" i="0" u="none" strike="noStrike" dirty="0">
                <a:solidFill>
                  <a:srgbClr val="444444"/>
                </a:solidFill>
                <a:effectLst/>
                <a:latin typeface="Open Sans" panose="020B0606030504020204" pitchFamily="34" charset="0"/>
              </a:rPr>
              <a:t> TUM</a:t>
            </a:r>
          </a:p>
          <a:p>
            <a:pPr algn="l">
              <a:buFont typeface="Arial" panose="020B0604020202020204" pitchFamily="34" charset="0"/>
              <a:buChar char="•"/>
            </a:pPr>
            <a:r>
              <a:rPr lang="en-GB" b="0" i="0" u="none" strike="noStrike" dirty="0">
                <a:solidFill>
                  <a:srgbClr val="444444"/>
                </a:solidFill>
                <a:effectLst/>
                <a:latin typeface="Open Sans" panose="020B0606030504020204" pitchFamily="34" charset="0"/>
              </a:rPr>
              <a:t>Ludwig Maximilian University of Munich </a:t>
            </a:r>
            <a:r>
              <a:rPr lang="en-GB" b="0" i="0" u="none" strike="noStrike" dirty="0">
                <a:solidFill>
                  <a:srgbClr val="E24301"/>
                </a:solidFill>
                <a:effectLst/>
                <a:latin typeface="Open Sans" panose="020B0606030504020204" pitchFamily="34" charset="0"/>
                <a:hlinkClick r:id="rId4"/>
              </a:rPr>
              <a:t>lmu.de</a:t>
            </a:r>
            <a:r>
              <a:rPr lang="en-GB" b="0" i="0" u="none" strike="noStrike" dirty="0">
                <a:solidFill>
                  <a:srgbClr val="444444"/>
                </a:solidFill>
                <a:effectLst/>
                <a:latin typeface="Open Sans" panose="020B0606030504020204" pitchFamily="34" charset="0"/>
              </a:rPr>
              <a:t> LMU</a:t>
            </a:r>
          </a:p>
          <a:p>
            <a:pPr algn="l">
              <a:buFont typeface="Arial" panose="020B0604020202020204" pitchFamily="34" charset="0"/>
              <a:buChar char="•"/>
            </a:pPr>
            <a:r>
              <a:rPr lang="en-GB" b="0" i="0" u="none" strike="noStrike" dirty="0">
                <a:solidFill>
                  <a:srgbClr val="444444"/>
                </a:solidFill>
                <a:effectLst/>
                <a:latin typeface="Open Sans" panose="020B0606030504020204" pitchFamily="34" charset="0"/>
              </a:rPr>
              <a:t>HM Hochschule München University Of Applied Sciences Munich </a:t>
            </a:r>
            <a:r>
              <a:rPr lang="en-GB" b="0" i="0" u="none" strike="noStrike" dirty="0">
                <a:solidFill>
                  <a:srgbClr val="E24301"/>
                </a:solidFill>
                <a:effectLst/>
                <a:latin typeface="Open Sans" panose="020B0606030504020204" pitchFamily="34" charset="0"/>
                <a:hlinkClick r:id="rId5"/>
              </a:rPr>
              <a:t>hm.edu</a:t>
            </a:r>
            <a:endParaRPr lang="en-GB" b="0" i="0" u="none" strike="noStrike" dirty="0">
              <a:solidFill>
                <a:srgbClr val="444444"/>
              </a:solidFill>
              <a:effectLst/>
              <a:latin typeface="Open Sans" panose="020B0606030504020204" pitchFamily="34" charset="0"/>
            </a:endParaRPr>
          </a:p>
          <a:p>
            <a:pPr algn="l">
              <a:buFont typeface="Arial" panose="020B0604020202020204" pitchFamily="34" charset="0"/>
              <a:buChar char="•"/>
            </a:pPr>
            <a:r>
              <a:rPr lang="en-GB" b="0" i="0" u="none" strike="noStrike" dirty="0" err="1">
                <a:solidFill>
                  <a:srgbClr val="444444"/>
                </a:solidFill>
                <a:effectLst/>
                <a:latin typeface="Open Sans" panose="020B0606030504020204" pitchFamily="34" charset="0"/>
              </a:rPr>
              <a:t>Weihenstephan-Triesdorf</a:t>
            </a:r>
            <a:r>
              <a:rPr lang="en-GB" b="0" i="0" u="none" strike="noStrike" dirty="0">
                <a:solidFill>
                  <a:srgbClr val="444444"/>
                </a:solidFill>
                <a:effectLst/>
                <a:latin typeface="Open Sans" panose="020B0606030504020204" pitchFamily="34" charset="0"/>
              </a:rPr>
              <a:t> University of Applied </a:t>
            </a:r>
            <a:r>
              <a:rPr lang="en-GB" b="0" i="0" u="none" strike="noStrike" dirty="0">
                <a:solidFill>
                  <a:srgbClr val="E24301"/>
                </a:solidFill>
                <a:effectLst/>
                <a:latin typeface="Open Sans" panose="020B0606030504020204" pitchFamily="34" charset="0"/>
                <a:hlinkClick r:id="rId6"/>
              </a:rPr>
              <a:t>hswt.de</a:t>
            </a:r>
            <a:endParaRPr lang="en-GB" b="0" i="0" u="none" strike="noStrike" dirty="0">
              <a:solidFill>
                <a:srgbClr val="E24301"/>
              </a:solidFill>
              <a:effectLst/>
              <a:latin typeface="Open Sans" panose="020B0606030504020204" pitchFamily="34" charset="0"/>
            </a:endParaRPr>
          </a:p>
          <a:p>
            <a:pPr algn="l">
              <a:buFont typeface="Arial" panose="020B0604020202020204" pitchFamily="34" charset="0"/>
              <a:buChar char="•"/>
            </a:pPr>
            <a:endParaRPr lang="en-GB" b="0" i="0" u="none" strike="noStrike" dirty="0">
              <a:solidFill>
                <a:srgbClr val="E24301"/>
              </a:solidFill>
              <a:effectLst/>
              <a:latin typeface="Open Sans" panose="020B0606030504020204" pitchFamily="34" charset="0"/>
            </a:endParaRPr>
          </a:p>
          <a:p>
            <a:pPr algn="l">
              <a:buFont typeface="Arial" panose="020B0604020202020204" pitchFamily="34" charset="0"/>
              <a:buChar char="•"/>
            </a:pPr>
            <a:endParaRPr lang="en-GB" b="0" i="0" u="none" strike="noStrike" dirty="0">
              <a:solidFill>
                <a:srgbClr val="444444"/>
              </a:solidFill>
              <a:effectLst/>
              <a:latin typeface="Open Sans" panose="020B0606030504020204" pitchFamily="34" charset="0"/>
            </a:endParaRPr>
          </a:p>
          <a:p>
            <a:endParaRPr lang="en-DK" dirty="0"/>
          </a:p>
        </p:txBody>
      </p:sp>
      <p:sp>
        <p:nvSpPr>
          <p:cNvPr id="4" name="Slide Number Placeholder 3"/>
          <p:cNvSpPr>
            <a:spLocks noGrp="1"/>
          </p:cNvSpPr>
          <p:nvPr>
            <p:ph type="sldNum" sz="quarter" idx="5"/>
          </p:nvPr>
        </p:nvSpPr>
        <p:spPr/>
        <p:txBody>
          <a:bodyPr/>
          <a:lstStyle/>
          <a:p>
            <a:fld id="{EAA26957-3063-4AF5-9C10-771E4439D98E}" type="slidenum">
              <a:rPr lang="en-GB" smtClean="0"/>
              <a:t>14</a:t>
            </a:fld>
            <a:endParaRPr lang="en-GB"/>
          </a:p>
        </p:txBody>
      </p:sp>
    </p:spTree>
    <p:extLst>
      <p:ext uri="{BB962C8B-B14F-4D97-AF65-F5344CB8AC3E}">
        <p14:creationId xmlns:p14="http://schemas.microsoft.com/office/powerpoint/2010/main" val="23258923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K" dirty="0"/>
          </a:p>
        </p:txBody>
      </p:sp>
      <p:sp>
        <p:nvSpPr>
          <p:cNvPr id="4" name="Slide Number Placeholder 3"/>
          <p:cNvSpPr>
            <a:spLocks noGrp="1"/>
          </p:cNvSpPr>
          <p:nvPr>
            <p:ph type="sldNum" sz="quarter" idx="5"/>
          </p:nvPr>
        </p:nvSpPr>
        <p:spPr/>
        <p:txBody>
          <a:bodyPr/>
          <a:lstStyle/>
          <a:p>
            <a:fld id="{EAA26957-3063-4AF5-9C10-771E4439D98E}" type="slidenum">
              <a:rPr lang="en-GB" smtClean="0"/>
              <a:t>34</a:t>
            </a:fld>
            <a:endParaRPr lang="en-GB"/>
          </a:p>
        </p:txBody>
      </p:sp>
    </p:spTree>
    <p:extLst>
      <p:ext uri="{BB962C8B-B14F-4D97-AF65-F5344CB8AC3E}">
        <p14:creationId xmlns:p14="http://schemas.microsoft.com/office/powerpoint/2010/main" val="25570544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alpha val="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6038435-1C4D-D361-683E-F7B5656A4D49}"/>
              </a:ext>
            </a:extLst>
          </p:cNvPr>
          <p:cNvSpPr/>
          <p:nvPr userDrawn="1"/>
        </p:nvSpPr>
        <p:spPr>
          <a:xfrm>
            <a:off x="0" y="0"/>
            <a:ext cx="9144000" cy="5143500"/>
          </a:xfrm>
          <a:prstGeom prst="rect">
            <a:avLst/>
          </a:prstGeom>
          <a:gradFill flip="none" rotWithShape="1">
            <a:gsLst>
              <a:gs pos="11000">
                <a:srgbClr val="D7E9F4"/>
              </a:gs>
              <a:gs pos="100000">
                <a:schemeClr val="bg1"/>
              </a:gs>
            </a:gsLst>
            <a:lin ang="540000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4"/>
          <p:cNvSpPr>
            <a:spLocks noGrp="1"/>
          </p:cNvSpPr>
          <p:nvPr>
            <p:ph type="body" sz="quarter" idx="11" hasCustomPrompt="1"/>
          </p:nvPr>
        </p:nvSpPr>
        <p:spPr>
          <a:xfrm>
            <a:off x="460601" y="2919018"/>
            <a:ext cx="3822700" cy="281467"/>
          </a:xfrm>
        </p:spPr>
        <p:txBody>
          <a:bodyPr>
            <a:noAutofit/>
          </a:bodyPr>
          <a:lstStyle>
            <a:lvl1pPr marL="0" indent="0">
              <a:buNone/>
              <a:defRPr sz="1400" b="1" baseline="0">
                <a:solidFill>
                  <a:schemeClr val="accent1">
                    <a:lumMod val="50000"/>
                  </a:schemeClr>
                </a:solidFill>
              </a:defRPr>
            </a:lvl1pPr>
          </a:lstStyle>
          <a:p>
            <a:pPr lvl="0"/>
            <a:r>
              <a:rPr lang="en-US" dirty="0"/>
              <a:t>Presenter</a:t>
            </a:r>
          </a:p>
        </p:txBody>
      </p:sp>
      <p:sp>
        <p:nvSpPr>
          <p:cNvPr id="19" name="Text Placeholder 10"/>
          <p:cNvSpPr>
            <a:spLocks noGrp="1"/>
          </p:cNvSpPr>
          <p:nvPr>
            <p:ph type="body" sz="quarter" idx="17" hasCustomPrompt="1"/>
          </p:nvPr>
        </p:nvSpPr>
        <p:spPr>
          <a:xfrm>
            <a:off x="460601" y="1619337"/>
            <a:ext cx="4276291" cy="545199"/>
          </a:xfrm>
        </p:spPr>
        <p:txBody>
          <a:bodyPr wrap="square">
            <a:noAutofit/>
          </a:bodyPr>
          <a:lstStyle>
            <a:lvl1pPr marL="0" indent="0">
              <a:lnSpc>
                <a:spcPct val="150000"/>
              </a:lnSpc>
              <a:buNone/>
              <a:defRPr sz="1600" b="0">
                <a:solidFill>
                  <a:schemeClr val="accent1">
                    <a:lumMod val="50000"/>
                  </a:schemeClr>
                </a:solidFill>
              </a:defRPr>
            </a:lvl1pPr>
          </a:lstStyle>
          <a:p>
            <a:pPr lvl="0"/>
            <a:r>
              <a:rPr lang="en-US" dirty="0"/>
              <a:t>Subtitle</a:t>
            </a:r>
          </a:p>
        </p:txBody>
      </p:sp>
      <p:sp>
        <p:nvSpPr>
          <p:cNvPr id="20" name="Text Placeholder 10"/>
          <p:cNvSpPr>
            <a:spLocks noGrp="1"/>
          </p:cNvSpPr>
          <p:nvPr>
            <p:ph type="body" sz="quarter" idx="14" hasCustomPrompt="1"/>
          </p:nvPr>
        </p:nvSpPr>
        <p:spPr>
          <a:xfrm>
            <a:off x="466907" y="909372"/>
            <a:ext cx="4562293" cy="709965"/>
          </a:xfrm>
        </p:spPr>
        <p:txBody>
          <a:bodyPr wrap="square">
            <a:noAutofit/>
          </a:bodyPr>
          <a:lstStyle>
            <a:lvl1pPr marL="0" indent="0">
              <a:lnSpc>
                <a:spcPct val="100000"/>
              </a:lnSpc>
              <a:buNone/>
              <a:defRPr sz="2400" b="1">
                <a:solidFill>
                  <a:schemeClr val="accent1">
                    <a:lumMod val="50000"/>
                  </a:schemeClr>
                </a:solidFill>
              </a:defRPr>
            </a:lvl1pPr>
          </a:lstStyle>
          <a:p>
            <a:pPr lvl="0"/>
            <a:r>
              <a:rPr lang="en-US" dirty="0"/>
              <a:t>Title</a:t>
            </a:r>
          </a:p>
        </p:txBody>
      </p:sp>
      <p:sp>
        <p:nvSpPr>
          <p:cNvPr id="25" name="Text Placeholder 6"/>
          <p:cNvSpPr>
            <a:spLocks noGrp="1"/>
          </p:cNvSpPr>
          <p:nvPr>
            <p:ph type="body" sz="quarter" idx="12" hasCustomPrompt="1"/>
          </p:nvPr>
        </p:nvSpPr>
        <p:spPr>
          <a:xfrm>
            <a:off x="460601" y="3328766"/>
            <a:ext cx="3752453" cy="327255"/>
          </a:xfrm>
        </p:spPr>
        <p:txBody>
          <a:bodyPr>
            <a:normAutofit/>
          </a:bodyPr>
          <a:lstStyle>
            <a:lvl1pPr marL="0" indent="0">
              <a:buNone/>
              <a:defRPr sz="1200">
                <a:solidFill>
                  <a:schemeClr val="accent1">
                    <a:lumMod val="50000"/>
                  </a:schemeClr>
                </a:solidFill>
              </a:defRPr>
            </a:lvl1pPr>
          </a:lstStyle>
          <a:p>
            <a:pPr lvl="0"/>
            <a:r>
              <a:rPr lang="en-US" dirty="0"/>
              <a:t>Location</a:t>
            </a:r>
            <a:endParaRPr lang="en-GB" dirty="0"/>
          </a:p>
        </p:txBody>
      </p:sp>
      <p:sp>
        <p:nvSpPr>
          <p:cNvPr id="26" name="Text Placeholder 6"/>
          <p:cNvSpPr>
            <a:spLocks noGrp="1"/>
          </p:cNvSpPr>
          <p:nvPr>
            <p:ph type="body" sz="quarter" idx="18" hasCustomPrompt="1"/>
          </p:nvPr>
        </p:nvSpPr>
        <p:spPr>
          <a:xfrm>
            <a:off x="460601" y="3623253"/>
            <a:ext cx="3752453" cy="321239"/>
          </a:xfrm>
        </p:spPr>
        <p:txBody>
          <a:bodyPr>
            <a:normAutofit/>
          </a:bodyPr>
          <a:lstStyle>
            <a:lvl1pPr marL="0" indent="0">
              <a:buNone/>
              <a:defRPr sz="1200">
                <a:solidFill>
                  <a:schemeClr val="accent1">
                    <a:lumMod val="50000"/>
                  </a:schemeClr>
                </a:solidFill>
              </a:defRPr>
            </a:lvl1pPr>
          </a:lstStyle>
          <a:p>
            <a:pPr lvl="0"/>
            <a:r>
              <a:rPr lang="en-US" dirty="0"/>
              <a:t>Date</a:t>
            </a:r>
            <a:endParaRPr lang="en-GB" dirty="0"/>
          </a:p>
        </p:txBody>
      </p:sp>
      <p:pic>
        <p:nvPicPr>
          <p:cNvPr id="11" name="Picture 10">
            <a:extLst>
              <a:ext uri="{FF2B5EF4-FFF2-40B4-BE49-F238E27FC236}">
                <a16:creationId xmlns:a16="http://schemas.microsoft.com/office/drawing/2014/main" id="{54093AE0-6C5D-DF1E-E4C1-1FD73BFF3956}"/>
              </a:ext>
            </a:extLst>
          </p:cNvPr>
          <p:cNvPicPr>
            <a:picLocks noChangeAspect="1"/>
          </p:cNvPicPr>
          <p:nvPr userDrawn="1"/>
        </p:nvPicPr>
        <p:blipFill>
          <a:blip r:embed="rId2"/>
          <a:stretch>
            <a:fillRect/>
          </a:stretch>
        </p:blipFill>
        <p:spPr>
          <a:xfrm>
            <a:off x="545229" y="4525833"/>
            <a:ext cx="1687197" cy="359494"/>
          </a:xfrm>
          <a:prstGeom prst="rect">
            <a:avLst/>
          </a:prstGeom>
        </p:spPr>
      </p:pic>
      <p:pic>
        <p:nvPicPr>
          <p:cNvPr id="12" name="Picture 11">
            <a:extLst>
              <a:ext uri="{FF2B5EF4-FFF2-40B4-BE49-F238E27FC236}">
                <a16:creationId xmlns:a16="http://schemas.microsoft.com/office/drawing/2014/main" id="{21A30560-C97D-61E4-B112-A75B61DCE7CC}"/>
              </a:ext>
            </a:extLst>
          </p:cNvPr>
          <p:cNvPicPr>
            <a:picLocks noChangeAspect="1"/>
          </p:cNvPicPr>
          <p:nvPr userDrawn="1"/>
        </p:nvPicPr>
        <p:blipFill>
          <a:blip r:embed="rId3"/>
          <a:stretch>
            <a:fillRect/>
          </a:stretch>
        </p:blipFill>
        <p:spPr>
          <a:xfrm>
            <a:off x="2599102" y="4478391"/>
            <a:ext cx="762023" cy="331583"/>
          </a:xfrm>
          <a:prstGeom prst="rect">
            <a:avLst/>
          </a:prstGeom>
        </p:spPr>
      </p:pic>
      <p:pic>
        <p:nvPicPr>
          <p:cNvPr id="4" name="Picture 3" descr="A colorful arrows on a black background&#10;&#10;Description automatically generated">
            <a:extLst>
              <a:ext uri="{FF2B5EF4-FFF2-40B4-BE49-F238E27FC236}">
                <a16:creationId xmlns:a16="http://schemas.microsoft.com/office/drawing/2014/main" id="{D0DCF837-1CC0-D41A-9A45-40F9EFCC4A82}"/>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7742" t="28150" r="26971" b="-3797"/>
          <a:stretch/>
        </p:blipFill>
        <p:spPr>
          <a:xfrm>
            <a:off x="2748053" y="0"/>
            <a:ext cx="6395947" cy="5143500"/>
          </a:xfrm>
          <a:prstGeom prst="rect">
            <a:avLst/>
          </a:prstGeom>
        </p:spPr>
      </p:pic>
    </p:spTree>
    <p:extLst>
      <p:ext uri="{BB962C8B-B14F-4D97-AF65-F5344CB8AC3E}">
        <p14:creationId xmlns:p14="http://schemas.microsoft.com/office/powerpoint/2010/main" val="416442241"/>
      </p:ext>
    </p:extLst>
  </p:cSld>
  <p:clrMapOvr>
    <a:masterClrMapping/>
  </p:clrMapOvr>
  <p:extLst>
    <p:ext uri="{DCECCB84-F9BA-43D5-87BE-67443E8EF086}">
      <p15:sldGuideLst xmlns:p15="http://schemas.microsoft.com/office/powerpoint/2012/main">
        <p15:guide id="1" orient="horz" pos="1620" userDrawn="1">
          <p15:clr>
            <a:srgbClr val="FBAE40"/>
          </p15:clr>
        </p15:guide>
        <p15:guide id="2" pos="476"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50201" y="964417"/>
            <a:ext cx="8439238" cy="2983761"/>
          </a:xfrm>
        </p:spPr>
        <p:txBody>
          <a:bodyPr/>
          <a:lstStyle>
            <a:lvl1pPr>
              <a:defRPr sz="1600">
                <a:solidFill>
                  <a:srgbClr val="1C2C4F"/>
                </a:solidFill>
                <a:latin typeface="Arial" panose="020B0604020202020204" pitchFamily="34" charset="0"/>
                <a:cs typeface="Arial" panose="020B0604020202020204" pitchFamily="34" charset="0"/>
              </a:defRPr>
            </a:lvl1pPr>
            <a:lvl2pPr>
              <a:defRPr sz="1400">
                <a:solidFill>
                  <a:srgbClr val="1C2C4F"/>
                </a:solidFill>
                <a:latin typeface="Arial" panose="020B0604020202020204" pitchFamily="34" charset="0"/>
                <a:cs typeface="Arial" panose="020B0604020202020204" pitchFamily="34" charset="0"/>
              </a:defRPr>
            </a:lvl2pPr>
            <a:lvl3pPr>
              <a:defRPr sz="1200">
                <a:solidFill>
                  <a:srgbClr val="1C2C4F"/>
                </a:solidFill>
                <a:latin typeface="Arial" panose="020B0604020202020204" pitchFamily="34" charset="0"/>
                <a:cs typeface="Arial" panose="020B0604020202020204" pitchFamily="34" charset="0"/>
              </a:defRPr>
            </a:lvl3pPr>
            <a:lvl4pPr>
              <a:defRPr>
                <a:solidFill>
                  <a:srgbClr val="1C2C4F"/>
                </a:solidFill>
                <a:latin typeface="Arial" panose="020B0604020202020204" pitchFamily="34" charset="0"/>
                <a:cs typeface="Arial" panose="020B0604020202020204" pitchFamily="34" charset="0"/>
              </a:defRPr>
            </a:lvl4pPr>
            <a:lvl5pPr>
              <a:defRPr>
                <a:solidFill>
                  <a:srgbClr val="1C2C4F"/>
                </a:solidFill>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9CD09B77-3BA4-BCF3-6CA1-68C8CEC66BE6}"/>
              </a:ext>
            </a:extLst>
          </p:cNvPr>
          <p:cNvSpPr>
            <a:spLocks noGrp="1"/>
          </p:cNvSpPr>
          <p:nvPr>
            <p:ph type="title"/>
          </p:nvPr>
        </p:nvSpPr>
        <p:spPr/>
        <p:txBody>
          <a:bodyPr/>
          <a:lstStyle/>
          <a:p>
            <a:r>
              <a:rPr lang="en-GB" dirty="0"/>
              <a:t>Click to edit Master title style</a:t>
            </a:r>
            <a:endParaRPr lang="en-US" dirty="0"/>
          </a:p>
        </p:txBody>
      </p:sp>
      <p:pic>
        <p:nvPicPr>
          <p:cNvPr id="4" name="Picture 3" descr="A colorful arrows on a black background&#10;&#10;Description automatically generated">
            <a:extLst>
              <a:ext uri="{FF2B5EF4-FFF2-40B4-BE49-F238E27FC236}">
                <a16:creationId xmlns:a16="http://schemas.microsoft.com/office/drawing/2014/main" id="{AFABDAEB-5718-BD19-6677-55F90435228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5137" t="63885" r="24367" b="25890"/>
          <a:stretch/>
        </p:blipFill>
        <p:spPr>
          <a:xfrm>
            <a:off x="2748053" y="4448247"/>
            <a:ext cx="6395947" cy="695254"/>
          </a:xfrm>
          <a:prstGeom prst="rect">
            <a:avLst/>
          </a:prstGeom>
        </p:spPr>
      </p:pic>
      <p:sp>
        <p:nvSpPr>
          <p:cNvPr id="6" name="Slide Number Placeholder 4">
            <a:extLst>
              <a:ext uri="{FF2B5EF4-FFF2-40B4-BE49-F238E27FC236}">
                <a16:creationId xmlns:a16="http://schemas.microsoft.com/office/drawing/2014/main" id="{16A8FE16-D059-EE45-A0EF-28AC780580E5}"/>
              </a:ext>
            </a:extLst>
          </p:cNvPr>
          <p:cNvSpPr>
            <a:spLocks noGrp="1"/>
          </p:cNvSpPr>
          <p:nvPr>
            <p:ph type="sldNum" sz="quarter" idx="4"/>
          </p:nvPr>
        </p:nvSpPr>
        <p:spPr>
          <a:xfrm>
            <a:off x="8181473" y="4737301"/>
            <a:ext cx="607965" cy="274637"/>
          </a:xfrm>
          <a:prstGeom prst="rect">
            <a:avLst/>
          </a:prstGeom>
        </p:spPr>
        <p:txBody>
          <a:bodyPr vert="horz" lIns="91440" tIns="45720" rIns="91440" bIns="45720" rtlCol="0" anchor="ctr"/>
          <a:lstStyle>
            <a:lvl1pPr algn="r">
              <a:defRPr sz="1000" i="1">
                <a:solidFill>
                  <a:srgbClr val="B4E9E2"/>
                </a:solidFill>
              </a:defRPr>
            </a:lvl1pPr>
          </a:lstStyle>
          <a:p>
            <a:fld id="{9E7CA0F2-EE66-4F60-8C00-E0BE38E7AEC5}" type="slidenum">
              <a:rPr lang="en-GB" smtClean="0"/>
              <a:pPr/>
              <a:t>‹#›</a:t>
            </a:fld>
            <a:endParaRPr lang="en-GB" dirty="0"/>
          </a:p>
        </p:txBody>
      </p:sp>
    </p:spTree>
    <p:extLst>
      <p:ext uri="{BB962C8B-B14F-4D97-AF65-F5344CB8AC3E}">
        <p14:creationId xmlns:p14="http://schemas.microsoft.com/office/powerpoint/2010/main" val="2631399380"/>
      </p:ext>
    </p:extLst>
  </p:cSld>
  <p:clrMapOvr>
    <a:masterClrMapping/>
  </p:clrMapOvr>
  <p:extLst>
    <p:ext uri="{DCECCB84-F9BA-43D5-87BE-67443E8EF086}">
      <p15:sldGuideLst xmlns:p15="http://schemas.microsoft.com/office/powerpoint/2012/main">
        <p15:guide id="1" orient="horz" pos="1620" userDrawn="1">
          <p15:clr>
            <a:srgbClr val="FBAE40"/>
          </p15:clr>
        </p15:guide>
        <p15:guide id="2" pos="2608"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478242A-115F-FAAB-3C19-C8B609AB6C4B}"/>
              </a:ext>
            </a:extLst>
          </p:cNvPr>
          <p:cNvSpPr/>
          <p:nvPr userDrawn="1"/>
        </p:nvSpPr>
        <p:spPr>
          <a:xfrm>
            <a:off x="0" y="4304555"/>
            <a:ext cx="9144000" cy="8300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EEA8EEC4-48DE-2CF0-6FA5-9139A172AF30}"/>
              </a:ext>
            </a:extLst>
          </p:cNvPr>
          <p:cNvSpPr/>
          <p:nvPr userDrawn="1"/>
        </p:nvSpPr>
        <p:spPr>
          <a:xfrm>
            <a:off x="0" y="4629813"/>
            <a:ext cx="9144000" cy="513687"/>
          </a:xfrm>
          <a:prstGeom prst="rect">
            <a:avLst/>
          </a:prstGeom>
          <a:solidFill>
            <a:srgbClr val="1C2C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50201" y="964417"/>
            <a:ext cx="8439238" cy="2983761"/>
          </a:xfrm>
        </p:spPr>
        <p:txBody>
          <a:bodyPr/>
          <a:lstStyle>
            <a:lvl1pPr>
              <a:defRPr sz="1600">
                <a:solidFill>
                  <a:srgbClr val="1C2C4F"/>
                </a:solidFill>
                <a:latin typeface="Arial" panose="020B0604020202020204" pitchFamily="34" charset="0"/>
                <a:cs typeface="Arial" panose="020B0604020202020204" pitchFamily="34" charset="0"/>
              </a:defRPr>
            </a:lvl1pPr>
            <a:lvl2pPr>
              <a:defRPr sz="1400">
                <a:solidFill>
                  <a:srgbClr val="1C2C4F"/>
                </a:solidFill>
                <a:latin typeface="Arial" panose="020B0604020202020204" pitchFamily="34" charset="0"/>
                <a:cs typeface="Arial" panose="020B0604020202020204" pitchFamily="34" charset="0"/>
              </a:defRPr>
            </a:lvl2pPr>
            <a:lvl3pPr>
              <a:defRPr sz="1200">
                <a:solidFill>
                  <a:srgbClr val="1C2C4F"/>
                </a:solidFill>
                <a:latin typeface="Arial" panose="020B0604020202020204" pitchFamily="34" charset="0"/>
                <a:cs typeface="Arial" panose="020B0604020202020204" pitchFamily="34" charset="0"/>
              </a:defRPr>
            </a:lvl3pPr>
            <a:lvl4pPr>
              <a:defRPr>
                <a:solidFill>
                  <a:srgbClr val="1C2C4F"/>
                </a:solidFill>
                <a:latin typeface="Arial" panose="020B0604020202020204" pitchFamily="34" charset="0"/>
                <a:cs typeface="Arial" panose="020B0604020202020204" pitchFamily="34" charset="0"/>
              </a:defRPr>
            </a:lvl4pPr>
            <a:lvl5pPr>
              <a:defRPr>
                <a:solidFill>
                  <a:srgbClr val="1C2C4F"/>
                </a:solidFill>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9CD09B77-3BA4-BCF3-6CA1-68C8CEC66BE6}"/>
              </a:ext>
            </a:extLst>
          </p:cNvPr>
          <p:cNvSpPr>
            <a:spLocks noGrp="1"/>
          </p:cNvSpPr>
          <p:nvPr>
            <p:ph type="title"/>
          </p:nvPr>
        </p:nvSpPr>
        <p:spPr/>
        <p:txBody>
          <a:bodyPr/>
          <a:lstStyle>
            <a:lvl1pPr>
              <a:defRPr>
                <a:solidFill>
                  <a:srgbClr val="6396BA"/>
                </a:solidFill>
              </a:defRPr>
            </a:lvl1pPr>
          </a:lstStyle>
          <a:p>
            <a:r>
              <a:rPr lang="en-GB" dirty="0"/>
              <a:t>Click to edit Master title style</a:t>
            </a:r>
            <a:endParaRPr lang="en-US" dirty="0"/>
          </a:p>
        </p:txBody>
      </p:sp>
      <p:pic>
        <p:nvPicPr>
          <p:cNvPr id="9" name="Picture 8" descr="A white and red text on a black background&#10;&#10;Description automatically generated">
            <a:extLst>
              <a:ext uri="{FF2B5EF4-FFF2-40B4-BE49-F238E27FC236}">
                <a16:creationId xmlns:a16="http://schemas.microsoft.com/office/drawing/2014/main" id="{73FBB5DD-F23D-BFD9-C754-1058CD38CFA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b="23589"/>
          <a:stretch/>
        </p:blipFill>
        <p:spPr>
          <a:xfrm>
            <a:off x="350201" y="4737300"/>
            <a:ext cx="1016655" cy="274638"/>
          </a:xfrm>
          <a:prstGeom prst="rect">
            <a:avLst/>
          </a:prstGeom>
        </p:spPr>
      </p:pic>
      <p:pic>
        <p:nvPicPr>
          <p:cNvPr id="10" name="Picture 9" descr="A colorful arrows on a black background&#10;&#10;Description automatically generated">
            <a:extLst>
              <a:ext uri="{FF2B5EF4-FFF2-40B4-BE49-F238E27FC236}">
                <a16:creationId xmlns:a16="http://schemas.microsoft.com/office/drawing/2014/main" id="{0F23D177-D40B-05F1-482A-B8DF181457A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5918" t="63623" r="25148" b="28822"/>
          <a:stretch/>
        </p:blipFill>
        <p:spPr>
          <a:xfrm>
            <a:off x="2748053" y="4629813"/>
            <a:ext cx="6395947" cy="513688"/>
          </a:xfrm>
          <a:prstGeom prst="rect">
            <a:avLst/>
          </a:prstGeom>
        </p:spPr>
      </p:pic>
      <p:sp>
        <p:nvSpPr>
          <p:cNvPr id="6" name="Slide Number Placeholder 4">
            <a:extLst>
              <a:ext uri="{FF2B5EF4-FFF2-40B4-BE49-F238E27FC236}">
                <a16:creationId xmlns:a16="http://schemas.microsoft.com/office/drawing/2014/main" id="{16A8FE16-D059-EE45-A0EF-28AC780580E5}"/>
              </a:ext>
            </a:extLst>
          </p:cNvPr>
          <p:cNvSpPr>
            <a:spLocks noGrp="1"/>
          </p:cNvSpPr>
          <p:nvPr>
            <p:ph type="sldNum" sz="quarter" idx="4"/>
          </p:nvPr>
        </p:nvSpPr>
        <p:spPr>
          <a:xfrm>
            <a:off x="7892716" y="4751034"/>
            <a:ext cx="980944" cy="274637"/>
          </a:xfrm>
          <a:prstGeom prst="rect">
            <a:avLst/>
          </a:prstGeom>
        </p:spPr>
        <p:txBody>
          <a:bodyPr vert="horz" lIns="91440" tIns="45720" rIns="91440" bIns="45720" rtlCol="0" anchor="ctr"/>
          <a:lstStyle>
            <a:lvl1pPr algn="r">
              <a:defRPr sz="1000" i="1">
                <a:solidFill>
                  <a:srgbClr val="B4E9E2"/>
                </a:solidFill>
              </a:defRPr>
            </a:lvl1pPr>
          </a:lstStyle>
          <a:p>
            <a:fld id="{9E7CA0F2-EE66-4F60-8C00-E0BE38E7AEC5}" type="slidenum">
              <a:rPr lang="en-GB" smtClean="0"/>
              <a:pPr/>
              <a:t>‹#›</a:t>
            </a:fld>
            <a:endParaRPr lang="en-GB" dirty="0"/>
          </a:p>
        </p:txBody>
      </p:sp>
    </p:spTree>
    <p:extLst>
      <p:ext uri="{BB962C8B-B14F-4D97-AF65-F5344CB8AC3E}">
        <p14:creationId xmlns:p14="http://schemas.microsoft.com/office/powerpoint/2010/main" val="41051267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EF1DA8E-61B8-6DA4-81A2-2DD487D64049}"/>
              </a:ext>
            </a:extLst>
          </p:cNvPr>
          <p:cNvSpPr/>
          <p:nvPr userDrawn="1"/>
        </p:nvSpPr>
        <p:spPr>
          <a:xfrm>
            <a:off x="0" y="0"/>
            <a:ext cx="9144000" cy="5143500"/>
          </a:xfrm>
          <a:prstGeom prst="rect">
            <a:avLst/>
          </a:prstGeom>
          <a:gradFill flip="none" rotWithShape="1">
            <a:gsLst>
              <a:gs pos="11000">
                <a:srgbClr val="D7E9F4"/>
              </a:gs>
              <a:gs pos="100000">
                <a:schemeClr val="bg1"/>
              </a:gs>
            </a:gsLst>
            <a:lin ang="540000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 Placeholder 4"/>
          <p:cNvSpPr>
            <a:spLocks noGrp="1"/>
          </p:cNvSpPr>
          <p:nvPr>
            <p:ph type="body" sz="quarter" idx="11" hasCustomPrompt="1"/>
          </p:nvPr>
        </p:nvSpPr>
        <p:spPr>
          <a:xfrm>
            <a:off x="482946" y="3470165"/>
            <a:ext cx="3795964" cy="263127"/>
          </a:xfrm>
        </p:spPr>
        <p:txBody>
          <a:bodyPr>
            <a:noAutofit/>
          </a:bodyPr>
          <a:lstStyle>
            <a:lvl1pPr marL="0" indent="0" algn="l">
              <a:buNone/>
              <a:defRPr sz="1400" b="0" baseline="0">
                <a:solidFill>
                  <a:schemeClr val="accent1">
                    <a:lumMod val="50000"/>
                  </a:schemeClr>
                </a:solidFill>
              </a:defRPr>
            </a:lvl1pPr>
          </a:lstStyle>
          <a:p>
            <a:pPr lvl="0"/>
            <a:r>
              <a:rPr lang="en-GB" dirty="0"/>
              <a:t>Presenter email</a:t>
            </a:r>
          </a:p>
        </p:txBody>
      </p:sp>
      <p:pic>
        <p:nvPicPr>
          <p:cNvPr id="5" name="Picture 4">
            <a:extLst>
              <a:ext uri="{FF2B5EF4-FFF2-40B4-BE49-F238E27FC236}">
                <a16:creationId xmlns:a16="http://schemas.microsoft.com/office/drawing/2014/main" id="{5D63B183-FA2B-0B15-9915-FD43F149DCC6}"/>
              </a:ext>
            </a:extLst>
          </p:cNvPr>
          <p:cNvPicPr>
            <a:picLocks noChangeAspect="1"/>
          </p:cNvPicPr>
          <p:nvPr userDrawn="1"/>
        </p:nvPicPr>
        <p:blipFill>
          <a:blip r:embed="rId2"/>
          <a:stretch>
            <a:fillRect/>
          </a:stretch>
        </p:blipFill>
        <p:spPr>
          <a:xfrm>
            <a:off x="545229" y="4525833"/>
            <a:ext cx="1687197" cy="359494"/>
          </a:xfrm>
          <a:prstGeom prst="rect">
            <a:avLst/>
          </a:prstGeom>
        </p:spPr>
      </p:pic>
      <p:pic>
        <p:nvPicPr>
          <p:cNvPr id="6" name="Picture 5">
            <a:extLst>
              <a:ext uri="{FF2B5EF4-FFF2-40B4-BE49-F238E27FC236}">
                <a16:creationId xmlns:a16="http://schemas.microsoft.com/office/drawing/2014/main" id="{B69B8568-755C-C2E7-C717-739E35CF3087}"/>
              </a:ext>
            </a:extLst>
          </p:cNvPr>
          <p:cNvPicPr>
            <a:picLocks noChangeAspect="1"/>
          </p:cNvPicPr>
          <p:nvPr userDrawn="1"/>
        </p:nvPicPr>
        <p:blipFill>
          <a:blip r:embed="rId3"/>
          <a:stretch>
            <a:fillRect/>
          </a:stretch>
        </p:blipFill>
        <p:spPr>
          <a:xfrm>
            <a:off x="2599102" y="4478391"/>
            <a:ext cx="762023" cy="331583"/>
          </a:xfrm>
          <a:prstGeom prst="rect">
            <a:avLst/>
          </a:prstGeom>
        </p:spPr>
      </p:pic>
      <p:pic>
        <p:nvPicPr>
          <p:cNvPr id="7" name="Picture 6" descr="A colorful arrows on a black background&#10;&#10;Description automatically generated">
            <a:extLst>
              <a:ext uri="{FF2B5EF4-FFF2-40B4-BE49-F238E27FC236}">
                <a16:creationId xmlns:a16="http://schemas.microsoft.com/office/drawing/2014/main" id="{A7669FC1-0416-8323-3841-A1DAB03141C7}"/>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7742" t="28150" r="26971" b="-3797"/>
          <a:stretch/>
        </p:blipFill>
        <p:spPr>
          <a:xfrm>
            <a:off x="2748053" y="0"/>
            <a:ext cx="6395947" cy="5143500"/>
          </a:xfrm>
          <a:prstGeom prst="rect">
            <a:avLst/>
          </a:prstGeom>
        </p:spPr>
      </p:pic>
    </p:spTree>
    <p:extLst>
      <p:ext uri="{BB962C8B-B14F-4D97-AF65-F5344CB8AC3E}">
        <p14:creationId xmlns:p14="http://schemas.microsoft.com/office/powerpoint/2010/main" val="2118516048"/>
      </p:ext>
    </p:extLst>
  </p:cSld>
  <p:clrMapOvr>
    <a:masterClrMapping/>
  </p:clrMapOvr>
  <p:extLst>
    <p:ext uri="{DCECCB84-F9BA-43D5-87BE-67443E8EF086}">
      <p15:sldGuideLst xmlns:p15="http://schemas.microsoft.com/office/powerpoint/2012/main">
        <p15:guide id="1" orient="horz" pos="1620" userDrawn="1">
          <p15:clr>
            <a:srgbClr val="FBAE40"/>
          </p15:clr>
        </p15:guide>
        <p15:guide id="2" pos="476"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Intro">
    <p:spTree>
      <p:nvGrpSpPr>
        <p:cNvPr id="1" name=""/>
        <p:cNvGrpSpPr/>
        <p:nvPr/>
      </p:nvGrpSpPr>
      <p:grpSpPr>
        <a:xfrm>
          <a:off x="0" y="0"/>
          <a:ext cx="0" cy="0"/>
          <a:chOff x="0" y="0"/>
          <a:chExt cx="0" cy="0"/>
        </a:xfrm>
      </p:grpSpPr>
      <p:sp>
        <p:nvSpPr>
          <p:cNvPr id="28" name="Content Placeholder 2"/>
          <p:cNvSpPr>
            <a:spLocks noGrp="1"/>
          </p:cNvSpPr>
          <p:nvPr>
            <p:ph idx="1"/>
          </p:nvPr>
        </p:nvSpPr>
        <p:spPr>
          <a:xfrm>
            <a:off x="338992" y="1121025"/>
            <a:ext cx="8406591"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itle 3"/>
          <p:cNvSpPr>
            <a:spLocks noGrp="1"/>
          </p:cNvSpPr>
          <p:nvPr>
            <p:ph type="title"/>
          </p:nvPr>
        </p:nvSpPr>
        <p:spPr/>
        <p:txBody>
          <a:bodyPr/>
          <a:lstStyle/>
          <a:p>
            <a:r>
              <a:rPr lang="en-US"/>
              <a:t>Click to edit Master title style</a:t>
            </a:r>
            <a:endParaRPr lang="en-GB"/>
          </a:p>
        </p:txBody>
      </p:sp>
      <p:sp>
        <p:nvSpPr>
          <p:cNvPr id="15" name="Slide Number Placeholder 4"/>
          <p:cNvSpPr>
            <a:spLocks noGrp="1"/>
          </p:cNvSpPr>
          <p:nvPr>
            <p:ph type="sldNum" sz="quarter" idx="10"/>
          </p:nvPr>
        </p:nvSpPr>
        <p:spPr>
          <a:xfrm>
            <a:off x="8579645" y="4892926"/>
            <a:ext cx="427200" cy="241049"/>
          </a:xfrm>
        </p:spPr>
        <p:txBody>
          <a:bodyPr/>
          <a:lstStyle/>
          <a:p>
            <a:pPr defTabSz="685783"/>
            <a:fld id="{99DB5B91-B4E4-4EE4-BE5C-3E09032CE5EC}" type="slidenum">
              <a:rPr lang="en-GB" smtClean="0"/>
              <a:pPr defTabSz="685783"/>
              <a:t>‹#›</a:t>
            </a:fld>
            <a:endParaRPr lang="en-GB" dirty="0"/>
          </a:p>
        </p:txBody>
      </p:sp>
    </p:spTree>
    <p:extLst>
      <p:ext uri="{BB962C8B-B14F-4D97-AF65-F5344CB8AC3E}">
        <p14:creationId xmlns:p14="http://schemas.microsoft.com/office/powerpoint/2010/main" val="130801744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AA01DBE-0E20-C2F7-4178-D776813E3B61}"/>
              </a:ext>
            </a:extLst>
          </p:cNvPr>
          <p:cNvSpPr/>
          <p:nvPr userDrawn="1"/>
        </p:nvSpPr>
        <p:spPr>
          <a:xfrm>
            <a:off x="0" y="4447674"/>
            <a:ext cx="9144000" cy="695826"/>
          </a:xfrm>
          <a:prstGeom prst="rect">
            <a:avLst/>
          </a:prstGeom>
          <a:solidFill>
            <a:srgbClr val="1C2C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50201" y="131562"/>
            <a:ext cx="8439238" cy="695826"/>
          </a:xfrm>
          <a:prstGeom prst="rect">
            <a:avLst/>
          </a:prstGeom>
        </p:spPr>
        <p:txBody>
          <a:bodyPr vert="horz" lIns="91440" tIns="45720" rIns="91440" bIns="45720" rtlCol="0" anchor="ctr">
            <a:normAutofit/>
          </a:bodyPr>
          <a:lstStyle/>
          <a:p>
            <a:r>
              <a:rPr lang="en-US" dirty="0"/>
              <a:t>Slide Title</a:t>
            </a:r>
            <a:endParaRPr lang="en-GB" dirty="0"/>
          </a:p>
        </p:txBody>
      </p:sp>
      <p:sp>
        <p:nvSpPr>
          <p:cNvPr id="3" name="Text Placeholder 2"/>
          <p:cNvSpPr>
            <a:spLocks noGrp="1"/>
          </p:cNvSpPr>
          <p:nvPr>
            <p:ph type="body" idx="1"/>
          </p:nvPr>
        </p:nvSpPr>
        <p:spPr>
          <a:xfrm>
            <a:off x="350201" y="964414"/>
            <a:ext cx="8439238" cy="3189157"/>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6" name="Slide Number Placeholder 4">
            <a:extLst>
              <a:ext uri="{FF2B5EF4-FFF2-40B4-BE49-F238E27FC236}">
                <a16:creationId xmlns:a16="http://schemas.microsoft.com/office/drawing/2014/main" id="{271CF10B-5905-E541-B922-641440E09CC2}"/>
              </a:ext>
            </a:extLst>
          </p:cNvPr>
          <p:cNvSpPr>
            <a:spLocks noGrp="1"/>
          </p:cNvSpPr>
          <p:nvPr>
            <p:ph type="sldNum" sz="quarter" idx="4"/>
          </p:nvPr>
        </p:nvSpPr>
        <p:spPr>
          <a:xfrm>
            <a:off x="8289757" y="4737301"/>
            <a:ext cx="499681" cy="274637"/>
          </a:xfrm>
          <a:prstGeom prst="rect">
            <a:avLst/>
          </a:prstGeom>
        </p:spPr>
        <p:txBody>
          <a:bodyPr vert="horz" lIns="91440" tIns="45720" rIns="91440" bIns="45720" rtlCol="0" anchor="ctr"/>
          <a:lstStyle>
            <a:lvl1pPr algn="r">
              <a:defRPr sz="1000" i="1">
                <a:solidFill>
                  <a:srgbClr val="B4E9E2"/>
                </a:solidFill>
              </a:defRPr>
            </a:lvl1pPr>
          </a:lstStyle>
          <a:p>
            <a:fld id="{9E7CA0F2-EE66-4F60-8C00-E0BE38E7AEC5}" type="slidenum">
              <a:rPr lang="en-GB" smtClean="0"/>
              <a:pPr/>
              <a:t>‹#›</a:t>
            </a:fld>
            <a:endParaRPr lang="en-GB" dirty="0"/>
          </a:p>
        </p:txBody>
      </p:sp>
      <p:pic>
        <p:nvPicPr>
          <p:cNvPr id="7" name="Picture 6" descr="A white and red text on a black background&#10;&#10;Description automatically generated">
            <a:extLst>
              <a:ext uri="{FF2B5EF4-FFF2-40B4-BE49-F238E27FC236}">
                <a16:creationId xmlns:a16="http://schemas.microsoft.com/office/drawing/2014/main" id="{71761730-9440-4A84-CB34-A27DF096EFEC}"/>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350201" y="4572146"/>
            <a:ext cx="1243983" cy="439792"/>
          </a:xfrm>
          <a:prstGeom prst="rect">
            <a:avLst/>
          </a:prstGeom>
        </p:spPr>
      </p:pic>
    </p:spTree>
    <p:extLst>
      <p:ext uri="{BB962C8B-B14F-4D97-AF65-F5344CB8AC3E}">
        <p14:creationId xmlns:p14="http://schemas.microsoft.com/office/powerpoint/2010/main" val="176233165"/>
      </p:ext>
    </p:extLst>
  </p:cSld>
  <p:clrMap bg1="lt1" tx1="dk1" bg2="lt2" tx2="dk2" accent1="accent1" accent2="accent2" accent3="accent3" accent4="accent4" accent5="accent5" accent6="accent6" hlink="hlink" folHlink="folHlink"/>
  <p:sldLayoutIdLst>
    <p:sldLayoutId id="2147483658" r:id="rId1"/>
    <p:sldLayoutId id="2147483650" r:id="rId2"/>
    <p:sldLayoutId id="2147483663" r:id="rId3"/>
    <p:sldLayoutId id="2147483661" r:id="rId4"/>
    <p:sldLayoutId id="2147483664" r:id="rId5"/>
  </p:sldLayoutIdLst>
  <p:hf hdr="0" ftr="0" dt="0"/>
  <p:txStyles>
    <p:titleStyle>
      <a:lvl1pPr algn="l" defTabSz="685800" rtl="0" eaLnBrk="1" latinLnBrk="0" hangingPunct="1">
        <a:lnSpc>
          <a:spcPct val="90000"/>
        </a:lnSpc>
        <a:spcBef>
          <a:spcPct val="0"/>
        </a:spcBef>
        <a:buNone/>
        <a:defRPr sz="2000" b="1" kern="1200">
          <a:solidFill>
            <a:srgbClr val="6396BA"/>
          </a:solidFill>
          <a:latin typeface="Arial" panose="020B0604020202020204" pitchFamily="34" charset="0"/>
          <a:ea typeface="Verdana" panose="020B0604030504040204" pitchFamily="34" charset="0"/>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600" kern="1200">
          <a:solidFill>
            <a:srgbClr val="1C2C4F"/>
          </a:solidFill>
          <a:latin typeface="Arial" panose="020B0604020202020204" pitchFamily="34" charset="0"/>
          <a:ea typeface="Verdana" panose="020B0604030504040204" pitchFamily="34" charset="0"/>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400" kern="1200">
          <a:solidFill>
            <a:srgbClr val="1C2C4F"/>
          </a:solidFill>
          <a:latin typeface="Arial" panose="020B0604020202020204" pitchFamily="34" charset="0"/>
          <a:ea typeface="Verdana" panose="020B0604030504040204" pitchFamily="34" charset="0"/>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200" kern="1200">
          <a:solidFill>
            <a:srgbClr val="1C2C4F"/>
          </a:solidFill>
          <a:latin typeface="Arial" panose="020B0604020202020204" pitchFamily="34" charset="0"/>
          <a:ea typeface="Verdana" panose="020B0604030504040204" pitchFamily="34" charset="0"/>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rgbClr val="1C2C4F"/>
          </a:solidFill>
          <a:latin typeface="Arial" panose="020B0604020202020204" pitchFamily="34" charset="0"/>
          <a:ea typeface="Verdana" panose="020B0604030504040204" pitchFamily="34" charset="0"/>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rgbClr val="1C2C4F"/>
          </a:solidFill>
          <a:latin typeface="Arial" panose="020B0604020202020204" pitchFamily="34" charset="0"/>
          <a:ea typeface="Verdana" panose="020B0604030504040204" pitchFamily="34" charset="0"/>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events.geant.org/event/1515/contributions/1696/attachments/954/1472/eduvpn-GSD-2024-04.pdf"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codeberg.org/eduVPN/proxyguard"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s://www.eduvpn.org/" TargetMode="External"/><Relationship Id="rId2" Type="http://schemas.openxmlformats.org/officeDocument/2006/relationships/hyperlink" Target="mailto:eduvpn-support@lists.geant.org"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hyperlink" Target="https://docs.eduvpn.org/server/v3/#installation"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s://docs.eduvpn.org/server/v3/"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80541B41-0771-ADBC-7CF1-ED2A0CA0AD93}"/>
              </a:ext>
            </a:extLst>
          </p:cNvPr>
          <p:cNvSpPr>
            <a:spLocks noGrp="1"/>
          </p:cNvSpPr>
          <p:nvPr>
            <p:ph type="body" sz="quarter" idx="11"/>
          </p:nvPr>
        </p:nvSpPr>
        <p:spPr/>
        <p:txBody>
          <a:bodyPr/>
          <a:lstStyle/>
          <a:p>
            <a:r>
              <a:rPr lang="en-US" dirty="0" err="1"/>
              <a:t>Tangui</a:t>
            </a:r>
            <a:r>
              <a:rPr lang="en-US" dirty="0"/>
              <a:t> </a:t>
            </a:r>
            <a:r>
              <a:rPr lang="en-US" dirty="0" err="1"/>
              <a:t>Coulouarn</a:t>
            </a:r>
            <a:r>
              <a:rPr lang="en-US" dirty="0"/>
              <a:t>, </a:t>
            </a:r>
            <a:r>
              <a:rPr lang="en-US" dirty="0" err="1"/>
              <a:t>Rogier</a:t>
            </a:r>
            <a:r>
              <a:rPr lang="en-US" dirty="0"/>
              <a:t> Spoor, François </a:t>
            </a:r>
            <a:r>
              <a:rPr lang="en-US" dirty="0" err="1"/>
              <a:t>Kooman</a:t>
            </a:r>
            <a:r>
              <a:rPr lang="en-US" dirty="0"/>
              <a:t>, Jeroen </a:t>
            </a:r>
            <a:r>
              <a:rPr lang="en-US" dirty="0" err="1"/>
              <a:t>Wijenbergh</a:t>
            </a:r>
            <a:endParaRPr lang="en-US" dirty="0"/>
          </a:p>
        </p:txBody>
      </p:sp>
      <p:sp>
        <p:nvSpPr>
          <p:cNvPr id="8" name="Text Placeholder 7">
            <a:extLst>
              <a:ext uri="{FF2B5EF4-FFF2-40B4-BE49-F238E27FC236}">
                <a16:creationId xmlns:a16="http://schemas.microsoft.com/office/drawing/2014/main" id="{154B7778-A9AA-698F-92B1-938416076B1C}"/>
              </a:ext>
            </a:extLst>
          </p:cNvPr>
          <p:cNvSpPr>
            <a:spLocks noGrp="1"/>
          </p:cNvSpPr>
          <p:nvPr>
            <p:ph type="body" sz="quarter" idx="17"/>
          </p:nvPr>
        </p:nvSpPr>
        <p:spPr/>
        <p:txBody>
          <a:bodyPr/>
          <a:lstStyle/>
          <a:p>
            <a:endParaRPr lang="en-US"/>
          </a:p>
        </p:txBody>
      </p:sp>
      <p:sp>
        <p:nvSpPr>
          <p:cNvPr id="7" name="Text Placeholder 6">
            <a:extLst>
              <a:ext uri="{FF2B5EF4-FFF2-40B4-BE49-F238E27FC236}">
                <a16:creationId xmlns:a16="http://schemas.microsoft.com/office/drawing/2014/main" id="{1C1A6BFC-C12E-173A-47DB-3D4DFC7E10A8}"/>
              </a:ext>
            </a:extLst>
          </p:cNvPr>
          <p:cNvSpPr>
            <a:spLocks noGrp="1"/>
          </p:cNvSpPr>
          <p:nvPr>
            <p:ph type="body" sz="quarter" idx="14"/>
          </p:nvPr>
        </p:nvSpPr>
        <p:spPr/>
        <p:txBody>
          <a:bodyPr/>
          <a:lstStyle/>
          <a:p>
            <a:r>
              <a:rPr lang="en-US" dirty="0" err="1"/>
              <a:t>eduVPN</a:t>
            </a:r>
            <a:r>
              <a:rPr lang="en-US" dirty="0"/>
              <a:t> </a:t>
            </a:r>
            <a:r>
              <a:rPr lang="en-US" dirty="0" err="1"/>
              <a:t>BoF</a:t>
            </a:r>
            <a:endParaRPr lang="en-US" dirty="0"/>
          </a:p>
        </p:txBody>
      </p:sp>
      <p:sp>
        <p:nvSpPr>
          <p:cNvPr id="6" name="Text Placeholder 5">
            <a:extLst>
              <a:ext uri="{FF2B5EF4-FFF2-40B4-BE49-F238E27FC236}">
                <a16:creationId xmlns:a16="http://schemas.microsoft.com/office/drawing/2014/main" id="{F7E323A3-4D3A-3748-4DFA-FA4ED959F161}"/>
              </a:ext>
            </a:extLst>
          </p:cNvPr>
          <p:cNvSpPr>
            <a:spLocks noGrp="1"/>
          </p:cNvSpPr>
          <p:nvPr>
            <p:ph type="body" sz="quarter" idx="12"/>
          </p:nvPr>
        </p:nvSpPr>
        <p:spPr/>
        <p:txBody>
          <a:bodyPr/>
          <a:lstStyle/>
          <a:p>
            <a:r>
              <a:rPr lang="en-US" dirty="0"/>
              <a:t>TNC24, Rennes	</a:t>
            </a:r>
          </a:p>
        </p:txBody>
      </p:sp>
      <p:sp>
        <p:nvSpPr>
          <p:cNvPr id="9" name="Text Placeholder 8">
            <a:extLst>
              <a:ext uri="{FF2B5EF4-FFF2-40B4-BE49-F238E27FC236}">
                <a16:creationId xmlns:a16="http://schemas.microsoft.com/office/drawing/2014/main" id="{A5139ADB-1ACA-13FB-180C-ACCCBD271691}"/>
              </a:ext>
            </a:extLst>
          </p:cNvPr>
          <p:cNvSpPr>
            <a:spLocks noGrp="1"/>
          </p:cNvSpPr>
          <p:nvPr>
            <p:ph type="body" sz="quarter" idx="18"/>
          </p:nvPr>
        </p:nvSpPr>
        <p:spPr/>
        <p:txBody>
          <a:bodyPr/>
          <a:lstStyle/>
          <a:p>
            <a:r>
              <a:rPr lang="en-US" dirty="0"/>
              <a:t>11 June 2024</a:t>
            </a:r>
          </a:p>
        </p:txBody>
      </p:sp>
      <p:sp>
        <p:nvSpPr>
          <p:cNvPr id="3" name="Slide Number Placeholder 2">
            <a:extLst>
              <a:ext uri="{FF2B5EF4-FFF2-40B4-BE49-F238E27FC236}">
                <a16:creationId xmlns:a16="http://schemas.microsoft.com/office/drawing/2014/main" id="{BF7917F9-2C12-1A99-DAEA-F1CF89F8650A}"/>
              </a:ext>
            </a:extLst>
          </p:cNvPr>
          <p:cNvSpPr>
            <a:spLocks noGrp="1"/>
          </p:cNvSpPr>
          <p:nvPr>
            <p:ph type="sldNum" sz="quarter" idx="4294967295"/>
          </p:nvPr>
        </p:nvSpPr>
        <p:spPr>
          <a:xfrm>
            <a:off x="7086600" y="4633913"/>
            <a:ext cx="2057400" cy="274637"/>
          </a:xfrm>
        </p:spPr>
        <p:txBody>
          <a:bodyPr/>
          <a:lstStyle/>
          <a:p>
            <a:fld id="{9E7CA0F2-EE66-4F60-8C00-E0BE38E7AEC5}" type="slidenum">
              <a:rPr lang="en-GB" smtClean="0"/>
              <a:pPr/>
              <a:t>1</a:t>
            </a:fld>
            <a:endParaRPr lang="en-GB" dirty="0"/>
          </a:p>
        </p:txBody>
      </p:sp>
    </p:spTree>
    <p:extLst>
      <p:ext uri="{BB962C8B-B14F-4D97-AF65-F5344CB8AC3E}">
        <p14:creationId xmlns:p14="http://schemas.microsoft.com/office/powerpoint/2010/main" val="37769110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DFF0FFD-01CA-7DBC-C487-2C3FE62F4EC9}"/>
              </a:ext>
            </a:extLst>
          </p:cNvPr>
          <p:cNvSpPr>
            <a:spLocks noGrp="1"/>
          </p:cNvSpPr>
          <p:nvPr>
            <p:ph idx="1"/>
          </p:nvPr>
        </p:nvSpPr>
        <p:spPr>
          <a:xfrm>
            <a:off x="334631" y="754420"/>
            <a:ext cx="2702382" cy="3263504"/>
          </a:xfrm>
        </p:spPr>
        <p:txBody>
          <a:bodyPr>
            <a:normAutofit/>
          </a:bodyPr>
          <a:lstStyle/>
          <a:p>
            <a:r>
              <a:rPr lang="en-GB" dirty="0"/>
              <a:t>A</a:t>
            </a:r>
            <a:r>
              <a:rPr lang="en-DK" dirty="0"/>
              <a:t>t least 165 universities and 19 NREN deployments</a:t>
            </a:r>
          </a:p>
          <a:p>
            <a:endParaRPr lang="en-DK" dirty="0"/>
          </a:p>
          <a:p>
            <a:r>
              <a:rPr lang="en-GB" dirty="0"/>
              <a:t>U</a:t>
            </a:r>
            <a:r>
              <a:rPr lang="en-DK" dirty="0"/>
              <a:t>sed in (at least) 38 countries</a:t>
            </a:r>
          </a:p>
          <a:p>
            <a:endParaRPr lang="en-DK" dirty="0"/>
          </a:p>
          <a:p>
            <a:r>
              <a:rPr lang="en-DK" dirty="0"/>
              <a:t>Most successful in NL, Germany </a:t>
            </a:r>
          </a:p>
          <a:p>
            <a:endParaRPr lang="en-DK" dirty="0"/>
          </a:p>
        </p:txBody>
      </p:sp>
      <p:sp>
        <p:nvSpPr>
          <p:cNvPr id="3" name="Title 2">
            <a:extLst>
              <a:ext uri="{FF2B5EF4-FFF2-40B4-BE49-F238E27FC236}">
                <a16:creationId xmlns:a16="http://schemas.microsoft.com/office/drawing/2014/main" id="{9E69668C-5EF7-31C2-F6C8-8204F2D2DC11}"/>
              </a:ext>
            </a:extLst>
          </p:cNvPr>
          <p:cNvSpPr>
            <a:spLocks noGrp="1"/>
          </p:cNvSpPr>
          <p:nvPr>
            <p:ph type="title"/>
          </p:nvPr>
        </p:nvSpPr>
        <p:spPr/>
        <p:txBody>
          <a:bodyPr/>
          <a:lstStyle/>
          <a:p>
            <a:r>
              <a:rPr lang="en-DK" dirty="0"/>
              <a:t>eduVPN today (3)</a:t>
            </a:r>
          </a:p>
        </p:txBody>
      </p:sp>
      <p:sp>
        <p:nvSpPr>
          <p:cNvPr id="4" name="Slide Number Placeholder 3">
            <a:extLst>
              <a:ext uri="{FF2B5EF4-FFF2-40B4-BE49-F238E27FC236}">
                <a16:creationId xmlns:a16="http://schemas.microsoft.com/office/drawing/2014/main" id="{54D7B0D4-8C46-DE94-9464-11CD5F1AD884}"/>
              </a:ext>
            </a:extLst>
          </p:cNvPr>
          <p:cNvSpPr>
            <a:spLocks noGrp="1"/>
          </p:cNvSpPr>
          <p:nvPr>
            <p:ph type="sldNum" sz="quarter" idx="10"/>
          </p:nvPr>
        </p:nvSpPr>
        <p:spPr/>
        <p:txBody>
          <a:bodyPr/>
          <a:lstStyle/>
          <a:p>
            <a:pPr defTabSz="685783"/>
            <a:fld id="{99DB5B91-B4E4-4EE4-BE5C-3E09032CE5EC}" type="slidenum">
              <a:rPr lang="en-GB" smtClean="0"/>
              <a:pPr defTabSz="685783"/>
              <a:t>10</a:t>
            </a:fld>
            <a:endParaRPr lang="en-GB" dirty="0"/>
          </a:p>
        </p:txBody>
      </p:sp>
      <p:pic>
        <p:nvPicPr>
          <p:cNvPr id="7" name="Picture 6">
            <a:extLst>
              <a:ext uri="{FF2B5EF4-FFF2-40B4-BE49-F238E27FC236}">
                <a16:creationId xmlns:a16="http://schemas.microsoft.com/office/drawing/2014/main" id="{7904F4BF-2C5B-FB20-4DCF-08C2C7E7A8E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3674114" y="-741815"/>
            <a:ext cx="4248966" cy="6012824"/>
          </a:xfrm>
          <a:prstGeom prst="rect">
            <a:avLst/>
          </a:prstGeom>
        </p:spPr>
      </p:pic>
    </p:spTree>
    <p:extLst>
      <p:ext uri="{BB962C8B-B14F-4D97-AF65-F5344CB8AC3E}">
        <p14:creationId xmlns:p14="http://schemas.microsoft.com/office/powerpoint/2010/main" val="41470647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318B939-AF66-36A6-E492-826C98E899F0}"/>
              </a:ext>
            </a:extLst>
          </p:cNvPr>
          <p:cNvSpPr>
            <a:spLocks noGrp="1"/>
          </p:cNvSpPr>
          <p:nvPr>
            <p:ph type="sldNum" sz="quarter" idx="4"/>
          </p:nvPr>
        </p:nvSpPr>
        <p:spPr/>
        <p:txBody>
          <a:bodyPr/>
          <a:lstStyle/>
          <a:p>
            <a:fld id="{9E7CA0F2-EE66-4F60-8C00-E0BE38E7AEC5}" type="slidenum">
              <a:rPr lang="en-GB" smtClean="0"/>
              <a:pPr/>
              <a:t>11</a:t>
            </a:fld>
            <a:endParaRPr lang="en-GB" dirty="0"/>
          </a:p>
        </p:txBody>
      </p:sp>
      <p:sp>
        <p:nvSpPr>
          <p:cNvPr id="4" name="Title 3">
            <a:extLst>
              <a:ext uri="{FF2B5EF4-FFF2-40B4-BE49-F238E27FC236}">
                <a16:creationId xmlns:a16="http://schemas.microsoft.com/office/drawing/2014/main" id="{B6C5A5C5-6BBB-1991-FB27-3604BBAB95F0}"/>
              </a:ext>
            </a:extLst>
          </p:cNvPr>
          <p:cNvSpPr>
            <a:spLocks noGrp="1"/>
          </p:cNvSpPr>
          <p:nvPr>
            <p:ph type="title"/>
          </p:nvPr>
        </p:nvSpPr>
        <p:spPr/>
        <p:txBody>
          <a:bodyPr/>
          <a:lstStyle/>
          <a:p>
            <a:r>
              <a:rPr lang="en-DK" dirty="0"/>
              <a:t>Regular audits	</a:t>
            </a:r>
          </a:p>
        </p:txBody>
      </p:sp>
      <p:sp>
        <p:nvSpPr>
          <p:cNvPr id="7" name="Content Placeholder 6">
            <a:extLst>
              <a:ext uri="{FF2B5EF4-FFF2-40B4-BE49-F238E27FC236}">
                <a16:creationId xmlns:a16="http://schemas.microsoft.com/office/drawing/2014/main" id="{25B39175-1589-D966-07FD-1C29980FF6A7}"/>
              </a:ext>
            </a:extLst>
          </p:cNvPr>
          <p:cNvSpPr>
            <a:spLocks noGrp="1"/>
          </p:cNvSpPr>
          <p:nvPr>
            <p:ph idx="1"/>
          </p:nvPr>
        </p:nvSpPr>
        <p:spPr/>
        <p:txBody>
          <a:bodyPr/>
          <a:lstStyle/>
          <a:p>
            <a:endParaRPr lang="en-DK"/>
          </a:p>
        </p:txBody>
      </p:sp>
      <p:graphicFrame>
        <p:nvGraphicFramePr>
          <p:cNvPr id="8" name="Content Placeholder 5">
            <a:extLst>
              <a:ext uri="{FF2B5EF4-FFF2-40B4-BE49-F238E27FC236}">
                <a16:creationId xmlns:a16="http://schemas.microsoft.com/office/drawing/2014/main" id="{C33D28DB-CAC6-1A22-9983-B1E6F5D3B171}"/>
              </a:ext>
            </a:extLst>
          </p:cNvPr>
          <p:cNvGraphicFramePr>
            <a:graphicFrameLocks/>
          </p:cNvGraphicFramePr>
          <p:nvPr>
            <p:extLst>
              <p:ext uri="{D42A27DB-BD31-4B8C-83A1-F6EECF244321}">
                <p14:modId xmlns:p14="http://schemas.microsoft.com/office/powerpoint/2010/main" val="1681410111"/>
              </p:ext>
            </p:extLst>
          </p:nvPr>
        </p:nvGraphicFramePr>
        <p:xfrm>
          <a:off x="350201" y="649479"/>
          <a:ext cx="7886700" cy="3844541"/>
        </p:xfrm>
        <a:graphic>
          <a:graphicData uri="http://schemas.openxmlformats.org/drawingml/2006/table">
            <a:tbl>
              <a:tblPr/>
              <a:tblGrid>
                <a:gridCol w="2628900">
                  <a:extLst>
                    <a:ext uri="{9D8B030D-6E8A-4147-A177-3AD203B41FA5}">
                      <a16:colId xmlns:a16="http://schemas.microsoft.com/office/drawing/2014/main" val="900595991"/>
                    </a:ext>
                  </a:extLst>
                </a:gridCol>
                <a:gridCol w="2628900">
                  <a:extLst>
                    <a:ext uri="{9D8B030D-6E8A-4147-A177-3AD203B41FA5}">
                      <a16:colId xmlns:a16="http://schemas.microsoft.com/office/drawing/2014/main" val="3090832454"/>
                    </a:ext>
                  </a:extLst>
                </a:gridCol>
                <a:gridCol w="2628900">
                  <a:extLst>
                    <a:ext uri="{9D8B030D-6E8A-4147-A177-3AD203B41FA5}">
                      <a16:colId xmlns:a16="http://schemas.microsoft.com/office/drawing/2014/main" val="3178049688"/>
                    </a:ext>
                  </a:extLst>
                </a:gridCol>
              </a:tblGrid>
              <a:tr h="327195">
                <a:tc>
                  <a:txBody>
                    <a:bodyPr/>
                    <a:lstStyle/>
                    <a:p>
                      <a:r>
                        <a:rPr lang="en-GB" sz="1400" b="1" dirty="0">
                          <a:effectLst/>
                          <a:latin typeface="LiberationSans"/>
                        </a:rPr>
                        <a:t>Date </a:t>
                      </a:r>
                      <a:endParaRPr lang="en-GB" sz="1000" dirty="0">
                        <a:effectLst/>
                      </a:endParaRPr>
                    </a:p>
                  </a:txBody>
                  <a:tcPr marL="68580" marR="68580" marT="34290" marB="34290" anchor="ctr">
                    <a:lnL w="1257" cap="flat" cmpd="sng" algn="ctr">
                      <a:solidFill>
                        <a:srgbClr val="000000"/>
                      </a:solidFill>
                      <a:prstDash val="solid"/>
                      <a:round/>
                      <a:headEnd type="none" w="med" len="med"/>
                      <a:tailEnd type="none" w="med" len="med"/>
                    </a:lnL>
                    <a:lnR w="1257" cap="flat" cmpd="sng" algn="ctr">
                      <a:solidFill>
                        <a:srgbClr val="FFFFFF"/>
                      </a:solidFill>
                      <a:prstDash val="solid"/>
                      <a:round/>
                      <a:headEnd type="none" w="med" len="med"/>
                      <a:tailEnd type="none" w="med" len="med"/>
                    </a:lnR>
                    <a:lnT w="1257" cap="flat" cmpd="sng" algn="ctr">
                      <a:solidFill>
                        <a:srgbClr val="000000"/>
                      </a:solidFill>
                      <a:prstDash val="solid"/>
                      <a:round/>
                      <a:headEnd type="none" w="med" len="med"/>
                      <a:tailEnd type="none" w="med" len="med"/>
                    </a:lnT>
                    <a:lnB w="1257" cap="flat" cmpd="sng" algn="ctr">
                      <a:solidFill>
                        <a:srgbClr val="000000"/>
                      </a:solidFill>
                      <a:prstDash val="solid"/>
                      <a:round/>
                      <a:headEnd type="none" w="med" len="med"/>
                      <a:tailEnd type="none" w="med" len="med"/>
                    </a:lnB>
                    <a:solidFill>
                      <a:srgbClr val="FFFFFF"/>
                    </a:solidFill>
                  </a:tcPr>
                </a:tc>
                <a:tc>
                  <a:txBody>
                    <a:bodyPr/>
                    <a:lstStyle/>
                    <a:p>
                      <a:r>
                        <a:rPr lang="en-GB" sz="1400" b="1">
                          <a:effectLst/>
                          <a:latin typeface="LiberationSans"/>
                        </a:rPr>
                        <a:t>Type </a:t>
                      </a:r>
                      <a:endParaRPr lang="en-GB" sz="1000">
                        <a:effectLst/>
                      </a:endParaRPr>
                    </a:p>
                  </a:txBody>
                  <a:tcPr marL="68580" marR="68580" marT="34290" marB="34290" anchor="ctr">
                    <a:lnL w="1257" cap="flat" cmpd="sng" algn="ctr">
                      <a:solidFill>
                        <a:srgbClr val="FFFFFF"/>
                      </a:solidFill>
                      <a:prstDash val="solid"/>
                      <a:round/>
                      <a:headEnd type="none" w="med" len="med"/>
                      <a:tailEnd type="none" w="med" len="med"/>
                    </a:lnL>
                    <a:lnR w="1257" cap="flat" cmpd="sng" algn="ctr">
                      <a:solidFill>
                        <a:srgbClr val="FFFFFF"/>
                      </a:solidFill>
                      <a:prstDash val="solid"/>
                      <a:round/>
                      <a:headEnd type="none" w="med" len="med"/>
                      <a:tailEnd type="none" w="med" len="med"/>
                    </a:lnR>
                    <a:lnT w="1257" cap="flat" cmpd="sng" algn="ctr">
                      <a:solidFill>
                        <a:srgbClr val="000000"/>
                      </a:solidFill>
                      <a:prstDash val="solid"/>
                      <a:round/>
                      <a:headEnd type="none" w="med" len="med"/>
                      <a:tailEnd type="none" w="med" len="med"/>
                    </a:lnT>
                    <a:lnB w="1257" cap="flat" cmpd="sng" algn="ctr">
                      <a:solidFill>
                        <a:srgbClr val="000000"/>
                      </a:solidFill>
                      <a:prstDash val="solid"/>
                      <a:round/>
                      <a:headEnd type="none" w="med" len="med"/>
                      <a:tailEnd type="none" w="med" len="med"/>
                    </a:lnB>
                    <a:solidFill>
                      <a:srgbClr val="FFFFFF"/>
                    </a:solidFill>
                  </a:tcPr>
                </a:tc>
                <a:tc>
                  <a:txBody>
                    <a:bodyPr/>
                    <a:lstStyle/>
                    <a:p>
                      <a:r>
                        <a:rPr lang="en-GB" sz="1400" b="1">
                          <a:effectLst/>
                          <a:latin typeface="LiberationSans"/>
                        </a:rPr>
                        <a:t>By </a:t>
                      </a:r>
                      <a:endParaRPr lang="en-GB" sz="1000">
                        <a:effectLst/>
                      </a:endParaRPr>
                    </a:p>
                  </a:txBody>
                  <a:tcPr marL="68580" marR="68580" marT="34290" marB="34290" anchor="ctr">
                    <a:lnL w="1257" cap="flat" cmpd="sng" algn="ctr">
                      <a:solidFill>
                        <a:srgbClr val="FFFFFF"/>
                      </a:solidFill>
                      <a:prstDash val="solid"/>
                      <a:round/>
                      <a:headEnd type="none" w="med" len="med"/>
                      <a:tailEnd type="none" w="med" len="med"/>
                    </a:lnL>
                    <a:lnR w="1257" cap="flat" cmpd="sng" algn="ctr">
                      <a:solidFill>
                        <a:srgbClr val="000000"/>
                      </a:solidFill>
                      <a:prstDash val="solid"/>
                      <a:round/>
                      <a:headEnd type="none" w="med" len="med"/>
                      <a:tailEnd type="none" w="med" len="med"/>
                    </a:lnR>
                    <a:lnT w="1257" cap="flat" cmpd="sng" algn="ctr">
                      <a:solidFill>
                        <a:srgbClr val="000000"/>
                      </a:solidFill>
                      <a:prstDash val="solid"/>
                      <a:round/>
                      <a:headEnd type="none" w="med" len="med"/>
                      <a:tailEnd type="none" w="med" len="med"/>
                    </a:lnT>
                    <a:lnB w="1257"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140491239"/>
                  </a:ext>
                </a:extLst>
              </a:tr>
              <a:tr h="327195">
                <a:tc>
                  <a:txBody>
                    <a:bodyPr/>
                    <a:lstStyle/>
                    <a:p>
                      <a:r>
                        <a:rPr lang="en-GB" sz="1400" dirty="0">
                          <a:effectLst/>
                          <a:latin typeface="LiberationSans"/>
                        </a:rPr>
                        <a:t>Q4-2016 </a:t>
                      </a:r>
                      <a:endParaRPr lang="en-GB" sz="1000" dirty="0">
                        <a:effectLst/>
                      </a:endParaRPr>
                    </a:p>
                  </a:txBody>
                  <a:tcPr marL="68580" marR="68580" marT="34290" marB="34290" anchor="ctr">
                    <a:lnL w="1257" cap="flat" cmpd="sng" algn="ctr">
                      <a:solidFill>
                        <a:srgbClr val="000000"/>
                      </a:solidFill>
                      <a:prstDash val="solid"/>
                      <a:round/>
                      <a:headEnd type="none" w="med" len="med"/>
                      <a:tailEnd type="none" w="med" len="med"/>
                    </a:lnL>
                    <a:lnR w="1257" cap="flat" cmpd="sng" algn="ctr">
                      <a:solidFill>
                        <a:srgbClr val="FFFFFF"/>
                      </a:solidFill>
                      <a:prstDash val="solid"/>
                      <a:round/>
                      <a:headEnd type="none" w="med" len="med"/>
                      <a:tailEnd type="none" w="med" len="med"/>
                    </a:lnR>
                    <a:lnT w="1257" cap="flat" cmpd="sng" algn="ctr">
                      <a:solidFill>
                        <a:srgbClr val="000000"/>
                      </a:solidFill>
                      <a:prstDash val="solid"/>
                      <a:round/>
                      <a:headEnd type="none" w="med" len="med"/>
                      <a:tailEnd type="none" w="med" len="med"/>
                    </a:lnT>
                    <a:lnB w="1257" cap="flat" cmpd="sng" algn="ctr">
                      <a:solidFill>
                        <a:srgbClr val="000000"/>
                      </a:solidFill>
                      <a:prstDash val="solid"/>
                      <a:round/>
                      <a:headEnd type="none" w="med" len="med"/>
                      <a:tailEnd type="none" w="med" len="med"/>
                    </a:lnB>
                    <a:solidFill>
                      <a:srgbClr val="FFFFFF"/>
                    </a:solidFill>
                  </a:tcPr>
                </a:tc>
                <a:tc>
                  <a:txBody>
                    <a:bodyPr/>
                    <a:lstStyle/>
                    <a:p>
                      <a:r>
                        <a:rPr lang="en-GB" sz="1400" dirty="0">
                          <a:effectLst/>
                          <a:latin typeface="LiberationSans"/>
                        </a:rPr>
                        <a:t>Server audit </a:t>
                      </a:r>
                      <a:endParaRPr lang="en-GB" sz="1000" dirty="0">
                        <a:effectLst/>
                      </a:endParaRPr>
                    </a:p>
                  </a:txBody>
                  <a:tcPr marL="68580" marR="68580" marT="34290" marB="34290" anchor="ctr">
                    <a:lnL w="1257" cap="flat" cmpd="sng" algn="ctr">
                      <a:solidFill>
                        <a:srgbClr val="FFFFFF"/>
                      </a:solidFill>
                      <a:prstDash val="solid"/>
                      <a:round/>
                      <a:headEnd type="none" w="med" len="med"/>
                      <a:tailEnd type="none" w="med" len="med"/>
                    </a:lnL>
                    <a:lnR w="1257" cap="flat" cmpd="sng" algn="ctr">
                      <a:solidFill>
                        <a:srgbClr val="FFFFFF"/>
                      </a:solidFill>
                      <a:prstDash val="solid"/>
                      <a:round/>
                      <a:headEnd type="none" w="med" len="med"/>
                      <a:tailEnd type="none" w="med" len="med"/>
                    </a:lnR>
                    <a:lnT w="1257" cap="flat" cmpd="sng" algn="ctr">
                      <a:solidFill>
                        <a:srgbClr val="000000"/>
                      </a:solidFill>
                      <a:prstDash val="solid"/>
                      <a:round/>
                      <a:headEnd type="none" w="med" len="med"/>
                      <a:tailEnd type="none" w="med" len="med"/>
                    </a:lnT>
                    <a:lnB w="1257" cap="flat" cmpd="sng" algn="ctr">
                      <a:solidFill>
                        <a:srgbClr val="000000"/>
                      </a:solidFill>
                      <a:prstDash val="solid"/>
                      <a:round/>
                      <a:headEnd type="none" w="med" len="med"/>
                      <a:tailEnd type="none" w="med" len="med"/>
                    </a:lnB>
                    <a:solidFill>
                      <a:srgbClr val="FFFFFF"/>
                    </a:solidFill>
                  </a:tcPr>
                </a:tc>
                <a:tc>
                  <a:txBody>
                    <a:bodyPr/>
                    <a:lstStyle/>
                    <a:p>
                      <a:r>
                        <a:rPr lang="en-GB" sz="1400">
                          <a:effectLst/>
                          <a:latin typeface="LiberationSans"/>
                        </a:rPr>
                        <a:t>Radically Open Security </a:t>
                      </a:r>
                      <a:endParaRPr lang="en-GB" sz="1000">
                        <a:effectLst/>
                      </a:endParaRPr>
                    </a:p>
                  </a:txBody>
                  <a:tcPr marL="68580" marR="68580" marT="34290" marB="34290" anchor="ctr">
                    <a:lnL w="1257" cap="flat" cmpd="sng" algn="ctr">
                      <a:solidFill>
                        <a:srgbClr val="FFFFFF"/>
                      </a:solidFill>
                      <a:prstDash val="solid"/>
                      <a:round/>
                      <a:headEnd type="none" w="med" len="med"/>
                      <a:tailEnd type="none" w="med" len="med"/>
                    </a:lnL>
                    <a:lnR w="1257" cap="flat" cmpd="sng" algn="ctr">
                      <a:solidFill>
                        <a:srgbClr val="000000"/>
                      </a:solidFill>
                      <a:prstDash val="solid"/>
                      <a:round/>
                      <a:headEnd type="none" w="med" len="med"/>
                      <a:tailEnd type="none" w="med" len="med"/>
                    </a:lnR>
                    <a:lnT w="1257" cap="flat" cmpd="sng" algn="ctr">
                      <a:solidFill>
                        <a:srgbClr val="000000"/>
                      </a:solidFill>
                      <a:prstDash val="solid"/>
                      <a:round/>
                      <a:headEnd type="none" w="med" len="med"/>
                      <a:tailEnd type="none" w="med" len="med"/>
                    </a:lnT>
                    <a:lnB w="1257"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449255387"/>
                  </a:ext>
                </a:extLst>
              </a:tr>
              <a:tr h="327195">
                <a:tc>
                  <a:txBody>
                    <a:bodyPr/>
                    <a:lstStyle/>
                    <a:p>
                      <a:r>
                        <a:rPr lang="en-GB" sz="1400">
                          <a:effectLst/>
                          <a:latin typeface="LiberationSans"/>
                        </a:rPr>
                        <a:t>Q4-2017 </a:t>
                      </a:r>
                      <a:endParaRPr lang="en-GB" sz="1000">
                        <a:effectLst/>
                      </a:endParaRPr>
                    </a:p>
                  </a:txBody>
                  <a:tcPr marL="68580" marR="68580" marT="34290" marB="34290" anchor="ctr">
                    <a:lnL w="1257" cap="flat" cmpd="sng" algn="ctr">
                      <a:solidFill>
                        <a:srgbClr val="000000"/>
                      </a:solidFill>
                      <a:prstDash val="solid"/>
                      <a:round/>
                      <a:headEnd type="none" w="med" len="med"/>
                      <a:tailEnd type="none" w="med" len="med"/>
                    </a:lnL>
                    <a:lnR w="1257" cap="flat" cmpd="sng" algn="ctr">
                      <a:solidFill>
                        <a:srgbClr val="FFFFFF"/>
                      </a:solidFill>
                      <a:prstDash val="solid"/>
                      <a:round/>
                      <a:headEnd type="none" w="med" len="med"/>
                      <a:tailEnd type="none" w="med" len="med"/>
                    </a:lnR>
                    <a:lnT w="1257" cap="flat" cmpd="sng" algn="ctr">
                      <a:solidFill>
                        <a:srgbClr val="000000"/>
                      </a:solidFill>
                      <a:prstDash val="solid"/>
                      <a:round/>
                      <a:headEnd type="none" w="med" len="med"/>
                      <a:tailEnd type="none" w="med" len="med"/>
                    </a:lnT>
                    <a:lnB w="1257" cap="flat" cmpd="sng" algn="ctr">
                      <a:solidFill>
                        <a:srgbClr val="000000"/>
                      </a:solidFill>
                      <a:prstDash val="solid"/>
                      <a:round/>
                      <a:headEnd type="none" w="med" len="med"/>
                      <a:tailEnd type="none" w="med" len="med"/>
                    </a:lnB>
                    <a:solidFill>
                      <a:srgbClr val="FFFFFF"/>
                    </a:solidFill>
                  </a:tcPr>
                </a:tc>
                <a:tc>
                  <a:txBody>
                    <a:bodyPr/>
                    <a:lstStyle/>
                    <a:p>
                      <a:r>
                        <a:rPr lang="en-GB" sz="1400">
                          <a:effectLst/>
                          <a:latin typeface="LiberationSans"/>
                        </a:rPr>
                        <a:t>Windows app audit </a:t>
                      </a:r>
                      <a:endParaRPr lang="en-GB" sz="1000">
                        <a:effectLst/>
                      </a:endParaRPr>
                    </a:p>
                  </a:txBody>
                  <a:tcPr marL="68580" marR="68580" marT="34290" marB="34290" anchor="ctr">
                    <a:lnL w="1257" cap="flat" cmpd="sng" algn="ctr">
                      <a:solidFill>
                        <a:srgbClr val="FFFFFF"/>
                      </a:solidFill>
                      <a:prstDash val="solid"/>
                      <a:round/>
                      <a:headEnd type="none" w="med" len="med"/>
                      <a:tailEnd type="none" w="med" len="med"/>
                    </a:lnL>
                    <a:lnR w="1257" cap="flat" cmpd="sng" algn="ctr">
                      <a:solidFill>
                        <a:srgbClr val="FFFFFF"/>
                      </a:solidFill>
                      <a:prstDash val="solid"/>
                      <a:round/>
                      <a:headEnd type="none" w="med" len="med"/>
                      <a:tailEnd type="none" w="med" len="med"/>
                    </a:lnR>
                    <a:lnT w="1257" cap="flat" cmpd="sng" algn="ctr">
                      <a:solidFill>
                        <a:srgbClr val="000000"/>
                      </a:solidFill>
                      <a:prstDash val="solid"/>
                      <a:round/>
                      <a:headEnd type="none" w="med" len="med"/>
                      <a:tailEnd type="none" w="med" len="med"/>
                    </a:lnT>
                    <a:lnB w="1257" cap="flat" cmpd="sng" algn="ctr">
                      <a:solidFill>
                        <a:srgbClr val="000000"/>
                      </a:solidFill>
                      <a:prstDash val="solid"/>
                      <a:round/>
                      <a:headEnd type="none" w="med" len="med"/>
                      <a:tailEnd type="none" w="med" len="med"/>
                    </a:lnB>
                    <a:solidFill>
                      <a:srgbClr val="FFFFFF"/>
                    </a:solidFill>
                  </a:tcPr>
                </a:tc>
                <a:tc>
                  <a:txBody>
                    <a:bodyPr/>
                    <a:lstStyle/>
                    <a:p>
                      <a:r>
                        <a:rPr lang="en-GB" sz="1400">
                          <a:effectLst/>
                          <a:latin typeface="LiberationSans"/>
                        </a:rPr>
                        <a:t>Fox-IT </a:t>
                      </a:r>
                      <a:endParaRPr lang="en-GB" sz="1000">
                        <a:effectLst/>
                      </a:endParaRPr>
                    </a:p>
                  </a:txBody>
                  <a:tcPr marL="68580" marR="68580" marT="34290" marB="34290" anchor="ctr">
                    <a:lnL w="1257" cap="flat" cmpd="sng" algn="ctr">
                      <a:solidFill>
                        <a:srgbClr val="FFFFFF"/>
                      </a:solidFill>
                      <a:prstDash val="solid"/>
                      <a:round/>
                      <a:headEnd type="none" w="med" len="med"/>
                      <a:tailEnd type="none" w="med" len="med"/>
                    </a:lnL>
                    <a:lnR w="1257" cap="flat" cmpd="sng" algn="ctr">
                      <a:solidFill>
                        <a:srgbClr val="000000"/>
                      </a:solidFill>
                      <a:prstDash val="solid"/>
                      <a:round/>
                      <a:headEnd type="none" w="med" len="med"/>
                      <a:tailEnd type="none" w="med" len="med"/>
                    </a:lnR>
                    <a:lnT w="1257" cap="flat" cmpd="sng" algn="ctr">
                      <a:solidFill>
                        <a:srgbClr val="000000"/>
                      </a:solidFill>
                      <a:prstDash val="solid"/>
                      <a:round/>
                      <a:headEnd type="none" w="med" len="med"/>
                      <a:tailEnd type="none" w="med" len="med"/>
                    </a:lnT>
                    <a:lnB w="1257"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391019136"/>
                  </a:ext>
                </a:extLst>
              </a:tr>
              <a:tr h="327195">
                <a:tc>
                  <a:txBody>
                    <a:bodyPr/>
                    <a:lstStyle/>
                    <a:p>
                      <a:r>
                        <a:rPr lang="en-GB" sz="1400">
                          <a:effectLst/>
                          <a:latin typeface="LiberationSans"/>
                        </a:rPr>
                        <a:t>Q1-2018 </a:t>
                      </a:r>
                      <a:endParaRPr lang="en-GB" sz="1000">
                        <a:effectLst/>
                      </a:endParaRPr>
                    </a:p>
                  </a:txBody>
                  <a:tcPr marL="68580" marR="68580" marT="34290" marB="34290" anchor="ctr">
                    <a:lnL w="1257" cap="flat" cmpd="sng" algn="ctr">
                      <a:solidFill>
                        <a:srgbClr val="000000"/>
                      </a:solidFill>
                      <a:prstDash val="solid"/>
                      <a:round/>
                      <a:headEnd type="none" w="med" len="med"/>
                      <a:tailEnd type="none" w="med" len="med"/>
                    </a:lnL>
                    <a:lnR w="1257" cap="flat" cmpd="sng" algn="ctr">
                      <a:solidFill>
                        <a:srgbClr val="FFFFFF"/>
                      </a:solidFill>
                      <a:prstDash val="solid"/>
                      <a:round/>
                      <a:headEnd type="none" w="med" len="med"/>
                      <a:tailEnd type="none" w="med" len="med"/>
                    </a:lnR>
                    <a:lnT w="1257" cap="flat" cmpd="sng" algn="ctr">
                      <a:solidFill>
                        <a:srgbClr val="000000"/>
                      </a:solidFill>
                      <a:prstDash val="solid"/>
                      <a:round/>
                      <a:headEnd type="none" w="med" len="med"/>
                      <a:tailEnd type="none" w="med" len="med"/>
                    </a:lnT>
                    <a:lnB w="1257" cap="flat" cmpd="sng" algn="ctr">
                      <a:solidFill>
                        <a:srgbClr val="000000"/>
                      </a:solidFill>
                      <a:prstDash val="solid"/>
                      <a:round/>
                      <a:headEnd type="none" w="med" len="med"/>
                      <a:tailEnd type="none" w="med" len="med"/>
                    </a:lnB>
                    <a:solidFill>
                      <a:srgbClr val="FFFFFF"/>
                    </a:solidFill>
                  </a:tcPr>
                </a:tc>
                <a:tc>
                  <a:txBody>
                    <a:bodyPr/>
                    <a:lstStyle/>
                    <a:p>
                      <a:r>
                        <a:rPr lang="en-GB" sz="1400">
                          <a:effectLst/>
                          <a:latin typeface="LiberationSans"/>
                        </a:rPr>
                        <a:t>Server audit </a:t>
                      </a:r>
                      <a:endParaRPr lang="en-GB" sz="1000">
                        <a:effectLst/>
                      </a:endParaRPr>
                    </a:p>
                  </a:txBody>
                  <a:tcPr marL="68580" marR="68580" marT="34290" marB="34290" anchor="ctr">
                    <a:lnL w="1257" cap="flat" cmpd="sng" algn="ctr">
                      <a:solidFill>
                        <a:srgbClr val="FFFFFF"/>
                      </a:solidFill>
                      <a:prstDash val="solid"/>
                      <a:round/>
                      <a:headEnd type="none" w="med" len="med"/>
                      <a:tailEnd type="none" w="med" len="med"/>
                    </a:lnL>
                    <a:lnR w="1257" cap="flat" cmpd="sng" algn="ctr">
                      <a:solidFill>
                        <a:srgbClr val="FFFFFF"/>
                      </a:solidFill>
                      <a:prstDash val="solid"/>
                      <a:round/>
                      <a:headEnd type="none" w="med" len="med"/>
                      <a:tailEnd type="none" w="med" len="med"/>
                    </a:lnR>
                    <a:lnT w="1257" cap="flat" cmpd="sng" algn="ctr">
                      <a:solidFill>
                        <a:srgbClr val="000000"/>
                      </a:solidFill>
                      <a:prstDash val="solid"/>
                      <a:round/>
                      <a:headEnd type="none" w="med" len="med"/>
                      <a:tailEnd type="none" w="med" len="med"/>
                    </a:lnT>
                    <a:lnB w="1257" cap="flat" cmpd="sng" algn="ctr">
                      <a:solidFill>
                        <a:srgbClr val="000000"/>
                      </a:solidFill>
                      <a:prstDash val="solid"/>
                      <a:round/>
                      <a:headEnd type="none" w="med" len="med"/>
                      <a:tailEnd type="none" w="med" len="med"/>
                    </a:lnB>
                    <a:solidFill>
                      <a:srgbClr val="FFFFFF"/>
                    </a:solidFill>
                  </a:tcPr>
                </a:tc>
                <a:tc>
                  <a:txBody>
                    <a:bodyPr/>
                    <a:lstStyle/>
                    <a:p>
                      <a:r>
                        <a:rPr lang="en-GB" sz="1400">
                          <a:effectLst/>
                          <a:latin typeface="LiberationSans"/>
                        </a:rPr>
                        <a:t>Radboud University </a:t>
                      </a:r>
                      <a:endParaRPr lang="en-GB" sz="1000">
                        <a:effectLst/>
                      </a:endParaRPr>
                    </a:p>
                  </a:txBody>
                  <a:tcPr marL="68580" marR="68580" marT="34290" marB="34290" anchor="ctr">
                    <a:lnL w="1257" cap="flat" cmpd="sng" algn="ctr">
                      <a:solidFill>
                        <a:srgbClr val="FFFFFF"/>
                      </a:solidFill>
                      <a:prstDash val="solid"/>
                      <a:round/>
                      <a:headEnd type="none" w="med" len="med"/>
                      <a:tailEnd type="none" w="med" len="med"/>
                    </a:lnL>
                    <a:lnR w="1257" cap="flat" cmpd="sng" algn="ctr">
                      <a:solidFill>
                        <a:srgbClr val="000000"/>
                      </a:solidFill>
                      <a:prstDash val="solid"/>
                      <a:round/>
                      <a:headEnd type="none" w="med" len="med"/>
                      <a:tailEnd type="none" w="med" len="med"/>
                    </a:lnR>
                    <a:lnT w="1257" cap="flat" cmpd="sng" algn="ctr">
                      <a:solidFill>
                        <a:srgbClr val="000000"/>
                      </a:solidFill>
                      <a:prstDash val="solid"/>
                      <a:round/>
                      <a:headEnd type="none" w="med" len="med"/>
                      <a:tailEnd type="none" w="med" len="med"/>
                    </a:lnT>
                    <a:lnB w="1257"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61615947"/>
                  </a:ext>
                </a:extLst>
              </a:tr>
              <a:tr h="327195">
                <a:tc>
                  <a:txBody>
                    <a:bodyPr/>
                    <a:lstStyle/>
                    <a:p>
                      <a:r>
                        <a:rPr lang="en-GB" sz="1400">
                          <a:effectLst/>
                          <a:latin typeface="LiberationSans"/>
                        </a:rPr>
                        <a:t>Q3-2018 </a:t>
                      </a:r>
                      <a:endParaRPr lang="en-GB" sz="1000">
                        <a:effectLst/>
                      </a:endParaRPr>
                    </a:p>
                  </a:txBody>
                  <a:tcPr marL="68580" marR="68580" marT="34290" marB="34290" anchor="ctr">
                    <a:lnL w="1257" cap="flat" cmpd="sng" algn="ctr">
                      <a:solidFill>
                        <a:srgbClr val="000000"/>
                      </a:solidFill>
                      <a:prstDash val="solid"/>
                      <a:round/>
                      <a:headEnd type="none" w="med" len="med"/>
                      <a:tailEnd type="none" w="med" len="med"/>
                    </a:lnL>
                    <a:lnR w="1257" cap="flat" cmpd="sng" algn="ctr">
                      <a:solidFill>
                        <a:srgbClr val="FFFFFF"/>
                      </a:solidFill>
                      <a:prstDash val="solid"/>
                      <a:round/>
                      <a:headEnd type="none" w="med" len="med"/>
                      <a:tailEnd type="none" w="med" len="med"/>
                    </a:lnR>
                    <a:lnT w="1257" cap="flat" cmpd="sng" algn="ctr">
                      <a:solidFill>
                        <a:srgbClr val="000000"/>
                      </a:solidFill>
                      <a:prstDash val="solid"/>
                      <a:round/>
                      <a:headEnd type="none" w="med" len="med"/>
                      <a:tailEnd type="none" w="med" len="med"/>
                    </a:lnT>
                    <a:lnB w="1257" cap="flat" cmpd="sng" algn="ctr">
                      <a:solidFill>
                        <a:srgbClr val="000000"/>
                      </a:solidFill>
                      <a:prstDash val="solid"/>
                      <a:round/>
                      <a:headEnd type="none" w="med" len="med"/>
                      <a:tailEnd type="none" w="med" len="med"/>
                    </a:lnB>
                    <a:solidFill>
                      <a:srgbClr val="FFFFFF"/>
                    </a:solidFill>
                  </a:tcPr>
                </a:tc>
                <a:tc>
                  <a:txBody>
                    <a:bodyPr/>
                    <a:lstStyle/>
                    <a:p>
                      <a:r>
                        <a:rPr lang="en-GB" sz="1400">
                          <a:effectLst/>
                          <a:latin typeface="LiberationSans"/>
                        </a:rPr>
                        <a:t>Android app audit </a:t>
                      </a:r>
                      <a:endParaRPr lang="en-GB" sz="1000">
                        <a:effectLst/>
                      </a:endParaRPr>
                    </a:p>
                  </a:txBody>
                  <a:tcPr marL="68580" marR="68580" marT="34290" marB="34290" anchor="ctr">
                    <a:lnL w="1257" cap="flat" cmpd="sng" algn="ctr">
                      <a:solidFill>
                        <a:srgbClr val="FFFFFF"/>
                      </a:solidFill>
                      <a:prstDash val="solid"/>
                      <a:round/>
                      <a:headEnd type="none" w="med" len="med"/>
                      <a:tailEnd type="none" w="med" len="med"/>
                    </a:lnL>
                    <a:lnR w="1257" cap="flat" cmpd="sng" algn="ctr">
                      <a:solidFill>
                        <a:srgbClr val="FFFFFF"/>
                      </a:solidFill>
                      <a:prstDash val="solid"/>
                      <a:round/>
                      <a:headEnd type="none" w="med" len="med"/>
                      <a:tailEnd type="none" w="med" len="med"/>
                    </a:lnR>
                    <a:lnT w="1257" cap="flat" cmpd="sng" algn="ctr">
                      <a:solidFill>
                        <a:srgbClr val="000000"/>
                      </a:solidFill>
                      <a:prstDash val="solid"/>
                      <a:round/>
                      <a:headEnd type="none" w="med" len="med"/>
                      <a:tailEnd type="none" w="med" len="med"/>
                    </a:lnT>
                    <a:lnB w="1257" cap="flat" cmpd="sng" algn="ctr">
                      <a:solidFill>
                        <a:srgbClr val="000000"/>
                      </a:solidFill>
                      <a:prstDash val="solid"/>
                      <a:round/>
                      <a:headEnd type="none" w="med" len="med"/>
                      <a:tailEnd type="none" w="med" len="med"/>
                    </a:lnB>
                    <a:solidFill>
                      <a:srgbClr val="FFFFFF"/>
                    </a:solidFill>
                  </a:tcPr>
                </a:tc>
                <a:tc>
                  <a:txBody>
                    <a:bodyPr/>
                    <a:lstStyle/>
                    <a:p>
                      <a:r>
                        <a:rPr lang="en-GB" sz="1400">
                          <a:effectLst/>
                          <a:latin typeface="LiberationSans"/>
                        </a:rPr>
                        <a:t>GÉANT </a:t>
                      </a:r>
                      <a:endParaRPr lang="en-GB" sz="1000">
                        <a:effectLst/>
                      </a:endParaRPr>
                    </a:p>
                  </a:txBody>
                  <a:tcPr marL="68580" marR="68580" marT="34290" marB="34290" anchor="ctr">
                    <a:lnL w="1257" cap="flat" cmpd="sng" algn="ctr">
                      <a:solidFill>
                        <a:srgbClr val="FFFFFF"/>
                      </a:solidFill>
                      <a:prstDash val="solid"/>
                      <a:round/>
                      <a:headEnd type="none" w="med" len="med"/>
                      <a:tailEnd type="none" w="med" len="med"/>
                    </a:lnL>
                    <a:lnR w="1257" cap="flat" cmpd="sng" algn="ctr">
                      <a:solidFill>
                        <a:srgbClr val="000000"/>
                      </a:solidFill>
                      <a:prstDash val="solid"/>
                      <a:round/>
                      <a:headEnd type="none" w="med" len="med"/>
                      <a:tailEnd type="none" w="med" len="med"/>
                    </a:lnR>
                    <a:lnT w="1257" cap="flat" cmpd="sng" algn="ctr">
                      <a:solidFill>
                        <a:srgbClr val="000000"/>
                      </a:solidFill>
                      <a:prstDash val="solid"/>
                      <a:round/>
                      <a:headEnd type="none" w="med" len="med"/>
                      <a:tailEnd type="none" w="med" len="med"/>
                    </a:lnT>
                    <a:lnB w="1257"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795278322"/>
                  </a:ext>
                </a:extLst>
              </a:tr>
              <a:tr h="327195">
                <a:tc>
                  <a:txBody>
                    <a:bodyPr/>
                    <a:lstStyle/>
                    <a:p>
                      <a:r>
                        <a:rPr lang="en-GB" sz="1400">
                          <a:effectLst/>
                          <a:latin typeface="LiberationSans"/>
                        </a:rPr>
                        <a:t>Q4-2018 </a:t>
                      </a:r>
                      <a:endParaRPr lang="en-GB" sz="1000">
                        <a:effectLst/>
                      </a:endParaRPr>
                    </a:p>
                  </a:txBody>
                  <a:tcPr marL="68580" marR="68580" marT="34290" marB="34290" anchor="ctr">
                    <a:lnL w="1257" cap="flat" cmpd="sng" algn="ctr">
                      <a:solidFill>
                        <a:srgbClr val="000000"/>
                      </a:solidFill>
                      <a:prstDash val="solid"/>
                      <a:round/>
                      <a:headEnd type="none" w="med" len="med"/>
                      <a:tailEnd type="none" w="med" len="med"/>
                    </a:lnL>
                    <a:lnR w="1257" cap="flat" cmpd="sng" algn="ctr">
                      <a:solidFill>
                        <a:srgbClr val="FFFFFF"/>
                      </a:solidFill>
                      <a:prstDash val="solid"/>
                      <a:round/>
                      <a:headEnd type="none" w="med" len="med"/>
                      <a:tailEnd type="none" w="med" len="med"/>
                    </a:lnR>
                    <a:lnT w="1257" cap="flat" cmpd="sng" algn="ctr">
                      <a:solidFill>
                        <a:srgbClr val="000000"/>
                      </a:solidFill>
                      <a:prstDash val="solid"/>
                      <a:round/>
                      <a:headEnd type="none" w="med" len="med"/>
                      <a:tailEnd type="none" w="med" len="med"/>
                    </a:lnT>
                    <a:lnB w="1257" cap="flat" cmpd="sng" algn="ctr">
                      <a:solidFill>
                        <a:srgbClr val="000000"/>
                      </a:solidFill>
                      <a:prstDash val="solid"/>
                      <a:round/>
                      <a:headEnd type="none" w="med" len="med"/>
                      <a:tailEnd type="none" w="med" len="med"/>
                    </a:lnB>
                    <a:solidFill>
                      <a:srgbClr val="FFFFFF"/>
                    </a:solidFill>
                  </a:tcPr>
                </a:tc>
                <a:tc>
                  <a:txBody>
                    <a:bodyPr/>
                    <a:lstStyle/>
                    <a:p>
                      <a:r>
                        <a:rPr lang="en-GB" sz="1400">
                          <a:effectLst/>
                          <a:latin typeface="LiberationSans"/>
                        </a:rPr>
                        <a:t>iOS/macOS app audit </a:t>
                      </a:r>
                      <a:endParaRPr lang="en-GB" sz="1000">
                        <a:effectLst/>
                      </a:endParaRPr>
                    </a:p>
                  </a:txBody>
                  <a:tcPr marL="68580" marR="68580" marT="34290" marB="34290" anchor="ctr">
                    <a:lnL w="1257" cap="flat" cmpd="sng" algn="ctr">
                      <a:solidFill>
                        <a:srgbClr val="FFFFFF"/>
                      </a:solidFill>
                      <a:prstDash val="solid"/>
                      <a:round/>
                      <a:headEnd type="none" w="med" len="med"/>
                      <a:tailEnd type="none" w="med" len="med"/>
                    </a:lnL>
                    <a:lnR w="1257" cap="flat" cmpd="sng" algn="ctr">
                      <a:solidFill>
                        <a:srgbClr val="FFFFFF"/>
                      </a:solidFill>
                      <a:prstDash val="solid"/>
                      <a:round/>
                      <a:headEnd type="none" w="med" len="med"/>
                      <a:tailEnd type="none" w="med" len="med"/>
                    </a:lnR>
                    <a:lnT w="1257" cap="flat" cmpd="sng" algn="ctr">
                      <a:solidFill>
                        <a:srgbClr val="000000"/>
                      </a:solidFill>
                      <a:prstDash val="solid"/>
                      <a:round/>
                      <a:headEnd type="none" w="med" len="med"/>
                      <a:tailEnd type="none" w="med" len="med"/>
                    </a:lnT>
                    <a:lnB w="1257" cap="flat" cmpd="sng" algn="ctr">
                      <a:solidFill>
                        <a:srgbClr val="000000"/>
                      </a:solidFill>
                      <a:prstDash val="solid"/>
                      <a:round/>
                      <a:headEnd type="none" w="med" len="med"/>
                      <a:tailEnd type="none" w="med" len="med"/>
                    </a:lnB>
                    <a:solidFill>
                      <a:srgbClr val="FFFFFF"/>
                    </a:solidFill>
                  </a:tcPr>
                </a:tc>
                <a:tc>
                  <a:txBody>
                    <a:bodyPr/>
                    <a:lstStyle/>
                    <a:p>
                      <a:r>
                        <a:rPr lang="en-GB" sz="1400" dirty="0">
                          <a:effectLst/>
                          <a:latin typeface="LiberationSans"/>
                        </a:rPr>
                        <a:t>Radically Open Security </a:t>
                      </a:r>
                      <a:endParaRPr lang="en-GB" sz="1000" dirty="0">
                        <a:effectLst/>
                      </a:endParaRPr>
                    </a:p>
                  </a:txBody>
                  <a:tcPr marL="68580" marR="68580" marT="34290" marB="34290" anchor="ctr">
                    <a:lnL w="1257" cap="flat" cmpd="sng" algn="ctr">
                      <a:solidFill>
                        <a:srgbClr val="FFFFFF"/>
                      </a:solidFill>
                      <a:prstDash val="solid"/>
                      <a:round/>
                      <a:headEnd type="none" w="med" len="med"/>
                      <a:tailEnd type="none" w="med" len="med"/>
                    </a:lnL>
                    <a:lnR w="1257" cap="flat" cmpd="sng" algn="ctr">
                      <a:solidFill>
                        <a:srgbClr val="000000"/>
                      </a:solidFill>
                      <a:prstDash val="solid"/>
                      <a:round/>
                      <a:headEnd type="none" w="med" len="med"/>
                      <a:tailEnd type="none" w="med" len="med"/>
                    </a:lnR>
                    <a:lnT w="1257" cap="flat" cmpd="sng" algn="ctr">
                      <a:solidFill>
                        <a:srgbClr val="000000"/>
                      </a:solidFill>
                      <a:prstDash val="solid"/>
                      <a:round/>
                      <a:headEnd type="none" w="med" len="med"/>
                      <a:tailEnd type="none" w="med" len="med"/>
                    </a:lnT>
                    <a:lnB w="1257"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475867517"/>
                  </a:ext>
                </a:extLst>
              </a:tr>
              <a:tr h="572591">
                <a:tc>
                  <a:txBody>
                    <a:bodyPr/>
                    <a:lstStyle/>
                    <a:p>
                      <a:r>
                        <a:rPr lang="en-GB" sz="1400" dirty="0">
                          <a:effectLst/>
                          <a:latin typeface="LiberationSans"/>
                        </a:rPr>
                        <a:t>Q4-2019 </a:t>
                      </a:r>
                      <a:endParaRPr lang="en-GB" sz="1000" dirty="0">
                        <a:effectLst/>
                      </a:endParaRPr>
                    </a:p>
                  </a:txBody>
                  <a:tcPr marL="68580" marR="68580" marT="34290" marB="34290" anchor="ctr">
                    <a:lnL w="1257" cap="flat" cmpd="sng" algn="ctr">
                      <a:solidFill>
                        <a:srgbClr val="000000"/>
                      </a:solidFill>
                      <a:prstDash val="solid"/>
                      <a:round/>
                      <a:headEnd type="none" w="med" len="med"/>
                      <a:tailEnd type="none" w="med" len="med"/>
                    </a:lnL>
                    <a:lnR w="1257" cap="flat" cmpd="sng" algn="ctr">
                      <a:solidFill>
                        <a:srgbClr val="FFFFFF"/>
                      </a:solidFill>
                      <a:prstDash val="solid"/>
                      <a:round/>
                      <a:headEnd type="none" w="med" len="med"/>
                      <a:tailEnd type="none" w="med" len="med"/>
                    </a:lnR>
                    <a:lnT w="1257" cap="flat" cmpd="sng" algn="ctr">
                      <a:solidFill>
                        <a:srgbClr val="000000"/>
                      </a:solidFill>
                      <a:prstDash val="solid"/>
                      <a:round/>
                      <a:headEnd type="none" w="med" len="med"/>
                      <a:tailEnd type="none" w="med" len="med"/>
                    </a:lnT>
                    <a:lnB w="1257" cap="flat" cmpd="sng" algn="ctr">
                      <a:solidFill>
                        <a:srgbClr val="000000"/>
                      </a:solidFill>
                      <a:prstDash val="solid"/>
                      <a:round/>
                      <a:headEnd type="none" w="med" len="med"/>
                      <a:tailEnd type="none" w="med" len="med"/>
                    </a:lnB>
                    <a:solidFill>
                      <a:srgbClr val="FFFFFF"/>
                    </a:solidFill>
                  </a:tcPr>
                </a:tc>
                <a:tc>
                  <a:txBody>
                    <a:bodyPr/>
                    <a:lstStyle/>
                    <a:p>
                      <a:r>
                        <a:rPr lang="en-GB" sz="1400">
                          <a:effectLst/>
                          <a:latin typeface="LiberationSans"/>
                        </a:rPr>
                        <a:t>TunnelKit (iOS/macOS) library “fuzzing” </a:t>
                      </a:r>
                      <a:endParaRPr lang="en-GB" sz="1000">
                        <a:effectLst/>
                      </a:endParaRPr>
                    </a:p>
                  </a:txBody>
                  <a:tcPr marL="68580" marR="68580" marT="34290" marB="34290" anchor="ctr">
                    <a:lnL w="1257" cap="flat" cmpd="sng" algn="ctr">
                      <a:solidFill>
                        <a:srgbClr val="FFFFFF"/>
                      </a:solidFill>
                      <a:prstDash val="solid"/>
                      <a:round/>
                      <a:headEnd type="none" w="med" len="med"/>
                      <a:tailEnd type="none" w="med" len="med"/>
                    </a:lnL>
                    <a:lnR w="1257" cap="flat" cmpd="sng" algn="ctr">
                      <a:solidFill>
                        <a:srgbClr val="FFFFFF"/>
                      </a:solidFill>
                      <a:prstDash val="solid"/>
                      <a:round/>
                      <a:headEnd type="none" w="med" len="med"/>
                      <a:tailEnd type="none" w="med" len="med"/>
                    </a:lnR>
                    <a:lnT w="1257" cap="flat" cmpd="sng" algn="ctr">
                      <a:solidFill>
                        <a:srgbClr val="000000"/>
                      </a:solidFill>
                      <a:prstDash val="solid"/>
                      <a:round/>
                      <a:headEnd type="none" w="med" len="med"/>
                      <a:tailEnd type="none" w="med" len="med"/>
                    </a:lnT>
                    <a:lnB w="1257" cap="flat" cmpd="sng" algn="ctr">
                      <a:solidFill>
                        <a:srgbClr val="000000"/>
                      </a:solidFill>
                      <a:prstDash val="solid"/>
                      <a:round/>
                      <a:headEnd type="none" w="med" len="med"/>
                      <a:tailEnd type="none" w="med" len="med"/>
                    </a:lnB>
                    <a:solidFill>
                      <a:srgbClr val="FFFFFF"/>
                    </a:solidFill>
                  </a:tcPr>
                </a:tc>
                <a:tc>
                  <a:txBody>
                    <a:bodyPr/>
                    <a:lstStyle/>
                    <a:p>
                      <a:r>
                        <a:rPr lang="en-GB" sz="1400">
                          <a:effectLst/>
                          <a:latin typeface="LiberationSans"/>
                        </a:rPr>
                        <a:t>Guido Vranken </a:t>
                      </a:r>
                      <a:endParaRPr lang="en-GB" sz="1000">
                        <a:effectLst/>
                      </a:endParaRPr>
                    </a:p>
                  </a:txBody>
                  <a:tcPr marL="68580" marR="68580" marT="34290" marB="34290" anchor="ctr">
                    <a:lnL w="1257" cap="flat" cmpd="sng" algn="ctr">
                      <a:solidFill>
                        <a:srgbClr val="FFFFFF"/>
                      </a:solidFill>
                      <a:prstDash val="solid"/>
                      <a:round/>
                      <a:headEnd type="none" w="med" len="med"/>
                      <a:tailEnd type="none" w="med" len="med"/>
                    </a:lnL>
                    <a:lnR w="1257" cap="flat" cmpd="sng" algn="ctr">
                      <a:solidFill>
                        <a:srgbClr val="000000"/>
                      </a:solidFill>
                      <a:prstDash val="solid"/>
                      <a:round/>
                      <a:headEnd type="none" w="med" len="med"/>
                      <a:tailEnd type="none" w="med" len="med"/>
                    </a:lnR>
                    <a:lnT w="1257" cap="flat" cmpd="sng" algn="ctr">
                      <a:solidFill>
                        <a:srgbClr val="000000"/>
                      </a:solidFill>
                      <a:prstDash val="solid"/>
                      <a:round/>
                      <a:headEnd type="none" w="med" len="med"/>
                      <a:tailEnd type="none" w="med" len="med"/>
                    </a:lnT>
                    <a:lnB w="1257"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888555988"/>
                  </a:ext>
                </a:extLst>
              </a:tr>
              <a:tr h="327195">
                <a:tc>
                  <a:txBody>
                    <a:bodyPr/>
                    <a:lstStyle/>
                    <a:p>
                      <a:r>
                        <a:rPr lang="en-GB" sz="1400" dirty="0">
                          <a:effectLst/>
                          <a:latin typeface="LiberationSans"/>
                        </a:rPr>
                        <a:t>Q4-2020 </a:t>
                      </a:r>
                      <a:endParaRPr lang="en-GB" sz="1000" dirty="0">
                        <a:effectLst/>
                      </a:endParaRPr>
                    </a:p>
                  </a:txBody>
                  <a:tcPr marL="68580" marR="68580" marT="34290" marB="34290" anchor="ctr">
                    <a:lnL w="1257" cap="flat" cmpd="sng" algn="ctr">
                      <a:solidFill>
                        <a:srgbClr val="000000"/>
                      </a:solidFill>
                      <a:prstDash val="solid"/>
                      <a:round/>
                      <a:headEnd type="none" w="med" len="med"/>
                      <a:tailEnd type="none" w="med" len="med"/>
                    </a:lnL>
                    <a:lnR w="1257" cap="flat" cmpd="sng" algn="ctr">
                      <a:solidFill>
                        <a:srgbClr val="FFFFFF"/>
                      </a:solidFill>
                      <a:prstDash val="solid"/>
                      <a:round/>
                      <a:headEnd type="none" w="med" len="med"/>
                      <a:tailEnd type="none" w="med" len="med"/>
                    </a:lnR>
                    <a:lnT w="1257" cap="flat" cmpd="sng" algn="ctr">
                      <a:solidFill>
                        <a:srgbClr val="000000"/>
                      </a:solidFill>
                      <a:prstDash val="solid"/>
                      <a:round/>
                      <a:headEnd type="none" w="med" len="med"/>
                      <a:tailEnd type="none" w="med" len="med"/>
                    </a:lnT>
                    <a:lnB w="1257" cap="flat" cmpd="sng" algn="ctr">
                      <a:solidFill>
                        <a:srgbClr val="000000"/>
                      </a:solidFill>
                      <a:prstDash val="solid"/>
                      <a:round/>
                      <a:headEnd type="none" w="med" len="med"/>
                      <a:tailEnd type="none" w="med" len="med"/>
                    </a:lnB>
                    <a:solidFill>
                      <a:srgbClr val="FFFFFF"/>
                    </a:solidFill>
                  </a:tcPr>
                </a:tc>
                <a:tc>
                  <a:txBody>
                    <a:bodyPr/>
                    <a:lstStyle/>
                    <a:p>
                      <a:r>
                        <a:rPr lang="en-GB" sz="1400">
                          <a:effectLst/>
                          <a:latin typeface="LiberationSans"/>
                        </a:rPr>
                        <a:t>SAML (php-saml-sp) audit </a:t>
                      </a:r>
                      <a:endParaRPr lang="en-GB" sz="1000">
                        <a:effectLst/>
                      </a:endParaRPr>
                    </a:p>
                  </a:txBody>
                  <a:tcPr marL="68580" marR="68580" marT="34290" marB="34290" anchor="ctr">
                    <a:lnL w="1257" cap="flat" cmpd="sng" algn="ctr">
                      <a:solidFill>
                        <a:srgbClr val="FFFFFF"/>
                      </a:solidFill>
                      <a:prstDash val="solid"/>
                      <a:round/>
                      <a:headEnd type="none" w="med" len="med"/>
                      <a:tailEnd type="none" w="med" len="med"/>
                    </a:lnL>
                    <a:lnR w="1257" cap="flat" cmpd="sng" algn="ctr">
                      <a:solidFill>
                        <a:srgbClr val="FFFFFF"/>
                      </a:solidFill>
                      <a:prstDash val="solid"/>
                      <a:round/>
                      <a:headEnd type="none" w="med" len="med"/>
                      <a:tailEnd type="none" w="med" len="med"/>
                    </a:lnR>
                    <a:lnT w="1257" cap="flat" cmpd="sng" algn="ctr">
                      <a:solidFill>
                        <a:srgbClr val="000000"/>
                      </a:solidFill>
                      <a:prstDash val="solid"/>
                      <a:round/>
                      <a:headEnd type="none" w="med" len="med"/>
                      <a:tailEnd type="none" w="med" len="med"/>
                    </a:lnT>
                    <a:lnB w="1257" cap="flat" cmpd="sng" algn="ctr">
                      <a:solidFill>
                        <a:srgbClr val="000000"/>
                      </a:solidFill>
                      <a:prstDash val="solid"/>
                      <a:round/>
                      <a:headEnd type="none" w="med" len="med"/>
                      <a:tailEnd type="none" w="med" len="med"/>
                    </a:lnB>
                    <a:solidFill>
                      <a:srgbClr val="FFFFFF"/>
                    </a:solidFill>
                  </a:tcPr>
                </a:tc>
                <a:tc>
                  <a:txBody>
                    <a:bodyPr/>
                    <a:lstStyle/>
                    <a:p>
                      <a:r>
                        <a:rPr lang="en-GB" sz="1400">
                          <a:effectLst/>
                          <a:latin typeface="LiberationSans"/>
                        </a:rPr>
                        <a:t>Cure53 </a:t>
                      </a:r>
                      <a:endParaRPr lang="en-GB" sz="1000">
                        <a:effectLst/>
                      </a:endParaRPr>
                    </a:p>
                  </a:txBody>
                  <a:tcPr marL="68580" marR="68580" marT="34290" marB="34290" anchor="ctr">
                    <a:lnL w="1257" cap="flat" cmpd="sng" algn="ctr">
                      <a:solidFill>
                        <a:srgbClr val="FFFFFF"/>
                      </a:solidFill>
                      <a:prstDash val="solid"/>
                      <a:round/>
                      <a:headEnd type="none" w="med" len="med"/>
                      <a:tailEnd type="none" w="med" len="med"/>
                    </a:lnL>
                    <a:lnR w="1257" cap="flat" cmpd="sng" algn="ctr">
                      <a:solidFill>
                        <a:srgbClr val="000000"/>
                      </a:solidFill>
                      <a:prstDash val="solid"/>
                      <a:round/>
                      <a:headEnd type="none" w="med" len="med"/>
                      <a:tailEnd type="none" w="med" len="med"/>
                    </a:lnR>
                    <a:lnT w="1257" cap="flat" cmpd="sng" algn="ctr">
                      <a:solidFill>
                        <a:srgbClr val="000000"/>
                      </a:solidFill>
                      <a:prstDash val="solid"/>
                      <a:round/>
                      <a:headEnd type="none" w="med" len="med"/>
                      <a:tailEnd type="none" w="med" len="med"/>
                    </a:lnT>
                    <a:lnB w="1257"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055127844"/>
                  </a:ext>
                </a:extLst>
              </a:tr>
              <a:tr h="327195">
                <a:tc>
                  <a:txBody>
                    <a:bodyPr/>
                    <a:lstStyle/>
                    <a:p>
                      <a:r>
                        <a:rPr lang="en-GB" sz="1400">
                          <a:effectLst/>
                          <a:latin typeface="LiberationSans"/>
                        </a:rPr>
                        <a:t>Q1-2021 </a:t>
                      </a:r>
                      <a:endParaRPr lang="en-GB" sz="1000">
                        <a:effectLst/>
                      </a:endParaRPr>
                    </a:p>
                  </a:txBody>
                  <a:tcPr marL="68580" marR="68580" marT="34290" marB="34290" anchor="ctr">
                    <a:lnL w="1257" cap="flat" cmpd="sng" algn="ctr">
                      <a:solidFill>
                        <a:srgbClr val="000000"/>
                      </a:solidFill>
                      <a:prstDash val="solid"/>
                      <a:round/>
                      <a:headEnd type="none" w="med" len="med"/>
                      <a:tailEnd type="none" w="med" len="med"/>
                    </a:lnL>
                    <a:lnR w="1257" cap="flat" cmpd="sng" algn="ctr">
                      <a:solidFill>
                        <a:srgbClr val="FFFFFF"/>
                      </a:solidFill>
                      <a:prstDash val="solid"/>
                      <a:round/>
                      <a:headEnd type="none" w="med" len="med"/>
                      <a:tailEnd type="none" w="med" len="med"/>
                    </a:lnR>
                    <a:lnT w="1257" cap="flat" cmpd="sng" algn="ctr">
                      <a:solidFill>
                        <a:srgbClr val="000000"/>
                      </a:solidFill>
                      <a:prstDash val="solid"/>
                      <a:round/>
                      <a:headEnd type="none" w="med" len="med"/>
                      <a:tailEnd type="none" w="med" len="med"/>
                    </a:lnT>
                    <a:lnB w="1257" cap="flat" cmpd="sng" algn="ctr">
                      <a:solidFill>
                        <a:srgbClr val="000000"/>
                      </a:solidFill>
                      <a:prstDash val="solid"/>
                      <a:round/>
                      <a:headEnd type="none" w="med" len="med"/>
                      <a:tailEnd type="none" w="med" len="med"/>
                    </a:lnB>
                    <a:solidFill>
                      <a:srgbClr val="FFFFFF"/>
                    </a:solidFill>
                  </a:tcPr>
                </a:tc>
                <a:tc>
                  <a:txBody>
                    <a:bodyPr/>
                    <a:lstStyle/>
                    <a:p>
                      <a:r>
                        <a:rPr lang="en-GB" sz="1400" dirty="0">
                          <a:effectLst/>
                          <a:latin typeface="LiberationSans"/>
                        </a:rPr>
                        <a:t>iOS/macOS app audit </a:t>
                      </a:r>
                      <a:endParaRPr lang="en-GB" sz="1000" dirty="0">
                        <a:effectLst/>
                      </a:endParaRPr>
                    </a:p>
                  </a:txBody>
                  <a:tcPr marL="68580" marR="68580" marT="34290" marB="34290" anchor="ctr">
                    <a:lnL w="1257" cap="flat" cmpd="sng" algn="ctr">
                      <a:solidFill>
                        <a:srgbClr val="FFFFFF"/>
                      </a:solidFill>
                      <a:prstDash val="solid"/>
                      <a:round/>
                      <a:headEnd type="none" w="med" len="med"/>
                      <a:tailEnd type="none" w="med" len="med"/>
                    </a:lnL>
                    <a:lnR w="1257" cap="flat" cmpd="sng" algn="ctr">
                      <a:solidFill>
                        <a:srgbClr val="FFFFFF"/>
                      </a:solidFill>
                      <a:prstDash val="solid"/>
                      <a:round/>
                      <a:headEnd type="none" w="med" len="med"/>
                      <a:tailEnd type="none" w="med" len="med"/>
                    </a:lnR>
                    <a:lnT w="1257" cap="flat" cmpd="sng" algn="ctr">
                      <a:solidFill>
                        <a:srgbClr val="000000"/>
                      </a:solidFill>
                      <a:prstDash val="solid"/>
                      <a:round/>
                      <a:headEnd type="none" w="med" len="med"/>
                      <a:tailEnd type="none" w="med" len="med"/>
                    </a:lnT>
                    <a:lnB w="1257" cap="flat" cmpd="sng" algn="ctr">
                      <a:solidFill>
                        <a:srgbClr val="000000"/>
                      </a:solidFill>
                      <a:prstDash val="solid"/>
                      <a:round/>
                      <a:headEnd type="none" w="med" len="med"/>
                      <a:tailEnd type="none" w="med" len="med"/>
                    </a:lnB>
                    <a:solidFill>
                      <a:srgbClr val="FFFFFF"/>
                    </a:solidFill>
                  </a:tcPr>
                </a:tc>
                <a:tc>
                  <a:txBody>
                    <a:bodyPr/>
                    <a:lstStyle/>
                    <a:p>
                      <a:r>
                        <a:rPr lang="en-GB" sz="1400">
                          <a:effectLst/>
                          <a:latin typeface="LiberationSans"/>
                        </a:rPr>
                        <a:t>Midnight Blue </a:t>
                      </a:r>
                      <a:endParaRPr lang="en-GB" sz="1000">
                        <a:effectLst/>
                      </a:endParaRPr>
                    </a:p>
                  </a:txBody>
                  <a:tcPr marL="68580" marR="68580" marT="34290" marB="34290" anchor="ctr">
                    <a:lnL w="1257" cap="flat" cmpd="sng" algn="ctr">
                      <a:solidFill>
                        <a:srgbClr val="FFFFFF"/>
                      </a:solidFill>
                      <a:prstDash val="solid"/>
                      <a:round/>
                      <a:headEnd type="none" w="med" len="med"/>
                      <a:tailEnd type="none" w="med" len="med"/>
                    </a:lnL>
                    <a:lnR w="1257" cap="flat" cmpd="sng" algn="ctr">
                      <a:solidFill>
                        <a:srgbClr val="000000"/>
                      </a:solidFill>
                      <a:prstDash val="solid"/>
                      <a:round/>
                      <a:headEnd type="none" w="med" len="med"/>
                      <a:tailEnd type="none" w="med" len="med"/>
                    </a:lnR>
                    <a:lnT w="1257" cap="flat" cmpd="sng" algn="ctr">
                      <a:solidFill>
                        <a:srgbClr val="000000"/>
                      </a:solidFill>
                      <a:prstDash val="solid"/>
                      <a:round/>
                      <a:headEnd type="none" w="med" len="med"/>
                      <a:tailEnd type="none" w="med" len="med"/>
                    </a:lnT>
                    <a:lnB w="1257"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433416076"/>
                  </a:ext>
                </a:extLst>
              </a:tr>
              <a:tr h="327195">
                <a:tc>
                  <a:txBody>
                    <a:bodyPr/>
                    <a:lstStyle/>
                    <a:p>
                      <a:r>
                        <a:rPr lang="en-GB" sz="1400" b="0" dirty="0">
                          <a:effectLst/>
                          <a:latin typeface="LiberationSans"/>
                        </a:rPr>
                        <a:t>Q4-2022 </a:t>
                      </a:r>
                      <a:endParaRPr lang="en-GB" sz="1000" b="0" dirty="0">
                        <a:effectLst/>
                      </a:endParaRPr>
                    </a:p>
                  </a:txBody>
                  <a:tcPr marL="68580" marR="68580" marT="34290" marB="34290" anchor="ctr">
                    <a:lnL w="1257" cap="flat" cmpd="sng" algn="ctr">
                      <a:solidFill>
                        <a:srgbClr val="000000"/>
                      </a:solidFill>
                      <a:prstDash val="solid"/>
                      <a:round/>
                      <a:headEnd type="none" w="med" len="med"/>
                      <a:tailEnd type="none" w="med" len="med"/>
                    </a:lnL>
                    <a:lnR w="1257" cap="flat" cmpd="sng" algn="ctr">
                      <a:solidFill>
                        <a:srgbClr val="FFFFFF"/>
                      </a:solidFill>
                      <a:prstDash val="solid"/>
                      <a:round/>
                      <a:headEnd type="none" w="med" len="med"/>
                      <a:tailEnd type="none" w="med" len="med"/>
                    </a:lnR>
                    <a:lnT w="1257" cap="flat" cmpd="sng" algn="ctr">
                      <a:solidFill>
                        <a:srgbClr val="000000"/>
                      </a:solidFill>
                      <a:prstDash val="solid"/>
                      <a:round/>
                      <a:headEnd type="none" w="med" len="med"/>
                      <a:tailEnd type="none" w="med" len="med"/>
                    </a:lnT>
                    <a:lnB w="1257" cap="flat" cmpd="sng" algn="ctr">
                      <a:solidFill>
                        <a:srgbClr val="000000"/>
                      </a:solidFill>
                      <a:prstDash val="solid"/>
                      <a:round/>
                      <a:headEnd type="none" w="med" len="med"/>
                      <a:tailEnd type="none" w="med" len="med"/>
                    </a:lnB>
                    <a:solidFill>
                      <a:srgbClr val="FFFFFF"/>
                    </a:solidFill>
                  </a:tcPr>
                </a:tc>
                <a:tc>
                  <a:txBody>
                    <a:bodyPr/>
                    <a:lstStyle/>
                    <a:p>
                      <a:r>
                        <a:rPr lang="en-GB" sz="1400" dirty="0">
                          <a:effectLst/>
                          <a:latin typeface="LiberationSans"/>
                        </a:rPr>
                        <a:t>3.x Server audit </a:t>
                      </a:r>
                      <a:endParaRPr lang="en-GB" sz="1000" dirty="0">
                        <a:effectLst/>
                      </a:endParaRPr>
                    </a:p>
                  </a:txBody>
                  <a:tcPr marL="68580" marR="68580" marT="34290" marB="34290" anchor="ctr">
                    <a:lnL w="1257" cap="flat" cmpd="sng" algn="ctr">
                      <a:solidFill>
                        <a:srgbClr val="FFFFFF"/>
                      </a:solidFill>
                      <a:prstDash val="solid"/>
                      <a:round/>
                      <a:headEnd type="none" w="med" len="med"/>
                      <a:tailEnd type="none" w="med" len="med"/>
                    </a:lnL>
                    <a:lnR w="1257" cap="flat" cmpd="sng" algn="ctr">
                      <a:solidFill>
                        <a:srgbClr val="FFFFFF"/>
                      </a:solidFill>
                      <a:prstDash val="solid"/>
                      <a:round/>
                      <a:headEnd type="none" w="med" len="med"/>
                      <a:tailEnd type="none" w="med" len="med"/>
                    </a:lnR>
                    <a:lnT w="1257" cap="flat" cmpd="sng" algn="ctr">
                      <a:solidFill>
                        <a:srgbClr val="000000"/>
                      </a:solidFill>
                      <a:prstDash val="solid"/>
                      <a:round/>
                      <a:headEnd type="none" w="med" len="med"/>
                      <a:tailEnd type="none" w="med" len="med"/>
                    </a:lnT>
                    <a:lnB w="1257" cap="flat" cmpd="sng" algn="ctr">
                      <a:solidFill>
                        <a:srgbClr val="000000"/>
                      </a:solidFill>
                      <a:prstDash val="solid"/>
                      <a:round/>
                      <a:headEnd type="none" w="med" len="med"/>
                      <a:tailEnd type="none" w="med" len="med"/>
                    </a:lnB>
                    <a:solidFill>
                      <a:srgbClr val="FFFFFF"/>
                    </a:solidFill>
                  </a:tcPr>
                </a:tc>
                <a:tc>
                  <a:txBody>
                    <a:bodyPr/>
                    <a:lstStyle/>
                    <a:p>
                      <a:r>
                        <a:rPr lang="en-GB" sz="1400" dirty="0">
                          <a:effectLst/>
                          <a:latin typeface="LiberationSans"/>
                        </a:rPr>
                        <a:t>Cure53 </a:t>
                      </a:r>
                    </a:p>
                  </a:txBody>
                  <a:tcPr marL="68580" marR="68580" marT="34290" marB="34290" anchor="ctr">
                    <a:lnL w="1257" cap="flat" cmpd="sng" algn="ctr">
                      <a:solidFill>
                        <a:srgbClr val="FFFFFF"/>
                      </a:solidFill>
                      <a:prstDash val="solid"/>
                      <a:round/>
                      <a:headEnd type="none" w="med" len="med"/>
                      <a:tailEnd type="none" w="med" len="med"/>
                    </a:lnL>
                    <a:lnR w="1257" cap="flat" cmpd="sng" algn="ctr">
                      <a:solidFill>
                        <a:srgbClr val="000000"/>
                      </a:solidFill>
                      <a:prstDash val="solid"/>
                      <a:round/>
                      <a:headEnd type="none" w="med" len="med"/>
                      <a:tailEnd type="none" w="med" len="med"/>
                    </a:lnR>
                    <a:lnT w="1257" cap="flat" cmpd="sng" algn="ctr">
                      <a:solidFill>
                        <a:srgbClr val="000000"/>
                      </a:solidFill>
                      <a:prstDash val="solid"/>
                      <a:round/>
                      <a:headEnd type="none" w="med" len="med"/>
                      <a:tailEnd type="none" w="med" len="med"/>
                    </a:lnT>
                    <a:lnB w="1257"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769658092"/>
                  </a:ext>
                </a:extLst>
              </a:tr>
              <a:tr h="32719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dirty="0">
                          <a:effectLst/>
                          <a:latin typeface="LiberationSans"/>
                        </a:rPr>
                        <a:t>Q4-2022 </a:t>
                      </a:r>
                      <a:endParaRPr lang="en-GB" sz="1000" b="0" dirty="0">
                        <a:effectLst/>
                      </a:endParaRPr>
                    </a:p>
                  </a:txBody>
                  <a:tcPr marL="68580" marR="68580" marT="34290" marB="34290" anchor="ctr">
                    <a:lnL w="1257" cap="flat" cmpd="sng" algn="ctr">
                      <a:solidFill>
                        <a:srgbClr val="000000"/>
                      </a:solidFill>
                      <a:prstDash val="solid"/>
                      <a:round/>
                      <a:headEnd type="none" w="med" len="med"/>
                      <a:tailEnd type="none" w="med" len="med"/>
                    </a:lnL>
                    <a:lnR w="1257" cap="flat" cmpd="sng" algn="ctr">
                      <a:solidFill>
                        <a:srgbClr val="FFFFFF"/>
                      </a:solidFill>
                      <a:prstDash val="solid"/>
                      <a:round/>
                      <a:headEnd type="none" w="med" len="med"/>
                      <a:tailEnd type="none" w="med" len="med"/>
                    </a:lnR>
                    <a:lnT w="1257" cap="flat" cmpd="sng" algn="ctr">
                      <a:solidFill>
                        <a:srgbClr val="000000"/>
                      </a:solidFill>
                      <a:prstDash val="solid"/>
                      <a:round/>
                      <a:headEnd type="none" w="med" len="med"/>
                      <a:tailEnd type="none" w="med" len="med"/>
                    </a:lnT>
                    <a:lnB w="1257" cap="flat" cmpd="sng" algn="ctr">
                      <a:solidFill>
                        <a:srgbClr val="000000"/>
                      </a:solidFill>
                      <a:prstDash val="solid"/>
                      <a:round/>
                      <a:headEnd type="none" w="med" len="med"/>
                      <a:tailEnd type="none" w="med" len="med"/>
                    </a:lnB>
                    <a:solidFill>
                      <a:srgbClr val="FFFFFF"/>
                    </a:solidFill>
                  </a:tcPr>
                </a:tc>
                <a:tc>
                  <a:txBody>
                    <a:bodyPr/>
                    <a:lstStyle/>
                    <a:p>
                      <a:r>
                        <a:rPr lang="en-GB" sz="1000" dirty="0">
                          <a:effectLst/>
                        </a:rPr>
                        <a:t>Go-library audit (new </a:t>
                      </a:r>
                      <a:r>
                        <a:rPr lang="en-GB" sz="1000" dirty="0" err="1">
                          <a:effectLst/>
                        </a:rPr>
                        <a:t>linux</a:t>
                      </a:r>
                      <a:r>
                        <a:rPr lang="en-GB" sz="1000" dirty="0">
                          <a:effectLst/>
                        </a:rPr>
                        <a:t> client)</a:t>
                      </a:r>
                    </a:p>
                  </a:txBody>
                  <a:tcPr marL="68580" marR="68580" marT="34290" marB="34290" anchor="ctr">
                    <a:lnL w="1257" cap="flat" cmpd="sng" algn="ctr">
                      <a:solidFill>
                        <a:srgbClr val="FFFFFF"/>
                      </a:solidFill>
                      <a:prstDash val="solid"/>
                      <a:round/>
                      <a:headEnd type="none" w="med" len="med"/>
                      <a:tailEnd type="none" w="med" len="med"/>
                    </a:lnL>
                    <a:lnR w="1257" cap="flat" cmpd="sng" algn="ctr">
                      <a:solidFill>
                        <a:srgbClr val="FFFFFF"/>
                      </a:solidFill>
                      <a:prstDash val="solid"/>
                      <a:round/>
                      <a:headEnd type="none" w="med" len="med"/>
                      <a:tailEnd type="none" w="med" len="med"/>
                    </a:lnR>
                    <a:lnT w="1257" cap="flat" cmpd="sng" algn="ctr">
                      <a:solidFill>
                        <a:srgbClr val="000000"/>
                      </a:solidFill>
                      <a:prstDash val="solid"/>
                      <a:round/>
                      <a:headEnd type="none" w="med" len="med"/>
                      <a:tailEnd type="none" w="med" len="med"/>
                    </a:lnT>
                    <a:lnB w="1257" cap="flat" cmpd="sng" algn="ctr">
                      <a:solidFill>
                        <a:srgbClr val="000000"/>
                      </a:solidFill>
                      <a:prstDash val="solid"/>
                      <a:round/>
                      <a:headEnd type="none" w="med" len="med"/>
                      <a:tailEnd type="none" w="med" len="med"/>
                    </a:lnB>
                    <a:solidFill>
                      <a:srgbClr val="FFFF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effectLst/>
                          <a:latin typeface="LiberationSans"/>
                        </a:rPr>
                        <a:t>Radically Open Security </a:t>
                      </a:r>
                      <a:endParaRPr lang="en-GB" sz="1000" dirty="0">
                        <a:effectLst/>
                      </a:endParaRPr>
                    </a:p>
                  </a:txBody>
                  <a:tcPr marL="68580" marR="68580" marT="34290" marB="34290" anchor="ctr">
                    <a:lnL w="1257" cap="flat" cmpd="sng" algn="ctr">
                      <a:solidFill>
                        <a:srgbClr val="FFFFFF"/>
                      </a:solidFill>
                      <a:prstDash val="solid"/>
                      <a:round/>
                      <a:headEnd type="none" w="med" len="med"/>
                      <a:tailEnd type="none" w="med" len="med"/>
                    </a:lnL>
                    <a:lnR w="1257" cap="flat" cmpd="sng" algn="ctr">
                      <a:solidFill>
                        <a:srgbClr val="000000"/>
                      </a:solidFill>
                      <a:prstDash val="solid"/>
                      <a:round/>
                      <a:headEnd type="none" w="med" len="med"/>
                      <a:tailEnd type="none" w="med" len="med"/>
                    </a:lnR>
                    <a:lnT w="1257" cap="flat" cmpd="sng" algn="ctr">
                      <a:solidFill>
                        <a:srgbClr val="000000"/>
                      </a:solidFill>
                      <a:prstDash val="solid"/>
                      <a:round/>
                      <a:headEnd type="none" w="med" len="med"/>
                      <a:tailEnd type="none" w="med" len="med"/>
                    </a:lnT>
                    <a:lnB w="1257"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770649946"/>
                  </a:ext>
                </a:extLst>
              </a:tr>
            </a:tbl>
          </a:graphicData>
        </a:graphic>
      </p:graphicFrame>
    </p:spTree>
    <p:extLst>
      <p:ext uri="{BB962C8B-B14F-4D97-AF65-F5344CB8AC3E}">
        <p14:creationId xmlns:p14="http://schemas.microsoft.com/office/powerpoint/2010/main" val="14417040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66C45E7-A40D-BE5F-75E4-24F8211B1F53}"/>
              </a:ext>
            </a:extLst>
          </p:cNvPr>
          <p:cNvSpPr>
            <a:spLocks noGrp="1"/>
          </p:cNvSpPr>
          <p:nvPr>
            <p:ph type="sldNum" sz="quarter" idx="4"/>
          </p:nvPr>
        </p:nvSpPr>
        <p:spPr>
          <a:xfrm>
            <a:off x="6732039" y="4633781"/>
            <a:ext cx="2057400" cy="274637"/>
          </a:xfrm>
        </p:spPr>
        <p:txBody>
          <a:bodyPr anchor="ctr">
            <a:normAutofit/>
          </a:bodyPr>
          <a:lstStyle/>
          <a:p>
            <a:pPr>
              <a:spcAft>
                <a:spcPts val="600"/>
              </a:spcAft>
            </a:pPr>
            <a:fld id="{9E7CA0F2-EE66-4F60-8C00-E0BE38E7AEC5}" type="slidenum">
              <a:rPr lang="en-GB" smtClean="0"/>
              <a:pPr>
                <a:spcAft>
                  <a:spcPts val="600"/>
                </a:spcAft>
              </a:pPr>
              <a:t>12</a:t>
            </a:fld>
            <a:endParaRPr lang="en-GB"/>
          </a:p>
        </p:txBody>
      </p:sp>
      <p:sp>
        <p:nvSpPr>
          <p:cNvPr id="4" name="Title 3">
            <a:extLst>
              <a:ext uri="{FF2B5EF4-FFF2-40B4-BE49-F238E27FC236}">
                <a16:creationId xmlns:a16="http://schemas.microsoft.com/office/drawing/2014/main" id="{EBA76EE9-B0AF-0D8D-2F9C-35CDCA4EDB7C}"/>
              </a:ext>
            </a:extLst>
          </p:cNvPr>
          <p:cNvSpPr>
            <a:spLocks noGrp="1"/>
          </p:cNvSpPr>
          <p:nvPr>
            <p:ph type="title"/>
          </p:nvPr>
        </p:nvSpPr>
        <p:spPr>
          <a:xfrm>
            <a:off x="350202" y="131562"/>
            <a:ext cx="8439238" cy="695826"/>
          </a:xfrm>
        </p:spPr>
        <p:txBody>
          <a:bodyPr anchor="ctr">
            <a:normAutofit/>
          </a:bodyPr>
          <a:lstStyle/>
          <a:p>
            <a:r>
              <a:rPr lang="en-DK" dirty="0"/>
              <a:t>For comparison: cost of commercial VPN solution at Danish University</a:t>
            </a:r>
          </a:p>
        </p:txBody>
      </p:sp>
      <p:sp>
        <p:nvSpPr>
          <p:cNvPr id="5" name="Content Placeholder 4">
            <a:extLst>
              <a:ext uri="{FF2B5EF4-FFF2-40B4-BE49-F238E27FC236}">
                <a16:creationId xmlns:a16="http://schemas.microsoft.com/office/drawing/2014/main" id="{97C651AB-6DB7-14B8-F627-6D9B48C05503}"/>
              </a:ext>
            </a:extLst>
          </p:cNvPr>
          <p:cNvSpPr>
            <a:spLocks noGrp="1"/>
          </p:cNvSpPr>
          <p:nvPr>
            <p:ph idx="1"/>
          </p:nvPr>
        </p:nvSpPr>
        <p:spPr/>
        <p:txBody>
          <a:bodyPr>
            <a:normAutofit/>
          </a:bodyPr>
          <a:lstStyle/>
          <a:p>
            <a:pPr lvl="0"/>
            <a:r>
              <a:rPr lang="en-GB" dirty="0"/>
              <a:t>11000 students and 6000 staff</a:t>
            </a:r>
            <a:endParaRPr lang="en-US" dirty="0"/>
          </a:p>
          <a:p>
            <a:pPr lvl="0"/>
            <a:r>
              <a:rPr lang="en-GB" dirty="0"/>
              <a:t>R</a:t>
            </a:r>
            <a:r>
              <a:rPr lang="en-DK" dirty="0"/>
              <a:t>equirements/features:</a:t>
            </a:r>
            <a:endParaRPr lang="en-US" dirty="0"/>
          </a:p>
          <a:p>
            <a:pPr lvl="1"/>
            <a:r>
              <a:rPr lang="en-DK" dirty="0"/>
              <a:t>1000 concurrent users;</a:t>
            </a:r>
            <a:endParaRPr lang="en-US" dirty="0"/>
          </a:p>
          <a:p>
            <a:pPr lvl="1"/>
            <a:r>
              <a:rPr lang="en-GB" dirty="0"/>
              <a:t>H</a:t>
            </a:r>
            <a:r>
              <a:rPr lang="en-DK" dirty="0"/>
              <a:t>ardware with 10Gbps interfaces;</a:t>
            </a:r>
            <a:endParaRPr lang="en-US" dirty="0"/>
          </a:p>
          <a:p>
            <a:pPr lvl="1"/>
            <a:r>
              <a:rPr lang="en-GB" dirty="0"/>
              <a:t>D</a:t>
            </a:r>
            <a:r>
              <a:rPr lang="en-DK" dirty="0"/>
              <a:t>ifferentiated access to services according to type of user, equipment used.</a:t>
            </a:r>
            <a:endParaRPr lang="en-US" dirty="0"/>
          </a:p>
          <a:p>
            <a:pPr lvl="0"/>
            <a:r>
              <a:rPr lang="en-DK" dirty="0"/>
              <a:t>Cost in 2019: 100 kEUR for hardware + 35 kEUR in licenses for 3 years</a:t>
            </a:r>
            <a:endParaRPr lang="en-US" dirty="0"/>
          </a:p>
          <a:p>
            <a:pPr lvl="0"/>
            <a:r>
              <a:rPr lang="en-DK" dirty="0"/>
              <a:t>Supplement for extra licences paid when COVID19 to be able to serve more users</a:t>
            </a:r>
            <a:endParaRPr lang="en-US" dirty="0"/>
          </a:p>
          <a:p>
            <a:pPr lvl="0"/>
            <a:r>
              <a:rPr lang="en-DK" dirty="0"/>
              <a:t>UX is not impressive: username and password + microsoft second factor</a:t>
            </a:r>
            <a:endParaRPr lang="en-US" dirty="0"/>
          </a:p>
          <a:p>
            <a:pPr lvl="0"/>
            <a:r>
              <a:rPr lang="en-GB" dirty="0"/>
              <a:t>M</a:t>
            </a:r>
            <a:r>
              <a:rPr lang="en-DK" dirty="0"/>
              <a:t>aintained by the IT department</a:t>
            </a:r>
            <a:endParaRPr lang="en-US" dirty="0"/>
          </a:p>
          <a:p>
            <a:pPr lvl="0"/>
            <a:r>
              <a:rPr lang="en-DK" dirty="0"/>
              <a:t>Includes hardware but not network costs, maintenance, power, etc.</a:t>
            </a:r>
            <a:endParaRPr lang="en-US" dirty="0"/>
          </a:p>
          <a:p>
            <a:endParaRPr lang="en-DK" dirty="0"/>
          </a:p>
        </p:txBody>
      </p:sp>
    </p:spTree>
    <p:extLst>
      <p:ext uri="{BB962C8B-B14F-4D97-AF65-F5344CB8AC3E}">
        <p14:creationId xmlns:p14="http://schemas.microsoft.com/office/powerpoint/2010/main" val="13729697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9764185-B49F-57BC-355E-4FEB1F0BADBD}"/>
              </a:ext>
            </a:extLst>
          </p:cNvPr>
          <p:cNvSpPr>
            <a:spLocks noGrp="1"/>
          </p:cNvSpPr>
          <p:nvPr>
            <p:ph idx="1"/>
          </p:nvPr>
        </p:nvSpPr>
        <p:spPr/>
        <p:txBody>
          <a:bodyPr/>
          <a:lstStyle/>
          <a:p>
            <a:endParaRPr lang="en-GB" dirty="0"/>
          </a:p>
          <a:p>
            <a:r>
              <a:rPr lang="en-GB" dirty="0"/>
              <a:t>Need to scale up because of CoVID-19: existing VPN used nearly EOL hardware. Needed to either buy new concentrators for 500 </a:t>
            </a:r>
            <a:r>
              <a:rPr lang="en-GB" dirty="0" err="1"/>
              <a:t>kNZD</a:t>
            </a:r>
            <a:r>
              <a:rPr lang="en-GB" dirty="0"/>
              <a:t> (275 </a:t>
            </a:r>
            <a:r>
              <a:rPr lang="en-GB" dirty="0" err="1"/>
              <a:t>kEUR</a:t>
            </a:r>
            <a:r>
              <a:rPr lang="en-GB" dirty="0"/>
              <a:t>) or look at alternatives</a:t>
            </a:r>
          </a:p>
          <a:p>
            <a:r>
              <a:rPr lang="en-GB" dirty="0"/>
              <a:t>Requirement for MFA</a:t>
            </a:r>
          </a:p>
          <a:p>
            <a:r>
              <a:rPr lang="en-GB" dirty="0"/>
              <a:t>Choice of </a:t>
            </a:r>
            <a:r>
              <a:rPr lang="en-GB" dirty="0" err="1"/>
              <a:t>eduVPN</a:t>
            </a:r>
            <a:r>
              <a:rPr lang="en-GB" dirty="0"/>
              <a:t> because they could reuse existing compute hardware + use of SAML and by extension leverage Azure Active Directory / Microsoft Entra ID with conditional access (MFA)</a:t>
            </a:r>
          </a:p>
          <a:p>
            <a:r>
              <a:rPr lang="en-GB" dirty="0"/>
              <a:t>Use of </a:t>
            </a:r>
            <a:r>
              <a:rPr lang="en-GB" dirty="0" err="1"/>
              <a:t>php-saml-sp</a:t>
            </a:r>
            <a:r>
              <a:rPr lang="en-GB" dirty="0"/>
              <a:t> as it was easier to setup with Azure AD working out of the box with minimal changes</a:t>
            </a:r>
            <a:endParaRPr lang="en-NL"/>
          </a:p>
          <a:p>
            <a:endParaRPr lang="en-DK" dirty="0"/>
          </a:p>
        </p:txBody>
      </p:sp>
      <p:sp>
        <p:nvSpPr>
          <p:cNvPr id="3" name="Slide Number Placeholder 2">
            <a:extLst>
              <a:ext uri="{FF2B5EF4-FFF2-40B4-BE49-F238E27FC236}">
                <a16:creationId xmlns:a16="http://schemas.microsoft.com/office/drawing/2014/main" id="{ED0B3DA6-A508-3E95-2B4F-CE4A63996BC0}"/>
              </a:ext>
            </a:extLst>
          </p:cNvPr>
          <p:cNvSpPr>
            <a:spLocks noGrp="1"/>
          </p:cNvSpPr>
          <p:nvPr>
            <p:ph type="sldNum" sz="quarter" idx="4"/>
          </p:nvPr>
        </p:nvSpPr>
        <p:spPr/>
        <p:txBody>
          <a:bodyPr/>
          <a:lstStyle/>
          <a:p>
            <a:fld id="{9E7CA0F2-EE66-4F60-8C00-E0BE38E7AEC5}" type="slidenum">
              <a:rPr lang="en-GB" smtClean="0"/>
              <a:pPr/>
              <a:t>13</a:t>
            </a:fld>
            <a:endParaRPr lang="en-GB" dirty="0"/>
          </a:p>
        </p:txBody>
      </p:sp>
      <p:sp>
        <p:nvSpPr>
          <p:cNvPr id="4" name="Title 3">
            <a:extLst>
              <a:ext uri="{FF2B5EF4-FFF2-40B4-BE49-F238E27FC236}">
                <a16:creationId xmlns:a16="http://schemas.microsoft.com/office/drawing/2014/main" id="{6156577F-1A3F-2ABC-5AA6-9310A640D45E}"/>
              </a:ext>
            </a:extLst>
          </p:cNvPr>
          <p:cNvSpPr>
            <a:spLocks noGrp="1"/>
          </p:cNvSpPr>
          <p:nvPr>
            <p:ph type="title"/>
          </p:nvPr>
        </p:nvSpPr>
        <p:spPr/>
        <p:txBody>
          <a:bodyPr/>
          <a:lstStyle/>
          <a:p>
            <a:r>
              <a:rPr lang="en-DK" dirty="0"/>
              <a:t>Example 1: Stand-alone instance. Otago University</a:t>
            </a:r>
          </a:p>
        </p:txBody>
      </p:sp>
    </p:spTree>
    <p:extLst>
      <p:ext uri="{BB962C8B-B14F-4D97-AF65-F5344CB8AC3E}">
        <p14:creationId xmlns:p14="http://schemas.microsoft.com/office/powerpoint/2010/main" val="5370147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530574B-0877-CB00-2613-4DFCF0498BB5}"/>
              </a:ext>
            </a:extLst>
          </p:cNvPr>
          <p:cNvSpPr>
            <a:spLocks noGrp="1"/>
          </p:cNvSpPr>
          <p:nvPr>
            <p:ph idx="1"/>
          </p:nvPr>
        </p:nvSpPr>
        <p:spPr>
          <a:xfrm>
            <a:off x="363361" y="696788"/>
            <a:ext cx="4727984" cy="3944000"/>
          </a:xfrm>
        </p:spPr>
        <p:txBody>
          <a:bodyPr>
            <a:normAutofit fontScale="77500" lnSpcReduction="20000"/>
          </a:bodyPr>
          <a:lstStyle/>
          <a:p>
            <a:r>
              <a:rPr lang="en-DK" dirty="0"/>
              <a:t>Regional computing centre providing network for several higher education institutions in the Munich area</a:t>
            </a:r>
          </a:p>
          <a:p>
            <a:endParaRPr lang="en-DK" dirty="0"/>
          </a:p>
          <a:p>
            <a:r>
              <a:rPr lang="en-GB" dirty="0"/>
              <a:t>D</a:t>
            </a:r>
            <a:r>
              <a:rPr lang="en-DK" dirty="0">
                <a:solidFill>
                  <a:schemeClr val="tx1"/>
                </a:solidFill>
              </a:rPr>
              <a:t>uring pandemic, often 6000+ concurrent users</a:t>
            </a:r>
          </a:p>
          <a:p>
            <a:endParaRPr lang="en-DK" dirty="0">
              <a:solidFill>
                <a:schemeClr val="tx1"/>
              </a:solidFill>
            </a:endParaRPr>
          </a:p>
          <a:p>
            <a:r>
              <a:rPr lang="en-DK" dirty="0">
                <a:solidFill>
                  <a:schemeClr val="tx1"/>
                </a:solidFill>
              </a:rPr>
              <a:t>Their solution was EOL</a:t>
            </a:r>
          </a:p>
          <a:p>
            <a:endParaRPr lang="en-DK" dirty="0">
              <a:solidFill>
                <a:schemeClr val="tx1"/>
              </a:solidFill>
            </a:endParaRPr>
          </a:p>
          <a:p>
            <a:r>
              <a:rPr lang="en-GB" dirty="0">
                <a:solidFill>
                  <a:schemeClr val="tx1"/>
                </a:solidFill>
              </a:rPr>
              <a:t>S</a:t>
            </a:r>
            <a:r>
              <a:rPr lang="en-DK" dirty="0">
                <a:solidFill>
                  <a:schemeClr val="tx1"/>
                </a:solidFill>
              </a:rPr>
              <a:t>tandard OpenVPN tested but lacked features (including automatic client configuration updates)</a:t>
            </a:r>
          </a:p>
          <a:p>
            <a:endParaRPr lang="en-DK" dirty="0">
              <a:solidFill>
                <a:schemeClr val="tx1"/>
              </a:solidFill>
            </a:endParaRPr>
          </a:p>
          <a:p>
            <a:r>
              <a:rPr lang="en-DK" dirty="0">
                <a:solidFill>
                  <a:schemeClr val="tx1"/>
                </a:solidFill>
              </a:rPr>
              <a:t>Now operates eduVPN for most institutions in the greater Munich area</a:t>
            </a:r>
          </a:p>
          <a:p>
            <a:pPr lvl="1"/>
            <a:r>
              <a:rPr lang="en-GB" b="0" i="0" u="none" strike="noStrike" dirty="0">
                <a:solidFill>
                  <a:schemeClr val="tx1"/>
                </a:solidFill>
                <a:effectLst/>
              </a:rPr>
              <a:t>Single server for each of the three biggest universities based on VPN user access: TUM, LMU and HM;</a:t>
            </a:r>
          </a:p>
          <a:p>
            <a:pPr lvl="1"/>
            <a:r>
              <a:rPr lang="en-GB" b="0" i="0" u="none" strike="noStrike" dirty="0">
                <a:solidFill>
                  <a:schemeClr val="tx1"/>
                </a:solidFill>
                <a:effectLst/>
              </a:rPr>
              <a:t>one “catch all” server for the other institutions;</a:t>
            </a:r>
          </a:p>
          <a:p>
            <a:pPr lvl="1"/>
            <a:r>
              <a:rPr lang="en-GB" b="0" i="0" u="none" strike="noStrike" dirty="0">
                <a:solidFill>
                  <a:schemeClr val="tx1"/>
                </a:solidFill>
                <a:effectLst/>
              </a:rPr>
              <a:t>one dedicated server for LRZ.</a:t>
            </a:r>
          </a:p>
          <a:p>
            <a:pPr lvl="1"/>
            <a:endParaRPr lang="en-GB" dirty="0">
              <a:solidFill>
                <a:schemeClr val="tx1"/>
              </a:solidFill>
            </a:endParaRPr>
          </a:p>
          <a:p>
            <a:r>
              <a:rPr lang="en-GB" dirty="0">
                <a:solidFill>
                  <a:schemeClr val="tx1"/>
                </a:solidFill>
              </a:rPr>
              <a:t>See Markus </a:t>
            </a:r>
            <a:r>
              <a:rPr lang="en-GB" dirty="0" err="1">
                <a:solidFill>
                  <a:schemeClr val="tx1"/>
                </a:solidFill>
              </a:rPr>
              <a:t>Meschederu’s</a:t>
            </a:r>
            <a:r>
              <a:rPr lang="en-GB" dirty="0">
                <a:solidFill>
                  <a:schemeClr val="tx1"/>
                </a:solidFill>
              </a:rPr>
              <a:t> presentation:  </a:t>
            </a:r>
            <a:r>
              <a:rPr lang="en-GB" dirty="0">
                <a:solidFill>
                  <a:schemeClr val="tx1"/>
                </a:solidFill>
                <a:hlinkClick r:id="rId3"/>
              </a:rPr>
              <a:t>https://events.geant.org/event/1515/contributions/1696/attachments/954/1472/eduvpn-GSD-2024-04.pdf</a:t>
            </a:r>
            <a:r>
              <a:rPr lang="en-GB" dirty="0">
                <a:solidFill>
                  <a:schemeClr val="tx1"/>
                </a:solidFill>
              </a:rPr>
              <a:t> </a:t>
            </a:r>
            <a:endParaRPr lang="en-DK" dirty="0">
              <a:solidFill>
                <a:schemeClr val="tx1"/>
              </a:solidFill>
            </a:endParaRPr>
          </a:p>
        </p:txBody>
      </p:sp>
      <p:sp>
        <p:nvSpPr>
          <p:cNvPr id="3" name="Slide Number Placeholder 2">
            <a:extLst>
              <a:ext uri="{FF2B5EF4-FFF2-40B4-BE49-F238E27FC236}">
                <a16:creationId xmlns:a16="http://schemas.microsoft.com/office/drawing/2014/main" id="{3241FD17-3733-AA8E-A200-75D119BB46CA}"/>
              </a:ext>
            </a:extLst>
          </p:cNvPr>
          <p:cNvSpPr>
            <a:spLocks noGrp="1"/>
          </p:cNvSpPr>
          <p:nvPr>
            <p:ph type="sldNum" sz="quarter" idx="4"/>
          </p:nvPr>
        </p:nvSpPr>
        <p:spPr/>
        <p:txBody>
          <a:bodyPr/>
          <a:lstStyle/>
          <a:p>
            <a:fld id="{9E7CA0F2-EE66-4F60-8C00-E0BE38E7AEC5}" type="slidenum">
              <a:rPr lang="en-GB" smtClean="0"/>
              <a:pPr/>
              <a:t>14</a:t>
            </a:fld>
            <a:endParaRPr lang="en-GB" dirty="0"/>
          </a:p>
        </p:txBody>
      </p:sp>
      <p:sp>
        <p:nvSpPr>
          <p:cNvPr id="4" name="Title 3">
            <a:extLst>
              <a:ext uri="{FF2B5EF4-FFF2-40B4-BE49-F238E27FC236}">
                <a16:creationId xmlns:a16="http://schemas.microsoft.com/office/drawing/2014/main" id="{2F009114-567A-B1BA-94CC-0C81821FABF4}"/>
              </a:ext>
            </a:extLst>
          </p:cNvPr>
          <p:cNvSpPr>
            <a:spLocks noGrp="1"/>
          </p:cNvSpPr>
          <p:nvPr>
            <p:ph type="title"/>
          </p:nvPr>
        </p:nvSpPr>
        <p:spPr/>
        <p:txBody>
          <a:bodyPr/>
          <a:lstStyle/>
          <a:p>
            <a:r>
              <a:rPr lang="en-DK" dirty="0"/>
              <a:t>Example 2: eduVPN on shared resources. LRZ in Germany.</a:t>
            </a:r>
          </a:p>
        </p:txBody>
      </p:sp>
      <p:pic>
        <p:nvPicPr>
          <p:cNvPr id="6" name="Picture 5" descr="A graph of a graph with blue and orange lines&#10;&#10;Description automatically generated with medium confidence">
            <a:extLst>
              <a:ext uri="{FF2B5EF4-FFF2-40B4-BE49-F238E27FC236}">
                <a16:creationId xmlns:a16="http://schemas.microsoft.com/office/drawing/2014/main" id="{955DA18B-689C-26FF-05D7-78DA09F0550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91345" y="1161811"/>
            <a:ext cx="3758039" cy="2038589"/>
          </a:xfrm>
          <a:prstGeom prst="rect">
            <a:avLst/>
          </a:prstGeom>
        </p:spPr>
      </p:pic>
    </p:spTree>
    <p:extLst>
      <p:ext uri="{BB962C8B-B14F-4D97-AF65-F5344CB8AC3E}">
        <p14:creationId xmlns:p14="http://schemas.microsoft.com/office/powerpoint/2010/main" val="12603743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DB7A79E-EB98-A702-974A-2F05AC1978CC}"/>
              </a:ext>
            </a:extLst>
          </p:cNvPr>
          <p:cNvSpPr>
            <a:spLocks noGrp="1"/>
          </p:cNvSpPr>
          <p:nvPr>
            <p:ph idx="1"/>
          </p:nvPr>
        </p:nvSpPr>
        <p:spPr>
          <a:xfrm>
            <a:off x="352381" y="1470846"/>
            <a:ext cx="8439238" cy="2983761"/>
          </a:xfrm>
        </p:spPr>
        <p:txBody>
          <a:bodyPr/>
          <a:lstStyle/>
          <a:p>
            <a:r>
              <a:rPr lang="en-GB" dirty="0"/>
              <a:t>Model currently implemented in the Netherlands (.BE .NO same implementation model)</a:t>
            </a:r>
          </a:p>
          <a:p>
            <a:endParaRPr lang="en-GB" dirty="0"/>
          </a:p>
          <a:p>
            <a:r>
              <a:rPr lang="en-GB" dirty="0" err="1"/>
              <a:t>eduVPN</a:t>
            </a:r>
            <a:r>
              <a:rPr lang="en-GB" dirty="0"/>
              <a:t> instance managed centrally by SURF</a:t>
            </a:r>
          </a:p>
          <a:p>
            <a:endParaRPr lang="en-GB" dirty="0"/>
          </a:p>
          <a:p>
            <a:r>
              <a:rPr lang="en-GB" dirty="0"/>
              <a:t>L2 circuit back to the private resource</a:t>
            </a:r>
          </a:p>
          <a:p>
            <a:endParaRPr lang="en-GB" dirty="0"/>
          </a:p>
          <a:p>
            <a:r>
              <a:rPr lang="en-GB" dirty="0"/>
              <a:t>Support by SURF</a:t>
            </a:r>
          </a:p>
          <a:p>
            <a:endParaRPr lang="en-GB" dirty="0"/>
          </a:p>
          <a:p>
            <a:r>
              <a:rPr lang="en-GB" dirty="0"/>
              <a:t>No need for hardware on campus or licensing limitations</a:t>
            </a:r>
          </a:p>
          <a:p>
            <a:endParaRPr lang="en-DK" dirty="0"/>
          </a:p>
        </p:txBody>
      </p:sp>
      <p:sp>
        <p:nvSpPr>
          <p:cNvPr id="3" name="Slide Number Placeholder 2">
            <a:extLst>
              <a:ext uri="{FF2B5EF4-FFF2-40B4-BE49-F238E27FC236}">
                <a16:creationId xmlns:a16="http://schemas.microsoft.com/office/drawing/2014/main" id="{1625AFE1-A510-33D1-A117-E949D758AE85}"/>
              </a:ext>
            </a:extLst>
          </p:cNvPr>
          <p:cNvSpPr>
            <a:spLocks noGrp="1"/>
          </p:cNvSpPr>
          <p:nvPr>
            <p:ph type="sldNum" sz="quarter" idx="4"/>
          </p:nvPr>
        </p:nvSpPr>
        <p:spPr/>
        <p:txBody>
          <a:bodyPr/>
          <a:lstStyle/>
          <a:p>
            <a:fld id="{9E7CA0F2-EE66-4F60-8C00-E0BE38E7AEC5}" type="slidenum">
              <a:rPr lang="en-GB" smtClean="0"/>
              <a:pPr/>
              <a:t>15</a:t>
            </a:fld>
            <a:endParaRPr lang="en-GB" dirty="0"/>
          </a:p>
        </p:txBody>
      </p:sp>
      <p:sp>
        <p:nvSpPr>
          <p:cNvPr id="4" name="Title 3">
            <a:extLst>
              <a:ext uri="{FF2B5EF4-FFF2-40B4-BE49-F238E27FC236}">
                <a16:creationId xmlns:a16="http://schemas.microsoft.com/office/drawing/2014/main" id="{223631B7-1DCF-272F-DFCF-ED41E69922B6}"/>
              </a:ext>
            </a:extLst>
          </p:cNvPr>
          <p:cNvSpPr>
            <a:spLocks noGrp="1"/>
          </p:cNvSpPr>
          <p:nvPr>
            <p:ph type="title"/>
          </p:nvPr>
        </p:nvSpPr>
        <p:spPr/>
        <p:txBody>
          <a:bodyPr/>
          <a:lstStyle/>
          <a:p>
            <a:r>
              <a:rPr lang="en-DK" dirty="0"/>
              <a:t>Example 3: Institute Access as a Managed Service for a whole NREN</a:t>
            </a:r>
          </a:p>
        </p:txBody>
      </p:sp>
    </p:spTree>
    <p:extLst>
      <p:ext uri="{BB962C8B-B14F-4D97-AF65-F5344CB8AC3E}">
        <p14:creationId xmlns:p14="http://schemas.microsoft.com/office/powerpoint/2010/main" val="21146392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D2758BD-D71B-5964-5128-55B821CCEFDD}"/>
              </a:ext>
            </a:extLst>
          </p:cNvPr>
          <p:cNvSpPr>
            <a:spLocks noGrp="1"/>
          </p:cNvSpPr>
          <p:nvPr>
            <p:ph idx="1"/>
          </p:nvPr>
        </p:nvSpPr>
        <p:spPr/>
        <p:txBody>
          <a:bodyPr/>
          <a:lstStyle/>
          <a:p>
            <a:r>
              <a:rPr lang="en-GB" sz="1800" dirty="0">
                <a:solidFill>
                  <a:srgbClr val="3F3F3F"/>
                </a:solidFill>
                <a:effectLst/>
                <a:highlight>
                  <a:srgbClr val="FFFFFF"/>
                </a:highlight>
                <a:latin typeface="Calibri" panose="020F0502020204030204" pitchFamily="34" charset="0"/>
              </a:rPr>
              <a:t>Multi Factor Authentication</a:t>
            </a:r>
          </a:p>
          <a:p>
            <a:r>
              <a:rPr lang="en-GB" sz="1800" dirty="0">
                <a:solidFill>
                  <a:srgbClr val="3F3F3F"/>
                </a:solidFill>
                <a:effectLst/>
                <a:highlight>
                  <a:srgbClr val="FFFFFF"/>
                </a:highlight>
                <a:latin typeface="Calibri" panose="020F0502020204030204" pitchFamily="34" charset="0"/>
              </a:rPr>
              <a:t>High Availability / Redundancy (HA/R) </a:t>
            </a:r>
            <a:endParaRPr lang="en-GB" sz="1800" dirty="0">
              <a:solidFill>
                <a:srgbClr val="3F3F3F"/>
              </a:solidFill>
              <a:highlight>
                <a:srgbClr val="FFFFFF"/>
              </a:highlight>
              <a:latin typeface="ArialMT"/>
            </a:endParaRPr>
          </a:p>
          <a:p>
            <a:r>
              <a:rPr lang="en-GB" sz="1800" dirty="0">
                <a:solidFill>
                  <a:srgbClr val="3F3F3F"/>
                </a:solidFill>
                <a:effectLst/>
                <a:highlight>
                  <a:srgbClr val="FFFFFF"/>
                </a:highlight>
                <a:latin typeface="Calibri" panose="020F0502020204030204" pitchFamily="34" charset="0"/>
              </a:rPr>
              <a:t>Real Time Authorization</a:t>
            </a:r>
            <a:endParaRPr lang="en-GB" sz="1800" dirty="0">
              <a:solidFill>
                <a:srgbClr val="3F3F3F"/>
              </a:solidFill>
              <a:highlight>
                <a:srgbClr val="FFFFFF"/>
              </a:highlight>
              <a:latin typeface="Calibri" panose="020F0502020204030204" pitchFamily="34" charset="0"/>
            </a:endParaRPr>
          </a:p>
          <a:p>
            <a:r>
              <a:rPr lang="en-GB" sz="1800" dirty="0">
                <a:solidFill>
                  <a:srgbClr val="3F3F3F"/>
                </a:solidFill>
                <a:effectLst/>
                <a:highlight>
                  <a:srgbClr val="FFFFFF"/>
                </a:highlight>
                <a:latin typeface="Calibri" panose="020F0502020204030204" pitchFamily="34" charset="0"/>
              </a:rPr>
              <a:t>Managed devices </a:t>
            </a:r>
            <a:endParaRPr lang="en-GB" sz="1800" dirty="0">
              <a:solidFill>
                <a:srgbClr val="3F3F3F"/>
              </a:solidFill>
              <a:effectLst/>
              <a:highlight>
                <a:srgbClr val="FFFFFF"/>
              </a:highlight>
              <a:latin typeface="ArialMT"/>
            </a:endParaRPr>
          </a:p>
          <a:p>
            <a:endParaRPr lang="en-DK" dirty="0"/>
          </a:p>
        </p:txBody>
      </p:sp>
      <p:sp>
        <p:nvSpPr>
          <p:cNvPr id="3" name="Title 2">
            <a:extLst>
              <a:ext uri="{FF2B5EF4-FFF2-40B4-BE49-F238E27FC236}">
                <a16:creationId xmlns:a16="http://schemas.microsoft.com/office/drawing/2014/main" id="{FC23F04A-92BF-33AE-01AA-5E26A5E50F28}"/>
              </a:ext>
            </a:extLst>
          </p:cNvPr>
          <p:cNvSpPr>
            <a:spLocks noGrp="1"/>
          </p:cNvSpPr>
          <p:nvPr>
            <p:ph type="title"/>
          </p:nvPr>
        </p:nvSpPr>
        <p:spPr/>
        <p:txBody>
          <a:bodyPr/>
          <a:lstStyle/>
          <a:p>
            <a:r>
              <a:rPr lang="en-DK" dirty="0"/>
              <a:t>4 most asked features</a:t>
            </a:r>
          </a:p>
        </p:txBody>
      </p:sp>
      <p:sp>
        <p:nvSpPr>
          <p:cNvPr id="4" name="Slide Number Placeholder 3">
            <a:extLst>
              <a:ext uri="{FF2B5EF4-FFF2-40B4-BE49-F238E27FC236}">
                <a16:creationId xmlns:a16="http://schemas.microsoft.com/office/drawing/2014/main" id="{FBE16609-0D8F-964F-CA61-27B5917ABCDC}"/>
              </a:ext>
            </a:extLst>
          </p:cNvPr>
          <p:cNvSpPr>
            <a:spLocks noGrp="1"/>
          </p:cNvSpPr>
          <p:nvPr>
            <p:ph type="sldNum" sz="quarter" idx="4"/>
          </p:nvPr>
        </p:nvSpPr>
        <p:spPr/>
        <p:txBody>
          <a:bodyPr/>
          <a:lstStyle/>
          <a:p>
            <a:fld id="{9E7CA0F2-EE66-4F60-8C00-E0BE38E7AEC5}" type="slidenum">
              <a:rPr lang="en-GB" smtClean="0"/>
              <a:pPr/>
              <a:t>16</a:t>
            </a:fld>
            <a:endParaRPr lang="en-GB" dirty="0"/>
          </a:p>
        </p:txBody>
      </p:sp>
    </p:spTree>
    <p:extLst>
      <p:ext uri="{BB962C8B-B14F-4D97-AF65-F5344CB8AC3E}">
        <p14:creationId xmlns:p14="http://schemas.microsoft.com/office/powerpoint/2010/main" val="36319831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5DE0C2F-4838-8F8B-25CC-AFA1843C457D}"/>
              </a:ext>
            </a:extLst>
          </p:cNvPr>
          <p:cNvSpPr>
            <a:spLocks noGrp="1"/>
          </p:cNvSpPr>
          <p:nvPr>
            <p:ph idx="1"/>
          </p:nvPr>
        </p:nvSpPr>
        <p:spPr/>
        <p:txBody>
          <a:bodyPr/>
          <a:lstStyle/>
          <a:p>
            <a:r>
              <a:rPr lang="en-GB" sz="1800" dirty="0">
                <a:solidFill>
                  <a:srgbClr val="3F3F3F"/>
                </a:solidFill>
                <a:effectLst/>
                <a:highlight>
                  <a:srgbClr val="FFFFFF"/>
                </a:highlight>
                <a:latin typeface="Calibri" panose="020F0502020204030204" pitchFamily="34" charset="0"/>
              </a:rPr>
              <a:t>“First Factor”: Username &amp; Password</a:t>
            </a:r>
            <a:endParaRPr lang="en-GB" sz="1800" dirty="0">
              <a:solidFill>
                <a:srgbClr val="3F3F3F"/>
              </a:solidFill>
              <a:highlight>
                <a:srgbClr val="FFFFFF"/>
              </a:highlight>
              <a:latin typeface="Calibri" panose="020F0502020204030204" pitchFamily="34" charset="0"/>
            </a:endParaRPr>
          </a:p>
          <a:p>
            <a:r>
              <a:rPr lang="en-GB" sz="1800" dirty="0">
                <a:solidFill>
                  <a:srgbClr val="3F3F3F"/>
                </a:solidFill>
                <a:effectLst/>
                <a:highlight>
                  <a:srgbClr val="FFFFFF"/>
                </a:highlight>
                <a:latin typeface="Calibri" panose="020F0502020204030204" pitchFamily="34" charset="0"/>
              </a:rPr>
              <a:t>“Second Factor”: (T)OTP, Hardware Token, </a:t>
            </a:r>
            <a:r>
              <a:rPr lang="en-GB" sz="1800" dirty="0" err="1">
                <a:solidFill>
                  <a:srgbClr val="3F3F3F"/>
                </a:solidFill>
                <a:effectLst/>
                <a:highlight>
                  <a:srgbClr val="FFFFFF"/>
                </a:highlight>
                <a:latin typeface="Calibri" panose="020F0502020204030204" pitchFamily="34" charset="0"/>
              </a:rPr>
              <a:t>WebAuthn</a:t>
            </a:r>
            <a:r>
              <a:rPr lang="en-GB" sz="1800" dirty="0">
                <a:solidFill>
                  <a:srgbClr val="3F3F3F"/>
                </a:solidFill>
                <a:effectLst/>
                <a:highlight>
                  <a:srgbClr val="FFFFFF"/>
                </a:highlight>
                <a:latin typeface="Calibri" panose="020F0502020204030204" pitchFamily="34" charset="0"/>
              </a:rPr>
              <a:t>, Biometrics, ... </a:t>
            </a:r>
            <a:endParaRPr lang="en-GB" dirty="0">
              <a:highlight>
                <a:srgbClr val="FFFFFF"/>
              </a:highlight>
            </a:endParaRPr>
          </a:p>
          <a:p>
            <a:r>
              <a:rPr lang="en-GB" sz="1800" dirty="0">
                <a:solidFill>
                  <a:srgbClr val="3F3F3F"/>
                </a:solidFill>
                <a:effectLst/>
                <a:highlight>
                  <a:srgbClr val="FFFFFF"/>
                </a:highlight>
                <a:latin typeface="Calibri" panose="020F0502020204030204" pitchFamily="34" charset="0"/>
              </a:rPr>
              <a:t>Where does MFA belong? </a:t>
            </a:r>
            <a:endParaRPr lang="en-GB" sz="1800" dirty="0">
              <a:solidFill>
                <a:srgbClr val="3F3F3F"/>
              </a:solidFill>
              <a:highlight>
                <a:srgbClr val="FFFFFF"/>
              </a:highlight>
              <a:latin typeface="ArialMT"/>
            </a:endParaRPr>
          </a:p>
          <a:p>
            <a:pPr lvl="1"/>
            <a:r>
              <a:rPr lang="en-GB" sz="1600" dirty="0">
                <a:solidFill>
                  <a:srgbClr val="3F3F3F"/>
                </a:solidFill>
                <a:effectLst/>
                <a:highlight>
                  <a:srgbClr val="FFFFFF"/>
                </a:highlight>
                <a:latin typeface="Calibri" panose="020F0502020204030204" pitchFamily="34" charset="0"/>
              </a:rPr>
              <a:t>Service </a:t>
            </a:r>
            <a:endParaRPr lang="en-GB" sz="1600" dirty="0">
              <a:highlight>
                <a:srgbClr val="FFFFFF"/>
              </a:highlight>
            </a:endParaRPr>
          </a:p>
          <a:p>
            <a:pPr lvl="1"/>
            <a:r>
              <a:rPr lang="en-GB" sz="1600" dirty="0" err="1">
                <a:solidFill>
                  <a:srgbClr val="3F3F3F"/>
                </a:solidFill>
                <a:effectLst/>
                <a:highlight>
                  <a:srgbClr val="FFFFFF"/>
                </a:highlight>
                <a:latin typeface="Calibri" panose="020F0502020204030204" pitchFamily="34" charset="0"/>
              </a:rPr>
              <a:t>I</a:t>
            </a:r>
            <a:r>
              <a:rPr lang="en-GB" sz="1800" dirty="0" err="1">
                <a:solidFill>
                  <a:srgbClr val="3F3F3F"/>
                </a:solidFill>
                <a:effectLst/>
                <a:highlight>
                  <a:srgbClr val="FFFFFF"/>
                </a:highlight>
                <a:latin typeface="Calibri" panose="020F0502020204030204" pitchFamily="34" charset="0"/>
              </a:rPr>
              <a:t>dM</a:t>
            </a:r>
            <a:r>
              <a:rPr lang="en-GB" sz="1800" dirty="0">
                <a:solidFill>
                  <a:srgbClr val="3F3F3F"/>
                </a:solidFill>
                <a:effectLst/>
                <a:highlight>
                  <a:srgbClr val="FFFFFF"/>
                </a:highlight>
                <a:latin typeface="Calibri" panose="020F0502020204030204" pitchFamily="34" charset="0"/>
              </a:rPr>
              <a:t> </a:t>
            </a:r>
            <a:endParaRPr lang="en-GB" dirty="0">
              <a:effectLst/>
              <a:highlight>
                <a:srgbClr val="FFFFFF"/>
              </a:highlight>
            </a:endParaRPr>
          </a:p>
          <a:p>
            <a:r>
              <a:rPr lang="en-GB" sz="1800" dirty="0">
                <a:solidFill>
                  <a:srgbClr val="3F3F3F"/>
                </a:solidFill>
                <a:effectLst/>
                <a:highlight>
                  <a:srgbClr val="FFFFFF"/>
                </a:highlight>
                <a:latin typeface="Calibri" panose="020F0502020204030204" pitchFamily="34" charset="0"/>
              </a:rPr>
              <a:t>We chose for </a:t>
            </a:r>
            <a:r>
              <a:rPr lang="en-GB" sz="1800" i="1" dirty="0">
                <a:solidFill>
                  <a:srgbClr val="3F3F3F"/>
                </a:solidFill>
                <a:effectLst/>
                <a:highlight>
                  <a:srgbClr val="FFFFFF"/>
                </a:highlight>
                <a:latin typeface="Calibri" panose="020F0502020204030204" pitchFamily="34" charset="0"/>
              </a:rPr>
              <a:t>not </a:t>
            </a:r>
            <a:r>
              <a:rPr lang="en-GB" sz="1800" dirty="0">
                <a:solidFill>
                  <a:srgbClr val="3F3F3F"/>
                </a:solidFill>
                <a:effectLst/>
                <a:highlight>
                  <a:srgbClr val="FFFFFF"/>
                </a:highlight>
                <a:latin typeface="Calibri" panose="020F0502020204030204" pitchFamily="34" charset="0"/>
              </a:rPr>
              <a:t>managing MFA for the institutes </a:t>
            </a:r>
          </a:p>
          <a:p>
            <a:pPr marL="0" indent="0">
              <a:buNone/>
            </a:pPr>
            <a:r>
              <a:rPr lang="en-GB" sz="1800" dirty="0">
                <a:solidFill>
                  <a:srgbClr val="3F3F3F"/>
                </a:solidFill>
                <a:effectLst/>
                <a:highlight>
                  <a:srgbClr val="FFFFFF"/>
                </a:highlight>
                <a:latin typeface="ArialMT"/>
              </a:rPr>
              <a:t>	• </a:t>
            </a:r>
            <a:r>
              <a:rPr lang="en-GB" sz="1800" dirty="0">
                <a:solidFill>
                  <a:srgbClr val="3F3F3F"/>
                </a:solidFill>
                <a:effectLst/>
                <a:highlight>
                  <a:srgbClr val="FFFFFF"/>
                </a:highlight>
                <a:latin typeface="Calibri" panose="020F0502020204030204" pitchFamily="34" charset="0"/>
              </a:rPr>
              <a:t>MFA in </a:t>
            </a:r>
            <a:r>
              <a:rPr lang="en-GB" sz="1800" dirty="0" err="1">
                <a:solidFill>
                  <a:srgbClr val="3F3F3F"/>
                </a:solidFill>
                <a:effectLst/>
                <a:highlight>
                  <a:srgbClr val="FFFFFF"/>
                </a:highlight>
                <a:latin typeface="Calibri" panose="020F0502020204030204" pitchFamily="34" charset="0"/>
              </a:rPr>
              <a:t>IdM</a:t>
            </a:r>
            <a:br>
              <a:rPr lang="en-GB" sz="1800" dirty="0">
                <a:solidFill>
                  <a:srgbClr val="3F3F3F"/>
                </a:solidFill>
                <a:effectLst/>
                <a:highlight>
                  <a:srgbClr val="FFFFFF"/>
                </a:highlight>
                <a:latin typeface="Calibri" panose="020F0502020204030204" pitchFamily="34" charset="0"/>
              </a:rPr>
            </a:br>
            <a:r>
              <a:rPr lang="en-GB" sz="1800" dirty="0">
                <a:solidFill>
                  <a:srgbClr val="3F3F3F"/>
                </a:solidFill>
                <a:effectLst/>
                <a:highlight>
                  <a:srgbClr val="FFFFFF"/>
                </a:highlight>
                <a:latin typeface="Calibri" panose="020F0502020204030204" pitchFamily="34" charset="0"/>
              </a:rPr>
              <a:t>	</a:t>
            </a:r>
            <a:r>
              <a:rPr lang="en-GB" sz="1800" dirty="0">
                <a:solidFill>
                  <a:srgbClr val="3F3F3F"/>
                </a:solidFill>
                <a:effectLst/>
                <a:highlight>
                  <a:srgbClr val="FFFFFF"/>
                </a:highlight>
                <a:latin typeface="ArialMT"/>
              </a:rPr>
              <a:t>• </a:t>
            </a:r>
            <a:r>
              <a:rPr lang="en-GB" sz="1800" dirty="0">
                <a:solidFill>
                  <a:srgbClr val="3F3F3F"/>
                </a:solidFill>
                <a:effectLst/>
                <a:highlight>
                  <a:srgbClr val="FFFFFF"/>
                </a:highlight>
                <a:latin typeface="Calibri" panose="020F0502020204030204" pitchFamily="34" charset="0"/>
              </a:rPr>
              <a:t>MFA in separate system, e.g. </a:t>
            </a:r>
            <a:r>
              <a:rPr lang="en-GB" sz="1800" dirty="0" err="1">
                <a:solidFill>
                  <a:srgbClr val="3F3F3F"/>
                </a:solidFill>
                <a:effectLst/>
                <a:highlight>
                  <a:srgbClr val="FFFFFF"/>
                </a:highlight>
                <a:latin typeface="Calibri" panose="020F0502020204030204" pitchFamily="34" charset="0"/>
              </a:rPr>
              <a:t>PrivacyIDEA</a:t>
            </a:r>
            <a:r>
              <a:rPr lang="en-GB" sz="1800" dirty="0">
                <a:solidFill>
                  <a:srgbClr val="3F3F3F"/>
                </a:solidFill>
                <a:effectLst/>
                <a:highlight>
                  <a:srgbClr val="FFFFFF"/>
                </a:highlight>
                <a:latin typeface="Calibri" panose="020F0502020204030204" pitchFamily="34" charset="0"/>
              </a:rPr>
              <a:t> </a:t>
            </a:r>
            <a:endParaRPr lang="en-GB" dirty="0">
              <a:effectLst/>
              <a:highlight>
                <a:srgbClr val="FFFFFF"/>
              </a:highlight>
            </a:endParaRPr>
          </a:p>
          <a:p>
            <a:endParaRPr lang="en-DK" dirty="0"/>
          </a:p>
        </p:txBody>
      </p:sp>
      <p:sp>
        <p:nvSpPr>
          <p:cNvPr id="3" name="Title 2">
            <a:extLst>
              <a:ext uri="{FF2B5EF4-FFF2-40B4-BE49-F238E27FC236}">
                <a16:creationId xmlns:a16="http://schemas.microsoft.com/office/drawing/2014/main" id="{4C25269C-F961-B1D6-D2C8-81245FAB5D92}"/>
              </a:ext>
            </a:extLst>
          </p:cNvPr>
          <p:cNvSpPr>
            <a:spLocks noGrp="1"/>
          </p:cNvSpPr>
          <p:nvPr>
            <p:ph type="title"/>
          </p:nvPr>
        </p:nvSpPr>
        <p:spPr/>
        <p:txBody>
          <a:bodyPr/>
          <a:lstStyle/>
          <a:p>
            <a:r>
              <a:rPr lang="en-DK" dirty="0"/>
              <a:t>Multi-Factor Authenitcation</a:t>
            </a:r>
          </a:p>
        </p:txBody>
      </p:sp>
      <p:sp>
        <p:nvSpPr>
          <p:cNvPr id="4" name="Slide Number Placeholder 3">
            <a:extLst>
              <a:ext uri="{FF2B5EF4-FFF2-40B4-BE49-F238E27FC236}">
                <a16:creationId xmlns:a16="http://schemas.microsoft.com/office/drawing/2014/main" id="{64D0C21C-3E15-C472-2388-583C535CF6EA}"/>
              </a:ext>
            </a:extLst>
          </p:cNvPr>
          <p:cNvSpPr>
            <a:spLocks noGrp="1"/>
          </p:cNvSpPr>
          <p:nvPr>
            <p:ph type="sldNum" sz="quarter" idx="4"/>
          </p:nvPr>
        </p:nvSpPr>
        <p:spPr/>
        <p:txBody>
          <a:bodyPr/>
          <a:lstStyle/>
          <a:p>
            <a:fld id="{9E7CA0F2-EE66-4F60-8C00-E0BE38E7AEC5}" type="slidenum">
              <a:rPr lang="en-GB" smtClean="0"/>
              <a:pPr/>
              <a:t>17</a:t>
            </a:fld>
            <a:endParaRPr lang="en-GB" dirty="0"/>
          </a:p>
        </p:txBody>
      </p:sp>
    </p:spTree>
    <p:extLst>
      <p:ext uri="{BB962C8B-B14F-4D97-AF65-F5344CB8AC3E}">
        <p14:creationId xmlns:p14="http://schemas.microsoft.com/office/powerpoint/2010/main" val="13669284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F91190A-64AB-D0EC-258F-54B30986181D}"/>
              </a:ext>
            </a:extLst>
          </p:cNvPr>
          <p:cNvSpPr>
            <a:spLocks noGrp="1"/>
          </p:cNvSpPr>
          <p:nvPr>
            <p:ph idx="1"/>
          </p:nvPr>
        </p:nvSpPr>
        <p:spPr/>
        <p:txBody>
          <a:bodyPr>
            <a:normAutofit fontScale="85000" lnSpcReduction="20000"/>
          </a:bodyPr>
          <a:lstStyle/>
          <a:p>
            <a:pPr marL="0" indent="0">
              <a:buNone/>
            </a:pPr>
            <a:r>
              <a:rPr lang="en-GB" sz="1800" dirty="0">
                <a:solidFill>
                  <a:srgbClr val="3F3F3F"/>
                </a:solidFill>
                <a:effectLst/>
                <a:highlight>
                  <a:srgbClr val="FFFFFF"/>
                </a:highlight>
                <a:latin typeface="Calibri" panose="020F0502020204030204" pitchFamily="34" charset="0"/>
              </a:rPr>
              <a:t>Architecture</a:t>
            </a:r>
          </a:p>
          <a:p>
            <a:r>
              <a:rPr lang="en-GB" sz="1800" dirty="0">
                <a:solidFill>
                  <a:srgbClr val="3F3F3F"/>
                </a:solidFill>
                <a:effectLst/>
                <a:highlight>
                  <a:srgbClr val="FFFFFF"/>
                </a:highlight>
                <a:latin typeface="Calibri" panose="020F0502020204030204" pitchFamily="34" charset="0"/>
              </a:rPr>
              <a:t>Portal / controller </a:t>
            </a:r>
          </a:p>
          <a:p>
            <a:pPr lvl="1"/>
            <a:r>
              <a:rPr lang="en-GB" dirty="0">
                <a:solidFill>
                  <a:srgbClr val="3F3F3F"/>
                </a:solidFill>
                <a:effectLst/>
                <a:highlight>
                  <a:srgbClr val="FFFFFF"/>
                </a:highlight>
                <a:latin typeface="Calibri" panose="020F0502020204030204" pitchFamily="34" charset="0"/>
              </a:rPr>
              <a:t>Web interface, API, Database, Authentication, Authorization, Logging, (Server) Administration, ... </a:t>
            </a:r>
            <a:endParaRPr lang="en-GB" dirty="0">
              <a:highlight>
                <a:srgbClr val="FFFFFF"/>
              </a:highlight>
            </a:endParaRPr>
          </a:p>
          <a:p>
            <a:r>
              <a:rPr lang="en-GB" sz="2000" dirty="0">
                <a:solidFill>
                  <a:srgbClr val="3F3F3F"/>
                </a:solidFill>
                <a:effectLst/>
                <a:highlight>
                  <a:srgbClr val="FFFFFF"/>
                </a:highlight>
                <a:latin typeface="Calibri" panose="020F0502020204030204" pitchFamily="34" charset="0"/>
              </a:rPr>
              <a:t>Node</a:t>
            </a:r>
          </a:p>
          <a:p>
            <a:pPr lvl="1"/>
            <a:r>
              <a:rPr lang="en-GB" sz="1800" dirty="0">
                <a:solidFill>
                  <a:srgbClr val="3F3F3F"/>
                </a:solidFill>
                <a:effectLst/>
                <a:highlight>
                  <a:srgbClr val="FFFFFF"/>
                </a:highlight>
                <a:latin typeface="Calibri" panose="020F0502020204030204" pitchFamily="34" charset="0"/>
              </a:rPr>
              <a:t>Handles VPN connections </a:t>
            </a:r>
            <a:endParaRPr lang="en-GB" dirty="0">
              <a:highlight>
                <a:srgbClr val="FFFFFF"/>
              </a:highlight>
            </a:endParaRPr>
          </a:p>
          <a:p>
            <a:pPr marL="0" indent="0">
              <a:buNone/>
            </a:pPr>
            <a:endParaRPr lang="en-GB" sz="1800" dirty="0">
              <a:solidFill>
                <a:srgbClr val="3F3F3F"/>
              </a:solidFill>
              <a:effectLst/>
              <a:highlight>
                <a:srgbClr val="FFFFFF"/>
              </a:highlight>
              <a:latin typeface="Calibri" panose="020F0502020204030204" pitchFamily="34" charset="0"/>
            </a:endParaRPr>
          </a:p>
          <a:p>
            <a:pPr marL="0" indent="0">
              <a:buNone/>
            </a:pPr>
            <a:r>
              <a:rPr lang="en-GB" sz="1800" dirty="0">
                <a:solidFill>
                  <a:srgbClr val="3F3F3F"/>
                </a:solidFill>
                <a:effectLst/>
                <a:highlight>
                  <a:srgbClr val="FFFFFF"/>
                </a:highlight>
                <a:latin typeface="Calibri" panose="020F0502020204030204" pitchFamily="34" charset="0"/>
              </a:rPr>
              <a:t>Each component takes different approach </a:t>
            </a:r>
            <a:endParaRPr lang="en-GB" sz="1800" dirty="0">
              <a:solidFill>
                <a:srgbClr val="3F3F3F"/>
              </a:solidFill>
              <a:highlight>
                <a:srgbClr val="FFFFFF"/>
              </a:highlight>
              <a:latin typeface="ArialMT"/>
            </a:endParaRPr>
          </a:p>
          <a:p>
            <a:r>
              <a:rPr lang="en-GB" sz="1800" dirty="0">
                <a:solidFill>
                  <a:srgbClr val="3F3F3F"/>
                </a:solidFill>
                <a:effectLst/>
                <a:highlight>
                  <a:srgbClr val="FFFFFF"/>
                </a:highlight>
                <a:latin typeface="Calibri" panose="020F0502020204030204" pitchFamily="34" charset="0"/>
              </a:rPr>
              <a:t>Portal </a:t>
            </a:r>
            <a:endParaRPr lang="en-GB" dirty="0">
              <a:highlight>
                <a:srgbClr val="FFFFFF"/>
              </a:highlight>
            </a:endParaRPr>
          </a:p>
          <a:p>
            <a:pPr lvl="1"/>
            <a:r>
              <a:rPr lang="en-GB" sz="1600" dirty="0">
                <a:solidFill>
                  <a:srgbClr val="3F3F3F"/>
                </a:solidFill>
                <a:effectLst/>
                <a:highlight>
                  <a:srgbClr val="FFFFFF"/>
                </a:highlight>
                <a:latin typeface="Calibri" panose="020F0502020204030204" pitchFamily="34" charset="0"/>
              </a:rPr>
              <a:t>HA/R DB, Session Storage, Hot Spare, Failover, ... </a:t>
            </a:r>
            <a:endParaRPr lang="en-GB" sz="1600" dirty="0">
              <a:solidFill>
                <a:srgbClr val="3F3F3F"/>
              </a:solidFill>
              <a:highlight>
                <a:srgbClr val="FFFFFF"/>
              </a:highlight>
              <a:latin typeface="ArialMT"/>
            </a:endParaRPr>
          </a:p>
          <a:p>
            <a:r>
              <a:rPr lang="en-GB" sz="1800" dirty="0">
                <a:solidFill>
                  <a:srgbClr val="3F3F3F"/>
                </a:solidFill>
                <a:effectLst/>
                <a:highlight>
                  <a:srgbClr val="FFFFFF"/>
                </a:highlight>
                <a:latin typeface="Calibri" panose="020F0502020204030204" pitchFamily="34" charset="0"/>
              </a:rPr>
              <a:t>Node </a:t>
            </a:r>
            <a:endParaRPr lang="en-GB" dirty="0">
              <a:effectLst/>
              <a:highlight>
                <a:srgbClr val="FFFFFF"/>
              </a:highlight>
            </a:endParaRPr>
          </a:p>
          <a:p>
            <a:pPr lvl="1"/>
            <a:r>
              <a:rPr lang="en-GB" sz="1600" dirty="0">
                <a:solidFill>
                  <a:srgbClr val="3F3F3F"/>
                </a:solidFill>
                <a:effectLst/>
                <a:highlight>
                  <a:srgbClr val="FFFFFF"/>
                </a:highlight>
                <a:latin typeface="Calibri" panose="020F0502020204030204" pitchFamily="34" charset="0"/>
              </a:rPr>
              <a:t>Simply have &gt;1 and have the portal(s) direct user to one that is “up” </a:t>
            </a:r>
            <a:endParaRPr lang="en-GB" sz="1600" dirty="0">
              <a:solidFill>
                <a:srgbClr val="3F3F3F"/>
              </a:solidFill>
              <a:highlight>
                <a:srgbClr val="FFFFFF"/>
              </a:highlight>
              <a:latin typeface="ArialMT"/>
            </a:endParaRPr>
          </a:p>
          <a:p>
            <a:pPr lvl="1"/>
            <a:r>
              <a:rPr lang="en-GB" sz="1600" dirty="0">
                <a:solidFill>
                  <a:srgbClr val="3F3F3F"/>
                </a:solidFill>
                <a:effectLst/>
                <a:highlight>
                  <a:srgbClr val="FFFFFF"/>
                </a:highlight>
                <a:latin typeface="Calibri" panose="020F0502020204030204" pitchFamily="34" charset="0"/>
              </a:rPr>
              <a:t>Complexity obviously in the Portal </a:t>
            </a:r>
          </a:p>
          <a:p>
            <a:endParaRPr lang="en-GB" dirty="0">
              <a:effectLst/>
              <a:highlight>
                <a:srgbClr val="FFFFFF"/>
              </a:highlight>
            </a:endParaRPr>
          </a:p>
          <a:p>
            <a:endParaRPr lang="en-DK" dirty="0"/>
          </a:p>
        </p:txBody>
      </p:sp>
      <p:sp>
        <p:nvSpPr>
          <p:cNvPr id="3" name="Title 2">
            <a:extLst>
              <a:ext uri="{FF2B5EF4-FFF2-40B4-BE49-F238E27FC236}">
                <a16:creationId xmlns:a16="http://schemas.microsoft.com/office/drawing/2014/main" id="{A2942EB3-600B-21F3-78C9-135B313456D3}"/>
              </a:ext>
            </a:extLst>
          </p:cNvPr>
          <p:cNvSpPr>
            <a:spLocks noGrp="1"/>
          </p:cNvSpPr>
          <p:nvPr>
            <p:ph type="title"/>
          </p:nvPr>
        </p:nvSpPr>
        <p:spPr/>
        <p:txBody>
          <a:bodyPr/>
          <a:lstStyle/>
          <a:p>
            <a:r>
              <a:rPr lang="en-DK" dirty="0"/>
              <a:t>HA/R (1)</a:t>
            </a:r>
          </a:p>
        </p:txBody>
      </p:sp>
      <p:sp>
        <p:nvSpPr>
          <p:cNvPr id="4" name="Slide Number Placeholder 3">
            <a:extLst>
              <a:ext uri="{FF2B5EF4-FFF2-40B4-BE49-F238E27FC236}">
                <a16:creationId xmlns:a16="http://schemas.microsoft.com/office/drawing/2014/main" id="{34DFF10D-95A7-1E71-F8A5-3F0FC4731EDA}"/>
              </a:ext>
            </a:extLst>
          </p:cNvPr>
          <p:cNvSpPr>
            <a:spLocks noGrp="1"/>
          </p:cNvSpPr>
          <p:nvPr>
            <p:ph type="sldNum" sz="quarter" idx="4"/>
          </p:nvPr>
        </p:nvSpPr>
        <p:spPr/>
        <p:txBody>
          <a:bodyPr/>
          <a:lstStyle/>
          <a:p>
            <a:fld id="{9E7CA0F2-EE66-4F60-8C00-E0BE38E7AEC5}" type="slidenum">
              <a:rPr lang="en-GB" smtClean="0"/>
              <a:pPr/>
              <a:t>18</a:t>
            </a:fld>
            <a:endParaRPr lang="en-GB" dirty="0"/>
          </a:p>
        </p:txBody>
      </p:sp>
    </p:spTree>
    <p:extLst>
      <p:ext uri="{BB962C8B-B14F-4D97-AF65-F5344CB8AC3E}">
        <p14:creationId xmlns:p14="http://schemas.microsoft.com/office/powerpoint/2010/main" val="16545330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CA3D5EB-B97D-799F-C928-7F15F448FC31}"/>
              </a:ext>
            </a:extLst>
          </p:cNvPr>
          <p:cNvSpPr>
            <a:spLocks noGrp="1"/>
          </p:cNvSpPr>
          <p:nvPr>
            <p:ph idx="1"/>
          </p:nvPr>
        </p:nvSpPr>
        <p:spPr/>
        <p:txBody>
          <a:bodyPr>
            <a:normAutofit/>
          </a:bodyPr>
          <a:lstStyle/>
          <a:p>
            <a:pPr marL="0" indent="0">
              <a:buNone/>
            </a:pPr>
            <a:r>
              <a:rPr lang="en-GB" sz="1800" dirty="0">
                <a:solidFill>
                  <a:srgbClr val="3F3F3F"/>
                </a:solidFill>
                <a:effectLst/>
                <a:highlight>
                  <a:srgbClr val="FFFFFF"/>
                </a:highlight>
                <a:latin typeface="Calibri" panose="020F0502020204030204" pitchFamily="34" charset="0"/>
              </a:rPr>
              <a:t>Portal</a:t>
            </a:r>
          </a:p>
          <a:p>
            <a:r>
              <a:rPr lang="en-GB" sz="1800" dirty="0" err="1">
                <a:solidFill>
                  <a:srgbClr val="3F3F3F"/>
                </a:solidFill>
                <a:effectLst/>
                <a:highlight>
                  <a:srgbClr val="FFFFFF"/>
                </a:highlight>
                <a:latin typeface="Calibri" panose="020F0502020204030204" pitchFamily="34" charset="0"/>
              </a:rPr>
              <a:t>memcached</a:t>
            </a:r>
            <a:r>
              <a:rPr lang="en-GB" sz="1800" dirty="0">
                <a:solidFill>
                  <a:srgbClr val="3F3F3F"/>
                </a:solidFill>
                <a:effectLst/>
                <a:highlight>
                  <a:srgbClr val="FFFFFF"/>
                </a:highlight>
                <a:latin typeface="Calibri" panose="020F0502020204030204" pitchFamily="34" charset="0"/>
              </a:rPr>
              <a:t> (Session Storage)</a:t>
            </a:r>
            <a:endParaRPr lang="en-GB" sz="1800" dirty="0">
              <a:solidFill>
                <a:srgbClr val="3F3F3F"/>
              </a:solidFill>
              <a:highlight>
                <a:srgbClr val="FFFFFF"/>
              </a:highlight>
              <a:latin typeface="Calibri" panose="020F0502020204030204" pitchFamily="34" charset="0"/>
            </a:endParaRPr>
          </a:p>
          <a:p>
            <a:r>
              <a:rPr lang="en-GB" sz="1800" dirty="0">
                <a:solidFill>
                  <a:srgbClr val="3F3F3F"/>
                </a:solidFill>
                <a:effectLst/>
                <a:highlight>
                  <a:srgbClr val="FFFFFF"/>
                </a:highlight>
                <a:latin typeface="Calibri" panose="020F0502020204030204" pitchFamily="34" charset="0"/>
              </a:rPr>
              <a:t>PostgreSQL / MariaDB* (Database)</a:t>
            </a:r>
          </a:p>
          <a:p>
            <a:r>
              <a:rPr lang="en-GB" sz="1800" dirty="0" err="1">
                <a:solidFill>
                  <a:srgbClr val="3F3F3F"/>
                </a:solidFill>
                <a:effectLst/>
                <a:highlight>
                  <a:srgbClr val="FFFFFF"/>
                </a:highlight>
                <a:latin typeface="Calibri" panose="020F0502020204030204" pitchFamily="34" charset="0"/>
              </a:rPr>
              <a:t>keepalived</a:t>
            </a:r>
            <a:r>
              <a:rPr lang="en-GB" sz="1800" dirty="0">
                <a:solidFill>
                  <a:srgbClr val="3F3F3F"/>
                </a:solidFill>
                <a:effectLst/>
                <a:highlight>
                  <a:srgbClr val="FFFFFF"/>
                </a:highlight>
                <a:latin typeface="Calibri" panose="020F0502020204030204" pitchFamily="34" charset="0"/>
              </a:rPr>
              <a:t> (Failover) </a:t>
            </a:r>
          </a:p>
          <a:p>
            <a:endParaRPr lang="en-GB" dirty="0">
              <a:effectLst/>
              <a:highlight>
                <a:srgbClr val="FFFFFF"/>
              </a:highlight>
            </a:endParaRPr>
          </a:p>
          <a:p>
            <a:pPr marL="0" indent="0">
              <a:buNone/>
            </a:pPr>
            <a:r>
              <a:rPr lang="en-GB" sz="1800" dirty="0">
                <a:solidFill>
                  <a:srgbClr val="3F3F3F"/>
                </a:solidFill>
                <a:effectLst/>
                <a:highlight>
                  <a:srgbClr val="FFFFFF"/>
                </a:highlight>
                <a:latin typeface="Calibri" panose="020F0502020204030204" pitchFamily="34" charset="0"/>
              </a:rPr>
              <a:t>Node</a:t>
            </a:r>
          </a:p>
          <a:p>
            <a:r>
              <a:rPr lang="en-GB" sz="1800" dirty="0">
                <a:solidFill>
                  <a:srgbClr val="3F3F3F"/>
                </a:solidFill>
                <a:effectLst/>
                <a:highlight>
                  <a:srgbClr val="FFFFFF"/>
                </a:highlight>
                <a:latin typeface="Calibri" panose="020F0502020204030204" pitchFamily="34" charset="0"/>
              </a:rPr>
              <a:t>When a client connects, it is directed to a “Node” </a:t>
            </a:r>
          </a:p>
          <a:p>
            <a:pPr lvl="1"/>
            <a:r>
              <a:rPr lang="en-GB" sz="1600" dirty="0">
                <a:solidFill>
                  <a:srgbClr val="3F3F3F"/>
                </a:solidFill>
                <a:effectLst/>
                <a:highlight>
                  <a:srgbClr val="FFFFFF"/>
                </a:highlight>
                <a:latin typeface="Calibri" panose="020F0502020204030204" pitchFamily="34" charset="0"/>
              </a:rPr>
              <a:t>... that is “up”</a:t>
            </a:r>
          </a:p>
          <a:p>
            <a:pPr lvl="1"/>
            <a:r>
              <a:rPr lang="en-GB" sz="1600" dirty="0">
                <a:solidFill>
                  <a:srgbClr val="3F3F3F"/>
                </a:solidFill>
                <a:effectLst/>
                <a:highlight>
                  <a:srgbClr val="FFFFFF"/>
                </a:highlight>
                <a:latin typeface="Calibri" panose="020F0502020204030204" pitchFamily="34" charset="0"/>
              </a:rPr>
              <a:t>... not under heavy load* </a:t>
            </a:r>
            <a:endParaRPr lang="en-GB" dirty="0">
              <a:effectLst/>
              <a:highlight>
                <a:srgbClr val="FFFFFF"/>
              </a:highlight>
            </a:endParaRPr>
          </a:p>
          <a:p>
            <a:endParaRPr lang="en-DK" dirty="0"/>
          </a:p>
        </p:txBody>
      </p:sp>
      <p:sp>
        <p:nvSpPr>
          <p:cNvPr id="3" name="Title 2">
            <a:extLst>
              <a:ext uri="{FF2B5EF4-FFF2-40B4-BE49-F238E27FC236}">
                <a16:creationId xmlns:a16="http://schemas.microsoft.com/office/drawing/2014/main" id="{F46A286B-546F-52E2-1256-0D4DD5756737}"/>
              </a:ext>
            </a:extLst>
          </p:cNvPr>
          <p:cNvSpPr>
            <a:spLocks noGrp="1"/>
          </p:cNvSpPr>
          <p:nvPr>
            <p:ph type="title"/>
          </p:nvPr>
        </p:nvSpPr>
        <p:spPr/>
        <p:txBody>
          <a:bodyPr/>
          <a:lstStyle/>
          <a:p>
            <a:r>
              <a:rPr lang="en-DK" dirty="0"/>
              <a:t>HA/R (2)</a:t>
            </a:r>
          </a:p>
        </p:txBody>
      </p:sp>
      <p:sp>
        <p:nvSpPr>
          <p:cNvPr id="4" name="Slide Number Placeholder 3">
            <a:extLst>
              <a:ext uri="{FF2B5EF4-FFF2-40B4-BE49-F238E27FC236}">
                <a16:creationId xmlns:a16="http://schemas.microsoft.com/office/drawing/2014/main" id="{D5DB26C9-8829-1485-688B-926F736A7F39}"/>
              </a:ext>
            </a:extLst>
          </p:cNvPr>
          <p:cNvSpPr>
            <a:spLocks noGrp="1"/>
          </p:cNvSpPr>
          <p:nvPr>
            <p:ph type="sldNum" sz="quarter" idx="4"/>
          </p:nvPr>
        </p:nvSpPr>
        <p:spPr/>
        <p:txBody>
          <a:bodyPr/>
          <a:lstStyle/>
          <a:p>
            <a:fld id="{9E7CA0F2-EE66-4F60-8C00-E0BE38E7AEC5}" type="slidenum">
              <a:rPr lang="en-GB" smtClean="0"/>
              <a:pPr/>
              <a:t>19</a:t>
            </a:fld>
            <a:endParaRPr lang="en-GB" dirty="0"/>
          </a:p>
        </p:txBody>
      </p:sp>
    </p:spTree>
    <p:extLst>
      <p:ext uri="{BB962C8B-B14F-4D97-AF65-F5344CB8AC3E}">
        <p14:creationId xmlns:p14="http://schemas.microsoft.com/office/powerpoint/2010/main" val="42076211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41CF9D1-111E-460E-5EAE-19745CEB01A3}"/>
              </a:ext>
            </a:extLst>
          </p:cNvPr>
          <p:cNvSpPr>
            <a:spLocks noGrp="1"/>
          </p:cNvSpPr>
          <p:nvPr>
            <p:ph idx="1"/>
          </p:nvPr>
        </p:nvSpPr>
        <p:spPr/>
        <p:txBody>
          <a:bodyPr/>
          <a:lstStyle/>
          <a:p>
            <a:r>
              <a:rPr lang="en-US" dirty="0"/>
              <a:t>What’s </a:t>
            </a:r>
            <a:r>
              <a:rPr lang="en-US" dirty="0" err="1"/>
              <a:t>eduVPN</a:t>
            </a:r>
            <a:r>
              <a:rPr lang="en-US" dirty="0"/>
              <a:t>?</a:t>
            </a:r>
          </a:p>
          <a:p>
            <a:r>
              <a:rPr lang="en-US" dirty="0" err="1"/>
              <a:t>eduVPN</a:t>
            </a:r>
            <a:r>
              <a:rPr lang="en-US" dirty="0"/>
              <a:t> in practice: how is it deployed and used?</a:t>
            </a:r>
          </a:p>
          <a:p>
            <a:r>
              <a:rPr lang="en-US" dirty="0"/>
              <a:t>Most asked features</a:t>
            </a:r>
          </a:p>
          <a:p>
            <a:r>
              <a:rPr lang="en-US" dirty="0"/>
              <a:t>Roadmap and current projects</a:t>
            </a:r>
          </a:p>
        </p:txBody>
      </p:sp>
      <p:sp>
        <p:nvSpPr>
          <p:cNvPr id="3" name="Slide Number Placeholder 2">
            <a:extLst>
              <a:ext uri="{FF2B5EF4-FFF2-40B4-BE49-F238E27FC236}">
                <a16:creationId xmlns:a16="http://schemas.microsoft.com/office/drawing/2014/main" id="{E340A845-EBB4-C66F-A14A-FE4C7A6817E8}"/>
              </a:ext>
            </a:extLst>
          </p:cNvPr>
          <p:cNvSpPr>
            <a:spLocks noGrp="1"/>
          </p:cNvSpPr>
          <p:nvPr>
            <p:ph type="sldNum" sz="quarter" idx="4"/>
          </p:nvPr>
        </p:nvSpPr>
        <p:spPr/>
        <p:txBody>
          <a:bodyPr/>
          <a:lstStyle/>
          <a:p>
            <a:fld id="{9E7CA0F2-EE66-4F60-8C00-E0BE38E7AEC5}" type="slidenum">
              <a:rPr lang="en-GB" smtClean="0"/>
              <a:pPr/>
              <a:t>2</a:t>
            </a:fld>
            <a:endParaRPr lang="en-GB" dirty="0"/>
          </a:p>
        </p:txBody>
      </p:sp>
      <p:sp>
        <p:nvSpPr>
          <p:cNvPr id="4" name="Title 3">
            <a:extLst>
              <a:ext uri="{FF2B5EF4-FFF2-40B4-BE49-F238E27FC236}">
                <a16:creationId xmlns:a16="http://schemas.microsoft.com/office/drawing/2014/main" id="{8E630EB9-8877-BC32-A102-71018EE60BBE}"/>
              </a:ext>
            </a:extLst>
          </p:cNvPr>
          <p:cNvSpPr>
            <a:spLocks noGrp="1"/>
          </p:cNvSpPr>
          <p:nvPr>
            <p:ph type="title"/>
          </p:nvPr>
        </p:nvSpPr>
        <p:spPr/>
        <p:txBody>
          <a:bodyPr/>
          <a:lstStyle/>
          <a:p>
            <a:r>
              <a:rPr lang="en-US" dirty="0"/>
              <a:t>Agenda	</a:t>
            </a:r>
          </a:p>
        </p:txBody>
      </p:sp>
    </p:spTree>
    <p:extLst>
      <p:ext uri="{BB962C8B-B14F-4D97-AF65-F5344CB8AC3E}">
        <p14:creationId xmlns:p14="http://schemas.microsoft.com/office/powerpoint/2010/main" val="19701679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9234C94-18A3-DB45-8D3E-A9AE1C906FBE}"/>
              </a:ext>
            </a:extLst>
          </p:cNvPr>
          <p:cNvSpPr>
            <a:spLocks noGrp="1"/>
          </p:cNvSpPr>
          <p:nvPr>
            <p:ph idx="1"/>
          </p:nvPr>
        </p:nvSpPr>
        <p:spPr/>
        <p:txBody>
          <a:bodyPr>
            <a:normAutofit fontScale="92500" lnSpcReduction="10000"/>
          </a:bodyPr>
          <a:lstStyle/>
          <a:p>
            <a:pPr marL="0" indent="0">
              <a:buNone/>
            </a:pPr>
            <a:r>
              <a:rPr lang="en-GB" sz="1800" dirty="0">
                <a:solidFill>
                  <a:srgbClr val="3F3F3F"/>
                </a:solidFill>
                <a:effectLst/>
                <a:highlight>
                  <a:srgbClr val="FFFFFF"/>
                </a:highlight>
                <a:latin typeface="Calibri" panose="020F0502020204030204" pitchFamily="34" charset="0"/>
              </a:rPr>
              <a:t>Common in R&amp;E to use SAML (“</a:t>
            </a:r>
            <a:r>
              <a:rPr lang="en-GB" sz="1800" dirty="0" err="1">
                <a:solidFill>
                  <a:srgbClr val="3F3F3F"/>
                </a:solidFill>
                <a:effectLst/>
                <a:highlight>
                  <a:srgbClr val="FFFFFF"/>
                </a:highlight>
                <a:latin typeface="Calibri" panose="020F0502020204030204" pitchFamily="34" charset="0"/>
              </a:rPr>
              <a:t>WebSSO</a:t>
            </a:r>
            <a:r>
              <a:rPr lang="en-GB" sz="1800" dirty="0">
                <a:solidFill>
                  <a:srgbClr val="3F3F3F"/>
                </a:solidFill>
                <a:effectLst/>
                <a:highlight>
                  <a:srgbClr val="FFFFFF"/>
                </a:highlight>
                <a:latin typeface="Calibri" panose="020F0502020204030204" pitchFamily="34" charset="0"/>
              </a:rPr>
              <a:t> Profile”)</a:t>
            </a:r>
          </a:p>
          <a:p>
            <a:r>
              <a:rPr lang="en-GB" sz="1800" dirty="0">
                <a:solidFill>
                  <a:srgbClr val="3F3F3F"/>
                </a:solidFill>
                <a:effectLst/>
                <a:highlight>
                  <a:srgbClr val="FFFFFF"/>
                </a:highlight>
                <a:latin typeface="Calibri" panose="020F0502020204030204" pitchFamily="34" charset="0"/>
              </a:rPr>
              <a:t>Session is a valid for ~8 hours </a:t>
            </a:r>
            <a:endParaRPr lang="en-GB" dirty="0">
              <a:highlight>
                <a:srgbClr val="FFFFFF"/>
              </a:highlight>
            </a:endParaRPr>
          </a:p>
          <a:p>
            <a:r>
              <a:rPr lang="en-GB" sz="1800" dirty="0">
                <a:solidFill>
                  <a:srgbClr val="3F3F3F"/>
                </a:solidFill>
                <a:effectLst/>
                <a:highlight>
                  <a:srgbClr val="FFFFFF"/>
                </a:highlight>
                <a:latin typeface="Calibri" panose="020F0502020204030204" pitchFamily="34" charset="0"/>
              </a:rPr>
              <a:t>No way to verify session after initial authentication </a:t>
            </a:r>
            <a:endParaRPr lang="en-GB" sz="1800" dirty="0">
              <a:solidFill>
                <a:srgbClr val="3F3F3F"/>
              </a:solidFill>
              <a:highlight>
                <a:srgbClr val="FFFFFF"/>
              </a:highlight>
              <a:latin typeface="ArialMT"/>
            </a:endParaRPr>
          </a:p>
          <a:p>
            <a:pPr lvl="1"/>
            <a:r>
              <a:rPr lang="en-GB" sz="1600" dirty="0">
                <a:solidFill>
                  <a:srgbClr val="3F3F3F"/>
                </a:solidFill>
                <a:effectLst/>
                <a:highlight>
                  <a:srgbClr val="FFFFFF"/>
                </a:highlight>
                <a:latin typeface="Calibri" panose="020F0502020204030204" pitchFamily="34" charset="0"/>
              </a:rPr>
              <a:t>User disabled? </a:t>
            </a:r>
            <a:endParaRPr lang="en-GB" sz="1600" dirty="0">
              <a:solidFill>
                <a:srgbClr val="3F3F3F"/>
              </a:solidFill>
              <a:highlight>
                <a:srgbClr val="FFFFFF"/>
              </a:highlight>
              <a:latin typeface="ArialMT"/>
            </a:endParaRPr>
          </a:p>
          <a:p>
            <a:pPr lvl="1"/>
            <a:r>
              <a:rPr lang="en-GB" sz="1600" dirty="0">
                <a:solidFill>
                  <a:srgbClr val="3F3F3F"/>
                </a:solidFill>
                <a:effectLst/>
                <a:highlight>
                  <a:srgbClr val="FFFFFF"/>
                </a:highlight>
                <a:latin typeface="Calibri" panose="020F0502020204030204" pitchFamily="34" charset="0"/>
              </a:rPr>
              <a:t>Permissions changed? </a:t>
            </a:r>
            <a:endParaRPr lang="en-GB" sz="1600" dirty="0">
              <a:solidFill>
                <a:srgbClr val="3F3F3F"/>
              </a:solidFill>
              <a:highlight>
                <a:srgbClr val="FFFFFF"/>
              </a:highlight>
              <a:latin typeface="ArialMT"/>
            </a:endParaRPr>
          </a:p>
          <a:p>
            <a:r>
              <a:rPr lang="en-GB" sz="1800" dirty="0">
                <a:solidFill>
                  <a:srgbClr val="3F3F3F"/>
                </a:solidFill>
                <a:effectLst/>
                <a:highlight>
                  <a:srgbClr val="FFFFFF"/>
                </a:highlight>
                <a:latin typeface="Calibri" panose="020F0502020204030204" pitchFamily="34" charset="0"/>
              </a:rPr>
              <a:t>Having users authenticate (possibly with MFA) every 8 hours is </a:t>
            </a:r>
            <a:r>
              <a:rPr lang="en-GB" sz="1800" i="1" dirty="0">
                <a:solidFill>
                  <a:srgbClr val="3F3F3F"/>
                </a:solidFill>
                <a:effectLst/>
                <a:highlight>
                  <a:srgbClr val="FFFFFF"/>
                </a:highlight>
                <a:latin typeface="Calibri" panose="020F0502020204030204" pitchFamily="34" charset="0"/>
              </a:rPr>
              <a:t>not </a:t>
            </a:r>
            <a:r>
              <a:rPr lang="en-GB" sz="1800" dirty="0">
                <a:solidFill>
                  <a:srgbClr val="3F3F3F"/>
                </a:solidFill>
                <a:effectLst/>
                <a:highlight>
                  <a:srgbClr val="FFFFFF"/>
                </a:highlight>
                <a:latin typeface="ArialMT"/>
              </a:rPr>
              <a:t> </a:t>
            </a:r>
          </a:p>
          <a:p>
            <a:pPr marL="0" indent="0">
              <a:buNone/>
            </a:pPr>
            <a:endParaRPr lang="en-GB" sz="1800" dirty="0">
              <a:solidFill>
                <a:srgbClr val="3F3F3F"/>
              </a:solidFill>
              <a:effectLst/>
              <a:highlight>
                <a:srgbClr val="FFFFFF"/>
              </a:highlight>
              <a:latin typeface="Calibri" panose="020F0502020204030204" pitchFamily="34" charset="0"/>
            </a:endParaRPr>
          </a:p>
          <a:p>
            <a:pPr marL="0" indent="0">
              <a:buNone/>
            </a:pPr>
            <a:r>
              <a:rPr lang="en-GB" sz="1800" dirty="0">
                <a:solidFill>
                  <a:srgbClr val="3F3F3F"/>
                </a:solidFill>
                <a:effectLst/>
                <a:highlight>
                  <a:srgbClr val="FFFFFF"/>
                </a:highlight>
                <a:latin typeface="Calibri" panose="020F0502020204030204" pitchFamily="34" charset="0"/>
              </a:rPr>
              <a:t>Some Ideas </a:t>
            </a:r>
            <a:endParaRPr lang="en-GB" sz="1800" dirty="0">
              <a:solidFill>
                <a:srgbClr val="3F3F3F"/>
              </a:solidFill>
              <a:highlight>
                <a:srgbClr val="FFFFFF"/>
              </a:highlight>
              <a:latin typeface="ArialMT"/>
            </a:endParaRPr>
          </a:p>
          <a:p>
            <a:r>
              <a:rPr lang="en-GB" sz="1800" dirty="0">
                <a:solidFill>
                  <a:srgbClr val="3F3F3F"/>
                </a:solidFill>
                <a:effectLst/>
                <a:highlight>
                  <a:srgbClr val="FFFFFF"/>
                </a:highlight>
                <a:latin typeface="Calibri" panose="020F0502020204030204" pitchFamily="34" charset="0"/>
              </a:rPr>
              <a:t>Use </a:t>
            </a:r>
            <a:r>
              <a:rPr lang="en-GB" sz="1800" i="1" dirty="0">
                <a:solidFill>
                  <a:srgbClr val="3F3F3F"/>
                </a:solidFill>
                <a:effectLst/>
                <a:highlight>
                  <a:srgbClr val="FFFFFF"/>
                </a:highlight>
                <a:latin typeface="Calibri" panose="020F0502020204030204" pitchFamily="34" charset="0"/>
              </a:rPr>
              <a:t>SAML </a:t>
            </a:r>
            <a:r>
              <a:rPr lang="en-GB" sz="1800" dirty="0">
                <a:solidFill>
                  <a:srgbClr val="3F3F3F"/>
                </a:solidFill>
                <a:effectLst/>
                <a:highlight>
                  <a:srgbClr val="FFFFFF"/>
                </a:highlight>
                <a:latin typeface="Calibri" panose="020F0502020204030204" pitchFamily="34" charset="0"/>
              </a:rPr>
              <a:t>for Authentication, </a:t>
            </a:r>
            <a:r>
              <a:rPr lang="en-GB" sz="1800" i="1" dirty="0">
                <a:solidFill>
                  <a:srgbClr val="3F3F3F"/>
                </a:solidFill>
                <a:effectLst/>
                <a:highlight>
                  <a:srgbClr val="FFFFFF"/>
                </a:highlight>
                <a:latin typeface="Calibri" panose="020F0502020204030204" pitchFamily="34" charset="0"/>
              </a:rPr>
              <a:t>LDAP </a:t>
            </a:r>
            <a:r>
              <a:rPr lang="en-GB" sz="1800" dirty="0">
                <a:solidFill>
                  <a:srgbClr val="3F3F3F"/>
                </a:solidFill>
                <a:effectLst/>
                <a:highlight>
                  <a:srgbClr val="FFFFFF"/>
                </a:highlight>
                <a:latin typeface="Calibri" panose="020F0502020204030204" pitchFamily="34" charset="0"/>
              </a:rPr>
              <a:t>for “Real Time” Authorization </a:t>
            </a:r>
            <a:endParaRPr lang="en-GB" sz="1800" dirty="0">
              <a:solidFill>
                <a:srgbClr val="3F3F3F"/>
              </a:solidFill>
              <a:effectLst/>
              <a:highlight>
                <a:srgbClr val="FFFFFF"/>
              </a:highlight>
              <a:latin typeface="ArialMT"/>
            </a:endParaRPr>
          </a:p>
          <a:p>
            <a:r>
              <a:rPr lang="en-GB" sz="1800" dirty="0">
                <a:solidFill>
                  <a:srgbClr val="3F3F3F"/>
                </a:solidFill>
                <a:effectLst/>
                <a:highlight>
                  <a:srgbClr val="FFFFFF"/>
                </a:highlight>
                <a:latin typeface="Calibri" panose="020F0502020204030204" pitchFamily="34" charset="0"/>
              </a:rPr>
              <a:t>Use </a:t>
            </a:r>
            <a:r>
              <a:rPr lang="en-GB" sz="1800" i="1" dirty="0">
                <a:solidFill>
                  <a:srgbClr val="3F3F3F"/>
                </a:solidFill>
                <a:effectLst/>
                <a:highlight>
                  <a:srgbClr val="FFFFFF"/>
                </a:highlight>
                <a:latin typeface="Calibri" panose="020F0502020204030204" pitchFamily="34" charset="0"/>
              </a:rPr>
              <a:t>OpenID Connect </a:t>
            </a:r>
            <a:r>
              <a:rPr lang="en-GB" sz="1800" dirty="0">
                <a:solidFill>
                  <a:srgbClr val="3F3F3F"/>
                </a:solidFill>
                <a:effectLst/>
                <a:highlight>
                  <a:srgbClr val="FFFFFF"/>
                </a:highlight>
                <a:latin typeface="Calibri" panose="020F0502020204030204" pitchFamily="34" charset="0"/>
              </a:rPr>
              <a:t>for Authentication </a:t>
            </a:r>
            <a:r>
              <a:rPr lang="en-GB" sz="1800" i="1" dirty="0">
                <a:solidFill>
                  <a:srgbClr val="3F3F3F"/>
                </a:solidFill>
                <a:effectLst/>
                <a:highlight>
                  <a:srgbClr val="FFFFFF"/>
                </a:highlight>
                <a:latin typeface="Calibri" panose="020F0502020204030204" pitchFamily="34" charset="0"/>
              </a:rPr>
              <a:t>and </a:t>
            </a:r>
            <a:r>
              <a:rPr lang="en-GB" sz="1800" dirty="0">
                <a:solidFill>
                  <a:srgbClr val="3F3F3F"/>
                </a:solidFill>
                <a:effectLst/>
                <a:highlight>
                  <a:srgbClr val="FFFFFF"/>
                </a:highlight>
                <a:latin typeface="Calibri" panose="020F0502020204030204" pitchFamily="34" charset="0"/>
              </a:rPr>
              <a:t>“Real Time” Authorization* </a:t>
            </a:r>
            <a:endParaRPr lang="en-GB" sz="1800" dirty="0">
              <a:solidFill>
                <a:srgbClr val="3F3F3F"/>
              </a:solidFill>
              <a:effectLst/>
              <a:highlight>
                <a:srgbClr val="FFFFFF"/>
              </a:highlight>
              <a:latin typeface="ArialMT"/>
            </a:endParaRPr>
          </a:p>
          <a:p>
            <a:endParaRPr lang="en-DK" dirty="0"/>
          </a:p>
        </p:txBody>
      </p:sp>
      <p:sp>
        <p:nvSpPr>
          <p:cNvPr id="3" name="Title 2">
            <a:extLst>
              <a:ext uri="{FF2B5EF4-FFF2-40B4-BE49-F238E27FC236}">
                <a16:creationId xmlns:a16="http://schemas.microsoft.com/office/drawing/2014/main" id="{45ECDCE3-7426-4602-2DA9-564D6CDCEA61}"/>
              </a:ext>
            </a:extLst>
          </p:cNvPr>
          <p:cNvSpPr>
            <a:spLocks noGrp="1"/>
          </p:cNvSpPr>
          <p:nvPr>
            <p:ph type="title"/>
          </p:nvPr>
        </p:nvSpPr>
        <p:spPr/>
        <p:txBody>
          <a:bodyPr/>
          <a:lstStyle/>
          <a:p>
            <a:r>
              <a:rPr lang="en-DK" dirty="0"/>
              <a:t>Real time authentication</a:t>
            </a:r>
          </a:p>
        </p:txBody>
      </p:sp>
      <p:sp>
        <p:nvSpPr>
          <p:cNvPr id="4" name="Slide Number Placeholder 3">
            <a:extLst>
              <a:ext uri="{FF2B5EF4-FFF2-40B4-BE49-F238E27FC236}">
                <a16:creationId xmlns:a16="http://schemas.microsoft.com/office/drawing/2014/main" id="{08CFF667-93AC-B83A-A9D0-D84E3628ED2B}"/>
              </a:ext>
            </a:extLst>
          </p:cNvPr>
          <p:cNvSpPr>
            <a:spLocks noGrp="1"/>
          </p:cNvSpPr>
          <p:nvPr>
            <p:ph type="sldNum" sz="quarter" idx="4"/>
          </p:nvPr>
        </p:nvSpPr>
        <p:spPr/>
        <p:txBody>
          <a:bodyPr/>
          <a:lstStyle/>
          <a:p>
            <a:fld id="{9E7CA0F2-EE66-4F60-8C00-E0BE38E7AEC5}" type="slidenum">
              <a:rPr lang="en-GB" smtClean="0"/>
              <a:pPr/>
              <a:t>20</a:t>
            </a:fld>
            <a:endParaRPr lang="en-GB" dirty="0"/>
          </a:p>
        </p:txBody>
      </p:sp>
    </p:spTree>
    <p:extLst>
      <p:ext uri="{BB962C8B-B14F-4D97-AF65-F5344CB8AC3E}">
        <p14:creationId xmlns:p14="http://schemas.microsoft.com/office/powerpoint/2010/main" val="27380974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5163F25-27B9-B00B-81B7-8FB7C16AA1E0}"/>
              </a:ext>
            </a:extLst>
          </p:cNvPr>
          <p:cNvSpPr>
            <a:spLocks noGrp="1"/>
          </p:cNvSpPr>
          <p:nvPr>
            <p:ph idx="1"/>
          </p:nvPr>
        </p:nvSpPr>
        <p:spPr/>
        <p:txBody>
          <a:bodyPr>
            <a:normAutofit fontScale="47500" lnSpcReduction="20000"/>
          </a:bodyPr>
          <a:lstStyle/>
          <a:p>
            <a:pPr marL="0" indent="0">
              <a:buNone/>
            </a:pPr>
            <a:r>
              <a:rPr lang="en-GB" sz="2600" dirty="0">
                <a:solidFill>
                  <a:srgbClr val="3F3F3F"/>
                </a:solidFill>
                <a:effectLst/>
                <a:highlight>
                  <a:srgbClr val="FFFFFF"/>
                </a:highlight>
                <a:latin typeface="+mn-lt"/>
              </a:rPr>
              <a:t>Devices owned and managed by the organization “System VPN” </a:t>
            </a:r>
            <a:endParaRPr lang="en-GB" sz="2600" dirty="0">
              <a:solidFill>
                <a:srgbClr val="3F3F3F"/>
              </a:solidFill>
              <a:highlight>
                <a:srgbClr val="FFFFFF"/>
              </a:highlight>
              <a:latin typeface="+mn-lt"/>
            </a:endParaRPr>
          </a:p>
          <a:p>
            <a:r>
              <a:rPr lang="en-GB" sz="2600" dirty="0">
                <a:solidFill>
                  <a:srgbClr val="3F3F3F"/>
                </a:solidFill>
                <a:effectLst/>
                <a:highlight>
                  <a:srgbClr val="FFFFFF"/>
                </a:highlight>
                <a:latin typeface="+mn-lt"/>
              </a:rPr>
              <a:t>Bound to </a:t>
            </a:r>
            <a:r>
              <a:rPr lang="en-GB" sz="2600" i="1" dirty="0">
                <a:solidFill>
                  <a:srgbClr val="3F3F3F"/>
                </a:solidFill>
                <a:effectLst/>
                <a:highlight>
                  <a:srgbClr val="FFFFFF"/>
                </a:highlight>
                <a:latin typeface="+mn-lt"/>
              </a:rPr>
              <a:t>device</a:t>
            </a:r>
            <a:r>
              <a:rPr lang="en-GB" sz="2600" dirty="0">
                <a:solidFill>
                  <a:srgbClr val="3F3F3F"/>
                </a:solidFill>
                <a:effectLst/>
                <a:highlight>
                  <a:srgbClr val="FFFFFF"/>
                </a:highlight>
                <a:latin typeface="+mn-lt"/>
              </a:rPr>
              <a:t>, not necessarily user</a:t>
            </a:r>
          </a:p>
          <a:p>
            <a:r>
              <a:rPr lang="en-GB" sz="2600" dirty="0">
                <a:solidFill>
                  <a:srgbClr val="3F3F3F"/>
                </a:solidFill>
                <a:effectLst/>
                <a:highlight>
                  <a:srgbClr val="FFFFFF"/>
                </a:highlight>
                <a:latin typeface="+mn-lt"/>
              </a:rPr>
              <a:t>Always on</a:t>
            </a:r>
          </a:p>
          <a:p>
            <a:r>
              <a:rPr lang="en-GB" sz="2600" dirty="0">
                <a:solidFill>
                  <a:srgbClr val="3F3F3F"/>
                </a:solidFill>
                <a:effectLst/>
                <a:highlight>
                  <a:srgbClr val="FFFFFF"/>
                </a:highlight>
                <a:latin typeface="+mn-lt"/>
              </a:rPr>
              <a:t>Active </a:t>
            </a:r>
            <a:r>
              <a:rPr lang="en-GB" sz="2600" i="1" dirty="0">
                <a:solidFill>
                  <a:srgbClr val="3F3F3F"/>
                </a:solidFill>
                <a:effectLst/>
                <a:highlight>
                  <a:srgbClr val="FFFFFF"/>
                </a:highlight>
                <a:latin typeface="+mn-lt"/>
              </a:rPr>
              <a:t>before </a:t>
            </a:r>
            <a:r>
              <a:rPr lang="en-GB" sz="2600" dirty="0">
                <a:solidFill>
                  <a:srgbClr val="3F3F3F"/>
                </a:solidFill>
                <a:effectLst/>
                <a:highlight>
                  <a:srgbClr val="FFFFFF"/>
                </a:highlight>
                <a:latin typeface="+mn-lt"/>
              </a:rPr>
              <a:t>user authenticates to device </a:t>
            </a:r>
            <a:endParaRPr lang="en-GB" sz="2600" dirty="0">
              <a:highlight>
                <a:srgbClr val="FFFFFF"/>
              </a:highlight>
              <a:latin typeface="+mn-lt"/>
            </a:endParaRPr>
          </a:p>
          <a:p>
            <a:pPr lvl="1"/>
            <a:r>
              <a:rPr lang="en-GB" sz="2600" dirty="0">
                <a:solidFill>
                  <a:srgbClr val="3F3F3F"/>
                </a:solidFill>
                <a:effectLst/>
                <a:highlight>
                  <a:srgbClr val="FFFFFF"/>
                </a:highlight>
                <a:latin typeface="+mn-lt"/>
              </a:rPr>
              <a:t>For example: Kerberos/LDAP/AD only reachable over VPN</a:t>
            </a:r>
          </a:p>
          <a:p>
            <a:pPr marL="0" indent="0">
              <a:buNone/>
            </a:pPr>
            <a:endParaRPr lang="en-GB" sz="2600" dirty="0">
              <a:solidFill>
                <a:srgbClr val="3F3F3F"/>
              </a:solidFill>
              <a:effectLst/>
              <a:highlight>
                <a:srgbClr val="FFFFFF"/>
              </a:highlight>
              <a:latin typeface="+mn-lt"/>
            </a:endParaRPr>
          </a:p>
          <a:p>
            <a:pPr marL="0" indent="0">
              <a:buNone/>
            </a:pPr>
            <a:r>
              <a:rPr lang="en-GB" sz="2600" dirty="0" err="1">
                <a:solidFill>
                  <a:srgbClr val="3F3F3F"/>
                </a:solidFill>
                <a:effectLst/>
                <a:highlight>
                  <a:srgbClr val="FFFFFF"/>
                </a:highlight>
                <a:latin typeface="+mn-lt"/>
              </a:rPr>
              <a:t>Enrollment</a:t>
            </a:r>
            <a:r>
              <a:rPr lang="en-GB" sz="2600" dirty="0">
                <a:solidFill>
                  <a:srgbClr val="3F3F3F"/>
                </a:solidFill>
                <a:effectLst/>
                <a:highlight>
                  <a:srgbClr val="FFFFFF"/>
                </a:highlight>
                <a:latin typeface="+mn-lt"/>
              </a:rPr>
              <a:t> </a:t>
            </a:r>
            <a:endParaRPr lang="en-GB" sz="2600" dirty="0">
              <a:highlight>
                <a:srgbClr val="FFFFFF"/>
              </a:highlight>
              <a:latin typeface="+mn-lt"/>
            </a:endParaRPr>
          </a:p>
          <a:p>
            <a:r>
              <a:rPr lang="en-GB" sz="2600" dirty="0">
                <a:solidFill>
                  <a:srgbClr val="3F3F3F"/>
                </a:solidFill>
                <a:effectLst/>
                <a:highlight>
                  <a:srgbClr val="FFFFFF"/>
                </a:highlight>
                <a:latin typeface="+mn-lt"/>
              </a:rPr>
              <a:t>Obtain a </a:t>
            </a:r>
            <a:r>
              <a:rPr lang="en-GB" sz="2600" i="1" dirty="0">
                <a:solidFill>
                  <a:srgbClr val="3F3F3F"/>
                </a:solidFill>
                <a:effectLst/>
                <a:highlight>
                  <a:srgbClr val="FFFFFF"/>
                </a:highlight>
                <a:latin typeface="+mn-lt"/>
              </a:rPr>
              <a:t>per device </a:t>
            </a:r>
            <a:r>
              <a:rPr lang="en-GB" sz="2600" dirty="0">
                <a:solidFill>
                  <a:srgbClr val="3F3F3F"/>
                </a:solidFill>
                <a:effectLst/>
                <a:highlight>
                  <a:srgbClr val="FFFFFF"/>
                </a:highlight>
                <a:latin typeface="+mn-lt"/>
              </a:rPr>
              <a:t>VPN configuration file through the </a:t>
            </a:r>
            <a:r>
              <a:rPr lang="en-GB" sz="2600" dirty="0" err="1">
                <a:solidFill>
                  <a:srgbClr val="3F3F3F"/>
                </a:solidFill>
                <a:effectLst/>
                <a:highlight>
                  <a:srgbClr val="FFFFFF"/>
                </a:highlight>
                <a:latin typeface="+mn-lt"/>
              </a:rPr>
              <a:t>eduVPN</a:t>
            </a:r>
            <a:r>
              <a:rPr lang="en-GB" sz="2600" dirty="0">
                <a:solidFill>
                  <a:srgbClr val="3F3F3F"/>
                </a:solidFill>
                <a:effectLst/>
                <a:highlight>
                  <a:srgbClr val="FFFFFF"/>
                </a:highlight>
                <a:latin typeface="+mn-lt"/>
              </a:rPr>
              <a:t> Server “Admin API” </a:t>
            </a:r>
            <a:endParaRPr lang="en-GB" sz="2600" dirty="0">
              <a:highlight>
                <a:srgbClr val="FFFFFF"/>
              </a:highlight>
              <a:latin typeface="+mn-lt"/>
            </a:endParaRPr>
          </a:p>
          <a:p>
            <a:r>
              <a:rPr lang="en-GB" sz="2600" dirty="0">
                <a:solidFill>
                  <a:srgbClr val="3F3F3F"/>
                </a:solidFill>
                <a:effectLst/>
                <a:highlight>
                  <a:srgbClr val="FFFFFF"/>
                </a:highlight>
                <a:latin typeface="+mn-lt"/>
              </a:rPr>
              <a:t>Deploy </a:t>
            </a:r>
            <a:r>
              <a:rPr lang="en-GB" sz="2600" dirty="0" err="1">
                <a:solidFill>
                  <a:srgbClr val="3F3F3F"/>
                </a:solidFill>
                <a:effectLst/>
                <a:highlight>
                  <a:srgbClr val="FFFFFF"/>
                </a:highlight>
                <a:latin typeface="+mn-lt"/>
              </a:rPr>
              <a:t>WireGuard</a:t>
            </a:r>
            <a:r>
              <a:rPr lang="en-GB" sz="2600" dirty="0">
                <a:solidFill>
                  <a:srgbClr val="3F3F3F"/>
                </a:solidFill>
                <a:effectLst/>
                <a:highlight>
                  <a:srgbClr val="FFFFFF"/>
                </a:highlight>
                <a:latin typeface="+mn-lt"/>
              </a:rPr>
              <a:t> on device </a:t>
            </a:r>
          </a:p>
          <a:p>
            <a:r>
              <a:rPr lang="en-GB" sz="2600" dirty="0">
                <a:solidFill>
                  <a:srgbClr val="3F3F3F"/>
                </a:solidFill>
                <a:effectLst/>
                <a:highlight>
                  <a:srgbClr val="FFFFFF"/>
                </a:highlight>
                <a:latin typeface="+mn-lt"/>
              </a:rPr>
              <a:t>Copy a device specific VPN configuration file to device </a:t>
            </a:r>
            <a:endParaRPr lang="en-GB" sz="2600" dirty="0">
              <a:solidFill>
                <a:srgbClr val="3F3F3F"/>
              </a:solidFill>
              <a:highlight>
                <a:srgbClr val="FFFFFF"/>
              </a:highlight>
              <a:latin typeface="+mn-lt"/>
            </a:endParaRPr>
          </a:p>
          <a:p>
            <a:r>
              <a:rPr lang="en-GB" sz="2600" dirty="0">
                <a:solidFill>
                  <a:srgbClr val="3F3F3F"/>
                </a:solidFill>
                <a:effectLst/>
                <a:highlight>
                  <a:srgbClr val="FFFFFF"/>
                </a:highlight>
                <a:latin typeface="+mn-lt"/>
              </a:rPr>
              <a:t>Enable </a:t>
            </a:r>
            <a:r>
              <a:rPr lang="en-GB" sz="2600" dirty="0" err="1">
                <a:solidFill>
                  <a:srgbClr val="3F3F3F"/>
                </a:solidFill>
                <a:effectLst/>
                <a:highlight>
                  <a:srgbClr val="FFFFFF"/>
                </a:highlight>
                <a:latin typeface="+mn-lt"/>
              </a:rPr>
              <a:t>WireGuard</a:t>
            </a:r>
            <a:r>
              <a:rPr lang="en-GB" sz="2600" dirty="0">
                <a:solidFill>
                  <a:srgbClr val="3F3F3F"/>
                </a:solidFill>
                <a:effectLst/>
                <a:highlight>
                  <a:srgbClr val="FFFFFF"/>
                </a:highlight>
                <a:latin typeface="+mn-lt"/>
              </a:rPr>
              <a:t> service on system boot </a:t>
            </a:r>
          </a:p>
          <a:p>
            <a:pPr marL="0" indent="0">
              <a:buNone/>
            </a:pPr>
            <a:endParaRPr lang="en-GB" sz="2600" dirty="0">
              <a:solidFill>
                <a:srgbClr val="3F3F3F"/>
              </a:solidFill>
              <a:effectLst/>
              <a:highlight>
                <a:srgbClr val="FFFFFF"/>
              </a:highlight>
              <a:latin typeface="+mn-lt"/>
            </a:endParaRPr>
          </a:p>
          <a:p>
            <a:pPr marL="0" indent="0">
              <a:buNone/>
            </a:pPr>
            <a:r>
              <a:rPr lang="en-GB" sz="2600" dirty="0">
                <a:solidFill>
                  <a:srgbClr val="3F3F3F"/>
                </a:solidFill>
                <a:effectLst/>
                <a:highlight>
                  <a:srgbClr val="FFFFFF"/>
                </a:highlight>
                <a:latin typeface="+mn-lt"/>
              </a:rPr>
              <a:t>Conceptually it is </a:t>
            </a:r>
            <a:r>
              <a:rPr lang="en-GB" sz="2600" i="1" dirty="0">
                <a:solidFill>
                  <a:srgbClr val="3F3F3F"/>
                </a:solidFill>
                <a:effectLst/>
                <a:highlight>
                  <a:srgbClr val="FFFFFF"/>
                </a:highlight>
                <a:latin typeface="+mn-lt"/>
              </a:rPr>
              <a:t>very </a:t>
            </a:r>
            <a:r>
              <a:rPr lang="en-GB" sz="2600" dirty="0">
                <a:solidFill>
                  <a:srgbClr val="3F3F3F"/>
                </a:solidFill>
                <a:effectLst/>
                <a:highlight>
                  <a:srgbClr val="FFFFFF"/>
                </a:highlight>
                <a:latin typeface="+mn-lt"/>
              </a:rPr>
              <a:t>easy! </a:t>
            </a:r>
          </a:p>
          <a:p>
            <a:endParaRPr lang="en-DK" dirty="0"/>
          </a:p>
        </p:txBody>
      </p:sp>
      <p:sp>
        <p:nvSpPr>
          <p:cNvPr id="3" name="Title 2">
            <a:extLst>
              <a:ext uri="{FF2B5EF4-FFF2-40B4-BE49-F238E27FC236}">
                <a16:creationId xmlns:a16="http://schemas.microsoft.com/office/drawing/2014/main" id="{FDE99332-3995-3854-AE12-CF9AAC631255}"/>
              </a:ext>
            </a:extLst>
          </p:cNvPr>
          <p:cNvSpPr>
            <a:spLocks noGrp="1"/>
          </p:cNvSpPr>
          <p:nvPr>
            <p:ph type="title"/>
          </p:nvPr>
        </p:nvSpPr>
        <p:spPr/>
        <p:txBody>
          <a:bodyPr/>
          <a:lstStyle/>
          <a:p>
            <a:r>
              <a:rPr lang="en-DK" dirty="0"/>
              <a:t>Managed devices (1)</a:t>
            </a:r>
          </a:p>
        </p:txBody>
      </p:sp>
      <p:sp>
        <p:nvSpPr>
          <p:cNvPr id="4" name="Slide Number Placeholder 3">
            <a:extLst>
              <a:ext uri="{FF2B5EF4-FFF2-40B4-BE49-F238E27FC236}">
                <a16:creationId xmlns:a16="http://schemas.microsoft.com/office/drawing/2014/main" id="{64CD253E-0AB0-E156-6FE0-C8D75B068D57}"/>
              </a:ext>
            </a:extLst>
          </p:cNvPr>
          <p:cNvSpPr>
            <a:spLocks noGrp="1"/>
          </p:cNvSpPr>
          <p:nvPr>
            <p:ph type="sldNum" sz="quarter" idx="4"/>
          </p:nvPr>
        </p:nvSpPr>
        <p:spPr/>
        <p:txBody>
          <a:bodyPr/>
          <a:lstStyle/>
          <a:p>
            <a:fld id="{9E7CA0F2-EE66-4F60-8C00-E0BE38E7AEC5}" type="slidenum">
              <a:rPr lang="en-GB" smtClean="0"/>
              <a:pPr/>
              <a:t>21</a:t>
            </a:fld>
            <a:endParaRPr lang="en-GB" dirty="0"/>
          </a:p>
        </p:txBody>
      </p:sp>
    </p:spTree>
    <p:extLst>
      <p:ext uri="{BB962C8B-B14F-4D97-AF65-F5344CB8AC3E}">
        <p14:creationId xmlns:p14="http://schemas.microsoft.com/office/powerpoint/2010/main" val="10866435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75B18DC-1ED3-6A52-249F-54E33903EF11}"/>
              </a:ext>
            </a:extLst>
          </p:cNvPr>
          <p:cNvSpPr>
            <a:spLocks noGrp="1"/>
          </p:cNvSpPr>
          <p:nvPr>
            <p:ph idx="1"/>
          </p:nvPr>
        </p:nvSpPr>
        <p:spPr/>
        <p:txBody>
          <a:bodyPr>
            <a:normAutofit fontScale="55000" lnSpcReduction="20000"/>
          </a:bodyPr>
          <a:lstStyle/>
          <a:p>
            <a:pPr marL="0" indent="0">
              <a:buNone/>
            </a:pPr>
            <a:r>
              <a:rPr lang="en-GB" sz="1800" dirty="0">
                <a:solidFill>
                  <a:srgbClr val="3F3F3F"/>
                </a:solidFill>
                <a:effectLst/>
                <a:highlight>
                  <a:srgbClr val="FFFFFF"/>
                </a:highlight>
                <a:latin typeface="Calibri" panose="020F0502020204030204" pitchFamily="34" charset="0"/>
              </a:rPr>
              <a:t>Practice </a:t>
            </a:r>
          </a:p>
          <a:p>
            <a:r>
              <a:rPr lang="en-GB" sz="1800" dirty="0">
                <a:solidFill>
                  <a:srgbClr val="3F3F3F"/>
                </a:solidFill>
                <a:effectLst/>
                <a:highlight>
                  <a:srgbClr val="FFFFFF"/>
                </a:highlight>
                <a:latin typeface="Calibri" panose="020F0502020204030204" pitchFamily="34" charset="0"/>
              </a:rPr>
              <a:t>GPO works for Windows, but not (out of the box) with macOS </a:t>
            </a:r>
          </a:p>
          <a:p>
            <a:r>
              <a:rPr lang="en-GB" sz="1800" dirty="0">
                <a:solidFill>
                  <a:srgbClr val="3F3F3F"/>
                </a:solidFill>
                <a:effectLst/>
                <a:highlight>
                  <a:srgbClr val="FFFFFF"/>
                </a:highlight>
                <a:latin typeface="Calibri" panose="020F0502020204030204" pitchFamily="34" charset="0"/>
              </a:rPr>
              <a:t>Intune works for Windows and macOS, but you can’t send a (device specific) configuration file to the device from what we understand... </a:t>
            </a:r>
          </a:p>
          <a:p>
            <a:endParaRPr lang="en-GB" sz="1800" dirty="0">
              <a:solidFill>
                <a:srgbClr val="3F3F3F"/>
              </a:solidFill>
              <a:effectLst/>
              <a:highlight>
                <a:srgbClr val="FFFFFF"/>
              </a:highlight>
              <a:latin typeface="Calibri" panose="020F0502020204030204" pitchFamily="34" charset="0"/>
            </a:endParaRPr>
          </a:p>
          <a:p>
            <a:pPr marL="0" indent="0">
              <a:buNone/>
            </a:pPr>
            <a:r>
              <a:rPr lang="en-GB" sz="1800" dirty="0">
                <a:solidFill>
                  <a:srgbClr val="3F3F3F"/>
                </a:solidFill>
                <a:effectLst/>
                <a:highlight>
                  <a:srgbClr val="FFFFFF"/>
                </a:highlight>
                <a:latin typeface="Calibri" panose="020F0502020204030204" pitchFamily="34" charset="0"/>
              </a:rPr>
              <a:t>Approaches</a:t>
            </a:r>
            <a:endParaRPr lang="en-GB" sz="1800" dirty="0">
              <a:solidFill>
                <a:srgbClr val="3F3F3F"/>
              </a:solidFill>
              <a:highlight>
                <a:srgbClr val="FFFFFF"/>
              </a:highlight>
              <a:latin typeface="Calibri" panose="020F0502020204030204" pitchFamily="34" charset="0"/>
            </a:endParaRPr>
          </a:p>
          <a:p>
            <a:r>
              <a:rPr lang="en-GB" sz="1800" dirty="0">
                <a:solidFill>
                  <a:srgbClr val="3F3F3F"/>
                </a:solidFill>
                <a:effectLst/>
                <a:highlight>
                  <a:srgbClr val="FFFFFF"/>
                </a:highlight>
                <a:latin typeface="Calibri" panose="020F0502020204030204" pitchFamily="34" charset="0"/>
              </a:rPr>
              <a:t>Try to make Intune work anyway (script runs on device to obtain configuration)</a:t>
            </a:r>
            <a:r>
              <a:rPr lang="en-GB" sz="1800" dirty="0">
                <a:solidFill>
                  <a:srgbClr val="3F3F3F"/>
                </a:solidFill>
                <a:effectLst/>
                <a:highlight>
                  <a:srgbClr val="FFFFFF"/>
                </a:highlight>
                <a:latin typeface="ArialMT"/>
              </a:rPr>
              <a:t> </a:t>
            </a:r>
          </a:p>
          <a:p>
            <a:r>
              <a:rPr lang="en-GB" sz="1800" dirty="0">
                <a:solidFill>
                  <a:srgbClr val="3F3F3F"/>
                </a:solidFill>
                <a:effectLst/>
                <a:highlight>
                  <a:srgbClr val="FFFFFF"/>
                </a:highlight>
                <a:latin typeface="Calibri" panose="020F0502020204030204" pitchFamily="34" charset="0"/>
              </a:rPr>
              <a:t>Take separate approaches for macOS and Windows </a:t>
            </a:r>
          </a:p>
          <a:p>
            <a:endParaRPr lang="en-GB" sz="1800" dirty="0">
              <a:solidFill>
                <a:srgbClr val="3F3F3F"/>
              </a:solidFill>
              <a:effectLst/>
              <a:highlight>
                <a:srgbClr val="FFFFFF"/>
              </a:highlight>
              <a:latin typeface="Calibri" panose="020F0502020204030204" pitchFamily="34" charset="0"/>
            </a:endParaRPr>
          </a:p>
          <a:p>
            <a:pPr marL="0" indent="0">
              <a:buNone/>
            </a:pPr>
            <a:r>
              <a:rPr lang="en-GB" sz="1800" dirty="0">
                <a:solidFill>
                  <a:srgbClr val="3F3F3F"/>
                </a:solidFill>
                <a:effectLst/>
                <a:highlight>
                  <a:srgbClr val="FFFFFF"/>
                </a:highlight>
                <a:latin typeface="Calibri" panose="020F0502020204030204" pitchFamily="34" charset="0"/>
              </a:rPr>
              <a:t>Pilot with institute in NL this year</a:t>
            </a:r>
          </a:p>
          <a:p>
            <a:pPr marL="0" indent="0">
              <a:buNone/>
            </a:pPr>
            <a:endParaRPr lang="en-GB" sz="1800" dirty="0">
              <a:solidFill>
                <a:srgbClr val="3F3F3F"/>
              </a:solidFill>
              <a:effectLst/>
              <a:highlight>
                <a:srgbClr val="FFFFFF"/>
              </a:highlight>
              <a:latin typeface="Calibri" panose="020F0502020204030204" pitchFamily="34" charset="0"/>
            </a:endParaRPr>
          </a:p>
          <a:p>
            <a:pPr marL="0" indent="0">
              <a:buNone/>
            </a:pPr>
            <a:r>
              <a:rPr lang="en-GB" sz="1800" dirty="0">
                <a:solidFill>
                  <a:srgbClr val="3F3F3F"/>
                </a:solidFill>
                <a:effectLst/>
                <a:highlight>
                  <a:srgbClr val="FFFFFF"/>
                </a:highlight>
                <a:latin typeface="Calibri" panose="020F0502020204030204" pitchFamily="34" charset="0"/>
              </a:rPr>
              <a:t>If you know an organization that has Windows / macOS Managed Devices</a:t>
            </a:r>
          </a:p>
          <a:p>
            <a:r>
              <a:rPr lang="en-GB" sz="1800" dirty="0">
                <a:solidFill>
                  <a:srgbClr val="3F3F3F"/>
                </a:solidFill>
                <a:effectLst/>
                <a:highlight>
                  <a:srgbClr val="FFFFFF"/>
                </a:highlight>
                <a:latin typeface="Calibri" panose="020F0502020204030204" pitchFamily="34" charset="0"/>
              </a:rPr>
              <a:t>Uses Intune and/or GPOs, or other software to control the devices</a:t>
            </a:r>
          </a:p>
          <a:p>
            <a:r>
              <a:rPr lang="en-GB" sz="1800" dirty="0">
                <a:solidFill>
                  <a:srgbClr val="3F3F3F"/>
                </a:solidFill>
                <a:effectLst/>
                <a:highlight>
                  <a:srgbClr val="FFFFFF"/>
                </a:highlight>
                <a:latin typeface="Calibri" panose="020F0502020204030204" pitchFamily="34" charset="0"/>
              </a:rPr>
              <a:t>Wants to use </a:t>
            </a:r>
            <a:r>
              <a:rPr lang="en-GB" sz="1800" dirty="0" err="1">
                <a:solidFill>
                  <a:srgbClr val="3F3F3F"/>
                </a:solidFill>
                <a:effectLst/>
                <a:highlight>
                  <a:srgbClr val="FFFFFF"/>
                </a:highlight>
                <a:latin typeface="Calibri" panose="020F0502020204030204" pitchFamily="34" charset="0"/>
              </a:rPr>
              <a:t>eduVPN</a:t>
            </a:r>
            <a:endParaRPr lang="en-GB" sz="1800" dirty="0">
              <a:solidFill>
                <a:srgbClr val="3F3F3F"/>
              </a:solidFill>
              <a:effectLst/>
              <a:highlight>
                <a:srgbClr val="FFFFFF"/>
              </a:highlight>
              <a:latin typeface="Calibri" panose="020F0502020204030204" pitchFamily="34" charset="0"/>
            </a:endParaRPr>
          </a:p>
          <a:p>
            <a:r>
              <a:rPr lang="en-GB" sz="1800" dirty="0">
                <a:solidFill>
                  <a:srgbClr val="3F3F3F"/>
                </a:solidFill>
                <a:effectLst/>
                <a:highlight>
                  <a:srgbClr val="FFFFFF"/>
                </a:highlight>
                <a:latin typeface="Calibri" panose="020F0502020204030204" pitchFamily="34" charset="0"/>
              </a:rPr>
              <a:t>Have the knowledge/resources to help us test it and provide feedback </a:t>
            </a:r>
            <a:endParaRPr lang="en-GB" dirty="0">
              <a:effectLst/>
              <a:highlight>
                <a:srgbClr val="FFFFFF"/>
              </a:highlight>
            </a:endParaRPr>
          </a:p>
          <a:p>
            <a:endParaRPr lang="en-DK" dirty="0"/>
          </a:p>
        </p:txBody>
      </p:sp>
      <p:sp>
        <p:nvSpPr>
          <p:cNvPr id="3" name="Title 2">
            <a:extLst>
              <a:ext uri="{FF2B5EF4-FFF2-40B4-BE49-F238E27FC236}">
                <a16:creationId xmlns:a16="http://schemas.microsoft.com/office/drawing/2014/main" id="{FB5CAD19-9934-6ECE-9869-1123605040FC}"/>
              </a:ext>
            </a:extLst>
          </p:cNvPr>
          <p:cNvSpPr>
            <a:spLocks noGrp="1"/>
          </p:cNvSpPr>
          <p:nvPr>
            <p:ph type="title"/>
          </p:nvPr>
        </p:nvSpPr>
        <p:spPr/>
        <p:txBody>
          <a:bodyPr/>
          <a:lstStyle/>
          <a:p>
            <a:r>
              <a:rPr lang="en-DK" dirty="0"/>
              <a:t>Managed devices (2)</a:t>
            </a:r>
          </a:p>
        </p:txBody>
      </p:sp>
      <p:sp>
        <p:nvSpPr>
          <p:cNvPr id="4" name="Slide Number Placeholder 3">
            <a:extLst>
              <a:ext uri="{FF2B5EF4-FFF2-40B4-BE49-F238E27FC236}">
                <a16:creationId xmlns:a16="http://schemas.microsoft.com/office/drawing/2014/main" id="{0CC60368-A27F-A215-DACE-528592D38416}"/>
              </a:ext>
            </a:extLst>
          </p:cNvPr>
          <p:cNvSpPr>
            <a:spLocks noGrp="1"/>
          </p:cNvSpPr>
          <p:nvPr>
            <p:ph type="sldNum" sz="quarter" idx="4"/>
          </p:nvPr>
        </p:nvSpPr>
        <p:spPr/>
        <p:txBody>
          <a:bodyPr/>
          <a:lstStyle/>
          <a:p>
            <a:fld id="{9E7CA0F2-EE66-4F60-8C00-E0BE38E7AEC5}" type="slidenum">
              <a:rPr lang="en-GB" smtClean="0"/>
              <a:pPr/>
              <a:t>22</a:t>
            </a:fld>
            <a:endParaRPr lang="en-GB" dirty="0"/>
          </a:p>
        </p:txBody>
      </p:sp>
    </p:spTree>
    <p:extLst>
      <p:ext uri="{BB962C8B-B14F-4D97-AF65-F5344CB8AC3E}">
        <p14:creationId xmlns:p14="http://schemas.microsoft.com/office/powerpoint/2010/main" val="36753802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F42C69D-52AB-E2DD-4EE6-3A52A4E65E0B}"/>
              </a:ext>
            </a:extLst>
          </p:cNvPr>
          <p:cNvSpPr>
            <a:spLocks noGrp="1"/>
          </p:cNvSpPr>
          <p:nvPr>
            <p:ph idx="1"/>
          </p:nvPr>
        </p:nvSpPr>
        <p:spPr/>
        <p:txBody>
          <a:bodyPr>
            <a:normAutofit/>
          </a:bodyPr>
          <a:lstStyle/>
          <a:p>
            <a:pPr marL="0" indent="0">
              <a:buNone/>
            </a:pPr>
            <a:r>
              <a:rPr lang="en-GB" sz="1800" dirty="0">
                <a:solidFill>
                  <a:srgbClr val="3F3F3F"/>
                </a:solidFill>
                <a:effectLst/>
                <a:highlight>
                  <a:srgbClr val="FFFFFF"/>
                </a:highlight>
                <a:latin typeface="ArialMT"/>
              </a:rPr>
              <a:t>4.x (Release: 2025-05?) </a:t>
            </a:r>
          </a:p>
          <a:p>
            <a:r>
              <a:rPr lang="en-GB" sz="1800" dirty="0">
                <a:solidFill>
                  <a:srgbClr val="3F3F3F"/>
                </a:solidFill>
                <a:effectLst/>
                <a:highlight>
                  <a:srgbClr val="FFFFFF"/>
                </a:highlight>
                <a:latin typeface="ArialMT"/>
              </a:rPr>
              <a:t>Drop OpenVPN ****************</a:t>
            </a:r>
            <a:endParaRPr lang="en-GB" dirty="0">
              <a:highlight>
                <a:srgbClr val="FFFFFF"/>
              </a:highlight>
            </a:endParaRPr>
          </a:p>
          <a:p>
            <a:r>
              <a:rPr lang="en-GB" sz="1800" dirty="0">
                <a:solidFill>
                  <a:srgbClr val="3F3F3F"/>
                </a:solidFill>
                <a:effectLst/>
                <a:highlight>
                  <a:srgbClr val="FFFFFF"/>
                </a:highlight>
                <a:latin typeface="ArialMT"/>
              </a:rPr>
              <a:t>“User Defined” Networks</a:t>
            </a:r>
            <a:endParaRPr lang="en-GB" sz="1800" dirty="0">
              <a:solidFill>
                <a:srgbClr val="3F3F3F"/>
              </a:solidFill>
              <a:highlight>
                <a:srgbClr val="FFFFFF"/>
              </a:highlight>
              <a:latin typeface="ArialMT"/>
            </a:endParaRPr>
          </a:p>
          <a:p>
            <a:r>
              <a:rPr lang="en-GB" sz="1800" dirty="0">
                <a:solidFill>
                  <a:srgbClr val="3F3F3F"/>
                </a:solidFill>
                <a:effectLst/>
                <a:highlight>
                  <a:srgbClr val="FFFFFF"/>
                </a:highlight>
                <a:latin typeface="ArialMT"/>
              </a:rPr>
              <a:t>Move Server Configuration to DB </a:t>
            </a:r>
            <a:endParaRPr lang="en-GB" dirty="0">
              <a:highlight>
                <a:srgbClr val="FFFFFF"/>
              </a:highlight>
            </a:endParaRPr>
          </a:p>
          <a:p>
            <a:pPr lvl="1"/>
            <a:r>
              <a:rPr lang="en-GB" sz="1600" dirty="0">
                <a:solidFill>
                  <a:srgbClr val="3F3F3F"/>
                </a:solidFill>
                <a:effectLst/>
                <a:highlight>
                  <a:srgbClr val="FFFFFF"/>
                </a:highlight>
                <a:latin typeface="ArialMT"/>
              </a:rPr>
              <a:t>Allow server admins to change (some) configuration through Web UI </a:t>
            </a:r>
            <a:endParaRPr lang="en-GB" dirty="0">
              <a:effectLst/>
              <a:highlight>
                <a:srgbClr val="FFFFFF"/>
              </a:highlight>
            </a:endParaRPr>
          </a:p>
          <a:p>
            <a:endParaRPr lang="en-DK" dirty="0"/>
          </a:p>
        </p:txBody>
      </p:sp>
      <p:sp>
        <p:nvSpPr>
          <p:cNvPr id="3" name="Title 2">
            <a:extLst>
              <a:ext uri="{FF2B5EF4-FFF2-40B4-BE49-F238E27FC236}">
                <a16:creationId xmlns:a16="http://schemas.microsoft.com/office/drawing/2014/main" id="{953E1751-5117-1BC5-E291-E7E0993E1417}"/>
              </a:ext>
            </a:extLst>
          </p:cNvPr>
          <p:cNvSpPr>
            <a:spLocks noGrp="1"/>
          </p:cNvSpPr>
          <p:nvPr>
            <p:ph type="title"/>
          </p:nvPr>
        </p:nvSpPr>
        <p:spPr/>
        <p:txBody>
          <a:bodyPr/>
          <a:lstStyle/>
          <a:p>
            <a:r>
              <a:rPr lang="en-DK" dirty="0"/>
              <a:t>Roadmap</a:t>
            </a:r>
          </a:p>
        </p:txBody>
      </p:sp>
      <p:sp>
        <p:nvSpPr>
          <p:cNvPr id="4" name="Slide Number Placeholder 3">
            <a:extLst>
              <a:ext uri="{FF2B5EF4-FFF2-40B4-BE49-F238E27FC236}">
                <a16:creationId xmlns:a16="http://schemas.microsoft.com/office/drawing/2014/main" id="{6C7D0963-E2A1-1983-9740-BAC241470749}"/>
              </a:ext>
            </a:extLst>
          </p:cNvPr>
          <p:cNvSpPr>
            <a:spLocks noGrp="1"/>
          </p:cNvSpPr>
          <p:nvPr>
            <p:ph type="sldNum" sz="quarter" idx="4"/>
          </p:nvPr>
        </p:nvSpPr>
        <p:spPr/>
        <p:txBody>
          <a:bodyPr/>
          <a:lstStyle/>
          <a:p>
            <a:fld id="{9E7CA0F2-EE66-4F60-8C00-E0BE38E7AEC5}" type="slidenum">
              <a:rPr lang="en-GB" smtClean="0"/>
              <a:pPr/>
              <a:t>23</a:t>
            </a:fld>
            <a:endParaRPr lang="en-GB" dirty="0"/>
          </a:p>
        </p:txBody>
      </p:sp>
    </p:spTree>
    <p:extLst>
      <p:ext uri="{BB962C8B-B14F-4D97-AF65-F5344CB8AC3E}">
        <p14:creationId xmlns:p14="http://schemas.microsoft.com/office/powerpoint/2010/main" val="11865316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F22BB39-294A-62A8-F713-32ECBE42040B}"/>
              </a:ext>
            </a:extLst>
          </p:cNvPr>
          <p:cNvSpPr>
            <a:spLocks noGrp="1"/>
          </p:cNvSpPr>
          <p:nvPr>
            <p:ph idx="1"/>
          </p:nvPr>
        </p:nvSpPr>
        <p:spPr/>
        <p:txBody>
          <a:bodyPr/>
          <a:lstStyle/>
          <a:p>
            <a:r>
              <a:rPr lang="en-DK" dirty="0"/>
              <a:t>The problem with OpenVPN…</a:t>
            </a:r>
          </a:p>
        </p:txBody>
      </p:sp>
      <p:sp>
        <p:nvSpPr>
          <p:cNvPr id="3" name="Title 2">
            <a:extLst>
              <a:ext uri="{FF2B5EF4-FFF2-40B4-BE49-F238E27FC236}">
                <a16:creationId xmlns:a16="http://schemas.microsoft.com/office/drawing/2014/main" id="{64680F99-CB5F-EAE5-3E26-91A667A835F8}"/>
              </a:ext>
            </a:extLst>
          </p:cNvPr>
          <p:cNvSpPr>
            <a:spLocks noGrp="1"/>
          </p:cNvSpPr>
          <p:nvPr>
            <p:ph type="title"/>
          </p:nvPr>
        </p:nvSpPr>
        <p:spPr/>
        <p:txBody>
          <a:bodyPr/>
          <a:lstStyle/>
          <a:p>
            <a:r>
              <a:rPr lang="en-DK" dirty="0"/>
              <a:t>OpenVPN / WireGuard</a:t>
            </a:r>
          </a:p>
        </p:txBody>
      </p:sp>
      <p:sp>
        <p:nvSpPr>
          <p:cNvPr id="4" name="Slide Number Placeholder 3">
            <a:extLst>
              <a:ext uri="{FF2B5EF4-FFF2-40B4-BE49-F238E27FC236}">
                <a16:creationId xmlns:a16="http://schemas.microsoft.com/office/drawing/2014/main" id="{352854FC-4BBB-DA16-5FDB-F6670E778AA9}"/>
              </a:ext>
            </a:extLst>
          </p:cNvPr>
          <p:cNvSpPr>
            <a:spLocks noGrp="1"/>
          </p:cNvSpPr>
          <p:nvPr>
            <p:ph type="sldNum" sz="quarter" idx="4"/>
          </p:nvPr>
        </p:nvSpPr>
        <p:spPr/>
        <p:txBody>
          <a:bodyPr/>
          <a:lstStyle/>
          <a:p>
            <a:fld id="{9E7CA0F2-EE66-4F60-8C00-E0BE38E7AEC5}" type="slidenum">
              <a:rPr lang="en-GB" smtClean="0"/>
              <a:pPr/>
              <a:t>24</a:t>
            </a:fld>
            <a:endParaRPr lang="en-GB" dirty="0"/>
          </a:p>
        </p:txBody>
      </p:sp>
    </p:spTree>
    <p:extLst>
      <p:ext uri="{BB962C8B-B14F-4D97-AF65-F5344CB8AC3E}">
        <p14:creationId xmlns:p14="http://schemas.microsoft.com/office/powerpoint/2010/main" val="5036050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D9394AD-2DEE-4304-2E10-EBC2C2613186}"/>
              </a:ext>
            </a:extLst>
          </p:cNvPr>
          <p:cNvSpPr>
            <a:spLocks noGrp="1"/>
          </p:cNvSpPr>
          <p:nvPr>
            <p:ph type="title"/>
          </p:nvPr>
        </p:nvSpPr>
        <p:spPr>
          <a:xfrm>
            <a:off x="350201" y="131562"/>
            <a:ext cx="8439238" cy="695826"/>
          </a:xfrm>
        </p:spPr>
        <p:txBody>
          <a:bodyPr anchor="ctr">
            <a:normAutofit/>
          </a:bodyPr>
          <a:lstStyle/>
          <a:p>
            <a:r>
              <a:rPr lang="en-DK"/>
              <a:t>WireGuard</a:t>
            </a:r>
            <a:r>
              <a:rPr lang="en-US" dirty="0"/>
              <a:t>: The problem</a:t>
            </a:r>
            <a:r>
              <a:rPr lang="en-DK" dirty="0"/>
              <a:t>	</a:t>
            </a:r>
          </a:p>
        </p:txBody>
      </p:sp>
      <p:sp>
        <p:nvSpPr>
          <p:cNvPr id="4" name="Slide Number Placeholder 3">
            <a:extLst>
              <a:ext uri="{FF2B5EF4-FFF2-40B4-BE49-F238E27FC236}">
                <a16:creationId xmlns:a16="http://schemas.microsoft.com/office/drawing/2014/main" id="{64F52266-9B36-B14D-2B9C-5F54C279B022}"/>
              </a:ext>
            </a:extLst>
          </p:cNvPr>
          <p:cNvSpPr>
            <a:spLocks noGrp="1"/>
          </p:cNvSpPr>
          <p:nvPr>
            <p:ph type="sldNum" sz="quarter" idx="4"/>
          </p:nvPr>
        </p:nvSpPr>
        <p:spPr>
          <a:xfrm>
            <a:off x="8181473" y="4737301"/>
            <a:ext cx="607965" cy="274637"/>
          </a:xfrm>
        </p:spPr>
        <p:txBody>
          <a:bodyPr anchor="ctr">
            <a:normAutofit/>
          </a:bodyPr>
          <a:lstStyle/>
          <a:p>
            <a:pPr>
              <a:spcAft>
                <a:spcPts val="600"/>
              </a:spcAft>
            </a:pPr>
            <a:fld id="{9E7CA0F2-EE66-4F60-8C00-E0BE38E7AEC5}" type="slidenum">
              <a:rPr lang="en-GB" smtClean="0"/>
              <a:pPr>
                <a:spcAft>
                  <a:spcPts val="600"/>
                </a:spcAft>
              </a:pPr>
              <a:t>25</a:t>
            </a:fld>
            <a:endParaRPr lang="en-GB"/>
          </a:p>
        </p:txBody>
      </p:sp>
      <p:graphicFrame>
        <p:nvGraphicFramePr>
          <p:cNvPr id="6" name="Content Placeholder 1">
            <a:extLst>
              <a:ext uri="{FF2B5EF4-FFF2-40B4-BE49-F238E27FC236}">
                <a16:creationId xmlns:a16="http://schemas.microsoft.com/office/drawing/2014/main" id="{AD28F062-DDCB-49D5-7516-10A0598A486F}"/>
              </a:ext>
            </a:extLst>
          </p:cNvPr>
          <p:cNvGraphicFramePr>
            <a:graphicFrameLocks noGrp="1"/>
          </p:cNvGraphicFramePr>
          <p:nvPr>
            <p:ph idx="1"/>
            <p:extLst>
              <p:ext uri="{D42A27DB-BD31-4B8C-83A1-F6EECF244321}">
                <p14:modId xmlns:p14="http://schemas.microsoft.com/office/powerpoint/2010/main" val="266052572"/>
              </p:ext>
            </p:extLst>
          </p:nvPr>
        </p:nvGraphicFramePr>
        <p:xfrm>
          <a:off x="350201" y="964417"/>
          <a:ext cx="8439238" cy="29837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7FCEB155-1C09-DBFE-2C55-DEC2F6975407}"/>
              </a:ext>
            </a:extLst>
          </p:cNvPr>
          <p:cNvSpPr txBox="1"/>
          <p:nvPr/>
        </p:nvSpPr>
        <p:spPr>
          <a:xfrm>
            <a:off x="350201" y="4028303"/>
            <a:ext cx="4122945" cy="300082"/>
          </a:xfrm>
          <a:prstGeom prst="rect">
            <a:avLst/>
          </a:prstGeom>
          <a:noFill/>
        </p:spPr>
        <p:txBody>
          <a:bodyPr wrap="square" rtlCol="0">
            <a:spAutoFit/>
          </a:bodyPr>
          <a:lstStyle/>
          <a:p>
            <a:r>
              <a:rPr lang="en-NL" dirty="0"/>
              <a:t>1: </a:t>
            </a:r>
            <a:r>
              <a:rPr lang="en-GB" dirty="0"/>
              <a:t>https://</a:t>
            </a:r>
            <a:r>
              <a:rPr lang="en-GB" dirty="0" err="1"/>
              <a:t>www.wireguard.com</a:t>
            </a:r>
            <a:r>
              <a:rPr lang="en-GB" dirty="0"/>
              <a:t>/known-limitations/</a:t>
            </a:r>
            <a:endParaRPr lang="en-NL" dirty="0"/>
          </a:p>
        </p:txBody>
      </p:sp>
    </p:spTree>
    <p:extLst>
      <p:ext uri="{BB962C8B-B14F-4D97-AF65-F5344CB8AC3E}">
        <p14:creationId xmlns:p14="http://schemas.microsoft.com/office/powerpoint/2010/main" val="3529518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45A2796-68F2-940D-D232-F868F03B44DC}"/>
              </a:ext>
            </a:extLst>
          </p:cNvPr>
          <p:cNvSpPr>
            <a:spLocks noGrp="1"/>
          </p:cNvSpPr>
          <p:nvPr>
            <p:ph idx="1"/>
          </p:nvPr>
        </p:nvSpPr>
        <p:spPr/>
        <p:txBody>
          <a:bodyPr/>
          <a:lstStyle/>
          <a:p>
            <a:endParaRPr lang="en-DK" dirty="0">
              <a:latin typeface="+mn-lt"/>
            </a:endParaRPr>
          </a:p>
        </p:txBody>
      </p:sp>
      <p:sp>
        <p:nvSpPr>
          <p:cNvPr id="3" name="Title 2">
            <a:extLst>
              <a:ext uri="{FF2B5EF4-FFF2-40B4-BE49-F238E27FC236}">
                <a16:creationId xmlns:a16="http://schemas.microsoft.com/office/drawing/2014/main" id="{6D9394AD-2DEE-4304-2E10-EBC2C2613186}"/>
              </a:ext>
            </a:extLst>
          </p:cNvPr>
          <p:cNvSpPr>
            <a:spLocks noGrp="1"/>
          </p:cNvSpPr>
          <p:nvPr>
            <p:ph type="title"/>
          </p:nvPr>
        </p:nvSpPr>
        <p:spPr/>
        <p:txBody>
          <a:bodyPr/>
          <a:lstStyle/>
          <a:p>
            <a:r>
              <a:rPr lang="en-DK"/>
              <a:t>WireGuard</a:t>
            </a:r>
            <a:r>
              <a:rPr lang="en-US" dirty="0"/>
              <a:t> over TCP: Our solution</a:t>
            </a:r>
            <a:r>
              <a:rPr lang="en-DK" dirty="0"/>
              <a:t>	</a:t>
            </a:r>
          </a:p>
        </p:txBody>
      </p:sp>
      <p:sp>
        <p:nvSpPr>
          <p:cNvPr id="4" name="Slide Number Placeholder 3">
            <a:extLst>
              <a:ext uri="{FF2B5EF4-FFF2-40B4-BE49-F238E27FC236}">
                <a16:creationId xmlns:a16="http://schemas.microsoft.com/office/drawing/2014/main" id="{64F52266-9B36-B14D-2B9C-5F54C279B022}"/>
              </a:ext>
            </a:extLst>
          </p:cNvPr>
          <p:cNvSpPr>
            <a:spLocks noGrp="1"/>
          </p:cNvSpPr>
          <p:nvPr>
            <p:ph type="sldNum" sz="quarter" idx="4"/>
          </p:nvPr>
        </p:nvSpPr>
        <p:spPr/>
        <p:txBody>
          <a:bodyPr/>
          <a:lstStyle/>
          <a:p>
            <a:fld id="{9E7CA0F2-EE66-4F60-8C00-E0BE38E7AEC5}" type="slidenum">
              <a:rPr lang="en-GB" smtClean="0"/>
              <a:pPr/>
              <a:t>26</a:t>
            </a:fld>
            <a:endParaRPr lang="en-GB" dirty="0"/>
          </a:p>
        </p:txBody>
      </p:sp>
      <p:pic>
        <p:nvPicPr>
          <p:cNvPr id="1026" name="Picture 2">
            <a:extLst>
              <a:ext uri="{FF2B5EF4-FFF2-40B4-BE49-F238E27FC236}">
                <a16:creationId xmlns:a16="http://schemas.microsoft.com/office/drawing/2014/main" id="{C318F98B-78B8-BC71-CB16-EC7F2A5A04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1987" y="705305"/>
            <a:ext cx="5152308" cy="37328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39213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45A2796-68F2-940D-D232-F868F03B44DC}"/>
              </a:ext>
            </a:extLst>
          </p:cNvPr>
          <p:cNvSpPr>
            <a:spLocks noGrp="1"/>
          </p:cNvSpPr>
          <p:nvPr>
            <p:ph idx="1"/>
          </p:nvPr>
        </p:nvSpPr>
        <p:spPr>
          <a:xfrm>
            <a:off x="350201" y="964417"/>
            <a:ext cx="4124369" cy="2983761"/>
          </a:xfrm>
        </p:spPr>
        <p:txBody>
          <a:bodyPr>
            <a:normAutofit/>
          </a:bodyPr>
          <a:lstStyle/>
          <a:p>
            <a:pPr>
              <a:buFontTx/>
              <a:buChar char="-"/>
            </a:pPr>
            <a:r>
              <a:rPr lang="en-US" dirty="0"/>
              <a:t>Proxy: </a:t>
            </a:r>
            <a:r>
              <a:rPr lang="en-US" dirty="0">
                <a:hlinkClick r:id="rId2"/>
              </a:rPr>
              <a:t>https://codeberg.org/eduVPN/proxyguard</a:t>
            </a:r>
            <a:endParaRPr lang="en-US" dirty="0"/>
          </a:p>
          <a:p>
            <a:pPr>
              <a:buFontTx/>
              <a:buChar char="-"/>
            </a:pPr>
            <a:r>
              <a:rPr lang="en-US" dirty="0"/>
              <a:t>Can be used behind a reverse proxy: HTTP handshake</a:t>
            </a:r>
          </a:p>
          <a:p>
            <a:pPr>
              <a:buFontTx/>
              <a:buChar char="-"/>
            </a:pPr>
            <a:r>
              <a:rPr lang="en-US" dirty="0"/>
              <a:t>Currently implemented in Windows, Android &amp; Linux </a:t>
            </a:r>
            <a:r>
              <a:rPr lang="en-US" dirty="0" err="1"/>
              <a:t>eduVPN</a:t>
            </a:r>
            <a:r>
              <a:rPr lang="en-US" dirty="0"/>
              <a:t> client</a:t>
            </a:r>
          </a:p>
          <a:p>
            <a:pPr>
              <a:buFontTx/>
              <a:buChar char="-"/>
            </a:pPr>
            <a:r>
              <a:rPr lang="en-US" dirty="0"/>
              <a:t>Useful for OpenVPN (or any UDP traffic) too</a:t>
            </a:r>
          </a:p>
        </p:txBody>
      </p:sp>
      <p:sp>
        <p:nvSpPr>
          <p:cNvPr id="3" name="Title 2">
            <a:extLst>
              <a:ext uri="{FF2B5EF4-FFF2-40B4-BE49-F238E27FC236}">
                <a16:creationId xmlns:a16="http://schemas.microsoft.com/office/drawing/2014/main" id="{6D9394AD-2DEE-4304-2E10-EBC2C2613186}"/>
              </a:ext>
            </a:extLst>
          </p:cNvPr>
          <p:cNvSpPr>
            <a:spLocks noGrp="1"/>
          </p:cNvSpPr>
          <p:nvPr>
            <p:ph type="title"/>
          </p:nvPr>
        </p:nvSpPr>
        <p:spPr>
          <a:xfrm>
            <a:off x="350201" y="131562"/>
            <a:ext cx="8439238" cy="695826"/>
          </a:xfrm>
        </p:spPr>
        <p:txBody>
          <a:bodyPr anchor="ctr">
            <a:normAutofit/>
          </a:bodyPr>
          <a:lstStyle/>
          <a:p>
            <a:r>
              <a:rPr lang="en-DK"/>
              <a:t>WireGuard</a:t>
            </a:r>
            <a:r>
              <a:rPr lang="en-US" dirty="0"/>
              <a:t> over TCP: Implementation</a:t>
            </a:r>
            <a:r>
              <a:rPr lang="en-DK" dirty="0"/>
              <a:t>	</a:t>
            </a:r>
          </a:p>
        </p:txBody>
      </p:sp>
      <p:sp>
        <p:nvSpPr>
          <p:cNvPr id="4" name="Slide Number Placeholder 3">
            <a:extLst>
              <a:ext uri="{FF2B5EF4-FFF2-40B4-BE49-F238E27FC236}">
                <a16:creationId xmlns:a16="http://schemas.microsoft.com/office/drawing/2014/main" id="{64F52266-9B36-B14D-2B9C-5F54C279B022}"/>
              </a:ext>
            </a:extLst>
          </p:cNvPr>
          <p:cNvSpPr>
            <a:spLocks noGrp="1"/>
          </p:cNvSpPr>
          <p:nvPr>
            <p:ph type="sldNum" sz="quarter" idx="4"/>
          </p:nvPr>
        </p:nvSpPr>
        <p:spPr>
          <a:xfrm>
            <a:off x="8181473" y="4737301"/>
            <a:ext cx="607965" cy="274637"/>
          </a:xfrm>
        </p:spPr>
        <p:txBody>
          <a:bodyPr anchor="ctr">
            <a:normAutofit/>
          </a:bodyPr>
          <a:lstStyle/>
          <a:p>
            <a:pPr>
              <a:spcAft>
                <a:spcPts val="600"/>
              </a:spcAft>
            </a:pPr>
            <a:fld id="{9E7CA0F2-EE66-4F60-8C00-E0BE38E7AEC5}" type="slidenum">
              <a:rPr lang="en-GB" smtClean="0"/>
              <a:pPr>
                <a:spcAft>
                  <a:spcPts val="600"/>
                </a:spcAft>
              </a:pPr>
              <a:t>27</a:t>
            </a:fld>
            <a:endParaRPr lang="en-GB"/>
          </a:p>
        </p:txBody>
      </p:sp>
      <p:pic>
        <p:nvPicPr>
          <p:cNvPr id="5" name="Picture 4">
            <a:extLst>
              <a:ext uri="{FF2B5EF4-FFF2-40B4-BE49-F238E27FC236}">
                <a16:creationId xmlns:a16="http://schemas.microsoft.com/office/drawing/2014/main" id="{122F434D-AB30-3DB0-D237-DCF8121C8B1F}"/>
              </a:ext>
            </a:extLst>
          </p:cNvPr>
          <p:cNvPicPr>
            <a:picLocks noChangeAspect="1"/>
          </p:cNvPicPr>
          <p:nvPr/>
        </p:nvPicPr>
        <p:blipFill rotWithShape="1">
          <a:blip r:embed="rId3"/>
          <a:srcRect r="39742"/>
          <a:stretch/>
        </p:blipFill>
        <p:spPr>
          <a:xfrm>
            <a:off x="4474570" y="964357"/>
            <a:ext cx="4385298" cy="2983821"/>
          </a:xfrm>
          <a:prstGeom prst="rect">
            <a:avLst/>
          </a:prstGeom>
          <a:noFill/>
        </p:spPr>
      </p:pic>
    </p:spTree>
    <p:extLst>
      <p:ext uri="{BB962C8B-B14F-4D97-AF65-F5344CB8AC3E}">
        <p14:creationId xmlns:p14="http://schemas.microsoft.com/office/powerpoint/2010/main" val="28507786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B9A8FA1-BB6C-0291-88C9-77BF84B6634B}"/>
              </a:ext>
            </a:extLst>
          </p:cNvPr>
          <p:cNvSpPr>
            <a:spLocks noGrp="1"/>
          </p:cNvSpPr>
          <p:nvPr>
            <p:ph type="title"/>
          </p:nvPr>
        </p:nvSpPr>
        <p:spPr/>
        <p:txBody>
          <a:bodyPr/>
          <a:lstStyle/>
          <a:p>
            <a:r>
              <a:rPr lang="en-NL" dirty="0"/>
              <a:t>eduVPN client developments</a:t>
            </a:r>
          </a:p>
        </p:txBody>
      </p:sp>
      <p:sp>
        <p:nvSpPr>
          <p:cNvPr id="4" name="Slide Number Placeholder 3">
            <a:extLst>
              <a:ext uri="{FF2B5EF4-FFF2-40B4-BE49-F238E27FC236}">
                <a16:creationId xmlns:a16="http://schemas.microsoft.com/office/drawing/2014/main" id="{7485196A-6B63-C47C-2791-945C331CC8AD}"/>
              </a:ext>
            </a:extLst>
          </p:cNvPr>
          <p:cNvSpPr>
            <a:spLocks noGrp="1"/>
          </p:cNvSpPr>
          <p:nvPr>
            <p:ph type="sldNum" sz="quarter" idx="4"/>
          </p:nvPr>
        </p:nvSpPr>
        <p:spPr/>
        <p:txBody>
          <a:bodyPr/>
          <a:lstStyle/>
          <a:p>
            <a:fld id="{9E7CA0F2-EE66-4F60-8C00-E0BE38E7AEC5}" type="slidenum">
              <a:rPr lang="en-GB" smtClean="0"/>
              <a:pPr/>
              <a:t>28</a:t>
            </a:fld>
            <a:endParaRPr lang="en-GB" dirty="0"/>
          </a:p>
        </p:txBody>
      </p:sp>
      <p:pic>
        <p:nvPicPr>
          <p:cNvPr id="3074" name="Picture 2">
            <a:extLst>
              <a:ext uri="{FF2B5EF4-FFF2-40B4-BE49-F238E27FC236}">
                <a16:creationId xmlns:a16="http://schemas.microsoft.com/office/drawing/2014/main" id="{77FEF3FB-7F89-BFBE-C411-6487E9C90A8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50000"/>
          <a:stretch/>
        </p:blipFill>
        <p:spPr bwMode="auto">
          <a:xfrm>
            <a:off x="584457" y="1042219"/>
            <a:ext cx="3825875" cy="257175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a:extLst>
              <a:ext uri="{FF2B5EF4-FFF2-40B4-BE49-F238E27FC236}">
                <a16:creationId xmlns:a16="http://schemas.microsoft.com/office/drawing/2014/main" id="{1719B7C7-755C-A2E4-5B51-9AAD4CC5C730}"/>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50954" b="-1"/>
          <a:stretch/>
        </p:blipFill>
        <p:spPr bwMode="auto">
          <a:xfrm>
            <a:off x="4731523" y="1042219"/>
            <a:ext cx="3828020" cy="25275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50014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B9A8FA1-BB6C-0291-88C9-77BF84B6634B}"/>
              </a:ext>
            </a:extLst>
          </p:cNvPr>
          <p:cNvSpPr>
            <a:spLocks noGrp="1"/>
          </p:cNvSpPr>
          <p:nvPr>
            <p:ph type="title"/>
          </p:nvPr>
        </p:nvSpPr>
        <p:spPr/>
        <p:txBody>
          <a:bodyPr/>
          <a:lstStyle/>
          <a:p>
            <a:r>
              <a:rPr lang="en-NL" dirty="0"/>
              <a:t>eduvpn-common integration</a:t>
            </a:r>
          </a:p>
        </p:txBody>
      </p:sp>
      <p:sp>
        <p:nvSpPr>
          <p:cNvPr id="4" name="Slide Number Placeholder 3">
            <a:extLst>
              <a:ext uri="{FF2B5EF4-FFF2-40B4-BE49-F238E27FC236}">
                <a16:creationId xmlns:a16="http://schemas.microsoft.com/office/drawing/2014/main" id="{7485196A-6B63-C47C-2791-945C331CC8AD}"/>
              </a:ext>
            </a:extLst>
          </p:cNvPr>
          <p:cNvSpPr>
            <a:spLocks noGrp="1"/>
          </p:cNvSpPr>
          <p:nvPr>
            <p:ph type="sldNum" sz="quarter" idx="4"/>
          </p:nvPr>
        </p:nvSpPr>
        <p:spPr/>
        <p:txBody>
          <a:bodyPr/>
          <a:lstStyle/>
          <a:p>
            <a:fld id="{9E7CA0F2-EE66-4F60-8C00-E0BE38E7AEC5}" type="slidenum">
              <a:rPr lang="en-GB" smtClean="0"/>
              <a:pPr/>
              <a:t>29</a:t>
            </a:fld>
            <a:endParaRPr lang="en-GB" dirty="0"/>
          </a:p>
        </p:txBody>
      </p:sp>
      <p:pic>
        <p:nvPicPr>
          <p:cNvPr id="4098" name="Picture 2" descr="Tux (mascot) - Wikipedia">
            <a:extLst>
              <a:ext uri="{FF2B5EF4-FFF2-40B4-BE49-F238E27FC236}">
                <a16:creationId xmlns:a16="http://schemas.microsoft.com/office/drawing/2014/main" id="{51087DDB-5039-E2EF-BEBE-5B58E647853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96177" y="707372"/>
            <a:ext cx="963191" cy="1141455"/>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Minimal Windows 11 logo concept. Windows on a white background. Vector logo.  | Minimal windows, Windows, Microsoft icons">
            <a:extLst>
              <a:ext uri="{FF2B5EF4-FFF2-40B4-BE49-F238E27FC236}">
                <a16:creationId xmlns:a16="http://schemas.microsoft.com/office/drawing/2014/main" id="{FABD633C-C81F-555D-7DFE-BCB0BF96675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10985" y="2810647"/>
            <a:ext cx="1333578" cy="1333578"/>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Brand guidelines | Android Open Source Project">
            <a:extLst>
              <a:ext uri="{FF2B5EF4-FFF2-40B4-BE49-F238E27FC236}">
                <a16:creationId xmlns:a16="http://schemas.microsoft.com/office/drawing/2014/main" id="{BF2B62D0-561C-9EAA-FC0C-BA882D299C83}"/>
              </a:ext>
            </a:extLst>
          </p:cNvPr>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5472973" y="1601911"/>
            <a:ext cx="2009601" cy="1075804"/>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1">
            <a:extLst>
              <a:ext uri="{FF2B5EF4-FFF2-40B4-BE49-F238E27FC236}">
                <a16:creationId xmlns:a16="http://schemas.microsoft.com/office/drawing/2014/main" id="{F5D50F0C-7761-E850-092F-46B0CD739944}"/>
              </a:ext>
            </a:extLst>
          </p:cNvPr>
          <p:cNvSpPr txBox="1">
            <a:spLocks/>
          </p:cNvSpPr>
          <p:nvPr/>
        </p:nvSpPr>
        <p:spPr>
          <a:xfrm>
            <a:off x="350201" y="964417"/>
            <a:ext cx="8439238" cy="2983761"/>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1600" kern="1200">
                <a:solidFill>
                  <a:srgbClr val="1C2C4F"/>
                </a:solidFill>
                <a:latin typeface="Arial" panose="020B0604020202020204" pitchFamily="34" charset="0"/>
                <a:ea typeface="Verdana" panose="020B0604030504040204" pitchFamily="34" charset="0"/>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400" kern="1200">
                <a:solidFill>
                  <a:srgbClr val="1C2C4F"/>
                </a:solidFill>
                <a:latin typeface="Arial" panose="020B0604020202020204" pitchFamily="34" charset="0"/>
                <a:ea typeface="Verdana" panose="020B0604030504040204" pitchFamily="34" charset="0"/>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200" kern="1200">
                <a:solidFill>
                  <a:srgbClr val="1C2C4F"/>
                </a:solidFill>
                <a:latin typeface="Arial" panose="020B0604020202020204" pitchFamily="34" charset="0"/>
                <a:ea typeface="Verdana" panose="020B0604030504040204" pitchFamily="34" charset="0"/>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rgbClr val="1C2C4F"/>
                </a:solidFill>
                <a:latin typeface="Arial" panose="020B0604020202020204" pitchFamily="34" charset="0"/>
                <a:ea typeface="Verdana" panose="020B0604030504040204" pitchFamily="34" charset="0"/>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rgbClr val="1C2C4F"/>
                </a:solidFill>
                <a:latin typeface="Arial" panose="020B0604020202020204" pitchFamily="34" charset="0"/>
                <a:ea typeface="Verdana" panose="020B0604030504040204" pitchFamily="34" charset="0"/>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latin typeface="+mn-lt"/>
              </a:rPr>
              <a:t>New features ‘for free’:</a:t>
            </a:r>
          </a:p>
          <a:p>
            <a:pPr lvl="1"/>
            <a:r>
              <a:rPr lang="en-US" sz="1600" dirty="0">
                <a:latin typeface="+mn-lt"/>
              </a:rPr>
              <a:t>Online detection</a:t>
            </a:r>
          </a:p>
          <a:p>
            <a:pPr lvl="1"/>
            <a:r>
              <a:rPr lang="en-US" sz="1600" dirty="0" err="1">
                <a:latin typeface="+mn-lt"/>
              </a:rPr>
              <a:t>ProxyGuard</a:t>
            </a:r>
            <a:endParaRPr lang="en-US" sz="1600" dirty="0">
              <a:latin typeface="+mn-lt"/>
            </a:endParaRPr>
          </a:p>
          <a:p>
            <a:r>
              <a:rPr lang="en-US" dirty="0">
                <a:latin typeface="+mn-lt"/>
              </a:rPr>
              <a:t>Fixes client bugs:</a:t>
            </a:r>
          </a:p>
          <a:p>
            <a:pPr lvl="1"/>
            <a:r>
              <a:rPr lang="en-US" sz="1600" dirty="0">
                <a:latin typeface="+mn-lt"/>
              </a:rPr>
              <a:t>Windows TLS stack</a:t>
            </a:r>
          </a:p>
          <a:p>
            <a:pPr lvl="1"/>
            <a:r>
              <a:rPr lang="en-US" sz="1600" dirty="0">
                <a:latin typeface="+mn-lt"/>
              </a:rPr>
              <a:t>Linux OAuth issues</a:t>
            </a:r>
          </a:p>
          <a:p>
            <a:pPr lvl="1"/>
            <a:endParaRPr lang="en-US" dirty="0">
              <a:latin typeface="+mn-lt"/>
            </a:endParaRPr>
          </a:p>
        </p:txBody>
      </p:sp>
    </p:spTree>
    <p:extLst>
      <p:ext uri="{BB962C8B-B14F-4D97-AF65-F5344CB8AC3E}">
        <p14:creationId xmlns:p14="http://schemas.microsoft.com/office/powerpoint/2010/main" val="39885568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88C1E0C8-22D4-FC9E-D8F6-C2ACBC607941}"/>
              </a:ext>
            </a:extLst>
          </p:cNvPr>
          <p:cNvSpPr>
            <a:spLocks noGrp="1"/>
          </p:cNvSpPr>
          <p:nvPr>
            <p:ph idx="1"/>
          </p:nvPr>
        </p:nvSpPr>
        <p:spPr/>
        <p:txBody>
          <a:bodyPr>
            <a:normAutofit fontScale="92500" lnSpcReduction="20000"/>
          </a:bodyPr>
          <a:lstStyle/>
          <a:p>
            <a:r>
              <a:rPr lang="en-DK" dirty="0"/>
              <a:t>eduVPN is an </a:t>
            </a:r>
            <a:r>
              <a:rPr lang="en-DK" i="1" dirty="0"/>
              <a:t>edu</a:t>
            </a:r>
            <a:r>
              <a:rPr lang="en-DK" dirty="0"/>
              <a:t> service built by collaboration of several NRENs, supported by GÉANT</a:t>
            </a:r>
          </a:p>
          <a:p>
            <a:endParaRPr lang="en-DK" dirty="0"/>
          </a:p>
          <a:p>
            <a:r>
              <a:rPr lang="en-DK" dirty="0"/>
              <a:t>Free Open Source Software</a:t>
            </a:r>
          </a:p>
          <a:p>
            <a:endParaRPr lang="en-DK" dirty="0"/>
          </a:p>
          <a:p>
            <a:r>
              <a:rPr lang="en-DK" dirty="0"/>
              <a:t>Based on OpenVPN and WireGuard</a:t>
            </a:r>
          </a:p>
          <a:p>
            <a:endParaRPr lang="en-DK" dirty="0"/>
          </a:p>
          <a:p>
            <a:r>
              <a:rPr lang="en-DK" dirty="0"/>
              <a:t>Well integrated with IdM systems used in R&amp;E</a:t>
            </a:r>
          </a:p>
          <a:p>
            <a:endParaRPr lang="en-GB" dirty="0"/>
          </a:p>
          <a:p>
            <a:r>
              <a:rPr lang="en-GB" dirty="0"/>
              <a:t>T</a:t>
            </a:r>
            <a:r>
              <a:rPr lang="en-DK" dirty="0"/>
              <a:t>ested and audited</a:t>
            </a:r>
          </a:p>
          <a:p>
            <a:pPr marL="0" indent="0">
              <a:buNone/>
            </a:pPr>
            <a:endParaRPr lang="en-DK" dirty="0"/>
          </a:p>
          <a:p>
            <a:r>
              <a:rPr lang="en-DK" dirty="0"/>
              <a:t>Used in production by 160+ universities and 19 NRENs</a:t>
            </a:r>
          </a:p>
          <a:p>
            <a:endParaRPr lang="en-US" dirty="0"/>
          </a:p>
        </p:txBody>
      </p:sp>
      <p:sp>
        <p:nvSpPr>
          <p:cNvPr id="3" name="Slide Number Placeholder 2">
            <a:extLst>
              <a:ext uri="{FF2B5EF4-FFF2-40B4-BE49-F238E27FC236}">
                <a16:creationId xmlns:a16="http://schemas.microsoft.com/office/drawing/2014/main" id="{B87DAB12-7120-D4F3-24E8-48AF14BA66F6}"/>
              </a:ext>
            </a:extLst>
          </p:cNvPr>
          <p:cNvSpPr>
            <a:spLocks noGrp="1"/>
          </p:cNvSpPr>
          <p:nvPr>
            <p:ph type="sldNum" sz="quarter" idx="4"/>
          </p:nvPr>
        </p:nvSpPr>
        <p:spPr/>
        <p:txBody>
          <a:bodyPr/>
          <a:lstStyle/>
          <a:p>
            <a:fld id="{9E7CA0F2-EE66-4F60-8C00-E0BE38E7AEC5}" type="slidenum">
              <a:rPr lang="en-GB" smtClean="0"/>
              <a:pPr/>
              <a:t>3</a:t>
            </a:fld>
            <a:endParaRPr lang="en-GB" dirty="0"/>
          </a:p>
        </p:txBody>
      </p:sp>
      <p:sp>
        <p:nvSpPr>
          <p:cNvPr id="5" name="Title 4">
            <a:extLst>
              <a:ext uri="{FF2B5EF4-FFF2-40B4-BE49-F238E27FC236}">
                <a16:creationId xmlns:a16="http://schemas.microsoft.com/office/drawing/2014/main" id="{E817943A-53C7-33EC-DBA4-637F307CAD3D}"/>
              </a:ext>
            </a:extLst>
          </p:cNvPr>
          <p:cNvSpPr>
            <a:spLocks noGrp="1"/>
          </p:cNvSpPr>
          <p:nvPr>
            <p:ph type="title"/>
          </p:nvPr>
        </p:nvSpPr>
        <p:spPr/>
        <p:txBody>
          <a:bodyPr/>
          <a:lstStyle/>
          <a:p>
            <a:r>
              <a:rPr lang="en-US" dirty="0" err="1"/>
              <a:t>eduVPN</a:t>
            </a:r>
            <a:r>
              <a:rPr lang="en-US" dirty="0"/>
              <a:t> in one slide</a:t>
            </a:r>
          </a:p>
        </p:txBody>
      </p:sp>
    </p:spTree>
    <p:extLst>
      <p:ext uri="{BB962C8B-B14F-4D97-AF65-F5344CB8AC3E}">
        <p14:creationId xmlns:p14="http://schemas.microsoft.com/office/powerpoint/2010/main" val="37321613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87CE12E-31CE-5DF0-0723-131AB736E107}"/>
              </a:ext>
            </a:extLst>
          </p:cNvPr>
          <p:cNvSpPr>
            <a:spLocks noGrp="1"/>
          </p:cNvSpPr>
          <p:nvPr>
            <p:ph idx="1"/>
          </p:nvPr>
        </p:nvSpPr>
        <p:spPr/>
        <p:txBody>
          <a:bodyPr/>
          <a:lstStyle/>
          <a:p>
            <a:r>
              <a:rPr lang="en-GB" dirty="0"/>
              <a:t>A</a:t>
            </a:r>
            <a:r>
              <a:rPr lang="en-DK" dirty="0"/>
              <a:t>s of 6 June 2024, 19 of the 184 eduVPN servers run EL7, 60 run Debian 10 and 2 run Debian 10</a:t>
            </a:r>
          </a:p>
          <a:p>
            <a:r>
              <a:rPr lang="en-DK" dirty="0"/>
              <a:t>29 are running eduVPN 2.x</a:t>
            </a:r>
          </a:p>
        </p:txBody>
      </p:sp>
      <p:sp>
        <p:nvSpPr>
          <p:cNvPr id="3" name="Title 2">
            <a:extLst>
              <a:ext uri="{FF2B5EF4-FFF2-40B4-BE49-F238E27FC236}">
                <a16:creationId xmlns:a16="http://schemas.microsoft.com/office/drawing/2014/main" id="{D61FB903-B466-4B33-1778-A2E94F5FB9FF}"/>
              </a:ext>
            </a:extLst>
          </p:cNvPr>
          <p:cNvSpPr>
            <a:spLocks noGrp="1"/>
          </p:cNvSpPr>
          <p:nvPr>
            <p:ph type="title"/>
          </p:nvPr>
        </p:nvSpPr>
        <p:spPr/>
        <p:txBody>
          <a:bodyPr/>
          <a:lstStyle/>
          <a:p>
            <a:r>
              <a:rPr lang="en-DK" dirty="0"/>
              <a:t>Issues with EOL OS, eduVPN 2.x</a:t>
            </a:r>
          </a:p>
        </p:txBody>
      </p:sp>
      <p:sp>
        <p:nvSpPr>
          <p:cNvPr id="4" name="Slide Number Placeholder 3">
            <a:extLst>
              <a:ext uri="{FF2B5EF4-FFF2-40B4-BE49-F238E27FC236}">
                <a16:creationId xmlns:a16="http://schemas.microsoft.com/office/drawing/2014/main" id="{7DA1CD28-0199-E5C6-B4C0-C90C03CD52F0}"/>
              </a:ext>
            </a:extLst>
          </p:cNvPr>
          <p:cNvSpPr>
            <a:spLocks noGrp="1"/>
          </p:cNvSpPr>
          <p:nvPr>
            <p:ph type="sldNum" sz="quarter" idx="4"/>
          </p:nvPr>
        </p:nvSpPr>
        <p:spPr/>
        <p:txBody>
          <a:bodyPr/>
          <a:lstStyle/>
          <a:p>
            <a:fld id="{9E7CA0F2-EE66-4F60-8C00-E0BE38E7AEC5}" type="slidenum">
              <a:rPr lang="en-GB" smtClean="0"/>
              <a:pPr/>
              <a:t>30</a:t>
            </a:fld>
            <a:endParaRPr lang="en-GB" dirty="0"/>
          </a:p>
        </p:txBody>
      </p:sp>
    </p:spTree>
    <p:extLst>
      <p:ext uri="{BB962C8B-B14F-4D97-AF65-F5344CB8AC3E}">
        <p14:creationId xmlns:p14="http://schemas.microsoft.com/office/powerpoint/2010/main" val="19145657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8DB038B-5F61-13E9-7FA2-D55FE716D049}"/>
              </a:ext>
            </a:extLst>
          </p:cNvPr>
          <p:cNvSpPr>
            <a:spLocks noGrp="1"/>
          </p:cNvSpPr>
          <p:nvPr>
            <p:ph idx="1"/>
          </p:nvPr>
        </p:nvSpPr>
        <p:spPr/>
        <p:txBody>
          <a:bodyPr/>
          <a:lstStyle/>
          <a:p>
            <a:endParaRPr lang="en-DK"/>
          </a:p>
        </p:txBody>
      </p:sp>
      <p:sp>
        <p:nvSpPr>
          <p:cNvPr id="3" name="Title 2">
            <a:extLst>
              <a:ext uri="{FF2B5EF4-FFF2-40B4-BE49-F238E27FC236}">
                <a16:creationId xmlns:a16="http://schemas.microsoft.com/office/drawing/2014/main" id="{D6E41E4E-7039-2181-5D5A-2AEFD7DEF1C2}"/>
              </a:ext>
            </a:extLst>
          </p:cNvPr>
          <p:cNvSpPr>
            <a:spLocks noGrp="1"/>
          </p:cNvSpPr>
          <p:nvPr>
            <p:ph type="title"/>
          </p:nvPr>
        </p:nvSpPr>
        <p:spPr/>
        <p:txBody>
          <a:bodyPr/>
          <a:lstStyle/>
          <a:p>
            <a:r>
              <a:rPr lang="en-DK" dirty="0"/>
              <a:t>eduVPN side projects</a:t>
            </a:r>
          </a:p>
        </p:txBody>
      </p:sp>
      <p:sp>
        <p:nvSpPr>
          <p:cNvPr id="4" name="Slide Number Placeholder 3">
            <a:extLst>
              <a:ext uri="{FF2B5EF4-FFF2-40B4-BE49-F238E27FC236}">
                <a16:creationId xmlns:a16="http://schemas.microsoft.com/office/drawing/2014/main" id="{99C337F9-2D2A-09A2-E941-169EE6687AFC}"/>
              </a:ext>
            </a:extLst>
          </p:cNvPr>
          <p:cNvSpPr>
            <a:spLocks noGrp="1"/>
          </p:cNvSpPr>
          <p:nvPr>
            <p:ph type="sldNum" sz="quarter" idx="4"/>
          </p:nvPr>
        </p:nvSpPr>
        <p:spPr/>
        <p:txBody>
          <a:bodyPr/>
          <a:lstStyle/>
          <a:p>
            <a:fld id="{9E7CA0F2-EE66-4F60-8C00-E0BE38E7AEC5}" type="slidenum">
              <a:rPr lang="en-GB" smtClean="0"/>
              <a:pPr/>
              <a:t>31</a:t>
            </a:fld>
            <a:endParaRPr lang="en-GB" dirty="0"/>
          </a:p>
        </p:txBody>
      </p:sp>
    </p:spTree>
    <p:extLst>
      <p:ext uri="{BB962C8B-B14F-4D97-AF65-F5344CB8AC3E}">
        <p14:creationId xmlns:p14="http://schemas.microsoft.com/office/powerpoint/2010/main" val="18225579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17EBA34-2E49-E2B3-D68B-E65D4663A54F}"/>
              </a:ext>
            </a:extLst>
          </p:cNvPr>
          <p:cNvSpPr>
            <a:spLocks noGrp="1"/>
          </p:cNvSpPr>
          <p:nvPr>
            <p:ph idx="1"/>
          </p:nvPr>
        </p:nvSpPr>
        <p:spPr/>
        <p:txBody>
          <a:bodyPr/>
          <a:lstStyle/>
          <a:p>
            <a:pPr marL="0" indent="0">
              <a:buSzPct val="45000"/>
              <a:buNone/>
            </a:pPr>
            <a:endParaRPr lang="en-US" dirty="0"/>
          </a:p>
          <a:p>
            <a:pPr marL="0" indent="0">
              <a:buSzPct val="45000"/>
              <a:buNone/>
            </a:pPr>
            <a:r>
              <a:rPr lang="en-US" dirty="0" err="1"/>
              <a:t>eduVPN</a:t>
            </a:r>
            <a:r>
              <a:rPr lang="en-US" dirty="0"/>
              <a:t> Team: </a:t>
            </a:r>
            <a:r>
              <a:rPr lang="en-US" dirty="0">
                <a:hlinkClick r:id="rId2"/>
              </a:rPr>
              <a:t>eduvpn-support@lists.geant.org</a:t>
            </a:r>
          </a:p>
          <a:p>
            <a:pPr marL="0" indent="0">
              <a:buSzPct val="45000"/>
              <a:buNone/>
            </a:pPr>
            <a:endParaRPr lang="en-US" dirty="0"/>
          </a:p>
          <a:p>
            <a:pPr marL="0" indent="0">
              <a:buSzPct val="45000"/>
              <a:buNone/>
            </a:pPr>
            <a:r>
              <a:rPr lang="en-US" dirty="0"/>
              <a:t>Web: </a:t>
            </a:r>
            <a:r>
              <a:rPr lang="en-US" dirty="0">
                <a:hlinkClick r:id="rId3"/>
              </a:rPr>
              <a:t>https://www.eduvpn.org</a:t>
            </a:r>
          </a:p>
          <a:p>
            <a:pPr marL="0" indent="0">
              <a:buSzPct val="45000"/>
              <a:buNone/>
            </a:pPr>
            <a:endParaRPr lang="en-US" dirty="0"/>
          </a:p>
          <a:p>
            <a:pPr marL="0" indent="0">
              <a:buSzPct val="45000"/>
              <a:buNone/>
            </a:pPr>
            <a:endParaRPr lang="en-US" dirty="0">
              <a:hlinkClick r:id="" action="ppaction://noaction"/>
            </a:endParaRPr>
          </a:p>
          <a:p>
            <a:pPr marL="0" indent="0">
              <a:buSzPct val="45000"/>
              <a:buNone/>
            </a:pPr>
            <a:endParaRPr lang="en-US" dirty="0"/>
          </a:p>
          <a:p>
            <a:endParaRPr lang="en-DK" dirty="0"/>
          </a:p>
        </p:txBody>
      </p:sp>
      <p:sp>
        <p:nvSpPr>
          <p:cNvPr id="3" name="Slide Number Placeholder 2">
            <a:extLst>
              <a:ext uri="{FF2B5EF4-FFF2-40B4-BE49-F238E27FC236}">
                <a16:creationId xmlns:a16="http://schemas.microsoft.com/office/drawing/2014/main" id="{B6B53D55-0696-6254-1829-A5FAAD35D0D4}"/>
              </a:ext>
            </a:extLst>
          </p:cNvPr>
          <p:cNvSpPr>
            <a:spLocks noGrp="1"/>
          </p:cNvSpPr>
          <p:nvPr>
            <p:ph type="sldNum" sz="quarter" idx="4"/>
          </p:nvPr>
        </p:nvSpPr>
        <p:spPr/>
        <p:txBody>
          <a:bodyPr/>
          <a:lstStyle/>
          <a:p>
            <a:fld id="{9E7CA0F2-EE66-4F60-8C00-E0BE38E7AEC5}" type="slidenum">
              <a:rPr lang="en-GB" smtClean="0"/>
              <a:pPr/>
              <a:t>32</a:t>
            </a:fld>
            <a:endParaRPr lang="en-GB" dirty="0"/>
          </a:p>
        </p:txBody>
      </p:sp>
      <p:sp>
        <p:nvSpPr>
          <p:cNvPr id="4" name="Title 3">
            <a:extLst>
              <a:ext uri="{FF2B5EF4-FFF2-40B4-BE49-F238E27FC236}">
                <a16:creationId xmlns:a16="http://schemas.microsoft.com/office/drawing/2014/main" id="{B269F5A9-5D3C-F671-A82F-9A2DB9AB8EAC}"/>
              </a:ext>
            </a:extLst>
          </p:cNvPr>
          <p:cNvSpPr>
            <a:spLocks noGrp="1"/>
          </p:cNvSpPr>
          <p:nvPr>
            <p:ph type="title"/>
          </p:nvPr>
        </p:nvSpPr>
        <p:spPr/>
        <p:txBody>
          <a:bodyPr/>
          <a:lstStyle/>
          <a:p>
            <a:r>
              <a:rPr lang="en-DK" dirty="0"/>
              <a:t>Contact	</a:t>
            </a:r>
          </a:p>
        </p:txBody>
      </p:sp>
    </p:spTree>
    <p:extLst>
      <p:ext uri="{BB962C8B-B14F-4D97-AF65-F5344CB8AC3E}">
        <p14:creationId xmlns:p14="http://schemas.microsoft.com/office/powerpoint/2010/main" val="36458603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394EECD4-3F1F-662A-1342-8DF3765FEE73}"/>
              </a:ext>
            </a:extLst>
          </p:cNvPr>
          <p:cNvSpPr>
            <a:spLocks noGrp="1"/>
          </p:cNvSpPr>
          <p:nvPr>
            <p:ph type="body" sz="quarter" idx="11"/>
          </p:nvPr>
        </p:nvSpPr>
        <p:spPr/>
        <p:txBody>
          <a:bodyPr/>
          <a:lstStyle/>
          <a:p>
            <a:endParaRPr lang="en-US" dirty="0"/>
          </a:p>
        </p:txBody>
      </p:sp>
      <p:sp>
        <p:nvSpPr>
          <p:cNvPr id="8" name="Text Placeholder 7">
            <a:extLst>
              <a:ext uri="{FF2B5EF4-FFF2-40B4-BE49-F238E27FC236}">
                <a16:creationId xmlns:a16="http://schemas.microsoft.com/office/drawing/2014/main" id="{6A348D8F-4883-F698-E8B7-38962B0631B6}"/>
              </a:ext>
            </a:extLst>
          </p:cNvPr>
          <p:cNvSpPr txBox="1">
            <a:spLocks/>
          </p:cNvSpPr>
          <p:nvPr/>
        </p:nvSpPr>
        <p:spPr>
          <a:xfrm>
            <a:off x="424121" y="1842932"/>
            <a:ext cx="5793498" cy="426330"/>
          </a:xfrm>
          <a:prstGeom prst="rect">
            <a:avLst/>
          </a:prstGeom>
        </p:spPr>
        <p:txBody>
          <a:bodyPr anchor="ctr"/>
          <a:lstStyle>
            <a:lvl1pPr marL="0" indent="0" algn="l" defTabSz="685800" rtl="0" eaLnBrk="1" latinLnBrk="0" hangingPunct="1">
              <a:lnSpc>
                <a:spcPct val="90000"/>
              </a:lnSpc>
              <a:spcBef>
                <a:spcPts val="750"/>
              </a:spcBef>
              <a:buFont typeface="Arial" panose="020B0604020202020204" pitchFamily="34" charset="0"/>
              <a:buNone/>
              <a:defRPr sz="1600" kern="1200">
                <a:solidFill>
                  <a:srgbClr val="414140"/>
                </a:solidFill>
                <a:latin typeface="Arial" panose="020B0604020202020204" pitchFamily="34" charset="0"/>
                <a:ea typeface="Verdana" panose="020B0604030504040204" pitchFamily="34" charset="0"/>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400" kern="1200">
                <a:solidFill>
                  <a:srgbClr val="414140"/>
                </a:solidFill>
                <a:latin typeface="Arial" panose="020B0604020202020204" pitchFamily="34" charset="0"/>
                <a:ea typeface="Verdana" panose="020B0604030504040204" pitchFamily="34" charset="0"/>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200" kern="1200">
                <a:solidFill>
                  <a:srgbClr val="414140"/>
                </a:solidFill>
                <a:latin typeface="Arial" panose="020B0604020202020204" pitchFamily="34" charset="0"/>
                <a:ea typeface="Verdana" panose="020B0604030504040204" pitchFamily="34" charset="0"/>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rgbClr val="414140"/>
                </a:solidFill>
                <a:latin typeface="Arial" panose="020B0604020202020204" pitchFamily="34" charset="0"/>
                <a:ea typeface="Verdana" panose="020B0604030504040204" pitchFamily="34" charset="0"/>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rgbClr val="414140"/>
                </a:solidFill>
                <a:latin typeface="Arial" panose="020B0604020202020204" pitchFamily="34" charset="0"/>
                <a:ea typeface="Verdana" panose="020B0604030504040204" pitchFamily="34" charset="0"/>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2800" b="1" dirty="0">
                <a:solidFill>
                  <a:schemeClr val="accent1">
                    <a:lumMod val="50000"/>
                  </a:schemeClr>
                </a:solidFill>
              </a:rPr>
              <a:t>Any questions?</a:t>
            </a:r>
          </a:p>
        </p:txBody>
      </p:sp>
      <p:sp>
        <p:nvSpPr>
          <p:cNvPr id="9" name="Text Placeholder 6">
            <a:extLst>
              <a:ext uri="{FF2B5EF4-FFF2-40B4-BE49-F238E27FC236}">
                <a16:creationId xmlns:a16="http://schemas.microsoft.com/office/drawing/2014/main" id="{3C39C7EC-1AC8-7BAD-8633-820FEC8D5523}"/>
              </a:ext>
            </a:extLst>
          </p:cNvPr>
          <p:cNvSpPr txBox="1">
            <a:spLocks/>
          </p:cNvSpPr>
          <p:nvPr/>
        </p:nvSpPr>
        <p:spPr>
          <a:xfrm>
            <a:off x="374475" y="1290573"/>
            <a:ext cx="5981102" cy="765524"/>
          </a:xfrm>
          <a:prstGeom prst="rect">
            <a:avLst/>
          </a:prstGeom>
        </p:spPr>
        <p:txBody>
          <a:bodyPr/>
          <a:lstStyle>
            <a:lvl1pPr marL="0" indent="0" algn="l" defTabSz="685800" rtl="0" eaLnBrk="1" latinLnBrk="0" hangingPunct="1">
              <a:lnSpc>
                <a:spcPct val="90000"/>
              </a:lnSpc>
              <a:spcBef>
                <a:spcPts val="750"/>
              </a:spcBef>
              <a:buFont typeface="Arial" panose="020B0604020202020204" pitchFamily="34" charset="0"/>
              <a:buNone/>
              <a:defRPr sz="1600" kern="1200">
                <a:solidFill>
                  <a:srgbClr val="414140"/>
                </a:solidFill>
                <a:latin typeface="Arial" panose="020B0604020202020204" pitchFamily="34" charset="0"/>
                <a:ea typeface="Verdana" panose="020B0604030504040204" pitchFamily="34" charset="0"/>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400" kern="1200">
                <a:solidFill>
                  <a:srgbClr val="414140"/>
                </a:solidFill>
                <a:latin typeface="Arial" panose="020B0604020202020204" pitchFamily="34" charset="0"/>
                <a:ea typeface="Verdana" panose="020B0604030504040204" pitchFamily="34" charset="0"/>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200" kern="1200">
                <a:solidFill>
                  <a:srgbClr val="414140"/>
                </a:solidFill>
                <a:latin typeface="Arial" panose="020B0604020202020204" pitchFamily="34" charset="0"/>
                <a:ea typeface="Verdana" panose="020B0604030504040204" pitchFamily="34" charset="0"/>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rgbClr val="414140"/>
                </a:solidFill>
                <a:latin typeface="Arial" panose="020B0604020202020204" pitchFamily="34" charset="0"/>
                <a:ea typeface="Verdana" panose="020B0604030504040204" pitchFamily="34" charset="0"/>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rgbClr val="414140"/>
                </a:solidFill>
                <a:latin typeface="Arial" panose="020B0604020202020204" pitchFamily="34" charset="0"/>
                <a:ea typeface="Verdana" panose="020B0604030504040204" pitchFamily="34" charset="0"/>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3600" dirty="0">
                <a:solidFill>
                  <a:schemeClr val="accent1">
                    <a:lumMod val="50000"/>
                  </a:schemeClr>
                </a:solidFill>
              </a:rPr>
              <a:t>Thank you</a:t>
            </a:r>
          </a:p>
        </p:txBody>
      </p:sp>
    </p:spTree>
    <p:extLst>
      <p:ext uri="{BB962C8B-B14F-4D97-AF65-F5344CB8AC3E}">
        <p14:creationId xmlns:p14="http://schemas.microsoft.com/office/powerpoint/2010/main" val="7056286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CF84A34-A253-E07A-FE0A-D81C3F2FF6DC}"/>
              </a:ext>
            </a:extLst>
          </p:cNvPr>
          <p:cNvSpPr>
            <a:spLocks noGrp="1"/>
          </p:cNvSpPr>
          <p:nvPr>
            <p:ph idx="1"/>
          </p:nvPr>
        </p:nvSpPr>
        <p:spPr>
          <a:xfrm>
            <a:off x="544014" y="1331047"/>
            <a:ext cx="8439238" cy="2983761"/>
          </a:xfrm>
        </p:spPr>
        <p:txBody>
          <a:bodyPr>
            <a:normAutofit fontScale="70000" lnSpcReduction="20000"/>
          </a:bodyPr>
          <a:lstStyle/>
          <a:p>
            <a:pPr marL="0" indent="0">
              <a:buNone/>
            </a:pPr>
            <a:r>
              <a:rPr lang="en-GB" dirty="0"/>
              <a:t>1. get a VM with one of the supported OSes</a:t>
            </a:r>
          </a:p>
          <a:p>
            <a:pPr marL="0" indent="0">
              <a:buNone/>
            </a:pPr>
            <a:endParaRPr lang="en-GB" dirty="0"/>
          </a:p>
          <a:p>
            <a:pPr marL="0" indent="0">
              <a:buNone/>
            </a:pPr>
            <a:r>
              <a:rPr lang="en-GB" dirty="0"/>
              <a:t>2. follow the deploy instructions</a:t>
            </a:r>
          </a:p>
          <a:p>
            <a:pPr marL="0" indent="0">
              <a:buNone/>
            </a:pPr>
            <a:endParaRPr lang="en-GB" dirty="0"/>
          </a:p>
          <a:p>
            <a:pPr marL="0" indent="0">
              <a:buNone/>
            </a:pPr>
            <a:r>
              <a:rPr lang="en-GB" dirty="0"/>
              <a:t>3. configure network (if necessary)</a:t>
            </a:r>
          </a:p>
          <a:p>
            <a:pPr marL="0" indent="0">
              <a:buNone/>
            </a:pPr>
            <a:endParaRPr lang="en-GB" dirty="0"/>
          </a:p>
          <a:p>
            <a:pPr marL="0" indent="0">
              <a:buNone/>
            </a:pPr>
            <a:r>
              <a:rPr lang="en-GB" dirty="0"/>
              <a:t>4. configure authentication</a:t>
            </a:r>
          </a:p>
          <a:p>
            <a:pPr marL="0" indent="0">
              <a:buNone/>
            </a:pPr>
            <a:endParaRPr lang="en-GB" dirty="0"/>
          </a:p>
          <a:p>
            <a:pPr marL="0" indent="0">
              <a:buNone/>
            </a:pPr>
            <a:r>
              <a:rPr lang="en-GB" dirty="0"/>
              <a:t>5. test server with </a:t>
            </a:r>
            <a:r>
              <a:rPr lang="en-GB" dirty="0" err="1"/>
              <a:t>eduVPN</a:t>
            </a:r>
            <a:r>
              <a:rPr lang="en-GB" dirty="0"/>
              <a:t> apps (by specifying hostname in search box)</a:t>
            </a:r>
          </a:p>
          <a:p>
            <a:pPr marL="0" indent="0">
              <a:buNone/>
            </a:pPr>
            <a:endParaRPr lang="en-GB" dirty="0"/>
          </a:p>
          <a:p>
            <a:pPr marL="0" indent="0">
              <a:buNone/>
            </a:pPr>
            <a:r>
              <a:rPr lang="en-GB" dirty="0"/>
              <a:t>6. request to be registered in </a:t>
            </a:r>
            <a:r>
              <a:rPr lang="en-GB" dirty="0" err="1"/>
              <a:t>eduVPN</a:t>
            </a:r>
            <a:r>
              <a:rPr lang="en-GB" dirty="0"/>
              <a:t> apps</a:t>
            </a:r>
          </a:p>
          <a:p>
            <a:pPr marL="0" indent="0">
              <a:buNone/>
            </a:pPr>
            <a:endParaRPr lang="en-GB" dirty="0"/>
          </a:p>
          <a:p>
            <a:pPr marL="0" indent="0">
              <a:buNone/>
            </a:pPr>
            <a:r>
              <a:rPr lang="en-GB" sz="2250" dirty="0">
                <a:hlinkClick r:id="rId3"/>
              </a:rPr>
              <a:t>https://</a:t>
            </a:r>
            <a:r>
              <a:rPr lang="en-GB" sz="2250" dirty="0" err="1">
                <a:hlinkClick r:id="rId3"/>
              </a:rPr>
              <a:t>docs.eduvpn.org</a:t>
            </a:r>
            <a:r>
              <a:rPr lang="en-GB" sz="2250" dirty="0">
                <a:hlinkClick r:id="rId3"/>
              </a:rPr>
              <a:t>/server/v3/#installation</a:t>
            </a:r>
            <a:endParaRPr lang="en-DK" sz="2250" dirty="0"/>
          </a:p>
        </p:txBody>
      </p:sp>
      <p:sp>
        <p:nvSpPr>
          <p:cNvPr id="3" name="Slide Number Placeholder 2">
            <a:extLst>
              <a:ext uri="{FF2B5EF4-FFF2-40B4-BE49-F238E27FC236}">
                <a16:creationId xmlns:a16="http://schemas.microsoft.com/office/drawing/2014/main" id="{703458BC-5392-6D06-5264-E26C75CB3508}"/>
              </a:ext>
            </a:extLst>
          </p:cNvPr>
          <p:cNvSpPr>
            <a:spLocks noGrp="1"/>
          </p:cNvSpPr>
          <p:nvPr>
            <p:ph type="sldNum" sz="quarter" idx="4"/>
          </p:nvPr>
        </p:nvSpPr>
        <p:spPr/>
        <p:txBody>
          <a:bodyPr/>
          <a:lstStyle/>
          <a:p>
            <a:fld id="{9E7CA0F2-EE66-4F60-8C00-E0BE38E7AEC5}" type="slidenum">
              <a:rPr lang="en-GB" smtClean="0"/>
              <a:pPr/>
              <a:t>34</a:t>
            </a:fld>
            <a:endParaRPr lang="en-GB" dirty="0"/>
          </a:p>
        </p:txBody>
      </p:sp>
      <p:sp>
        <p:nvSpPr>
          <p:cNvPr id="4" name="Title 3">
            <a:extLst>
              <a:ext uri="{FF2B5EF4-FFF2-40B4-BE49-F238E27FC236}">
                <a16:creationId xmlns:a16="http://schemas.microsoft.com/office/drawing/2014/main" id="{C1350847-2C6E-E891-043A-76B90665A945}"/>
              </a:ext>
            </a:extLst>
          </p:cNvPr>
          <p:cNvSpPr>
            <a:spLocks noGrp="1"/>
          </p:cNvSpPr>
          <p:nvPr>
            <p:ph type="title"/>
          </p:nvPr>
        </p:nvSpPr>
        <p:spPr/>
        <p:txBody>
          <a:bodyPr/>
          <a:lstStyle/>
          <a:p>
            <a:r>
              <a:rPr lang="en-DK" dirty="0"/>
              <a:t>Set up your own eduVPN instance in 6 steps</a:t>
            </a:r>
          </a:p>
        </p:txBody>
      </p:sp>
    </p:spTree>
    <p:extLst>
      <p:ext uri="{BB962C8B-B14F-4D97-AF65-F5344CB8AC3E}">
        <p14:creationId xmlns:p14="http://schemas.microsoft.com/office/powerpoint/2010/main" val="32714450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AA011B1-01DD-53C3-39E8-001BB711FA7C}"/>
              </a:ext>
            </a:extLst>
          </p:cNvPr>
          <p:cNvSpPr>
            <a:spLocks noGrp="1"/>
          </p:cNvSpPr>
          <p:nvPr>
            <p:ph idx="1"/>
          </p:nvPr>
        </p:nvSpPr>
        <p:spPr/>
        <p:txBody>
          <a:bodyPr/>
          <a:lstStyle/>
          <a:p>
            <a:r>
              <a:rPr lang="en-GB" b="0" u="none" dirty="0"/>
              <a:t>Commons Conservancy is an 'organisation hypervisor' that can spawn and support virtual open source foundations </a:t>
            </a:r>
          </a:p>
          <a:p>
            <a:r>
              <a:rPr lang="en-GB" b="0" u="none" dirty="0"/>
              <a:t>Each Programme runs independently from all the others, in perfect isolation </a:t>
            </a:r>
          </a:p>
          <a:p>
            <a:r>
              <a:rPr lang="en-GB" b="0" u="none" dirty="0"/>
              <a:t>Each Programme determines its own operating environment (such as bylaws) with templates provided, and has own infrastructure (website etc.) </a:t>
            </a:r>
          </a:p>
          <a:p>
            <a:r>
              <a:rPr lang="en-GB" b="0" u="none" dirty="0"/>
              <a:t>Templates to manage the legal stuff + support for the financial stuff</a:t>
            </a:r>
          </a:p>
          <a:p>
            <a:endParaRPr lang="en-DK" dirty="0"/>
          </a:p>
        </p:txBody>
      </p:sp>
      <p:sp>
        <p:nvSpPr>
          <p:cNvPr id="3" name="Slide Number Placeholder 2">
            <a:extLst>
              <a:ext uri="{FF2B5EF4-FFF2-40B4-BE49-F238E27FC236}">
                <a16:creationId xmlns:a16="http://schemas.microsoft.com/office/drawing/2014/main" id="{0F1CAF91-31D1-22F9-45BC-CAE3B89EA3B4}"/>
              </a:ext>
            </a:extLst>
          </p:cNvPr>
          <p:cNvSpPr>
            <a:spLocks noGrp="1"/>
          </p:cNvSpPr>
          <p:nvPr>
            <p:ph type="sldNum" sz="quarter" idx="4"/>
          </p:nvPr>
        </p:nvSpPr>
        <p:spPr/>
        <p:txBody>
          <a:bodyPr/>
          <a:lstStyle/>
          <a:p>
            <a:fld id="{9E7CA0F2-EE66-4F60-8C00-E0BE38E7AEC5}" type="slidenum">
              <a:rPr lang="en-GB" smtClean="0"/>
              <a:pPr/>
              <a:t>35</a:t>
            </a:fld>
            <a:endParaRPr lang="en-GB" dirty="0"/>
          </a:p>
        </p:txBody>
      </p:sp>
      <p:sp>
        <p:nvSpPr>
          <p:cNvPr id="4" name="Title 3">
            <a:extLst>
              <a:ext uri="{FF2B5EF4-FFF2-40B4-BE49-F238E27FC236}">
                <a16:creationId xmlns:a16="http://schemas.microsoft.com/office/drawing/2014/main" id="{823B37DB-61B0-AF1F-FDB6-3BD65C1BEAA5}"/>
              </a:ext>
            </a:extLst>
          </p:cNvPr>
          <p:cNvSpPr>
            <a:spLocks noGrp="1"/>
          </p:cNvSpPr>
          <p:nvPr>
            <p:ph type="title"/>
          </p:nvPr>
        </p:nvSpPr>
        <p:spPr/>
        <p:txBody>
          <a:bodyPr/>
          <a:lstStyle/>
          <a:p>
            <a:r>
              <a:rPr lang="en-DK" dirty="0"/>
              <a:t>The Commons Conservancy	</a:t>
            </a:r>
          </a:p>
        </p:txBody>
      </p:sp>
      <p:pic>
        <p:nvPicPr>
          <p:cNvPr id="5" name="Picture 4" descr="A picture containing font, graphics, graphic design, text&#10;&#10;Description automatically generated">
            <a:extLst>
              <a:ext uri="{FF2B5EF4-FFF2-40B4-BE49-F238E27FC236}">
                <a16:creationId xmlns:a16="http://schemas.microsoft.com/office/drawing/2014/main" id="{1C2ABAE5-1DCB-8F1C-B2A7-9B672B5E9A3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2030" y="3362962"/>
            <a:ext cx="7772400" cy="1170432"/>
          </a:xfrm>
          <a:prstGeom prst="rect">
            <a:avLst/>
          </a:prstGeom>
        </p:spPr>
      </p:pic>
    </p:spTree>
    <p:extLst>
      <p:ext uri="{BB962C8B-B14F-4D97-AF65-F5344CB8AC3E}">
        <p14:creationId xmlns:p14="http://schemas.microsoft.com/office/powerpoint/2010/main" val="4079257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8367AE8-6E5B-FCF0-DBC3-30072747B44E}"/>
              </a:ext>
            </a:extLst>
          </p:cNvPr>
          <p:cNvSpPr>
            <a:spLocks noGrp="1"/>
          </p:cNvSpPr>
          <p:nvPr>
            <p:ph idx="1"/>
          </p:nvPr>
        </p:nvSpPr>
        <p:spPr>
          <a:xfrm>
            <a:off x="348021" y="970905"/>
            <a:ext cx="4221799" cy="2531225"/>
          </a:xfrm>
        </p:spPr>
        <p:txBody>
          <a:bodyPr>
            <a:normAutofit/>
          </a:bodyPr>
          <a:lstStyle/>
          <a:p>
            <a:r>
              <a:rPr lang="en-DK" dirty="0"/>
              <a:t>Innovation programme at SURF in 2014</a:t>
            </a:r>
          </a:p>
          <a:p>
            <a:endParaRPr lang="en-DK" dirty="0"/>
          </a:p>
          <a:p>
            <a:r>
              <a:rPr lang="en-DK" dirty="0"/>
              <a:t>Realisation that staff and students used a lot of shady VPN services</a:t>
            </a:r>
          </a:p>
          <a:p>
            <a:endParaRPr lang="en-DK" dirty="0"/>
          </a:p>
          <a:p>
            <a:r>
              <a:rPr lang="en-DK" dirty="0"/>
              <a:t>First use case: </a:t>
            </a:r>
            <a:r>
              <a:rPr lang="en-DK" b="1" dirty="0"/>
              <a:t>Secure Internet</a:t>
            </a:r>
            <a:r>
              <a:rPr lang="en-DK" dirty="0"/>
              <a:t>, i.e. access the public internet through trusted gateways</a:t>
            </a:r>
          </a:p>
          <a:p>
            <a:endParaRPr lang="en-DK" dirty="0"/>
          </a:p>
          <a:p>
            <a:pPr marL="0" indent="0">
              <a:buNone/>
            </a:pPr>
            <a:endParaRPr lang="en-DK" dirty="0"/>
          </a:p>
          <a:p>
            <a:pPr marL="0" indent="0">
              <a:buNone/>
            </a:pPr>
            <a:endParaRPr lang="en-DK" dirty="0"/>
          </a:p>
          <a:p>
            <a:endParaRPr lang="en-DK" dirty="0"/>
          </a:p>
        </p:txBody>
      </p:sp>
      <p:sp>
        <p:nvSpPr>
          <p:cNvPr id="3" name="Slide Number Placeholder 2">
            <a:extLst>
              <a:ext uri="{FF2B5EF4-FFF2-40B4-BE49-F238E27FC236}">
                <a16:creationId xmlns:a16="http://schemas.microsoft.com/office/drawing/2014/main" id="{15560DBC-2DF2-AE79-C3DE-4624B7F77C18}"/>
              </a:ext>
            </a:extLst>
          </p:cNvPr>
          <p:cNvSpPr>
            <a:spLocks noGrp="1"/>
          </p:cNvSpPr>
          <p:nvPr>
            <p:ph type="sldNum" sz="quarter" idx="4"/>
          </p:nvPr>
        </p:nvSpPr>
        <p:spPr/>
        <p:txBody>
          <a:bodyPr/>
          <a:lstStyle/>
          <a:p>
            <a:fld id="{9E7CA0F2-EE66-4F60-8C00-E0BE38E7AEC5}" type="slidenum">
              <a:rPr lang="en-GB" smtClean="0"/>
              <a:pPr/>
              <a:t>4</a:t>
            </a:fld>
            <a:endParaRPr lang="en-GB" dirty="0"/>
          </a:p>
        </p:txBody>
      </p:sp>
      <p:sp>
        <p:nvSpPr>
          <p:cNvPr id="4" name="Title 3">
            <a:extLst>
              <a:ext uri="{FF2B5EF4-FFF2-40B4-BE49-F238E27FC236}">
                <a16:creationId xmlns:a16="http://schemas.microsoft.com/office/drawing/2014/main" id="{B0B9C51D-64B5-A89C-5D64-EEBBC1CC1647}"/>
              </a:ext>
            </a:extLst>
          </p:cNvPr>
          <p:cNvSpPr>
            <a:spLocks noGrp="1"/>
          </p:cNvSpPr>
          <p:nvPr>
            <p:ph type="title"/>
          </p:nvPr>
        </p:nvSpPr>
        <p:spPr/>
        <p:txBody>
          <a:bodyPr/>
          <a:lstStyle/>
          <a:p>
            <a:r>
              <a:rPr lang="en-DK" dirty="0"/>
              <a:t>How did it start?	</a:t>
            </a:r>
          </a:p>
        </p:txBody>
      </p:sp>
      <p:pic>
        <p:nvPicPr>
          <p:cNvPr id="6" name="Picture 5" descr="A screenshot of a computer&#10;&#10;Description automatically generated">
            <a:extLst>
              <a:ext uri="{FF2B5EF4-FFF2-40B4-BE49-F238E27FC236}">
                <a16:creationId xmlns:a16="http://schemas.microsoft.com/office/drawing/2014/main" id="{23B3F18E-B1BF-14A4-A0EC-773B09BB931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9820" y="970905"/>
            <a:ext cx="4502153" cy="2531225"/>
          </a:xfrm>
          <a:prstGeom prst="rect">
            <a:avLst/>
          </a:prstGeom>
        </p:spPr>
      </p:pic>
    </p:spTree>
    <p:extLst>
      <p:ext uri="{BB962C8B-B14F-4D97-AF65-F5344CB8AC3E}">
        <p14:creationId xmlns:p14="http://schemas.microsoft.com/office/powerpoint/2010/main" val="2601947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F68E96-4766-4481-F637-62C078343FDE}"/>
              </a:ext>
            </a:extLst>
          </p:cNvPr>
          <p:cNvSpPr>
            <a:spLocks noGrp="1"/>
          </p:cNvSpPr>
          <p:nvPr>
            <p:ph idx="1"/>
          </p:nvPr>
        </p:nvSpPr>
        <p:spPr>
          <a:xfrm>
            <a:off x="350201" y="827388"/>
            <a:ext cx="8439238" cy="2983761"/>
          </a:xfrm>
        </p:spPr>
        <p:txBody>
          <a:bodyPr/>
          <a:lstStyle/>
          <a:p>
            <a:endParaRPr lang="en-DK" dirty="0"/>
          </a:p>
          <a:p>
            <a:r>
              <a:rPr lang="en-DK" dirty="0"/>
              <a:t>Replace the corporate VPN solution to let staff and students access resources on a private network</a:t>
            </a:r>
          </a:p>
          <a:p>
            <a:pPr marL="0" indent="0">
              <a:buNone/>
            </a:pPr>
            <a:endParaRPr lang="en-DK" dirty="0"/>
          </a:p>
          <a:p>
            <a:r>
              <a:rPr lang="en-DK" dirty="0"/>
              <a:t>Tricky due to procurement cycles</a:t>
            </a:r>
          </a:p>
          <a:p>
            <a:endParaRPr lang="en-DK" dirty="0"/>
          </a:p>
          <a:p>
            <a:r>
              <a:rPr lang="en-GB" dirty="0"/>
              <a:t>E</a:t>
            </a:r>
            <a:r>
              <a:rPr lang="en-DK" dirty="0"/>
              <a:t>arly adoption in the NL</a:t>
            </a:r>
          </a:p>
          <a:p>
            <a:endParaRPr lang="en-DK" dirty="0"/>
          </a:p>
          <a:p>
            <a:endParaRPr lang="en-DK" dirty="0"/>
          </a:p>
        </p:txBody>
      </p:sp>
      <p:sp>
        <p:nvSpPr>
          <p:cNvPr id="3" name="Slide Number Placeholder 2">
            <a:extLst>
              <a:ext uri="{FF2B5EF4-FFF2-40B4-BE49-F238E27FC236}">
                <a16:creationId xmlns:a16="http://schemas.microsoft.com/office/drawing/2014/main" id="{D12373ED-C942-2328-5389-BC5F0EFE1D26}"/>
              </a:ext>
            </a:extLst>
          </p:cNvPr>
          <p:cNvSpPr>
            <a:spLocks noGrp="1"/>
          </p:cNvSpPr>
          <p:nvPr>
            <p:ph type="sldNum" sz="quarter" idx="4"/>
          </p:nvPr>
        </p:nvSpPr>
        <p:spPr/>
        <p:txBody>
          <a:bodyPr/>
          <a:lstStyle/>
          <a:p>
            <a:fld id="{9E7CA0F2-EE66-4F60-8C00-E0BE38E7AEC5}" type="slidenum">
              <a:rPr lang="en-GB" smtClean="0"/>
              <a:pPr/>
              <a:t>5</a:t>
            </a:fld>
            <a:endParaRPr lang="en-GB" dirty="0"/>
          </a:p>
        </p:txBody>
      </p:sp>
      <p:sp>
        <p:nvSpPr>
          <p:cNvPr id="4" name="Title 3">
            <a:extLst>
              <a:ext uri="{FF2B5EF4-FFF2-40B4-BE49-F238E27FC236}">
                <a16:creationId xmlns:a16="http://schemas.microsoft.com/office/drawing/2014/main" id="{DB98582C-3002-71A7-3D16-19AAFCE06515}"/>
              </a:ext>
            </a:extLst>
          </p:cNvPr>
          <p:cNvSpPr>
            <a:spLocks noGrp="1"/>
          </p:cNvSpPr>
          <p:nvPr>
            <p:ph type="title"/>
          </p:nvPr>
        </p:nvSpPr>
        <p:spPr/>
        <p:txBody>
          <a:bodyPr/>
          <a:lstStyle/>
          <a:p>
            <a:r>
              <a:rPr lang="en-DK" dirty="0"/>
              <a:t>The Institute Access use case	</a:t>
            </a:r>
          </a:p>
        </p:txBody>
      </p:sp>
    </p:spTree>
    <p:extLst>
      <p:ext uri="{BB962C8B-B14F-4D97-AF65-F5344CB8AC3E}">
        <p14:creationId xmlns:p14="http://schemas.microsoft.com/office/powerpoint/2010/main" val="9930045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452E5BD-4E9A-2D12-E659-620432D9467A}"/>
              </a:ext>
            </a:extLst>
          </p:cNvPr>
          <p:cNvSpPr>
            <a:spLocks noGrp="1"/>
          </p:cNvSpPr>
          <p:nvPr>
            <p:ph idx="1"/>
          </p:nvPr>
        </p:nvSpPr>
        <p:spPr>
          <a:xfrm>
            <a:off x="350200" y="599750"/>
            <a:ext cx="8439238" cy="3944000"/>
          </a:xfrm>
        </p:spPr>
        <p:txBody>
          <a:bodyPr>
            <a:normAutofit/>
          </a:bodyPr>
          <a:lstStyle/>
          <a:p>
            <a:endParaRPr lang="en-DK" dirty="0"/>
          </a:p>
          <a:p>
            <a:r>
              <a:rPr lang="en-DK" dirty="0"/>
              <a:t>Use of open source software as a security requirement: OpenVPN (then)</a:t>
            </a:r>
          </a:p>
          <a:p>
            <a:endParaRPr lang="en-DK" dirty="0"/>
          </a:p>
          <a:p>
            <a:r>
              <a:rPr lang="en-DK" dirty="0"/>
              <a:t>Integration with IdM used at universities</a:t>
            </a:r>
          </a:p>
          <a:p>
            <a:pPr lvl="1"/>
            <a:r>
              <a:rPr lang="en-GB" dirty="0"/>
              <a:t>Do not require users to know the server name, but allow them to search for their institute</a:t>
            </a:r>
          </a:p>
          <a:p>
            <a:pPr lvl="1"/>
            <a:r>
              <a:rPr lang="en-GB" dirty="0"/>
              <a:t>Re-use the credentials from their institute in a safe way (through browser </a:t>
            </a:r>
            <a:r>
              <a:rPr lang="en-GB" dirty="0" err="1"/>
              <a:t>WebSSO</a:t>
            </a:r>
            <a:r>
              <a:rPr lang="en-GB" dirty="0"/>
              <a:t>)</a:t>
            </a:r>
          </a:p>
          <a:p>
            <a:pPr lvl="1"/>
            <a:endParaRPr lang="en-DK" dirty="0"/>
          </a:p>
          <a:p>
            <a:r>
              <a:rPr lang="en-GB" dirty="0"/>
              <a:t>NREN perspective: Allow for hosting the server elsewhere and have a L2 connection to the institute</a:t>
            </a:r>
          </a:p>
          <a:p>
            <a:pPr marL="0" indent="0">
              <a:buNone/>
            </a:pPr>
            <a:r>
              <a:rPr lang="en-GB" dirty="0"/>
              <a:t>     --&gt; here </a:t>
            </a:r>
            <a:r>
              <a:rPr lang="en-GB" dirty="0" err="1"/>
              <a:t>WebSSO</a:t>
            </a:r>
            <a:r>
              <a:rPr lang="en-GB" dirty="0"/>
              <a:t> is even more important... no need to give credentials to VPN provider</a:t>
            </a:r>
          </a:p>
          <a:p>
            <a:pPr marL="0" indent="0">
              <a:buNone/>
            </a:pPr>
            <a:endParaRPr lang="en-GB" dirty="0"/>
          </a:p>
          <a:p>
            <a:endParaRPr lang="en-GB" dirty="0"/>
          </a:p>
          <a:p>
            <a:endParaRPr lang="en-DK" dirty="0"/>
          </a:p>
          <a:p>
            <a:endParaRPr lang="en-DK" dirty="0"/>
          </a:p>
        </p:txBody>
      </p:sp>
      <p:sp>
        <p:nvSpPr>
          <p:cNvPr id="3" name="Slide Number Placeholder 2">
            <a:extLst>
              <a:ext uri="{FF2B5EF4-FFF2-40B4-BE49-F238E27FC236}">
                <a16:creationId xmlns:a16="http://schemas.microsoft.com/office/drawing/2014/main" id="{36BB67CB-A7A3-491D-1C6A-0C6C29C472CE}"/>
              </a:ext>
            </a:extLst>
          </p:cNvPr>
          <p:cNvSpPr>
            <a:spLocks noGrp="1"/>
          </p:cNvSpPr>
          <p:nvPr>
            <p:ph type="sldNum" sz="quarter" idx="4"/>
          </p:nvPr>
        </p:nvSpPr>
        <p:spPr/>
        <p:txBody>
          <a:bodyPr/>
          <a:lstStyle/>
          <a:p>
            <a:fld id="{9E7CA0F2-EE66-4F60-8C00-E0BE38E7AEC5}" type="slidenum">
              <a:rPr lang="en-GB" smtClean="0"/>
              <a:pPr/>
              <a:t>6</a:t>
            </a:fld>
            <a:endParaRPr lang="en-GB" dirty="0"/>
          </a:p>
        </p:txBody>
      </p:sp>
      <p:sp>
        <p:nvSpPr>
          <p:cNvPr id="4" name="Title 3">
            <a:extLst>
              <a:ext uri="{FF2B5EF4-FFF2-40B4-BE49-F238E27FC236}">
                <a16:creationId xmlns:a16="http://schemas.microsoft.com/office/drawing/2014/main" id="{B68DAE4A-97E3-AEFA-AD4B-53592A96B22A}"/>
              </a:ext>
            </a:extLst>
          </p:cNvPr>
          <p:cNvSpPr>
            <a:spLocks noGrp="1"/>
          </p:cNvSpPr>
          <p:nvPr>
            <p:ph type="title"/>
          </p:nvPr>
        </p:nvSpPr>
        <p:spPr/>
        <p:txBody>
          <a:bodyPr/>
          <a:lstStyle/>
          <a:p>
            <a:r>
              <a:rPr lang="en-DK" dirty="0"/>
              <a:t>Requirements (1)</a:t>
            </a:r>
          </a:p>
        </p:txBody>
      </p:sp>
    </p:spTree>
    <p:extLst>
      <p:ext uri="{BB962C8B-B14F-4D97-AF65-F5344CB8AC3E}">
        <p14:creationId xmlns:p14="http://schemas.microsoft.com/office/powerpoint/2010/main" val="40563126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93F79E4-44E6-6546-6CF0-053CFFD93D6C}"/>
              </a:ext>
            </a:extLst>
          </p:cNvPr>
          <p:cNvSpPr>
            <a:spLocks noGrp="1"/>
          </p:cNvSpPr>
          <p:nvPr>
            <p:ph idx="1"/>
          </p:nvPr>
        </p:nvSpPr>
        <p:spPr/>
        <p:txBody>
          <a:bodyPr>
            <a:normAutofit lnSpcReduction="10000"/>
          </a:bodyPr>
          <a:lstStyle/>
          <a:p>
            <a:endParaRPr lang="en-GB" dirty="0"/>
          </a:p>
          <a:p>
            <a:r>
              <a:rPr lang="en-GB" dirty="0"/>
              <a:t>Scale beyond 1 server (not just fail-over)</a:t>
            </a:r>
          </a:p>
          <a:p>
            <a:endParaRPr lang="en-GB" dirty="0"/>
          </a:p>
          <a:p>
            <a:r>
              <a:rPr lang="en-GB" dirty="0"/>
              <a:t>Native IPv6 support out of the box</a:t>
            </a:r>
          </a:p>
          <a:p>
            <a:endParaRPr lang="en-GB" dirty="0"/>
          </a:p>
          <a:p>
            <a:r>
              <a:rPr lang="en-GB" dirty="0"/>
              <a:t>Available as OS packages on most common Linux server operating systems</a:t>
            </a:r>
          </a:p>
          <a:p>
            <a:pPr lvl="1"/>
            <a:r>
              <a:rPr lang="en-GB" dirty="0"/>
              <a:t>Easy install</a:t>
            </a:r>
          </a:p>
          <a:p>
            <a:pPr lvl="1"/>
            <a:r>
              <a:rPr lang="en-GB" dirty="0"/>
              <a:t>But more important:  easy updates (apt, yum, </a:t>
            </a:r>
            <a:r>
              <a:rPr lang="en-GB" dirty="0" err="1"/>
              <a:t>dnf</a:t>
            </a:r>
            <a:r>
              <a:rPr lang="en-GB" dirty="0"/>
              <a:t>)</a:t>
            </a:r>
          </a:p>
          <a:p>
            <a:endParaRPr lang="en-GB" dirty="0"/>
          </a:p>
          <a:p>
            <a:r>
              <a:rPr lang="en-GB" dirty="0"/>
              <a:t>No per-seat licensing, so you only pay for hardware (and server administration)</a:t>
            </a:r>
          </a:p>
          <a:p>
            <a:endParaRPr lang="en-DK" dirty="0"/>
          </a:p>
        </p:txBody>
      </p:sp>
      <p:sp>
        <p:nvSpPr>
          <p:cNvPr id="3" name="Slide Number Placeholder 2">
            <a:extLst>
              <a:ext uri="{FF2B5EF4-FFF2-40B4-BE49-F238E27FC236}">
                <a16:creationId xmlns:a16="http://schemas.microsoft.com/office/drawing/2014/main" id="{217840CB-6FC2-0875-BB12-76818B567958}"/>
              </a:ext>
            </a:extLst>
          </p:cNvPr>
          <p:cNvSpPr>
            <a:spLocks noGrp="1"/>
          </p:cNvSpPr>
          <p:nvPr>
            <p:ph type="sldNum" sz="quarter" idx="4"/>
          </p:nvPr>
        </p:nvSpPr>
        <p:spPr/>
        <p:txBody>
          <a:bodyPr/>
          <a:lstStyle/>
          <a:p>
            <a:fld id="{9E7CA0F2-EE66-4F60-8C00-E0BE38E7AEC5}" type="slidenum">
              <a:rPr lang="en-GB" smtClean="0"/>
              <a:pPr/>
              <a:t>7</a:t>
            </a:fld>
            <a:endParaRPr lang="en-GB" dirty="0"/>
          </a:p>
        </p:txBody>
      </p:sp>
      <p:sp>
        <p:nvSpPr>
          <p:cNvPr id="4" name="Title 3">
            <a:extLst>
              <a:ext uri="{FF2B5EF4-FFF2-40B4-BE49-F238E27FC236}">
                <a16:creationId xmlns:a16="http://schemas.microsoft.com/office/drawing/2014/main" id="{E3D2A39E-D0F0-A390-85DD-174BABFC93A3}"/>
              </a:ext>
            </a:extLst>
          </p:cNvPr>
          <p:cNvSpPr>
            <a:spLocks noGrp="1"/>
          </p:cNvSpPr>
          <p:nvPr>
            <p:ph type="title"/>
          </p:nvPr>
        </p:nvSpPr>
        <p:spPr/>
        <p:txBody>
          <a:bodyPr/>
          <a:lstStyle/>
          <a:p>
            <a:r>
              <a:rPr lang="en-DK" dirty="0"/>
              <a:t>Requirements (2)</a:t>
            </a:r>
          </a:p>
        </p:txBody>
      </p:sp>
    </p:spTree>
    <p:extLst>
      <p:ext uri="{BB962C8B-B14F-4D97-AF65-F5344CB8AC3E}">
        <p14:creationId xmlns:p14="http://schemas.microsoft.com/office/powerpoint/2010/main" val="15491025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A33E1CB-530C-3CD0-5CDA-3523DC6449D6}"/>
              </a:ext>
            </a:extLst>
          </p:cNvPr>
          <p:cNvSpPr>
            <a:spLocks noGrp="1"/>
          </p:cNvSpPr>
          <p:nvPr>
            <p:ph type="sldNum" sz="quarter" idx="4"/>
          </p:nvPr>
        </p:nvSpPr>
        <p:spPr/>
        <p:txBody>
          <a:bodyPr/>
          <a:lstStyle/>
          <a:p>
            <a:fld id="{9E7CA0F2-EE66-4F60-8C00-E0BE38E7AEC5}" type="slidenum">
              <a:rPr lang="en-GB" smtClean="0"/>
              <a:pPr/>
              <a:t>8</a:t>
            </a:fld>
            <a:endParaRPr lang="en-GB" dirty="0"/>
          </a:p>
        </p:txBody>
      </p:sp>
      <p:sp>
        <p:nvSpPr>
          <p:cNvPr id="5" name="Title 4">
            <a:extLst>
              <a:ext uri="{FF2B5EF4-FFF2-40B4-BE49-F238E27FC236}">
                <a16:creationId xmlns:a16="http://schemas.microsoft.com/office/drawing/2014/main" id="{AEE0CC39-75B0-B362-C53D-7940FF09EA13}"/>
              </a:ext>
            </a:extLst>
          </p:cNvPr>
          <p:cNvSpPr>
            <a:spLocks noGrp="1"/>
          </p:cNvSpPr>
          <p:nvPr>
            <p:ph type="title"/>
          </p:nvPr>
        </p:nvSpPr>
        <p:spPr/>
        <p:txBody>
          <a:bodyPr/>
          <a:lstStyle/>
          <a:p>
            <a:r>
              <a:rPr lang="en-US" dirty="0" err="1"/>
              <a:t>eduVPN</a:t>
            </a:r>
            <a:r>
              <a:rPr lang="en-US" dirty="0"/>
              <a:t> today</a:t>
            </a:r>
          </a:p>
        </p:txBody>
      </p:sp>
      <p:sp>
        <p:nvSpPr>
          <p:cNvPr id="8" name="Pladsholder til indhold 7">
            <a:extLst>
              <a:ext uri="{FF2B5EF4-FFF2-40B4-BE49-F238E27FC236}">
                <a16:creationId xmlns:a16="http://schemas.microsoft.com/office/drawing/2014/main" id="{835693F0-7335-A40A-8B61-8B2572746F6C}"/>
              </a:ext>
            </a:extLst>
          </p:cNvPr>
          <p:cNvSpPr>
            <a:spLocks noGrp="1"/>
          </p:cNvSpPr>
          <p:nvPr>
            <p:ph idx="1"/>
          </p:nvPr>
        </p:nvSpPr>
        <p:spPr>
          <a:xfrm>
            <a:off x="274001" y="688893"/>
            <a:ext cx="6787637" cy="3791456"/>
          </a:xfrm>
        </p:spPr>
        <p:txBody>
          <a:bodyPr>
            <a:normAutofit fontScale="92500" lnSpcReduction="20000"/>
          </a:bodyPr>
          <a:lstStyle/>
          <a:p>
            <a:endParaRPr lang="da-DK" b="0" i="0" u="none" strike="noStrike" dirty="0">
              <a:effectLst/>
            </a:endParaRPr>
          </a:p>
          <a:p>
            <a:r>
              <a:rPr lang="da-DK" b="0" i="0" u="none" strike="noStrike" dirty="0">
                <a:effectLst/>
              </a:rPr>
              <a:t>VPN software </a:t>
            </a:r>
            <a:r>
              <a:rPr lang="da-DK" b="0" i="0" u="none" strike="noStrike" dirty="0" err="1">
                <a:effectLst/>
              </a:rPr>
              <a:t>package</a:t>
            </a:r>
            <a:r>
              <a:rPr lang="da-DK" b="0" i="0" u="none" strike="noStrike" dirty="0">
                <a:effectLst/>
              </a:rPr>
              <a:t> with </a:t>
            </a:r>
          </a:p>
          <a:p>
            <a:pPr lvl="1"/>
            <a:r>
              <a:rPr lang="da-DK" b="0" i="0" u="none" strike="noStrike" dirty="0">
                <a:effectLst/>
              </a:rPr>
              <a:t>server side components </a:t>
            </a:r>
          </a:p>
          <a:p>
            <a:pPr lvl="1"/>
            <a:r>
              <a:rPr lang="da-DK" b="0" i="0" u="none" strike="noStrike" dirty="0" err="1">
                <a:effectLst/>
              </a:rPr>
              <a:t>client</a:t>
            </a:r>
            <a:r>
              <a:rPr lang="da-DK" b="0" i="0" u="none" strike="noStrike" dirty="0">
                <a:effectLst/>
              </a:rPr>
              <a:t> apps for Linux, Windows, iOS/</a:t>
            </a:r>
            <a:r>
              <a:rPr lang="da-DK" b="0" i="0" u="none" strike="noStrike" dirty="0" err="1">
                <a:effectLst/>
              </a:rPr>
              <a:t>macOS</a:t>
            </a:r>
            <a:r>
              <a:rPr lang="da-DK" b="0" i="0" u="none" strike="noStrike" dirty="0">
                <a:effectLst/>
              </a:rPr>
              <a:t> and Android</a:t>
            </a:r>
          </a:p>
          <a:p>
            <a:pPr marL="342900" lvl="1" indent="0">
              <a:buNone/>
            </a:pPr>
            <a:endParaRPr lang="da-DK" b="0" i="0" u="none" strike="noStrike" dirty="0">
              <a:effectLst/>
            </a:endParaRPr>
          </a:p>
          <a:p>
            <a:r>
              <a:rPr lang="da-DK" dirty="0"/>
              <a:t>Supports</a:t>
            </a:r>
            <a:r>
              <a:rPr lang="da-DK" b="0" i="0" u="none" strike="noStrike" dirty="0">
                <a:effectLst/>
              </a:rPr>
              <a:t> </a:t>
            </a:r>
            <a:r>
              <a:rPr lang="da-DK" b="0" i="0" u="none" strike="noStrike" dirty="0" err="1">
                <a:effectLst/>
              </a:rPr>
              <a:t>WireGuard</a:t>
            </a:r>
            <a:r>
              <a:rPr lang="da-DK" b="0" i="0" u="none" strike="noStrike" dirty="0">
                <a:effectLst/>
              </a:rPr>
              <a:t> and </a:t>
            </a:r>
            <a:r>
              <a:rPr lang="da-DK" b="0" i="0" u="none" strike="noStrike" dirty="0" err="1">
                <a:effectLst/>
              </a:rPr>
              <a:t>OpenVPN</a:t>
            </a:r>
            <a:endParaRPr lang="da-DK" b="0" i="0" u="none" strike="noStrike" dirty="0">
              <a:effectLst/>
            </a:endParaRPr>
          </a:p>
          <a:p>
            <a:pPr marL="0" indent="0">
              <a:buNone/>
            </a:pPr>
            <a:endParaRPr lang="da-DK" b="0" i="0" u="none" strike="noStrike" dirty="0">
              <a:effectLst/>
            </a:endParaRPr>
          </a:p>
          <a:p>
            <a:r>
              <a:rPr lang="da-DK" b="0" i="0" u="none" strike="noStrike" dirty="0" err="1">
                <a:effectLst/>
              </a:rPr>
              <a:t>Integrates</a:t>
            </a:r>
            <a:r>
              <a:rPr lang="da-DK" b="0" i="0" u="none" strike="noStrike" dirty="0">
                <a:effectLst/>
              </a:rPr>
              <a:t> </a:t>
            </a:r>
            <a:r>
              <a:rPr lang="da-DK" b="0" i="0" u="none" strike="noStrike" dirty="0" err="1">
                <a:effectLst/>
              </a:rPr>
              <a:t>well</a:t>
            </a:r>
            <a:r>
              <a:rPr lang="da-DK" b="0" i="0" u="none" strike="noStrike" dirty="0">
                <a:effectLst/>
              </a:rPr>
              <a:t> with </a:t>
            </a:r>
            <a:r>
              <a:rPr lang="da-DK" b="0" i="0" u="none" strike="noStrike" dirty="0" err="1">
                <a:effectLst/>
              </a:rPr>
              <a:t>identity</a:t>
            </a:r>
            <a:r>
              <a:rPr lang="da-DK" b="0" i="0" u="none" strike="noStrike" dirty="0">
                <a:effectLst/>
              </a:rPr>
              <a:t> management systems at </a:t>
            </a:r>
            <a:r>
              <a:rPr lang="da-DK" b="0" i="0" u="none" strike="noStrike" dirty="0" err="1">
                <a:effectLst/>
              </a:rPr>
              <a:t>universities</a:t>
            </a:r>
            <a:r>
              <a:rPr lang="da-DK" b="0" i="0" u="none" strike="noStrike" dirty="0">
                <a:effectLst/>
              </a:rPr>
              <a:t> (SAML, LDAP, RADIUS, </a:t>
            </a:r>
            <a:r>
              <a:rPr lang="da-DK" b="0" i="0" u="none" strike="noStrike" dirty="0" err="1">
                <a:effectLst/>
              </a:rPr>
              <a:t>OpenID</a:t>
            </a:r>
            <a:r>
              <a:rPr lang="da-DK" b="0" i="0" u="none" strike="noStrike" dirty="0">
                <a:effectLst/>
              </a:rPr>
              <a:t> Connect, Client </a:t>
            </a:r>
            <a:r>
              <a:rPr lang="da-DK" b="0" i="0" u="none" strike="noStrike" dirty="0" err="1">
                <a:effectLst/>
              </a:rPr>
              <a:t>certificates</a:t>
            </a:r>
            <a:r>
              <a:rPr lang="da-DK" b="0" i="0" u="none" strike="noStrike" dirty="0">
                <a:effectLst/>
              </a:rPr>
              <a:t>)</a:t>
            </a:r>
          </a:p>
          <a:p>
            <a:endParaRPr lang="da-DK" b="0" i="0" u="none" strike="noStrike" dirty="0">
              <a:effectLst/>
            </a:endParaRPr>
          </a:p>
          <a:p>
            <a:r>
              <a:rPr lang="da-DK" dirty="0" err="1"/>
              <a:t>Granular</a:t>
            </a:r>
            <a:r>
              <a:rPr lang="da-DK" dirty="0"/>
              <a:t> </a:t>
            </a:r>
            <a:r>
              <a:rPr lang="da-DK" dirty="0" err="1"/>
              <a:t>profiles</a:t>
            </a:r>
            <a:r>
              <a:rPr lang="da-DK" dirty="0"/>
              <a:t> + </a:t>
            </a:r>
            <a:r>
              <a:rPr lang="da-DK" dirty="0" err="1"/>
              <a:t>possibility</a:t>
            </a:r>
            <a:r>
              <a:rPr lang="da-DK" dirty="0"/>
              <a:t> to provision </a:t>
            </a:r>
            <a:r>
              <a:rPr lang="da-DK" dirty="0" err="1"/>
              <a:t>managed</a:t>
            </a:r>
            <a:r>
              <a:rPr lang="da-DK" dirty="0"/>
              <a:t> </a:t>
            </a:r>
            <a:r>
              <a:rPr lang="da-DK" dirty="0" err="1"/>
              <a:t>devices</a:t>
            </a:r>
            <a:endParaRPr lang="da-DK" dirty="0"/>
          </a:p>
          <a:p>
            <a:pPr marL="0" indent="0">
              <a:buNone/>
            </a:pPr>
            <a:endParaRPr lang="da-DK" dirty="0"/>
          </a:p>
          <a:p>
            <a:r>
              <a:rPr lang="da-DK" dirty="0" err="1"/>
              <a:t>Scales</a:t>
            </a:r>
            <a:r>
              <a:rPr lang="da-DK" dirty="0"/>
              <a:t> from </a:t>
            </a:r>
            <a:r>
              <a:rPr lang="da-DK" dirty="0" err="1"/>
              <a:t>raspberry</a:t>
            </a:r>
            <a:r>
              <a:rPr lang="da-DK" dirty="0"/>
              <a:t> pi to </a:t>
            </a:r>
            <a:r>
              <a:rPr lang="da-DK" dirty="0" err="1"/>
              <a:t>multi</a:t>
            </a:r>
            <a:r>
              <a:rPr lang="da-DK" dirty="0"/>
              <a:t>-node </a:t>
            </a:r>
            <a:r>
              <a:rPr lang="da-DK" dirty="0" err="1"/>
              <a:t>deployments</a:t>
            </a:r>
            <a:endParaRPr lang="da-DK" dirty="0"/>
          </a:p>
          <a:p>
            <a:pPr marL="0" indent="0">
              <a:buNone/>
            </a:pPr>
            <a:endParaRPr lang="da-DK" b="1" i="0" u="none" strike="noStrike" dirty="0">
              <a:effectLst/>
            </a:endParaRPr>
          </a:p>
          <a:p>
            <a:pPr marL="0" indent="0">
              <a:buNone/>
            </a:pPr>
            <a:r>
              <a:rPr lang="da-DK" b="1" i="0" u="none" strike="noStrike" dirty="0">
                <a:effectLst/>
              </a:rPr>
              <a:t>See </a:t>
            </a:r>
            <a:r>
              <a:rPr lang="da-DK" b="1" i="0" u="none" strike="noStrike" dirty="0">
                <a:effectLst/>
                <a:hlinkClick r:id="rId2">
                  <a:extLst>
                    <a:ext uri="{A12FA001-AC4F-418D-AE19-62706E023703}">
                      <ahyp:hlinkClr xmlns:ahyp="http://schemas.microsoft.com/office/drawing/2018/hyperlinkcolor" val="tx"/>
                    </a:ext>
                  </a:extLst>
                </a:hlinkClick>
              </a:rPr>
              <a:t>https://docs.eduvpn.org/server/v3/</a:t>
            </a:r>
            <a:r>
              <a:rPr lang="da-DK" b="1" i="0" u="none" strike="noStrike" dirty="0">
                <a:effectLst/>
              </a:rPr>
              <a:t> for </a:t>
            </a:r>
            <a:r>
              <a:rPr lang="da-DK" b="1" i="0" u="none" strike="noStrike" dirty="0" err="1">
                <a:effectLst/>
              </a:rPr>
              <a:t>full</a:t>
            </a:r>
            <a:r>
              <a:rPr lang="da-DK" b="1" i="0" u="none" strike="noStrike" dirty="0">
                <a:effectLst/>
              </a:rPr>
              <a:t> feature list</a:t>
            </a:r>
          </a:p>
        </p:txBody>
      </p:sp>
      <p:pic>
        <p:nvPicPr>
          <p:cNvPr id="6" name="Picture 5" descr="A picture containing text, font, number, screenshot&#10;&#10;Description automatically generated">
            <a:extLst>
              <a:ext uri="{FF2B5EF4-FFF2-40B4-BE49-F238E27FC236}">
                <a16:creationId xmlns:a16="http://schemas.microsoft.com/office/drawing/2014/main" id="{CA10B72D-90C5-2E47-5EBC-BB505447B8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37838" y="95626"/>
            <a:ext cx="2006162" cy="4341541"/>
          </a:xfrm>
          <a:prstGeom prst="rect">
            <a:avLst/>
          </a:prstGeom>
        </p:spPr>
      </p:pic>
    </p:spTree>
    <p:extLst>
      <p:ext uri="{BB962C8B-B14F-4D97-AF65-F5344CB8AC3E}">
        <p14:creationId xmlns:p14="http://schemas.microsoft.com/office/powerpoint/2010/main" val="20301377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C610F8F-A8DB-4363-A86A-098C024CCBFC}"/>
              </a:ext>
            </a:extLst>
          </p:cNvPr>
          <p:cNvSpPr>
            <a:spLocks noGrp="1"/>
          </p:cNvSpPr>
          <p:nvPr>
            <p:ph idx="1"/>
          </p:nvPr>
        </p:nvSpPr>
        <p:spPr>
          <a:xfrm>
            <a:off x="350201" y="683476"/>
            <a:ext cx="5671458" cy="3776548"/>
          </a:xfrm>
        </p:spPr>
        <p:txBody>
          <a:bodyPr>
            <a:normAutofit lnSpcReduction="10000"/>
          </a:bodyPr>
          <a:lstStyle/>
          <a:p>
            <a:endParaRPr lang="da-DK" dirty="0"/>
          </a:p>
          <a:p>
            <a:r>
              <a:rPr lang="da-DK" dirty="0" err="1"/>
              <a:t>U</a:t>
            </a:r>
            <a:r>
              <a:rPr lang="da-DK" b="0" i="0" u="none" strike="noStrike" dirty="0" err="1">
                <a:effectLst/>
              </a:rPr>
              <a:t>sed</a:t>
            </a:r>
            <a:r>
              <a:rPr lang="da-DK" b="0" i="0" u="none" strike="noStrike" dirty="0">
                <a:effectLst/>
              </a:rPr>
              <a:t> in </a:t>
            </a:r>
            <a:r>
              <a:rPr lang="da-DK" b="0" i="0" u="none" strike="noStrike" dirty="0" err="1">
                <a:effectLst/>
              </a:rPr>
              <a:t>production</a:t>
            </a:r>
            <a:r>
              <a:rPr lang="da-DK" b="0" i="0" u="none" strike="noStrike" dirty="0">
                <a:effectLst/>
              </a:rPr>
              <a:t> by </a:t>
            </a:r>
            <a:r>
              <a:rPr lang="da-DK" b="0" i="0" u="none" strike="noStrike" dirty="0" err="1">
                <a:effectLst/>
              </a:rPr>
              <a:t>universities</a:t>
            </a:r>
            <a:r>
              <a:rPr lang="da-DK" b="0" i="0" u="none" strike="noStrike" dirty="0">
                <a:effectLst/>
              </a:rPr>
              <a:t> (</a:t>
            </a:r>
            <a:r>
              <a:rPr lang="da-DK" dirty="0"/>
              <a:t>I</a:t>
            </a:r>
            <a:r>
              <a:rPr lang="da-DK" b="0" i="0" u="none" strike="noStrike" dirty="0">
                <a:effectLst/>
              </a:rPr>
              <a:t>nstitute </a:t>
            </a:r>
            <a:r>
              <a:rPr lang="da-DK" dirty="0"/>
              <a:t>A</a:t>
            </a:r>
            <a:r>
              <a:rPr lang="da-DK" b="0" i="0" u="none" strike="noStrike" dirty="0">
                <a:effectLst/>
              </a:rPr>
              <a:t>ccess) and </a:t>
            </a:r>
            <a:r>
              <a:rPr lang="da-DK" b="0" i="0" u="none" strike="noStrike" dirty="0" err="1">
                <a:effectLst/>
              </a:rPr>
              <a:t>NRENs</a:t>
            </a:r>
            <a:r>
              <a:rPr lang="da-DK" b="0" i="0" u="none" strike="noStrike" dirty="0">
                <a:effectLst/>
              </a:rPr>
              <a:t> (Secure Internet)</a:t>
            </a:r>
          </a:p>
          <a:p>
            <a:pPr marL="0" indent="0">
              <a:buNone/>
            </a:pPr>
            <a:endParaRPr lang="da-DK" b="0" i="0" u="none" strike="noStrike" dirty="0">
              <a:effectLst/>
            </a:endParaRPr>
          </a:p>
          <a:p>
            <a:r>
              <a:rPr lang="da-DK" b="0" i="0" u="none" strike="noStrike" dirty="0" err="1">
                <a:effectLst/>
              </a:rPr>
              <a:t>Also</a:t>
            </a:r>
            <a:r>
              <a:rPr lang="da-DK" b="0" i="0" u="none" strike="noStrike" dirty="0">
                <a:effectLst/>
              </a:rPr>
              <a:t> </a:t>
            </a:r>
            <a:r>
              <a:rPr lang="da-DK" b="0" i="0" u="none" strike="noStrike" dirty="0" err="1">
                <a:effectLst/>
              </a:rPr>
              <a:t>used</a:t>
            </a:r>
            <a:r>
              <a:rPr lang="da-DK" b="0" i="0" u="none" strike="noStrike" dirty="0">
                <a:effectLst/>
              </a:rPr>
              <a:t> </a:t>
            </a:r>
            <a:r>
              <a:rPr lang="da-DK" b="0" i="0" u="none" strike="noStrike" dirty="0" err="1">
                <a:effectLst/>
              </a:rPr>
              <a:t>outside</a:t>
            </a:r>
            <a:r>
              <a:rPr lang="da-DK" b="0" i="0" u="none" strike="noStrike" dirty="0">
                <a:effectLst/>
              </a:rPr>
              <a:t> R&amp;E as “</a:t>
            </a:r>
            <a:r>
              <a:rPr lang="da-DK" b="0" i="0" u="none" strike="noStrike" dirty="0" err="1">
                <a:effectLst/>
              </a:rPr>
              <a:t>Let’s</a:t>
            </a:r>
            <a:r>
              <a:rPr lang="da-DK" b="0" i="0" u="none" strike="noStrike" dirty="0">
                <a:effectLst/>
              </a:rPr>
              <a:t> Connect!” (+ </a:t>
            </a:r>
            <a:r>
              <a:rPr lang="da-DK" b="0" i="0" u="none" strike="noStrike" dirty="0" err="1">
                <a:effectLst/>
              </a:rPr>
              <a:t>collaboration</a:t>
            </a:r>
            <a:r>
              <a:rPr lang="da-DK" b="0" i="0" u="none" strike="noStrike" dirty="0">
                <a:effectLst/>
              </a:rPr>
              <a:t> with </a:t>
            </a:r>
            <a:r>
              <a:rPr lang="da-DK" b="0" i="0" u="none" strike="noStrike" dirty="0" err="1">
                <a:effectLst/>
              </a:rPr>
              <a:t>govroam</a:t>
            </a:r>
            <a:r>
              <a:rPr lang="da-DK" dirty="0"/>
              <a:t>). Apps </a:t>
            </a:r>
            <a:r>
              <a:rPr lang="da-DK" dirty="0" err="1"/>
              <a:t>can</a:t>
            </a:r>
            <a:r>
              <a:rPr lang="da-DK" dirty="0"/>
              <a:t> </a:t>
            </a:r>
            <a:r>
              <a:rPr lang="da-DK" dirty="0" err="1"/>
              <a:t>be</a:t>
            </a:r>
            <a:r>
              <a:rPr lang="da-DK" dirty="0"/>
              <a:t> </a:t>
            </a:r>
            <a:r>
              <a:rPr lang="da-DK" dirty="0" err="1"/>
              <a:t>rebranded</a:t>
            </a:r>
            <a:r>
              <a:rPr lang="da-DK" dirty="0"/>
              <a:t>.</a:t>
            </a:r>
            <a:endParaRPr lang="da-DK" b="0" i="0" u="none" strike="noStrike" dirty="0">
              <a:effectLst/>
            </a:endParaRPr>
          </a:p>
          <a:p>
            <a:endParaRPr lang="da-DK" b="0" i="0" u="none" strike="noStrike" dirty="0">
              <a:effectLst/>
            </a:endParaRPr>
          </a:p>
          <a:p>
            <a:r>
              <a:rPr lang="da-DK" b="0" i="0" u="none" strike="noStrike" dirty="0">
                <a:effectLst/>
              </a:rPr>
              <a:t>Software </a:t>
            </a:r>
            <a:r>
              <a:rPr lang="da-DK" dirty="0" err="1"/>
              <a:t>g</a:t>
            </a:r>
            <a:r>
              <a:rPr lang="da-DK" b="0" i="0" u="none" strike="noStrike" dirty="0" err="1">
                <a:effectLst/>
              </a:rPr>
              <a:t>overnance</a:t>
            </a:r>
            <a:r>
              <a:rPr lang="da-DK" b="0" i="0" u="none" strike="noStrike" dirty="0">
                <a:effectLst/>
              </a:rPr>
              <a:t> via The Commons </a:t>
            </a:r>
            <a:r>
              <a:rPr lang="da-DK" b="0" i="0" u="none" strike="noStrike" dirty="0" err="1">
                <a:effectLst/>
              </a:rPr>
              <a:t>Conservancy</a:t>
            </a:r>
            <a:r>
              <a:rPr lang="da-DK" b="0" i="0" u="none" strike="noStrike" dirty="0">
                <a:effectLst/>
              </a:rPr>
              <a:t> </a:t>
            </a:r>
            <a:r>
              <a:rPr lang="da-DK" b="0" i="0" u="none" strike="noStrike" dirty="0" err="1">
                <a:effectLst/>
              </a:rPr>
              <a:t>foundation</a:t>
            </a:r>
            <a:endParaRPr lang="da-DK" b="0" i="0" u="none" strike="noStrike" dirty="0">
              <a:effectLst/>
            </a:endParaRPr>
          </a:p>
          <a:p>
            <a:endParaRPr lang="da-DK" dirty="0"/>
          </a:p>
          <a:p>
            <a:r>
              <a:rPr lang="da-DK" dirty="0"/>
              <a:t>Service </a:t>
            </a:r>
            <a:r>
              <a:rPr lang="da-DK" dirty="0" err="1"/>
              <a:t>governance</a:t>
            </a:r>
            <a:r>
              <a:rPr lang="da-DK" dirty="0"/>
              <a:t> via GÉANT</a:t>
            </a:r>
          </a:p>
          <a:p>
            <a:endParaRPr lang="da-DK" b="0" i="0" u="none" strike="noStrike" dirty="0">
              <a:effectLst/>
            </a:endParaRPr>
          </a:p>
          <a:p>
            <a:r>
              <a:rPr lang="da-DK" b="0" i="0" u="none" strike="noStrike" dirty="0">
                <a:effectLst/>
              </a:rPr>
              <a:t>2 </a:t>
            </a:r>
            <a:r>
              <a:rPr lang="da-DK" b="0" i="0" u="none" strike="noStrike" dirty="0" err="1">
                <a:effectLst/>
              </a:rPr>
              <a:t>main</a:t>
            </a:r>
            <a:r>
              <a:rPr lang="da-DK" b="0" i="0" u="none" strike="noStrike" dirty="0">
                <a:effectLst/>
              </a:rPr>
              <a:t> models of </a:t>
            </a:r>
            <a:r>
              <a:rPr lang="da-DK" b="0" i="0" u="none" strike="noStrike" dirty="0" err="1">
                <a:effectLst/>
              </a:rPr>
              <a:t>deployment</a:t>
            </a:r>
            <a:r>
              <a:rPr lang="da-DK" dirty="0"/>
              <a:t>: run-by-</a:t>
            </a:r>
            <a:r>
              <a:rPr lang="da-DK" dirty="0" err="1"/>
              <a:t>university</a:t>
            </a:r>
            <a:r>
              <a:rPr lang="da-DK" dirty="0"/>
              <a:t> or </a:t>
            </a:r>
            <a:r>
              <a:rPr lang="da-DK" dirty="0" err="1"/>
              <a:t>managed</a:t>
            </a:r>
            <a:r>
              <a:rPr lang="da-DK" dirty="0"/>
              <a:t> by NREN</a:t>
            </a:r>
            <a:endParaRPr lang="da-DK" b="0" i="0" u="none" strike="noStrike" dirty="0">
              <a:effectLst/>
            </a:endParaRPr>
          </a:p>
          <a:p>
            <a:endParaRPr lang="en-DK" dirty="0"/>
          </a:p>
        </p:txBody>
      </p:sp>
      <p:sp>
        <p:nvSpPr>
          <p:cNvPr id="3" name="Slide Number Placeholder 2">
            <a:extLst>
              <a:ext uri="{FF2B5EF4-FFF2-40B4-BE49-F238E27FC236}">
                <a16:creationId xmlns:a16="http://schemas.microsoft.com/office/drawing/2014/main" id="{166416E4-A1D6-1F23-D37F-1E2A67FB0A63}"/>
              </a:ext>
            </a:extLst>
          </p:cNvPr>
          <p:cNvSpPr>
            <a:spLocks noGrp="1"/>
          </p:cNvSpPr>
          <p:nvPr>
            <p:ph type="sldNum" sz="quarter" idx="4"/>
          </p:nvPr>
        </p:nvSpPr>
        <p:spPr/>
        <p:txBody>
          <a:bodyPr/>
          <a:lstStyle/>
          <a:p>
            <a:fld id="{9E7CA0F2-EE66-4F60-8C00-E0BE38E7AEC5}" type="slidenum">
              <a:rPr lang="en-GB" smtClean="0"/>
              <a:pPr/>
              <a:t>9</a:t>
            </a:fld>
            <a:endParaRPr lang="en-GB" dirty="0"/>
          </a:p>
        </p:txBody>
      </p:sp>
      <p:sp>
        <p:nvSpPr>
          <p:cNvPr id="4" name="Title 3">
            <a:extLst>
              <a:ext uri="{FF2B5EF4-FFF2-40B4-BE49-F238E27FC236}">
                <a16:creationId xmlns:a16="http://schemas.microsoft.com/office/drawing/2014/main" id="{613CFC36-F832-CF60-3227-3B24DD17028A}"/>
              </a:ext>
            </a:extLst>
          </p:cNvPr>
          <p:cNvSpPr>
            <a:spLocks noGrp="1"/>
          </p:cNvSpPr>
          <p:nvPr>
            <p:ph type="title"/>
          </p:nvPr>
        </p:nvSpPr>
        <p:spPr/>
        <p:txBody>
          <a:bodyPr/>
          <a:lstStyle/>
          <a:p>
            <a:r>
              <a:rPr lang="da-DK" dirty="0" err="1"/>
              <a:t>eduVPN</a:t>
            </a:r>
            <a:r>
              <a:rPr lang="da-DK" dirty="0"/>
              <a:t> </a:t>
            </a:r>
            <a:r>
              <a:rPr lang="da-DK" dirty="0" err="1"/>
              <a:t>today</a:t>
            </a:r>
            <a:r>
              <a:rPr lang="da-DK" dirty="0"/>
              <a:t> </a:t>
            </a:r>
            <a:r>
              <a:rPr lang="en-DK" dirty="0"/>
              <a:t>(2)</a:t>
            </a:r>
          </a:p>
        </p:txBody>
      </p:sp>
      <p:pic>
        <p:nvPicPr>
          <p:cNvPr id="6" name="Picture 5" descr="A screenshot of a phone&#10;&#10;Description automatically generated with low confidence">
            <a:extLst>
              <a:ext uri="{FF2B5EF4-FFF2-40B4-BE49-F238E27FC236}">
                <a16:creationId xmlns:a16="http://schemas.microsoft.com/office/drawing/2014/main" id="{F0194A39-9CDB-0A81-808A-3416D825C2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21659" y="95616"/>
            <a:ext cx="3018263" cy="4364408"/>
          </a:xfrm>
          <a:prstGeom prst="rect">
            <a:avLst/>
          </a:prstGeom>
        </p:spPr>
      </p:pic>
    </p:spTree>
    <p:extLst>
      <p:ext uri="{BB962C8B-B14F-4D97-AF65-F5344CB8AC3E}">
        <p14:creationId xmlns:p14="http://schemas.microsoft.com/office/powerpoint/2010/main" val="1727572265"/>
      </p:ext>
    </p:extLst>
  </p:cSld>
  <p:clrMapOvr>
    <a:masterClrMapping/>
  </p:clrMapOvr>
</p:sld>
</file>

<file path=ppt/theme/theme1.xml><?xml version="1.0" encoding="utf-8"?>
<a:theme xmlns:a="http://schemas.openxmlformats.org/drawingml/2006/main" name="GEANT Associatio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10D0992E-CCCF-45DB-AB26-A4F50B75E4D6}" vid="{C2252C9B-28CB-4431-8278-C26B15A7694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_dlc_DocId xmlns="e7019c98-23ef-46f8-8434-cfd3a3bc7393">GN4PROJ-13-16</_dlc_DocId>
    <_dlc_DocIdUrl xmlns="e7019c98-23ef-46f8-8434-cfd3a3bc7393">
      <Url>https://intranet.geant.org/help-and-support/_layouts/15/DocIdRedir.aspx?ID=GN4PROJ-13-16</Url>
      <Description>GN4PROJ-13-16</Description>
    </_dlc_DocIdUrl>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FC14C35B6BD02428EFDFCF6B38DCCFF" ma:contentTypeVersion="3" ma:contentTypeDescription="Create a new document." ma:contentTypeScope="" ma:versionID="cb80918fe4a605eb18370ba55c5d957b">
  <xsd:schema xmlns:xsd="http://www.w3.org/2001/XMLSchema" xmlns:xs="http://www.w3.org/2001/XMLSchema" xmlns:p="http://schemas.microsoft.com/office/2006/metadata/properties" xmlns:ns1="http://schemas.microsoft.com/sharepoint/v3" xmlns:ns2="e7019c98-23ef-46f8-8434-cfd3a3bc7393" targetNamespace="http://schemas.microsoft.com/office/2006/metadata/properties" ma:root="true" ma:fieldsID="19d4d48c21c094bbdb8e7cf95f595ca6" ns1:_="" ns2:_="">
    <xsd:import namespace="http://schemas.microsoft.com/sharepoint/v3"/>
    <xsd:import namespace="e7019c98-23ef-46f8-8434-cfd3a3bc7393"/>
    <xsd:element name="properties">
      <xsd:complexType>
        <xsd:sequence>
          <xsd:element name="documentManagement">
            <xsd:complexType>
              <xsd:all>
                <xsd:element ref="ns1:PublishingStartDate" minOccurs="0"/>
                <xsd:element ref="ns1:PublishingExpirationDate" minOccurs="0"/>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e7019c98-23ef-46f8-8434-cfd3a3bc7393"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ma:index="10" ma:displayName="Comments"/>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22C07721-32FF-48B6-9D36-E09F4CC3A69A}">
  <ds:schemaRefs>
    <ds:schemaRef ds:uri="http://schemas.microsoft.com/sharepoint/v3/contenttype/forms"/>
  </ds:schemaRefs>
</ds:datastoreItem>
</file>

<file path=customXml/itemProps2.xml><?xml version="1.0" encoding="utf-8"?>
<ds:datastoreItem xmlns:ds="http://schemas.openxmlformats.org/officeDocument/2006/customXml" ds:itemID="{59AA3960-760A-4B61-8C8B-DBF90F37C8C8}">
  <ds:schemaRefs>
    <ds:schemaRef ds:uri="e7019c98-23ef-46f8-8434-cfd3a3bc7393"/>
    <ds:schemaRef ds:uri="http://purl.org/dc/terms/"/>
    <ds:schemaRef ds:uri="http://purl.org/dc/dcmitype/"/>
    <ds:schemaRef ds:uri="http://purl.org/dc/elements/1.1/"/>
    <ds:schemaRef ds:uri="http://schemas.microsoft.com/office/2006/metadata/properties"/>
    <ds:schemaRef ds:uri="http://schemas.microsoft.com/office/2006/documentManagement/types"/>
    <ds:schemaRef ds:uri="http://schemas.openxmlformats.org/package/2006/metadata/core-properties"/>
    <ds:schemaRef ds:uri="http://schemas.microsoft.com/office/infopath/2007/PartnerControls"/>
    <ds:schemaRef ds:uri="http://schemas.microsoft.com/sharepoint/v3"/>
    <ds:schemaRef ds:uri="http://www.w3.org/XML/1998/namespace"/>
  </ds:schemaRefs>
</ds:datastoreItem>
</file>

<file path=customXml/itemProps3.xml><?xml version="1.0" encoding="utf-8"?>
<ds:datastoreItem xmlns:ds="http://schemas.openxmlformats.org/officeDocument/2006/customXml" ds:itemID="{F2E35BE0-4019-4082-B1C6-2E4ACDDEA26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7019c98-23ef-46f8-8434-cfd3a3bc739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754E8D75-8AF6-4906-9862-16846F3CF792}">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Final GEANT Association template 16 9 widescreen</Template>
  <TotalTime>7894</TotalTime>
  <Words>2124</Words>
  <Application>Microsoft Macintosh PowerPoint</Application>
  <PresentationFormat>On-screen Show (16:9)</PresentationFormat>
  <Paragraphs>358</Paragraphs>
  <Slides>35</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Arial</vt:lpstr>
      <vt:lpstr>ArialMT</vt:lpstr>
      <vt:lpstr>Calibri</vt:lpstr>
      <vt:lpstr>LiberationSans</vt:lpstr>
      <vt:lpstr>Open Sans</vt:lpstr>
      <vt:lpstr>GEANT Association</vt:lpstr>
      <vt:lpstr>PowerPoint Presentation</vt:lpstr>
      <vt:lpstr>Agenda </vt:lpstr>
      <vt:lpstr>eduVPN in one slide</vt:lpstr>
      <vt:lpstr>How did it start? </vt:lpstr>
      <vt:lpstr>The Institute Access use case </vt:lpstr>
      <vt:lpstr>Requirements (1)</vt:lpstr>
      <vt:lpstr>Requirements (2)</vt:lpstr>
      <vt:lpstr>eduVPN today</vt:lpstr>
      <vt:lpstr>eduVPN today (2)</vt:lpstr>
      <vt:lpstr>eduVPN today (3)</vt:lpstr>
      <vt:lpstr>Regular audits </vt:lpstr>
      <vt:lpstr>For comparison: cost of commercial VPN solution at Danish University</vt:lpstr>
      <vt:lpstr>Example 1: Stand-alone instance. Otago University</vt:lpstr>
      <vt:lpstr>Example 2: eduVPN on shared resources. LRZ in Germany.</vt:lpstr>
      <vt:lpstr>Example 3: Institute Access as a Managed Service for a whole NREN</vt:lpstr>
      <vt:lpstr>4 most asked features</vt:lpstr>
      <vt:lpstr>Multi-Factor Authenitcation</vt:lpstr>
      <vt:lpstr>HA/R (1)</vt:lpstr>
      <vt:lpstr>HA/R (2)</vt:lpstr>
      <vt:lpstr>Real time authentication</vt:lpstr>
      <vt:lpstr>Managed devices (1)</vt:lpstr>
      <vt:lpstr>Managed devices (2)</vt:lpstr>
      <vt:lpstr>Roadmap</vt:lpstr>
      <vt:lpstr>OpenVPN / WireGuard</vt:lpstr>
      <vt:lpstr>WireGuard: The problem </vt:lpstr>
      <vt:lpstr>WireGuard over TCP: Our solution </vt:lpstr>
      <vt:lpstr>WireGuard over TCP: Implementation </vt:lpstr>
      <vt:lpstr>eduVPN client developments</vt:lpstr>
      <vt:lpstr>eduvpn-common integration</vt:lpstr>
      <vt:lpstr>Issues with EOL OS, eduVPN 2.x</vt:lpstr>
      <vt:lpstr>eduVPN side projects</vt:lpstr>
      <vt:lpstr>Contact </vt:lpstr>
      <vt:lpstr>PowerPoint Presentation</vt:lpstr>
      <vt:lpstr>Set up your own eduVPN instance in 6 steps</vt:lpstr>
      <vt:lpstr>The Commons Conservancy </vt:lpstr>
    </vt:vector>
  </TitlesOfParts>
  <Company>DANTE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 Meyer</dc:creator>
  <cp:keywords/>
  <dc:description>change to funding information Nov 2015</dc:description>
  <cp:lastModifiedBy>Jeroen Wijenbergh</cp:lastModifiedBy>
  <cp:revision>164</cp:revision>
  <dcterms:created xsi:type="dcterms:W3CDTF">2015-04-29T14:13:57Z</dcterms:created>
  <dcterms:modified xsi:type="dcterms:W3CDTF">2024-06-06T13:24:46Z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0x010100EFC14C35B6BD02428EFDFCF6B38DCCFF</vt:lpwstr>
  </property>
  <property fmtid="{D5CDD505-2E9C-101B-9397-08002B2CF9AE}" pid="3" name="_dlc_DocIdItemGuid">
    <vt:lpwstr>44859268-e552-4f71-81b4-ca39bd175d99</vt:lpwstr>
  </property>
</Properties>
</file>