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58" r:id="rId6"/>
    <p:sldId id="262" r:id="rId7"/>
    <p:sldId id="265" r:id="rId8"/>
    <p:sldId id="314" r:id="rId9"/>
    <p:sldId id="283" r:id="rId10"/>
    <p:sldId id="284" r:id="rId11"/>
    <p:sldId id="269" r:id="rId12"/>
    <p:sldId id="288" r:id="rId13"/>
    <p:sldId id="315" r:id="rId14"/>
    <p:sldId id="311" r:id="rId15"/>
    <p:sldId id="312" r:id="rId16"/>
    <p:sldId id="289" r:id="rId17"/>
    <p:sldId id="298" r:id="rId18"/>
    <p:sldId id="305" r:id="rId19"/>
    <p:sldId id="304" r:id="rId20"/>
    <p:sldId id="299" r:id="rId21"/>
    <p:sldId id="306" r:id="rId22"/>
    <p:sldId id="300" r:id="rId23"/>
    <p:sldId id="301" r:id="rId24"/>
    <p:sldId id="313" r:id="rId25"/>
    <p:sldId id="293" r:id="rId26"/>
    <p:sldId id="295" r:id="rId27"/>
  </p:sldIdLst>
  <p:sldSz cx="24384000" cy="13716000"/>
  <p:notesSz cx="7099300" cy="10234613"/>
  <p:embeddedFontLst>
    <p:embeddedFont>
      <p:font typeface="Aptos Narrow" panose="020B0004020202020204" pitchFamily="34" charset="0"/>
      <p:regular r:id="rId29"/>
      <p:bold r:id="rId30"/>
      <p:italic r:id="rId31"/>
      <p:boldItalic r:id="rId32"/>
    </p:embeddedFont>
    <p:embeddedFont>
      <p:font typeface="Helvetica Neue" panose="020B0604020202020204" charset="0"/>
      <p:regular r:id="rId33"/>
      <p:bold r:id="rId34"/>
      <p:italic r:id="rId35"/>
      <p:boldItalic r:id="rId36"/>
    </p:embeddedFont>
    <p:embeddedFont>
      <p:font typeface="Helvetica Neue Light" panose="020B0604020202020204" charset="0"/>
      <p:regular r:id="rId37"/>
      <p:bold r:id="rId38"/>
      <p:italic r:id="rId39"/>
      <p:boldItalic r:id="rId40"/>
    </p:embeddedFont>
    <p:embeddedFont>
      <p:font typeface="Segoe UI" panose="020B0502040204020203" pitchFamily="34" charset="0"/>
      <p:regular r:id="rId41"/>
      <p:bold r:id="rId42"/>
      <p:italic r:id="rId43"/>
      <p:boldItalic r:id="rId44"/>
    </p:embeddedFont>
    <p:embeddedFont>
      <p:font typeface="Verdana" panose="020B0604030504040204" pitchFamily="34" charset="0"/>
      <p:regular r:id="rId45"/>
      <p:bold r:id="rId46"/>
      <p:italic r:id="rId47"/>
      <p:boldItalic r:id="rId48"/>
    </p:embeddedFont>
  </p:embeddedFontLst>
  <p:custDataLst>
    <p:tags r:id="rId49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844" userDrawn="1">
          <p15:clr>
            <a:srgbClr val="A4A3A4"/>
          </p15:clr>
        </p15:guide>
        <p15:guide id="2" pos="13032" userDrawn="1">
          <p15:clr>
            <a:srgbClr val="A4A3A4"/>
          </p15:clr>
        </p15:guide>
      </p15:sldGuideLst>
    </p:ext>
    <p:ext uri="GoogleSlidesCustomDataVersion2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68" roundtripDataSignature="AMtx7mijRKSABusDoxx0b8lKTCegW9Ln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0B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98331C-2FAD-4A12-BD58-16911E9B831C}" v="1000" dt="2024-09-20T06:59:03.264"/>
  </p1510:revLst>
</p1510:revInfo>
</file>

<file path=ppt/tableStyles.xml><?xml version="1.0" encoding="utf-8"?>
<a:tblStyleLst xmlns:a="http://schemas.openxmlformats.org/drawingml/2006/main" def="{D0A9D850-7759-4744-B054-C43469A0874C}">
  <a:tblStyle styleId="{D0A9D850-7759-4744-B054-C43469A0874C}" styleName="Table_0">
    <a:wholeTb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AD2E8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6EAF4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Helvetica"/>
          <a:ea typeface="Helvetica"/>
          <a:cs typeface="Helvetica"/>
        </a:font>
        <a:srgbClr val="3B858C"/>
      </a:tcTxStyle>
      <a:tcStyle>
        <a:tcBdr>
          <a:left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3C858C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3C858C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3B858C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68" autoAdjust="0"/>
  </p:normalViewPr>
  <p:slideViewPr>
    <p:cSldViewPr snapToGrid="0">
      <p:cViewPr varScale="1">
        <p:scale>
          <a:sx n="44" d="100"/>
          <a:sy n="44" d="100"/>
        </p:scale>
        <p:origin x="885" y="24"/>
      </p:cViewPr>
      <p:guideLst>
        <p:guide orient="horz" pos="3844"/>
        <p:guide pos="13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68" Type="http://customschemas.google.com/relationships/presentationmetadata" Target="metadata"/><Relationship Id="rId7" Type="http://schemas.openxmlformats.org/officeDocument/2006/relationships/slide" Target="slides/slide3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73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69" Type="http://schemas.openxmlformats.org/officeDocument/2006/relationships/presProps" Target="presProps.xml"/><Relationship Id="rId8" Type="http://schemas.openxmlformats.org/officeDocument/2006/relationships/slide" Target="slides/slide4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0" Type="http://schemas.openxmlformats.org/officeDocument/2006/relationships/slide" Target="slides/slide16.xml"/><Relationship Id="rId41" Type="http://schemas.openxmlformats.org/officeDocument/2006/relationships/font" Target="fonts/font13.fntdata"/><Relationship Id="rId7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82368204817713"/>
          <c:y val="3.5841139185532819E-2"/>
          <c:w val="0.63985133368632585"/>
          <c:h val="0.95977700052948878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05-4BF7-A7B6-C24ADA07BA76}"/>
              </c:ext>
            </c:extLst>
          </c:dPt>
          <c:dPt>
            <c:idx val="1"/>
            <c:bubble3D val="0"/>
            <c:spPr>
              <a:solidFill>
                <a:srgbClr val="3B858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41-4C27-BFF4-B8B76756CF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05-4BF7-A7B6-C24ADA07BA76}"/>
              </c:ext>
            </c:extLst>
          </c:dPt>
          <c:dPt>
            <c:idx val="3"/>
            <c:bubble3D val="0"/>
            <c:spPr>
              <a:solidFill>
                <a:srgbClr val="69B7B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641-4C27-BFF4-B8B76756CFA1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41-4C27-BFF4-B8B76756CFA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1605-4BF7-A7B6-C24ADA07BA7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7641-4C27-BFF4-B8B76756CFA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1605-4BF7-A7B6-C24ADA07BA7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7641-4C27-BFF4-B8B76756CFA1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7641-4C27-BFF4-B8B76756CF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3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Hoja1!$A$2:$A$6</c:f>
              <c:strCache>
                <c:ptCount val="5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  <c:pt idx="4">
                  <c:v>d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12</c:v>
                </c:pt>
                <c:pt idx="1">
                  <c:v>15</c:v>
                </c:pt>
                <c:pt idx="2">
                  <c:v>17</c:v>
                </c:pt>
                <c:pt idx="3">
                  <c:v>40</c:v>
                </c:pt>
                <c:pt idx="4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41-4C27-BFF4-B8B76756C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0.14611</cdr:x>
      <cdr:y>0.53895</cdr:y>
    </cdr:from>
    <cdr:to>
      <cdr:x>0.18773</cdr:x>
      <cdr:y>0.60139</cdr:y>
    </cdr:to>
    <cdr:grpSp>
      <cdr:nvGrpSpPr>
        <cdr:cNvPr id="2" name="Graphic 90">
          <a:extLst xmlns:a="http://schemas.openxmlformats.org/drawingml/2006/main">
            <a:ext uri="{FF2B5EF4-FFF2-40B4-BE49-F238E27FC236}">
              <a16:creationId xmlns:a16="http://schemas.microsoft.com/office/drawing/2014/main" id="{E5E850F7-51C6-BA42-8241-F4FEF67BBD4C}"/>
            </a:ext>
          </a:extLst>
        </cdr:cNvPr>
        <cdr:cNvGrpSpPr/>
      </cdr:nvGrpSpPr>
      <cdr:grpSpPr>
        <a:xfrm xmlns:a="http://schemas.openxmlformats.org/drawingml/2006/main">
          <a:off x="1535777" y="3658139"/>
          <a:ext cx="437472" cy="423814"/>
          <a:chOff x="935572" y="4500161"/>
          <a:chExt cx="457200" cy="457200"/>
        </a:xfrm>
        <a:solidFill xmlns:a="http://schemas.openxmlformats.org/drawingml/2006/main">
          <a:schemeClr val="tx1"/>
        </a:solidFill>
      </cdr:grpSpPr>
      <cdr:sp macro="" textlink="">
        <cdr:nvSpPr>
          <cdr:cNvPr id="3" name="Freeform 210">
            <a:extLst xmlns:a="http://schemas.openxmlformats.org/drawingml/2006/main">
              <a:ext uri="{FF2B5EF4-FFF2-40B4-BE49-F238E27FC236}">
                <a16:creationId xmlns:a16="http://schemas.microsoft.com/office/drawing/2014/main" id="{28D2DC2E-C720-1E48-8F9F-42883E2895CF}"/>
              </a:ext>
            </a:extLst>
          </cdr:cNvPr>
          <cdr:cNvSpPr/>
        </cdr:nvSpPr>
        <cdr:spPr>
          <a:xfrm xmlns:a="http://schemas.openxmlformats.org/drawingml/2006/main">
            <a:off x="935572" y="4500161"/>
            <a:ext cx="457200" cy="457200"/>
          </a:xfrm>
          <a:custGeom xmlns:a="http://schemas.openxmlformats.org/drawingml/2006/main">
            <a:avLst/>
            <a:gdLst>
              <a:gd name="connsiteX0" fmla="*/ 0 w 457200"/>
              <a:gd name="connsiteY0" fmla="*/ 0 h 457200"/>
              <a:gd name="connsiteX1" fmla="*/ 0 w 457200"/>
              <a:gd name="connsiteY1" fmla="*/ 457200 h 457200"/>
              <a:gd name="connsiteX2" fmla="*/ 457200 w 457200"/>
              <a:gd name="connsiteY2" fmla="*/ 457200 h 457200"/>
              <a:gd name="connsiteX3" fmla="*/ 457200 w 457200"/>
              <a:gd name="connsiteY3" fmla="*/ 0 h 457200"/>
              <a:gd name="connsiteX4" fmla="*/ 294481 w 457200"/>
              <a:gd name="connsiteY4" fmla="*/ 250825 h 457200"/>
              <a:gd name="connsiteX5" fmla="*/ 280988 w 457200"/>
              <a:gd name="connsiteY5" fmla="*/ 236538 h 457200"/>
              <a:gd name="connsiteX6" fmla="*/ 269081 w 457200"/>
              <a:gd name="connsiteY6" fmla="*/ 238919 h 457200"/>
              <a:gd name="connsiteX7" fmla="*/ 258763 w 457200"/>
              <a:gd name="connsiteY7" fmla="*/ 236538 h 457200"/>
              <a:gd name="connsiteX8" fmla="*/ 244475 w 457200"/>
              <a:gd name="connsiteY8" fmla="*/ 223044 h 457200"/>
              <a:gd name="connsiteX9" fmla="*/ 243681 w 457200"/>
              <a:gd name="connsiteY9" fmla="*/ 220663 h 457200"/>
              <a:gd name="connsiteX10" fmla="*/ 242094 w 457200"/>
              <a:gd name="connsiteY10" fmla="*/ 211138 h 457200"/>
              <a:gd name="connsiteX11" fmla="*/ 269081 w 457200"/>
              <a:gd name="connsiteY11" fmla="*/ 183356 h 457200"/>
              <a:gd name="connsiteX12" fmla="*/ 280988 w 457200"/>
              <a:gd name="connsiteY12" fmla="*/ 186531 h 457200"/>
              <a:gd name="connsiteX13" fmla="*/ 292894 w 457200"/>
              <a:gd name="connsiteY13" fmla="*/ 196850 h 457200"/>
              <a:gd name="connsiteX14" fmla="*/ 294481 w 457200"/>
              <a:gd name="connsiteY14" fmla="*/ 200819 h 457200"/>
              <a:gd name="connsiteX15" fmla="*/ 296863 w 457200"/>
              <a:gd name="connsiteY15" fmla="*/ 211138 h 457200"/>
              <a:gd name="connsiteX16" fmla="*/ 294481 w 457200"/>
              <a:gd name="connsiteY16" fmla="*/ 223044 h 457200"/>
              <a:gd name="connsiteX17" fmla="*/ 308769 w 457200"/>
              <a:gd name="connsiteY17" fmla="*/ 237331 h 457200"/>
              <a:gd name="connsiteX18" fmla="*/ 350838 w 457200"/>
              <a:gd name="connsiteY18" fmla="*/ 385763 h 457200"/>
              <a:gd name="connsiteX19" fmla="*/ 330994 w 457200"/>
              <a:gd name="connsiteY19" fmla="*/ 385763 h 457200"/>
              <a:gd name="connsiteX20" fmla="*/ 294481 w 457200"/>
              <a:gd name="connsiteY20" fmla="*/ 250825 h 457200"/>
              <a:gd name="connsiteX21" fmla="*/ 230188 w 457200"/>
              <a:gd name="connsiteY21" fmla="*/ 237331 h 457200"/>
              <a:gd name="connsiteX22" fmla="*/ 184944 w 457200"/>
              <a:gd name="connsiteY22" fmla="*/ 282575 h 457200"/>
              <a:gd name="connsiteX23" fmla="*/ 184944 w 457200"/>
              <a:gd name="connsiteY23" fmla="*/ 282575 h 457200"/>
              <a:gd name="connsiteX24" fmla="*/ 142081 w 457200"/>
              <a:gd name="connsiteY24" fmla="*/ 239713 h 457200"/>
              <a:gd name="connsiteX25" fmla="*/ 142081 w 457200"/>
              <a:gd name="connsiteY25" fmla="*/ 239713 h 457200"/>
              <a:gd name="connsiteX26" fmla="*/ 292100 w 457200"/>
              <a:gd name="connsiteY26" fmla="*/ 89694 h 457200"/>
              <a:gd name="connsiteX27" fmla="*/ 334963 w 457200"/>
              <a:gd name="connsiteY27" fmla="*/ 132556 h 457200"/>
              <a:gd name="connsiteX28" fmla="*/ 295275 w 457200"/>
              <a:gd name="connsiteY28" fmla="*/ 172244 h 457200"/>
              <a:gd name="connsiteX29" fmla="*/ 269081 w 457200"/>
              <a:gd name="connsiteY29" fmla="*/ 164306 h 457200"/>
              <a:gd name="connsiteX30" fmla="*/ 222250 w 457200"/>
              <a:gd name="connsiteY30" fmla="*/ 211138 h 457200"/>
              <a:gd name="connsiteX31" fmla="*/ 230188 w 457200"/>
              <a:gd name="connsiteY31" fmla="*/ 237331 h 457200"/>
              <a:gd name="connsiteX32" fmla="*/ 157163 w 457200"/>
              <a:gd name="connsiteY32" fmla="*/ 282575 h 457200"/>
              <a:gd name="connsiteX33" fmla="*/ 151606 w 457200"/>
              <a:gd name="connsiteY33" fmla="*/ 288131 h 457200"/>
              <a:gd name="connsiteX34" fmla="*/ 136525 w 457200"/>
              <a:gd name="connsiteY34" fmla="*/ 273050 h 457200"/>
              <a:gd name="connsiteX35" fmla="*/ 142081 w 457200"/>
              <a:gd name="connsiteY35" fmla="*/ 267494 h 457200"/>
              <a:gd name="connsiteX36" fmla="*/ 157163 w 457200"/>
              <a:gd name="connsiteY36" fmla="*/ 282575 h 457200"/>
              <a:gd name="connsiteX37" fmla="*/ 384969 w 457200"/>
              <a:gd name="connsiteY37" fmla="*/ 404813 h 457200"/>
              <a:gd name="connsiteX38" fmla="*/ 384969 w 457200"/>
              <a:gd name="connsiteY38" fmla="*/ 436563 h 457200"/>
              <a:gd name="connsiteX39" fmla="*/ 72231 w 457200"/>
              <a:gd name="connsiteY39" fmla="*/ 436563 h 457200"/>
              <a:gd name="connsiteX40" fmla="*/ 72231 w 457200"/>
              <a:gd name="connsiteY40" fmla="*/ 404813 h 457200"/>
              <a:gd name="connsiteX41" fmla="*/ 437356 w 457200"/>
              <a:gd name="connsiteY41" fmla="*/ 437356 h 457200"/>
              <a:gd name="connsiteX42" fmla="*/ 404813 w 457200"/>
              <a:gd name="connsiteY42" fmla="*/ 437356 h 457200"/>
              <a:gd name="connsiteX43" fmla="*/ 404813 w 457200"/>
              <a:gd name="connsiteY43" fmla="*/ 385763 h 457200"/>
              <a:gd name="connsiteX44" fmla="*/ 370681 w 457200"/>
              <a:gd name="connsiteY44" fmla="*/ 385763 h 457200"/>
              <a:gd name="connsiteX45" fmla="*/ 315913 w 457200"/>
              <a:gd name="connsiteY45" fmla="*/ 216694 h 457200"/>
              <a:gd name="connsiteX46" fmla="*/ 316706 w 457200"/>
              <a:gd name="connsiteY46" fmla="*/ 211138 h 457200"/>
              <a:gd name="connsiteX47" fmla="*/ 308769 w 457200"/>
              <a:gd name="connsiteY47" fmla="*/ 185738 h 457200"/>
              <a:gd name="connsiteX48" fmla="*/ 362744 w 457200"/>
              <a:gd name="connsiteY48" fmla="*/ 132556 h 457200"/>
              <a:gd name="connsiteX49" fmla="*/ 292100 w 457200"/>
              <a:gd name="connsiteY49" fmla="*/ 61913 h 457200"/>
              <a:gd name="connsiteX50" fmla="*/ 114300 w 457200"/>
              <a:gd name="connsiteY50" fmla="*/ 239713 h 457200"/>
              <a:gd name="connsiteX51" fmla="*/ 128588 w 457200"/>
              <a:gd name="connsiteY51" fmla="*/ 254000 h 457200"/>
              <a:gd name="connsiteX52" fmla="*/ 108744 w 457200"/>
              <a:gd name="connsiteY52" fmla="*/ 273050 h 457200"/>
              <a:gd name="connsiteX53" fmla="*/ 151606 w 457200"/>
              <a:gd name="connsiteY53" fmla="*/ 315913 h 457200"/>
              <a:gd name="connsiteX54" fmla="*/ 170656 w 457200"/>
              <a:gd name="connsiteY54" fmla="*/ 296863 h 457200"/>
              <a:gd name="connsiteX55" fmla="*/ 184944 w 457200"/>
              <a:gd name="connsiteY55" fmla="*/ 310356 h 457200"/>
              <a:gd name="connsiteX56" fmla="*/ 244475 w 457200"/>
              <a:gd name="connsiteY56" fmla="*/ 250825 h 457200"/>
              <a:gd name="connsiteX57" fmla="*/ 269081 w 457200"/>
              <a:gd name="connsiteY57" fmla="*/ 257969 h 457200"/>
              <a:gd name="connsiteX58" fmla="*/ 274638 w 457200"/>
              <a:gd name="connsiteY58" fmla="*/ 257969 h 457200"/>
              <a:gd name="connsiteX59" fmla="*/ 311150 w 457200"/>
              <a:gd name="connsiteY59" fmla="*/ 385763 h 457200"/>
              <a:gd name="connsiteX60" fmla="*/ 134144 w 457200"/>
              <a:gd name="connsiteY60" fmla="*/ 385763 h 457200"/>
              <a:gd name="connsiteX61" fmla="*/ 134144 w 457200"/>
              <a:gd name="connsiteY61" fmla="*/ 370681 h 457200"/>
              <a:gd name="connsiteX62" fmla="*/ 196850 w 457200"/>
              <a:gd name="connsiteY62" fmla="*/ 370681 h 457200"/>
              <a:gd name="connsiteX63" fmla="*/ 196850 w 457200"/>
              <a:gd name="connsiteY63" fmla="*/ 351631 h 457200"/>
              <a:gd name="connsiteX64" fmla="*/ 51594 w 457200"/>
              <a:gd name="connsiteY64" fmla="*/ 351631 h 457200"/>
              <a:gd name="connsiteX65" fmla="*/ 51594 w 457200"/>
              <a:gd name="connsiteY65" fmla="*/ 370681 h 457200"/>
              <a:gd name="connsiteX66" fmla="*/ 114300 w 457200"/>
              <a:gd name="connsiteY66" fmla="*/ 370681 h 457200"/>
              <a:gd name="connsiteX67" fmla="*/ 114300 w 457200"/>
              <a:gd name="connsiteY67" fmla="*/ 385763 h 457200"/>
              <a:gd name="connsiteX68" fmla="*/ 52388 w 457200"/>
              <a:gd name="connsiteY68" fmla="*/ 385763 h 457200"/>
              <a:gd name="connsiteX69" fmla="*/ 52388 w 457200"/>
              <a:gd name="connsiteY69" fmla="*/ 437356 h 457200"/>
              <a:gd name="connsiteX70" fmla="*/ 19844 w 457200"/>
              <a:gd name="connsiteY70" fmla="*/ 437356 h 457200"/>
              <a:gd name="connsiteX71" fmla="*/ 19844 w 457200"/>
              <a:gd name="connsiteY71" fmla="*/ 19050 h 457200"/>
              <a:gd name="connsiteX72" fmla="*/ 437356 w 457200"/>
              <a:gd name="connsiteY72" fmla="*/ 19050 h 457200"/>
              <a:gd name="connsiteX73" fmla="*/ 437356 w 457200"/>
              <a:gd name="connsiteY73" fmla="*/ 437356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57200" h="457200">
                <a:moveTo>
                  <a:pt x="0" y="0"/>
                </a:moveTo>
                <a:lnTo>
                  <a:pt x="0" y="457200"/>
                </a:lnTo>
                <a:lnTo>
                  <a:pt x="457200" y="457200"/>
                </a:lnTo>
                <a:lnTo>
                  <a:pt x="457200" y="0"/>
                </a:lnTo>
                <a:close/>
                <a:moveTo>
                  <a:pt x="294481" y="250825"/>
                </a:moveTo>
                <a:cubicBezTo>
                  <a:pt x="290513" y="246063"/>
                  <a:pt x="285750" y="241300"/>
                  <a:pt x="280988" y="236538"/>
                </a:cubicBezTo>
                <a:cubicBezTo>
                  <a:pt x="277257" y="238242"/>
                  <a:pt x="273181" y="239057"/>
                  <a:pt x="269081" y="238919"/>
                </a:cubicBezTo>
                <a:cubicBezTo>
                  <a:pt x="265509" y="238889"/>
                  <a:pt x="261987" y="238076"/>
                  <a:pt x="258763" y="236538"/>
                </a:cubicBezTo>
                <a:cubicBezTo>
                  <a:pt x="252438" y="234050"/>
                  <a:pt x="247319" y="229216"/>
                  <a:pt x="244475" y="223044"/>
                </a:cubicBezTo>
                <a:cubicBezTo>
                  <a:pt x="244475" y="222250"/>
                  <a:pt x="243681" y="221456"/>
                  <a:pt x="243681" y="220663"/>
                </a:cubicBezTo>
                <a:cubicBezTo>
                  <a:pt x="242387" y="217663"/>
                  <a:pt x="241842" y="214394"/>
                  <a:pt x="242094" y="211138"/>
                </a:cubicBezTo>
                <a:cubicBezTo>
                  <a:pt x="241899" y="196024"/>
                  <a:pt x="253968" y="183600"/>
                  <a:pt x="269081" y="183356"/>
                </a:cubicBezTo>
                <a:cubicBezTo>
                  <a:pt x="273246" y="183456"/>
                  <a:pt x="277326" y="184545"/>
                  <a:pt x="280988" y="186531"/>
                </a:cubicBezTo>
                <a:cubicBezTo>
                  <a:pt x="285792" y="188868"/>
                  <a:pt x="289898" y="192426"/>
                  <a:pt x="292894" y="196850"/>
                </a:cubicBezTo>
                <a:cubicBezTo>
                  <a:pt x="293688" y="198438"/>
                  <a:pt x="294481" y="199231"/>
                  <a:pt x="294481" y="200819"/>
                </a:cubicBezTo>
                <a:cubicBezTo>
                  <a:pt x="296104" y="204013"/>
                  <a:pt x="296922" y="207555"/>
                  <a:pt x="296863" y="211138"/>
                </a:cubicBezTo>
                <a:cubicBezTo>
                  <a:pt x="296842" y="215222"/>
                  <a:pt x="296034" y="219265"/>
                  <a:pt x="294481" y="223044"/>
                </a:cubicBezTo>
                <a:lnTo>
                  <a:pt x="308769" y="237331"/>
                </a:lnTo>
                <a:cubicBezTo>
                  <a:pt x="357981" y="289719"/>
                  <a:pt x="354806" y="356394"/>
                  <a:pt x="350838" y="385763"/>
                </a:cubicBezTo>
                <a:lnTo>
                  <a:pt x="330994" y="385763"/>
                </a:lnTo>
                <a:cubicBezTo>
                  <a:pt x="332581" y="360363"/>
                  <a:pt x="332581" y="300831"/>
                  <a:pt x="294481" y="250825"/>
                </a:cubicBezTo>
                <a:close/>
                <a:moveTo>
                  <a:pt x="230188" y="237331"/>
                </a:moveTo>
                <a:lnTo>
                  <a:pt x="184944" y="282575"/>
                </a:lnTo>
                <a:lnTo>
                  <a:pt x="184944" y="282575"/>
                </a:lnTo>
                <a:lnTo>
                  <a:pt x="142081" y="239713"/>
                </a:lnTo>
                <a:lnTo>
                  <a:pt x="142081" y="239713"/>
                </a:lnTo>
                <a:lnTo>
                  <a:pt x="292100" y="89694"/>
                </a:lnTo>
                <a:lnTo>
                  <a:pt x="334963" y="132556"/>
                </a:lnTo>
                <a:lnTo>
                  <a:pt x="295275" y="172244"/>
                </a:lnTo>
                <a:cubicBezTo>
                  <a:pt x="287701" y="166696"/>
                  <a:pt x="278461" y="163896"/>
                  <a:pt x="269081" y="164306"/>
                </a:cubicBezTo>
                <a:cubicBezTo>
                  <a:pt x="243239" y="164359"/>
                  <a:pt x="222302" y="185295"/>
                  <a:pt x="222250" y="211138"/>
                </a:cubicBezTo>
                <a:cubicBezTo>
                  <a:pt x="222329" y="220449"/>
                  <a:pt x="225084" y="229542"/>
                  <a:pt x="230188" y="237331"/>
                </a:cubicBezTo>
                <a:close/>
                <a:moveTo>
                  <a:pt x="157163" y="282575"/>
                </a:moveTo>
                <a:lnTo>
                  <a:pt x="151606" y="288131"/>
                </a:lnTo>
                <a:lnTo>
                  <a:pt x="136525" y="273050"/>
                </a:lnTo>
                <a:lnTo>
                  <a:pt x="142081" y="267494"/>
                </a:lnTo>
                <a:lnTo>
                  <a:pt x="157163" y="282575"/>
                </a:lnTo>
                <a:close/>
                <a:moveTo>
                  <a:pt x="384969" y="404813"/>
                </a:moveTo>
                <a:lnTo>
                  <a:pt x="384969" y="436563"/>
                </a:lnTo>
                <a:lnTo>
                  <a:pt x="72231" y="436563"/>
                </a:lnTo>
                <a:lnTo>
                  <a:pt x="72231" y="404813"/>
                </a:lnTo>
                <a:close/>
                <a:moveTo>
                  <a:pt x="437356" y="437356"/>
                </a:moveTo>
                <a:lnTo>
                  <a:pt x="404813" y="437356"/>
                </a:lnTo>
                <a:lnTo>
                  <a:pt x="404813" y="385763"/>
                </a:lnTo>
                <a:lnTo>
                  <a:pt x="370681" y="385763"/>
                </a:lnTo>
                <a:cubicBezTo>
                  <a:pt x="374650" y="350838"/>
                  <a:pt x="375444" y="274638"/>
                  <a:pt x="315913" y="216694"/>
                </a:cubicBezTo>
                <a:cubicBezTo>
                  <a:pt x="316564" y="214918"/>
                  <a:pt x="316834" y="213025"/>
                  <a:pt x="316706" y="211138"/>
                </a:cubicBezTo>
                <a:cubicBezTo>
                  <a:pt x="316508" y="202092"/>
                  <a:pt x="313757" y="193286"/>
                  <a:pt x="308769" y="185738"/>
                </a:cubicBezTo>
                <a:lnTo>
                  <a:pt x="362744" y="132556"/>
                </a:lnTo>
                <a:lnTo>
                  <a:pt x="292100" y="61913"/>
                </a:lnTo>
                <a:lnTo>
                  <a:pt x="114300" y="239713"/>
                </a:lnTo>
                <a:lnTo>
                  <a:pt x="128588" y="254000"/>
                </a:lnTo>
                <a:lnTo>
                  <a:pt x="108744" y="273050"/>
                </a:lnTo>
                <a:lnTo>
                  <a:pt x="151606" y="315913"/>
                </a:lnTo>
                <a:lnTo>
                  <a:pt x="170656" y="296863"/>
                </a:lnTo>
                <a:lnTo>
                  <a:pt x="184944" y="310356"/>
                </a:lnTo>
                <a:lnTo>
                  <a:pt x="244475" y="250825"/>
                </a:lnTo>
                <a:cubicBezTo>
                  <a:pt x="251798" y="255570"/>
                  <a:pt x="260356" y="258054"/>
                  <a:pt x="269081" y="257969"/>
                </a:cubicBezTo>
                <a:lnTo>
                  <a:pt x="274638" y="257969"/>
                </a:lnTo>
                <a:cubicBezTo>
                  <a:pt x="315119" y="305594"/>
                  <a:pt x="313531" y="364331"/>
                  <a:pt x="311150" y="385763"/>
                </a:cubicBezTo>
                <a:lnTo>
                  <a:pt x="134144" y="385763"/>
                </a:lnTo>
                <a:lnTo>
                  <a:pt x="134144" y="370681"/>
                </a:lnTo>
                <a:lnTo>
                  <a:pt x="196850" y="370681"/>
                </a:lnTo>
                <a:lnTo>
                  <a:pt x="196850" y="351631"/>
                </a:lnTo>
                <a:lnTo>
                  <a:pt x="51594" y="351631"/>
                </a:lnTo>
                <a:lnTo>
                  <a:pt x="51594" y="370681"/>
                </a:lnTo>
                <a:lnTo>
                  <a:pt x="114300" y="370681"/>
                </a:lnTo>
                <a:lnTo>
                  <a:pt x="114300" y="385763"/>
                </a:lnTo>
                <a:lnTo>
                  <a:pt x="52388" y="385763"/>
                </a:lnTo>
                <a:lnTo>
                  <a:pt x="52388" y="437356"/>
                </a:lnTo>
                <a:lnTo>
                  <a:pt x="19844" y="437356"/>
                </a:lnTo>
                <a:lnTo>
                  <a:pt x="19844" y="19050"/>
                </a:lnTo>
                <a:lnTo>
                  <a:pt x="437356" y="19050"/>
                </a:lnTo>
                <a:lnTo>
                  <a:pt x="437356" y="437356"/>
                </a:lnTo>
                <a:close/>
              </a:path>
            </a:pathLst>
          </a:custGeom>
          <a:grpFill xmlns:a="http://schemas.openxmlformats.org/drawingml/2006/main"/>
          <a:ln xmlns:a="http://schemas.openxmlformats.org/drawingml/2006/main" w="3175" cap="flat">
            <a:noFill/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  <cdr:sp macro="" textlink="">
        <cdr:nvSpPr>
          <cdr:cNvPr id="4" name="Freeform 211">
            <a:extLst xmlns:a="http://schemas.openxmlformats.org/drawingml/2006/main">
              <a:ext uri="{FF2B5EF4-FFF2-40B4-BE49-F238E27FC236}">
                <a16:creationId xmlns:a16="http://schemas.microsoft.com/office/drawing/2014/main" id="{D38A8020-038D-044D-B2AC-51F11F7B2035}"/>
              </a:ext>
            </a:extLst>
          </cdr:cNvPr>
          <cdr:cNvSpPr/>
        </cdr:nvSpPr>
        <cdr:spPr>
          <a:xfrm xmlns:a="http://schemas.openxmlformats.org/drawingml/2006/main">
            <a:off x="1247992" y="4561121"/>
            <a:ext cx="53339" cy="53339"/>
          </a:xfrm>
          <a:custGeom xmlns:a="http://schemas.openxmlformats.org/drawingml/2006/main">
            <a:avLst/>
            <a:gdLst>
              <a:gd name="connsiteX0" fmla="*/ 53340 w 53339"/>
              <a:gd name="connsiteY0" fmla="*/ 38767 h 53339"/>
              <a:gd name="connsiteX1" fmla="*/ 14542 w 53339"/>
              <a:gd name="connsiteY1" fmla="*/ 0 h 53339"/>
              <a:gd name="connsiteX2" fmla="*/ 0 w 53339"/>
              <a:gd name="connsiteY2" fmla="*/ 12922 h 53339"/>
              <a:gd name="connsiteX3" fmla="*/ 40418 w 53339"/>
              <a:gd name="connsiteY3" fmla="*/ 53340 h 53339"/>
              <a:gd name="connsiteX4" fmla="*/ 53340 w 53339"/>
              <a:gd name="connsiteY4" fmla="*/ 38767 h 53339"/>
              <a:gd name="connsiteX5" fmla="*/ 53340 w 53339"/>
              <a:gd name="connsiteY5" fmla="*/ 38767 h 53339"/>
              <a:gd name="connsiteX6" fmla="*/ 53340 w 53339"/>
              <a:gd name="connsiteY6" fmla="*/ 38767 h 5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339" h="53339">
                <a:moveTo>
                  <a:pt x="53340" y="38767"/>
                </a:moveTo>
                <a:lnTo>
                  <a:pt x="14542" y="0"/>
                </a:lnTo>
                <a:lnTo>
                  <a:pt x="0" y="12922"/>
                </a:lnTo>
                <a:lnTo>
                  <a:pt x="40418" y="53340"/>
                </a:lnTo>
                <a:lnTo>
                  <a:pt x="53340" y="38767"/>
                </a:lnTo>
                <a:lnTo>
                  <a:pt x="53340" y="38767"/>
                </a:lnTo>
                <a:lnTo>
                  <a:pt x="53340" y="38767"/>
                </a:lnTo>
                <a:close/>
              </a:path>
            </a:pathLst>
          </a:custGeom>
          <a:grpFill xmlns:a="http://schemas.openxmlformats.org/drawingml/2006/main"/>
          <a:ln xmlns:a="http://schemas.openxmlformats.org/drawingml/2006/main" w="3175" cap="flat">
            <a:noFill/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  <cdr:sp macro="" textlink="">
        <cdr:nvSpPr>
          <cdr:cNvPr id="5" name="Freeform 212">
            <a:extLst xmlns:a="http://schemas.openxmlformats.org/drawingml/2006/main">
              <a:ext uri="{FF2B5EF4-FFF2-40B4-BE49-F238E27FC236}">
                <a16:creationId xmlns:a16="http://schemas.microsoft.com/office/drawing/2014/main" id="{E67F83C7-98B0-9649-80AA-F63D0CDF993C}"/>
              </a:ext>
            </a:extLst>
          </cdr:cNvPr>
          <cdr:cNvSpPr/>
        </cdr:nvSpPr>
        <cdr:spPr>
          <a:xfrm xmlns:a="http://schemas.openxmlformats.org/drawingml/2006/main">
            <a:off x="1191762" y="4697709"/>
            <a:ext cx="28638" cy="28638"/>
          </a:xfrm>
          <a:custGeom xmlns:a="http://schemas.openxmlformats.org/drawingml/2006/main">
            <a:avLst/>
            <a:gdLst>
              <a:gd name="connsiteX0" fmla="*/ 0 w 28638"/>
              <a:gd name="connsiteY0" fmla="*/ 14319 h 28638"/>
              <a:gd name="connsiteX1" fmla="*/ 14319 w 28638"/>
              <a:gd name="connsiteY1" fmla="*/ 0 h 28638"/>
              <a:gd name="connsiteX2" fmla="*/ 28638 w 28638"/>
              <a:gd name="connsiteY2" fmla="*/ 14319 h 28638"/>
              <a:gd name="connsiteX3" fmla="*/ 14319 w 28638"/>
              <a:gd name="connsiteY3" fmla="*/ 28638 h 28638"/>
              <a:gd name="connsiteX4" fmla="*/ 0 w 28638"/>
              <a:gd name="connsiteY4" fmla="*/ 14319 h 2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38" h="28638">
                <a:moveTo>
                  <a:pt x="0" y="14319"/>
                </a:moveTo>
                <a:cubicBezTo>
                  <a:pt x="0" y="6411"/>
                  <a:pt x="6411" y="0"/>
                  <a:pt x="14319" y="0"/>
                </a:cubicBezTo>
                <a:cubicBezTo>
                  <a:pt x="22228" y="0"/>
                  <a:pt x="28638" y="6411"/>
                  <a:pt x="28638" y="14319"/>
                </a:cubicBezTo>
                <a:cubicBezTo>
                  <a:pt x="28638" y="22228"/>
                  <a:pt x="22228" y="28638"/>
                  <a:pt x="14319" y="28638"/>
                </a:cubicBezTo>
                <a:cubicBezTo>
                  <a:pt x="6411" y="28638"/>
                  <a:pt x="0" y="22228"/>
                  <a:pt x="0" y="14319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 w="3175" cap="flat">
            <a:noFill/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</cdr:grpSp>
  </cdr:relSizeAnchor>
  <cdr:relSizeAnchor xmlns:cdr="http://schemas.openxmlformats.org/drawingml/2006/chartDrawing">
    <cdr:from>
      <cdr:x>0.43007</cdr:x>
      <cdr:y>0.64225</cdr:y>
    </cdr:from>
    <cdr:to>
      <cdr:x>0.56626</cdr:x>
      <cdr:y>0.80564</cdr:y>
    </cdr:to>
    <cdr:grpSp>
      <cdr:nvGrpSpPr>
        <cdr:cNvPr id="6" name="Graphic 90">
          <a:extLst xmlns:a="http://schemas.openxmlformats.org/drawingml/2006/main">
            <a:ext uri="{FF2B5EF4-FFF2-40B4-BE49-F238E27FC236}">
              <a16:creationId xmlns:a16="http://schemas.microsoft.com/office/drawing/2014/main" id="{E5E850F7-51C6-BA42-8241-F4FEF67BBD4C}"/>
            </a:ext>
          </a:extLst>
        </cdr:cNvPr>
        <cdr:cNvGrpSpPr/>
      </cdr:nvGrpSpPr>
      <cdr:grpSpPr>
        <a:xfrm xmlns:a="http://schemas.openxmlformats.org/drawingml/2006/main">
          <a:off x="4520510" y="4359291"/>
          <a:ext cx="1431507" cy="1109015"/>
          <a:chOff x="935572" y="4500161"/>
          <a:chExt cx="457200" cy="457200"/>
        </a:xfrm>
        <a:solidFill xmlns:a="http://schemas.openxmlformats.org/drawingml/2006/main">
          <a:srgbClr val="008495"/>
        </a:solidFill>
      </cdr:grpSpPr>
      <cdr:sp macro="" textlink="">
        <cdr:nvSpPr>
          <cdr:cNvPr id="7" name="Freeform 210">
            <a:extLst xmlns:a="http://schemas.openxmlformats.org/drawingml/2006/main">
              <a:ext uri="{FF2B5EF4-FFF2-40B4-BE49-F238E27FC236}">
                <a16:creationId xmlns:a16="http://schemas.microsoft.com/office/drawing/2014/main" id="{28D2DC2E-C720-1E48-8F9F-42883E2895CF}"/>
              </a:ext>
            </a:extLst>
          </cdr:cNvPr>
          <cdr:cNvSpPr/>
        </cdr:nvSpPr>
        <cdr:spPr>
          <a:xfrm xmlns:a="http://schemas.openxmlformats.org/drawingml/2006/main">
            <a:off x="935572" y="4500161"/>
            <a:ext cx="457200" cy="457200"/>
          </a:xfrm>
          <a:custGeom xmlns:a="http://schemas.openxmlformats.org/drawingml/2006/main">
            <a:avLst/>
            <a:gdLst>
              <a:gd name="connsiteX0" fmla="*/ 0 w 457200"/>
              <a:gd name="connsiteY0" fmla="*/ 0 h 457200"/>
              <a:gd name="connsiteX1" fmla="*/ 0 w 457200"/>
              <a:gd name="connsiteY1" fmla="*/ 457200 h 457200"/>
              <a:gd name="connsiteX2" fmla="*/ 457200 w 457200"/>
              <a:gd name="connsiteY2" fmla="*/ 457200 h 457200"/>
              <a:gd name="connsiteX3" fmla="*/ 457200 w 457200"/>
              <a:gd name="connsiteY3" fmla="*/ 0 h 457200"/>
              <a:gd name="connsiteX4" fmla="*/ 294481 w 457200"/>
              <a:gd name="connsiteY4" fmla="*/ 250825 h 457200"/>
              <a:gd name="connsiteX5" fmla="*/ 280988 w 457200"/>
              <a:gd name="connsiteY5" fmla="*/ 236538 h 457200"/>
              <a:gd name="connsiteX6" fmla="*/ 269081 w 457200"/>
              <a:gd name="connsiteY6" fmla="*/ 238919 h 457200"/>
              <a:gd name="connsiteX7" fmla="*/ 258763 w 457200"/>
              <a:gd name="connsiteY7" fmla="*/ 236538 h 457200"/>
              <a:gd name="connsiteX8" fmla="*/ 244475 w 457200"/>
              <a:gd name="connsiteY8" fmla="*/ 223044 h 457200"/>
              <a:gd name="connsiteX9" fmla="*/ 243681 w 457200"/>
              <a:gd name="connsiteY9" fmla="*/ 220663 h 457200"/>
              <a:gd name="connsiteX10" fmla="*/ 242094 w 457200"/>
              <a:gd name="connsiteY10" fmla="*/ 211138 h 457200"/>
              <a:gd name="connsiteX11" fmla="*/ 269081 w 457200"/>
              <a:gd name="connsiteY11" fmla="*/ 183356 h 457200"/>
              <a:gd name="connsiteX12" fmla="*/ 280988 w 457200"/>
              <a:gd name="connsiteY12" fmla="*/ 186531 h 457200"/>
              <a:gd name="connsiteX13" fmla="*/ 292894 w 457200"/>
              <a:gd name="connsiteY13" fmla="*/ 196850 h 457200"/>
              <a:gd name="connsiteX14" fmla="*/ 294481 w 457200"/>
              <a:gd name="connsiteY14" fmla="*/ 200819 h 457200"/>
              <a:gd name="connsiteX15" fmla="*/ 296863 w 457200"/>
              <a:gd name="connsiteY15" fmla="*/ 211138 h 457200"/>
              <a:gd name="connsiteX16" fmla="*/ 294481 w 457200"/>
              <a:gd name="connsiteY16" fmla="*/ 223044 h 457200"/>
              <a:gd name="connsiteX17" fmla="*/ 308769 w 457200"/>
              <a:gd name="connsiteY17" fmla="*/ 237331 h 457200"/>
              <a:gd name="connsiteX18" fmla="*/ 350838 w 457200"/>
              <a:gd name="connsiteY18" fmla="*/ 385763 h 457200"/>
              <a:gd name="connsiteX19" fmla="*/ 330994 w 457200"/>
              <a:gd name="connsiteY19" fmla="*/ 385763 h 457200"/>
              <a:gd name="connsiteX20" fmla="*/ 294481 w 457200"/>
              <a:gd name="connsiteY20" fmla="*/ 250825 h 457200"/>
              <a:gd name="connsiteX21" fmla="*/ 230188 w 457200"/>
              <a:gd name="connsiteY21" fmla="*/ 237331 h 457200"/>
              <a:gd name="connsiteX22" fmla="*/ 184944 w 457200"/>
              <a:gd name="connsiteY22" fmla="*/ 282575 h 457200"/>
              <a:gd name="connsiteX23" fmla="*/ 184944 w 457200"/>
              <a:gd name="connsiteY23" fmla="*/ 282575 h 457200"/>
              <a:gd name="connsiteX24" fmla="*/ 142081 w 457200"/>
              <a:gd name="connsiteY24" fmla="*/ 239713 h 457200"/>
              <a:gd name="connsiteX25" fmla="*/ 142081 w 457200"/>
              <a:gd name="connsiteY25" fmla="*/ 239713 h 457200"/>
              <a:gd name="connsiteX26" fmla="*/ 292100 w 457200"/>
              <a:gd name="connsiteY26" fmla="*/ 89694 h 457200"/>
              <a:gd name="connsiteX27" fmla="*/ 334963 w 457200"/>
              <a:gd name="connsiteY27" fmla="*/ 132556 h 457200"/>
              <a:gd name="connsiteX28" fmla="*/ 295275 w 457200"/>
              <a:gd name="connsiteY28" fmla="*/ 172244 h 457200"/>
              <a:gd name="connsiteX29" fmla="*/ 269081 w 457200"/>
              <a:gd name="connsiteY29" fmla="*/ 164306 h 457200"/>
              <a:gd name="connsiteX30" fmla="*/ 222250 w 457200"/>
              <a:gd name="connsiteY30" fmla="*/ 211138 h 457200"/>
              <a:gd name="connsiteX31" fmla="*/ 230188 w 457200"/>
              <a:gd name="connsiteY31" fmla="*/ 237331 h 457200"/>
              <a:gd name="connsiteX32" fmla="*/ 157163 w 457200"/>
              <a:gd name="connsiteY32" fmla="*/ 282575 h 457200"/>
              <a:gd name="connsiteX33" fmla="*/ 151606 w 457200"/>
              <a:gd name="connsiteY33" fmla="*/ 288131 h 457200"/>
              <a:gd name="connsiteX34" fmla="*/ 136525 w 457200"/>
              <a:gd name="connsiteY34" fmla="*/ 273050 h 457200"/>
              <a:gd name="connsiteX35" fmla="*/ 142081 w 457200"/>
              <a:gd name="connsiteY35" fmla="*/ 267494 h 457200"/>
              <a:gd name="connsiteX36" fmla="*/ 157163 w 457200"/>
              <a:gd name="connsiteY36" fmla="*/ 282575 h 457200"/>
              <a:gd name="connsiteX37" fmla="*/ 384969 w 457200"/>
              <a:gd name="connsiteY37" fmla="*/ 404813 h 457200"/>
              <a:gd name="connsiteX38" fmla="*/ 384969 w 457200"/>
              <a:gd name="connsiteY38" fmla="*/ 436563 h 457200"/>
              <a:gd name="connsiteX39" fmla="*/ 72231 w 457200"/>
              <a:gd name="connsiteY39" fmla="*/ 436563 h 457200"/>
              <a:gd name="connsiteX40" fmla="*/ 72231 w 457200"/>
              <a:gd name="connsiteY40" fmla="*/ 404813 h 457200"/>
              <a:gd name="connsiteX41" fmla="*/ 437356 w 457200"/>
              <a:gd name="connsiteY41" fmla="*/ 437356 h 457200"/>
              <a:gd name="connsiteX42" fmla="*/ 404813 w 457200"/>
              <a:gd name="connsiteY42" fmla="*/ 437356 h 457200"/>
              <a:gd name="connsiteX43" fmla="*/ 404813 w 457200"/>
              <a:gd name="connsiteY43" fmla="*/ 385763 h 457200"/>
              <a:gd name="connsiteX44" fmla="*/ 370681 w 457200"/>
              <a:gd name="connsiteY44" fmla="*/ 385763 h 457200"/>
              <a:gd name="connsiteX45" fmla="*/ 315913 w 457200"/>
              <a:gd name="connsiteY45" fmla="*/ 216694 h 457200"/>
              <a:gd name="connsiteX46" fmla="*/ 316706 w 457200"/>
              <a:gd name="connsiteY46" fmla="*/ 211138 h 457200"/>
              <a:gd name="connsiteX47" fmla="*/ 308769 w 457200"/>
              <a:gd name="connsiteY47" fmla="*/ 185738 h 457200"/>
              <a:gd name="connsiteX48" fmla="*/ 362744 w 457200"/>
              <a:gd name="connsiteY48" fmla="*/ 132556 h 457200"/>
              <a:gd name="connsiteX49" fmla="*/ 292100 w 457200"/>
              <a:gd name="connsiteY49" fmla="*/ 61913 h 457200"/>
              <a:gd name="connsiteX50" fmla="*/ 114300 w 457200"/>
              <a:gd name="connsiteY50" fmla="*/ 239713 h 457200"/>
              <a:gd name="connsiteX51" fmla="*/ 128588 w 457200"/>
              <a:gd name="connsiteY51" fmla="*/ 254000 h 457200"/>
              <a:gd name="connsiteX52" fmla="*/ 108744 w 457200"/>
              <a:gd name="connsiteY52" fmla="*/ 273050 h 457200"/>
              <a:gd name="connsiteX53" fmla="*/ 151606 w 457200"/>
              <a:gd name="connsiteY53" fmla="*/ 315913 h 457200"/>
              <a:gd name="connsiteX54" fmla="*/ 170656 w 457200"/>
              <a:gd name="connsiteY54" fmla="*/ 296863 h 457200"/>
              <a:gd name="connsiteX55" fmla="*/ 184944 w 457200"/>
              <a:gd name="connsiteY55" fmla="*/ 310356 h 457200"/>
              <a:gd name="connsiteX56" fmla="*/ 244475 w 457200"/>
              <a:gd name="connsiteY56" fmla="*/ 250825 h 457200"/>
              <a:gd name="connsiteX57" fmla="*/ 269081 w 457200"/>
              <a:gd name="connsiteY57" fmla="*/ 257969 h 457200"/>
              <a:gd name="connsiteX58" fmla="*/ 274638 w 457200"/>
              <a:gd name="connsiteY58" fmla="*/ 257969 h 457200"/>
              <a:gd name="connsiteX59" fmla="*/ 311150 w 457200"/>
              <a:gd name="connsiteY59" fmla="*/ 385763 h 457200"/>
              <a:gd name="connsiteX60" fmla="*/ 134144 w 457200"/>
              <a:gd name="connsiteY60" fmla="*/ 385763 h 457200"/>
              <a:gd name="connsiteX61" fmla="*/ 134144 w 457200"/>
              <a:gd name="connsiteY61" fmla="*/ 370681 h 457200"/>
              <a:gd name="connsiteX62" fmla="*/ 196850 w 457200"/>
              <a:gd name="connsiteY62" fmla="*/ 370681 h 457200"/>
              <a:gd name="connsiteX63" fmla="*/ 196850 w 457200"/>
              <a:gd name="connsiteY63" fmla="*/ 351631 h 457200"/>
              <a:gd name="connsiteX64" fmla="*/ 51594 w 457200"/>
              <a:gd name="connsiteY64" fmla="*/ 351631 h 457200"/>
              <a:gd name="connsiteX65" fmla="*/ 51594 w 457200"/>
              <a:gd name="connsiteY65" fmla="*/ 370681 h 457200"/>
              <a:gd name="connsiteX66" fmla="*/ 114300 w 457200"/>
              <a:gd name="connsiteY66" fmla="*/ 370681 h 457200"/>
              <a:gd name="connsiteX67" fmla="*/ 114300 w 457200"/>
              <a:gd name="connsiteY67" fmla="*/ 385763 h 457200"/>
              <a:gd name="connsiteX68" fmla="*/ 52388 w 457200"/>
              <a:gd name="connsiteY68" fmla="*/ 385763 h 457200"/>
              <a:gd name="connsiteX69" fmla="*/ 52388 w 457200"/>
              <a:gd name="connsiteY69" fmla="*/ 437356 h 457200"/>
              <a:gd name="connsiteX70" fmla="*/ 19844 w 457200"/>
              <a:gd name="connsiteY70" fmla="*/ 437356 h 457200"/>
              <a:gd name="connsiteX71" fmla="*/ 19844 w 457200"/>
              <a:gd name="connsiteY71" fmla="*/ 19050 h 457200"/>
              <a:gd name="connsiteX72" fmla="*/ 437356 w 457200"/>
              <a:gd name="connsiteY72" fmla="*/ 19050 h 457200"/>
              <a:gd name="connsiteX73" fmla="*/ 437356 w 457200"/>
              <a:gd name="connsiteY73" fmla="*/ 437356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57200" h="457200">
                <a:moveTo>
                  <a:pt x="0" y="0"/>
                </a:moveTo>
                <a:lnTo>
                  <a:pt x="0" y="457200"/>
                </a:lnTo>
                <a:lnTo>
                  <a:pt x="457200" y="457200"/>
                </a:lnTo>
                <a:lnTo>
                  <a:pt x="457200" y="0"/>
                </a:lnTo>
                <a:close/>
                <a:moveTo>
                  <a:pt x="294481" y="250825"/>
                </a:moveTo>
                <a:cubicBezTo>
                  <a:pt x="290513" y="246063"/>
                  <a:pt x="285750" y="241300"/>
                  <a:pt x="280988" y="236538"/>
                </a:cubicBezTo>
                <a:cubicBezTo>
                  <a:pt x="277257" y="238242"/>
                  <a:pt x="273181" y="239057"/>
                  <a:pt x="269081" y="238919"/>
                </a:cubicBezTo>
                <a:cubicBezTo>
                  <a:pt x="265509" y="238889"/>
                  <a:pt x="261987" y="238076"/>
                  <a:pt x="258763" y="236538"/>
                </a:cubicBezTo>
                <a:cubicBezTo>
                  <a:pt x="252438" y="234050"/>
                  <a:pt x="247319" y="229216"/>
                  <a:pt x="244475" y="223044"/>
                </a:cubicBezTo>
                <a:cubicBezTo>
                  <a:pt x="244475" y="222250"/>
                  <a:pt x="243681" y="221456"/>
                  <a:pt x="243681" y="220663"/>
                </a:cubicBezTo>
                <a:cubicBezTo>
                  <a:pt x="242387" y="217663"/>
                  <a:pt x="241842" y="214394"/>
                  <a:pt x="242094" y="211138"/>
                </a:cubicBezTo>
                <a:cubicBezTo>
                  <a:pt x="241899" y="196024"/>
                  <a:pt x="253968" y="183600"/>
                  <a:pt x="269081" y="183356"/>
                </a:cubicBezTo>
                <a:cubicBezTo>
                  <a:pt x="273246" y="183456"/>
                  <a:pt x="277326" y="184545"/>
                  <a:pt x="280988" y="186531"/>
                </a:cubicBezTo>
                <a:cubicBezTo>
                  <a:pt x="285792" y="188868"/>
                  <a:pt x="289898" y="192426"/>
                  <a:pt x="292894" y="196850"/>
                </a:cubicBezTo>
                <a:cubicBezTo>
                  <a:pt x="293688" y="198438"/>
                  <a:pt x="294481" y="199231"/>
                  <a:pt x="294481" y="200819"/>
                </a:cubicBezTo>
                <a:cubicBezTo>
                  <a:pt x="296104" y="204013"/>
                  <a:pt x="296922" y="207555"/>
                  <a:pt x="296863" y="211138"/>
                </a:cubicBezTo>
                <a:cubicBezTo>
                  <a:pt x="296842" y="215222"/>
                  <a:pt x="296034" y="219265"/>
                  <a:pt x="294481" y="223044"/>
                </a:cubicBezTo>
                <a:lnTo>
                  <a:pt x="308769" y="237331"/>
                </a:lnTo>
                <a:cubicBezTo>
                  <a:pt x="357981" y="289719"/>
                  <a:pt x="354806" y="356394"/>
                  <a:pt x="350838" y="385763"/>
                </a:cubicBezTo>
                <a:lnTo>
                  <a:pt x="330994" y="385763"/>
                </a:lnTo>
                <a:cubicBezTo>
                  <a:pt x="332581" y="360363"/>
                  <a:pt x="332581" y="300831"/>
                  <a:pt x="294481" y="250825"/>
                </a:cubicBezTo>
                <a:close/>
                <a:moveTo>
                  <a:pt x="230188" y="237331"/>
                </a:moveTo>
                <a:lnTo>
                  <a:pt x="184944" y="282575"/>
                </a:lnTo>
                <a:lnTo>
                  <a:pt x="184944" y="282575"/>
                </a:lnTo>
                <a:lnTo>
                  <a:pt x="142081" y="239713"/>
                </a:lnTo>
                <a:lnTo>
                  <a:pt x="142081" y="239713"/>
                </a:lnTo>
                <a:lnTo>
                  <a:pt x="292100" y="89694"/>
                </a:lnTo>
                <a:lnTo>
                  <a:pt x="334963" y="132556"/>
                </a:lnTo>
                <a:lnTo>
                  <a:pt x="295275" y="172244"/>
                </a:lnTo>
                <a:cubicBezTo>
                  <a:pt x="287701" y="166696"/>
                  <a:pt x="278461" y="163896"/>
                  <a:pt x="269081" y="164306"/>
                </a:cubicBezTo>
                <a:cubicBezTo>
                  <a:pt x="243239" y="164359"/>
                  <a:pt x="222302" y="185295"/>
                  <a:pt x="222250" y="211138"/>
                </a:cubicBezTo>
                <a:cubicBezTo>
                  <a:pt x="222329" y="220449"/>
                  <a:pt x="225084" y="229542"/>
                  <a:pt x="230188" y="237331"/>
                </a:cubicBezTo>
                <a:close/>
                <a:moveTo>
                  <a:pt x="157163" y="282575"/>
                </a:moveTo>
                <a:lnTo>
                  <a:pt x="151606" y="288131"/>
                </a:lnTo>
                <a:lnTo>
                  <a:pt x="136525" y="273050"/>
                </a:lnTo>
                <a:lnTo>
                  <a:pt x="142081" y="267494"/>
                </a:lnTo>
                <a:lnTo>
                  <a:pt x="157163" y="282575"/>
                </a:lnTo>
                <a:close/>
                <a:moveTo>
                  <a:pt x="384969" y="404813"/>
                </a:moveTo>
                <a:lnTo>
                  <a:pt x="384969" y="436563"/>
                </a:lnTo>
                <a:lnTo>
                  <a:pt x="72231" y="436563"/>
                </a:lnTo>
                <a:lnTo>
                  <a:pt x="72231" y="404813"/>
                </a:lnTo>
                <a:close/>
                <a:moveTo>
                  <a:pt x="437356" y="437356"/>
                </a:moveTo>
                <a:lnTo>
                  <a:pt x="404813" y="437356"/>
                </a:lnTo>
                <a:lnTo>
                  <a:pt x="404813" y="385763"/>
                </a:lnTo>
                <a:lnTo>
                  <a:pt x="370681" y="385763"/>
                </a:lnTo>
                <a:cubicBezTo>
                  <a:pt x="374650" y="350838"/>
                  <a:pt x="375444" y="274638"/>
                  <a:pt x="315913" y="216694"/>
                </a:cubicBezTo>
                <a:cubicBezTo>
                  <a:pt x="316564" y="214918"/>
                  <a:pt x="316834" y="213025"/>
                  <a:pt x="316706" y="211138"/>
                </a:cubicBezTo>
                <a:cubicBezTo>
                  <a:pt x="316508" y="202092"/>
                  <a:pt x="313757" y="193286"/>
                  <a:pt x="308769" y="185738"/>
                </a:cubicBezTo>
                <a:lnTo>
                  <a:pt x="362744" y="132556"/>
                </a:lnTo>
                <a:lnTo>
                  <a:pt x="292100" y="61913"/>
                </a:lnTo>
                <a:lnTo>
                  <a:pt x="114300" y="239713"/>
                </a:lnTo>
                <a:lnTo>
                  <a:pt x="128588" y="254000"/>
                </a:lnTo>
                <a:lnTo>
                  <a:pt x="108744" y="273050"/>
                </a:lnTo>
                <a:lnTo>
                  <a:pt x="151606" y="315913"/>
                </a:lnTo>
                <a:lnTo>
                  <a:pt x="170656" y="296863"/>
                </a:lnTo>
                <a:lnTo>
                  <a:pt x="184944" y="310356"/>
                </a:lnTo>
                <a:lnTo>
                  <a:pt x="244475" y="250825"/>
                </a:lnTo>
                <a:cubicBezTo>
                  <a:pt x="251798" y="255570"/>
                  <a:pt x="260356" y="258054"/>
                  <a:pt x="269081" y="257969"/>
                </a:cubicBezTo>
                <a:lnTo>
                  <a:pt x="274638" y="257969"/>
                </a:lnTo>
                <a:cubicBezTo>
                  <a:pt x="315119" y="305594"/>
                  <a:pt x="313531" y="364331"/>
                  <a:pt x="311150" y="385763"/>
                </a:cubicBezTo>
                <a:lnTo>
                  <a:pt x="134144" y="385763"/>
                </a:lnTo>
                <a:lnTo>
                  <a:pt x="134144" y="370681"/>
                </a:lnTo>
                <a:lnTo>
                  <a:pt x="196850" y="370681"/>
                </a:lnTo>
                <a:lnTo>
                  <a:pt x="196850" y="351631"/>
                </a:lnTo>
                <a:lnTo>
                  <a:pt x="51594" y="351631"/>
                </a:lnTo>
                <a:lnTo>
                  <a:pt x="51594" y="370681"/>
                </a:lnTo>
                <a:lnTo>
                  <a:pt x="114300" y="370681"/>
                </a:lnTo>
                <a:lnTo>
                  <a:pt x="114300" y="385763"/>
                </a:lnTo>
                <a:lnTo>
                  <a:pt x="52388" y="385763"/>
                </a:lnTo>
                <a:lnTo>
                  <a:pt x="52388" y="437356"/>
                </a:lnTo>
                <a:lnTo>
                  <a:pt x="19844" y="437356"/>
                </a:lnTo>
                <a:lnTo>
                  <a:pt x="19844" y="19050"/>
                </a:lnTo>
                <a:lnTo>
                  <a:pt x="437356" y="19050"/>
                </a:lnTo>
                <a:lnTo>
                  <a:pt x="437356" y="437356"/>
                </a:lnTo>
                <a:close/>
              </a:path>
            </a:pathLst>
          </a:custGeom>
          <a:grpFill xmlns:a="http://schemas.openxmlformats.org/drawingml/2006/main"/>
          <a:ln xmlns:a="http://schemas.openxmlformats.org/drawingml/2006/main" w="38100" cap="flat">
            <a:solidFill>
              <a:srgbClr val="008495"/>
            </a:solidFill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  <cdr:sp macro="" textlink="">
        <cdr:nvSpPr>
          <cdr:cNvPr id="8" name="Freeform 211">
            <a:extLst xmlns:a="http://schemas.openxmlformats.org/drawingml/2006/main">
              <a:ext uri="{FF2B5EF4-FFF2-40B4-BE49-F238E27FC236}">
                <a16:creationId xmlns:a16="http://schemas.microsoft.com/office/drawing/2014/main" id="{D38A8020-038D-044D-B2AC-51F11F7B2035}"/>
              </a:ext>
            </a:extLst>
          </cdr:cNvPr>
          <cdr:cNvSpPr/>
        </cdr:nvSpPr>
        <cdr:spPr>
          <a:xfrm xmlns:a="http://schemas.openxmlformats.org/drawingml/2006/main">
            <a:off x="1247992" y="4561121"/>
            <a:ext cx="53339" cy="53339"/>
          </a:xfrm>
          <a:custGeom xmlns:a="http://schemas.openxmlformats.org/drawingml/2006/main">
            <a:avLst/>
            <a:gdLst>
              <a:gd name="connsiteX0" fmla="*/ 53340 w 53339"/>
              <a:gd name="connsiteY0" fmla="*/ 38767 h 53339"/>
              <a:gd name="connsiteX1" fmla="*/ 14542 w 53339"/>
              <a:gd name="connsiteY1" fmla="*/ 0 h 53339"/>
              <a:gd name="connsiteX2" fmla="*/ 0 w 53339"/>
              <a:gd name="connsiteY2" fmla="*/ 12922 h 53339"/>
              <a:gd name="connsiteX3" fmla="*/ 40418 w 53339"/>
              <a:gd name="connsiteY3" fmla="*/ 53340 h 53339"/>
              <a:gd name="connsiteX4" fmla="*/ 53340 w 53339"/>
              <a:gd name="connsiteY4" fmla="*/ 38767 h 53339"/>
              <a:gd name="connsiteX5" fmla="*/ 53340 w 53339"/>
              <a:gd name="connsiteY5" fmla="*/ 38767 h 53339"/>
              <a:gd name="connsiteX6" fmla="*/ 53340 w 53339"/>
              <a:gd name="connsiteY6" fmla="*/ 38767 h 5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339" h="53339">
                <a:moveTo>
                  <a:pt x="53340" y="38767"/>
                </a:moveTo>
                <a:lnTo>
                  <a:pt x="14542" y="0"/>
                </a:lnTo>
                <a:lnTo>
                  <a:pt x="0" y="12922"/>
                </a:lnTo>
                <a:lnTo>
                  <a:pt x="40418" y="53340"/>
                </a:lnTo>
                <a:lnTo>
                  <a:pt x="53340" y="38767"/>
                </a:lnTo>
                <a:lnTo>
                  <a:pt x="53340" y="38767"/>
                </a:lnTo>
                <a:lnTo>
                  <a:pt x="53340" y="38767"/>
                </a:lnTo>
                <a:close/>
              </a:path>
            </a:pathLst>
          </a:custGeom>
          <a:grpFill xmlns:a="http://schemas.openxmlformats.org/drawingml/2006/main"/>
          <a:ln xmlns:a="http://schemas.openxmlformats.org/drawingml/2006/main" w="38100" cap="flat">
            <a:solidFill>
              <a:srgbClr val="008495"/>
            </a:solidFill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  <cdr:sp macro="" textlink="">
        <cdr:nvSpPr>
          <cdr:cNvPr id="9" name="Freeform 212">
            <a:extLst xmlns:a="http://schemas.openxmlformats.org/drawingml/2006/main">
              <a:ext uri="{FF2B5EF4-FFF2-40B4-BE49-F238E27FC236}">
                <a16:creationId xmlns:a16="http://schemas.microsoft.com/office/drawing/2014/main" id="{E67F83C7-98B0-9649-80AA-F63D0CDF993C}"/>
              </a:ext>
            </a:extLst>
          </cdr:cNvPr>
          <cdr:cNvSpPr/>
        </cdr:nvSpPr>
        <cdr:spPr>
          <a:xfrm xmlns:a="http://schemas.openxmlformats.org/drawingml/2006/main">
            <a:off x="1191762" y="4697709"/>
            <a:ext cx="28638" cy="28638"/>
          </a:xfrm>
          <a:custGeom xmlns:a="http://schemas.openxmlformats.org/drawingml/2006/main">
            <a:avLst/>
            <a:gdLst>
              <a:gd name="connsiteX0" fmla="*/ 0 w 28638"/>
              <a:gd name="connsiteY0" fmla="*/ 14319 h 28638"/>
              <a:gd name="connsiteX1" fmla="*/ 14319 w 28638"/>
              <a:gd name="connsiteY1" fmla="*/ 0 h 28638"/>
              <a:gd name="connsiteX2" fmla="*/ 28638 w 28638"/>
              <a:gd name="connsiteY2" fmla="*/ 14319 h 28638"/>
              <a:gd name="connsiteX3" fmla="*/ 14319 w 28638"/>
              <a:gd name="connsiteY3" fmla="*/ 28638 h 28638"/>
              <a:gd name="connsiteX4" fmla="*/ 0 w 28638"/>
              <a:gd name="connsiteY4" fmla="*/ 14319 h 2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38" h="28638">
                <a:moveTo>
                  <a:pt x="0" y="14319"/>
                </a:moveTo>
                <a:cubicBezTo>
                  <a:pt x="0" y="6411"/>
                  <a:pt x="6411" y="0"/>
                  <a:pt x="14319" y="0"/>
                </a:cubicBezTo>
                <a:cubicBezTo>
                  <a:pt x="22228" y="0"/>
                  <a:pt x="28638" y="6411"/>
                  <a:pt x="28638" y="14319"/>
                </a:cubicBezTo>
                <a:cubicBezTo>
                  <a:pt x="28638" y="22228"/>
                  <a:pt x="22228" y="28638"/>
                  <a:pt x="14319" y="28638"/>
                </a:cubicBezTo>
                <a:cubicBezTo>
                  <a:pt x="6411" y="28638"/>
                  <a:pt x="0" y="22228"/>
                  <a:pt x="0" y="14319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 w="38100" cap="flat">
            <a:solidFill>
              <a:srgbClr val="008495"/>
            </a:solidFill>
            <a:prstDash val="solid"/>
            <a:miter/>
          </a:ln>
        </cdr:spPr>
        <cdr:txBody>
          <a:bodyPr xmlns:a="http://schemas.openxmlformats.org/drawingml/2006/main" rtlCol="0" anchor="ctr"/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GB" sz="700" b="1" dirty="0">
              <a:solidFill>
                <a:schemeClr val="accent1"/>
              </a:solidFill>
            </a:endParaRPr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75" tIns="49525" rIns="99075" bIns="49525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9e0d969411_0_0:notes"/>
          <p:cNvSpPr txBox="1">
            <a:spLocks noGrp="1"/>
          </p:cNvSpPr>
          <p:nvPr>
            <p:ph type="body" idx="1"/>
          </p:nvPr>
        </p:nvSpPr>
        <p:spPr>
          <a:xfrm>
            <a:off x="946573" y="4861435"/>
            <a:ext cx="5206200" cy="4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sp>
        <p:nvSpPr>
          <p:cNvPr id="58" name="Google Shape;58;g29e0d96941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p14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s-ES" b="1" dirty="0"/>
              <a:t>Expediente A020/23 RI</a:t>
            </a:r>
            <a:endParaRPr b="1" dirty="0"/>
          </a:p>
        </p:txBody>
      </p:sp>
      <p:sp>
        <p:nvSpPr>
          <p:cNvPr id="695" name="Google Shape;695;p14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4" name="Google Shape;694;p14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s-ES" b="1" dirty="0"/>
              <a:t>Expediente 088/21RI</a:t>
            </a:r>
            <a:endParaRPr b="1" dirty="0"/>
          </a:p>
        </p:txBody>
      </p:sp>
      <p:sp>
        <p:nvSpPr>
          <p:cNvPr id="695" name="Google Shape;695;p14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736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6" name="Google Shape;876;p30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914400" lvl="0" indent="-2286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1100" b="1" dirty="0">
                <a:solidFill>
                  <a:srgbClr val="242424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100"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s-ES" b="1" dirty="0"/>
              <a:t>Expediente A025/24 en elaboración </a:t>
            </a:r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b="1" dirty="0"/>
          </a:p>
        </p:txBody>
      </p:sp>
      <p:sp>
        <p:nvSpPr>
          <p:cNvPr id="877" name="Google Shape;877;p30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Kahoot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 A024/23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Genially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ExpedienteA023/23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Kaltura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ExpedienteA043/23</a:t>
            </a:r>
            <a:endParaRPr lang="es-ES" dirty="0"/>
          </a:p>
          <a:p>
            <a:r>
              <a:rPr lang="es-ES" dirty="0"/>
              <a:t>Integramos licencia de docencia híbrida como refuerzo a lo que ya tienen. Enriquecer el entorno de docencia híbrida, presencial o a distancia </a:t>
            </a:r>
          </a:p>
        </p:txBody>
      </p:sp>
    </p:spTree>
    <p:extLst>
      <p:ext uri="{BB962C8B-B14F-4D97-AF65-F5344CB8AC3E}">
        <p14:creationId xmlns:p14="http://schemas.microsoft.com/office/powerpoint/2010/main" val="1800288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Kahoot</a:t>
            </a:r>
            <a:r>
              <a:rPr lang="es-ES" sz="2400" b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 A024/23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Genially</a:t>
            </a:r>
            <a:r>
              <a:rPr lang="es-ES" sz="2400" b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ExpedienteA023/23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Kaltura</a:t>
            </a:r>
            <a:r>
              <a:rPr lang="es-ES" sz="2400" b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ExpedienteA043/23</a:t>
            </a:r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395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Kahoot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 A024/23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Genially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ExpedienteA023/23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Kaltura</a:t>
            </a: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inherit"/>
                <a:cs typeface="Times New Roman" panose="02020603050405020304" pitchFamily="18" charset="0"/>
              </a:rPr>
              <a:t>: ExpedienteA043/23 – se ha cancelado Expediente 024.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4619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800" b="1" kern="0" dirty="0">
                <a:solidFill>
                  <a:srgbClr val="0070C0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Expediente 005/24</a:t>
            </a:r>
            <a:r>
              <a:rPr lang="es-ES" sz="1800" b="1" kern="0" dirty="0">
                <a:solidFill>
                  <a:srgbClr val="FF0000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ES" sz="1800" b="1" kern="100" dirty="0">
              <a:solidFill>
                <a:srgbClr val="FF0000"/>
              </a:solidFill>
              <a:effectLst/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0872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sz="2400" b="1" kern="0">
              <a:solidFill>
                <a:schemeClr val="tx2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kern="0">
                <a:solidFill>
                  <a:schemeClr val="tx2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ECASUE Expediente C001/23-DG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kern="0">
                <a:solidFill>
                  <a:schemeClr val="tx2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ARCHIVE Expediente  005/23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sz="2400" kern="0">
              <a:solidFill>
                <a:schemeClr val="tx2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728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sz="2400" b="1" kern="0" dirty="0">
              <a:solidFill>
                <a:schemeClr val="tx2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kern="0" dirty="0">
                <a:solidFill>
                  <a:schemeClr val="tx2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ECASUE Expediente C001/23-DG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kern="0" dirty="0">
                <a:solidFill>
                  <a:schemeClr val="tx2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ARCHIVE Expediente  005/23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sz="2400" b="1" kern="0" dirty="0">
              <a:solidFill>
                <a:schemeClr val="tx2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b="1" kern="0" dirty="0">
                <a:solidFill>
                  <a:schemeClr val="tx2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Crea un sistema de datos de referencia para el intercambio de información / se estandariza un lenguaje común / ontología sistema de metadatos entre la información que intercambian las universidades 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sz="2400" kern="0" dirty="0">
              <a:solidFill>
                <a:schemeClr val="tx2"/>
              </a:solidFill>
              <a:effectLst/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469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1800" kern="0" dirty="0">
                <a:solidFill>
                  <a:srgbClr val="0070C0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Expediente 021/24 </a:t>
            </a:r>
          </a:p>
          <a:p>
            <a:pPr marL="457200" marR="0" lvl="0" indent="-228600" algn="l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8886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endParaRPr lang="es-ES" dirty="0">
              <a:latin typeface="Arial"/>
              <a:cs typeface="Arial"/>
            </a:endParaRPr>
          </a:p>
        </p:txBody>
      </p:sp>
      <p:sp>
        <p:nvSpPr>
          <p:cNvPr id="75" name="Google Shape;75;p1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30e51fe7a0_0_2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5" name="Google Shape;685;g230e51fe7a0_0_23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sz="2400" kern="0" dirty="0">
                <a:solidFill>
                  <a:srgbClr val="0070C0"/>
                </a:solidFill>
                <a:effectLst/>
                <a:highlight>
                  <a:srgbClr val="00FFFF"/>
                </a:highlight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A036 (1,6M) apertura de sobres y A025 en ejecución 428k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6" name="Google Shape;686;g230e51fe7a0_0_23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42602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5" name="Google Shape;935;p34:notes"/>
          <p:cNvSpPr txBox="1">
            <a:spLocks noGrp="1"/>
          </p:cNvSpPr>
          <p:nvPr>
            <p:ph type="body" idx="1"/>
          </p:nvPr>
        </p:nvSpPr>
        <p:spPr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75" tIns="49525" rIns="99075" bIns="49525" anchor="t" anchorCtr="0">
            <a:noAutofit/>
          </a:bodyPr>
          <a:lstStyle/>
          <a:p>
            <a: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/>
              <a:t>Pendiente ajustar texto 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g196b5af5505_3_84:notes"/>
          <p:cNvSpPr txBox="1">
            <a:spLocks noGrp="1"/>
          </p:cNvSpPr>
          <p:nvPr>
            <p:ph type="body" idx="1"/>
          </p:nvPr>
        </p:nvSpPr>
        <p:spPr>
          <a:xfrm>
            <a:off x="946574" y="4861441"/>
            <a:ext cx="5206200" cy="46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75" tIns="49525" rIns="99075" bIns="49525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6" name="Google Shape;956;g196b5af5505_3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indent="0">
              <a:buClr>
                <a:schemeClr val="dk1"/>
              </a:buClr>
              <a:buFont typeface="Arial,Sans-Serif"/>
              <a:buNone/>
            </a:pPr>
            <a:endParaRPr lang="es-ES"/>
          </a:p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None/>
            </a:pPr>
            <a:endParaRPr lang="es-ES" b="1">
              <a:cs typeface="Arial"/>
            </a:endParaRPr>
          </a:p>
        </p:txBody>
      </p:sp>
      <p:sp>
        <p:nvSpPr>
          <p:cNvPr id="174" name="Google Shape;174;p3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9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dirty="0"/>
          </a:p>
        </p:txBody>
      </p:sp>
      <p:sp>
        <p:nvSpPr>
          <p:cNvPr id="281" name="Google Shape;281;p9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p9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/>
          </a:p>
        </p:txBody>
      </p:sp>
      <p:sp>
        <p:nvSpPr>
          <p:cNvPr id="281" name="Google Shape;281;p9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8607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7" name="Google Shape;767;p27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s-ES" sz="4000" b="1" i="0" dirty="0">
                <a:solidFill>
                  <a:srgbClr val="FF0000"/>
                </a:solidFill>
                <a:effectLst/>
                <a:latin typeface="Aptos Narrow" panose="020B0004020202020204" pitchFamily="34" charset="0"/>
              </a:rPr>
              <a:t>Expediente A016/22-RI – Valor verificado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tabLst/>
              <a:defRPr/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highlight>
                  <a:srgbClr val="D9D9D9"/>
                </a:highlight>
                <a:latin typeface="Arial" panose="020B0604020202020204" pitchFamily="34" charset="0"/>
              </a:rPr>
              <a:t>743.639,46 € SIN IVA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tabLst/>
              <a:defRPr/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highlight>
                  <a:srgbClr val="D9D9D9"/>
                </a:highlight>
                <a:latin typeface="Arial" panose="020B0604020202020204" pitchFamily="34" charset="0"/>
              </a:rPr>
              <a:t>899.803,75 € CON IVA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tabLst/>
              <a:defRPr/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highlight>
                  <a:srgbClr val="D9D9D9"/>
                </a:highlight>
                <a:latin typeface="Arial" panose="020B0604020202020204" pitchFamily="34" charset="0"/>
              </a:rPr>
              <a:t>A002</a:t>
            </a:r>
            <a:endParaRPr lang="es-ES" sz="32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lang="es-ES" sz="4000" b="1" i="0" dirty="0">
              <a:solidFill>
                <a:srgbClr val="FF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768" name="Google Shape;768;p27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2" name="Google Shape;782;p16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s-ES" b="1"/>
              <a:t>Expediente nuevo 009/24 (2024-)</a:t>
            </a:r>
            <a:br>
              <a:rPr lang="es-ES" b="1"/>
            </a:br>
            <a:r>
              <a:rPr lang="es-ES" b="1"/>
              <a:t>Estado: Valoración de ofertas y presupuesto previsto de 440k+IVA</a:t>
            </a:r>
          </a:p>
        </p:txBody>
      </p:sp>
      <p:sp>
        <p:nvSpPr>
          <p:cNvPr id="783" name="Google Shape;783;p16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24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22860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Expediente 049/23 SI Servicio de </a:t>
            </a:r>
            <a:r>
              <a:rPr lang="es-ES" sz="18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Anycast</a:t>
            </a: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para los dominios.es y </a:t>
            </a:r>
            <a:r>
              <a:rPr lang="es-ES" sz="18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RedIRIS</a:t>
            </a: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(2024-2028), 70K+IVA. En ejecución </a:t>
            </a:r>
          </a:p>
          <a:p>
            <a:pPr marL="22860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Expediente 089/22 SI Servicio </a:t>
            </a:r>
            <a:r>
              <a:rPr lang="es-ES" sz="18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Anycast</a:t>
            </a: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el servicio DNS de </a:t>
            </a:r>
            <a:r>
              <a:rPr lang="es-ES" sz="1800" b="1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rediris</a:t>
            </a:r>
            <a:r>
              <a:rPr lang="es-E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(2024-2028), 132K+IVA. En ejecución </a:t>
            </a:r>
          </a:p>
          <a:p>
            <a:pPr marL="22860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endParaRPr lang="es-ES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" name="Google Shape;440;p24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Google Shape;85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3" name="Google Shape;853;p29:notes"/>
          <p:cNvSpPr txBox="1">
            <a:spLocks noGrp="1"/>
          </p:cNvSpPr>
          <p:nvPr>
            <p:ph type="body" idx="1"/>
          </p:nvPr>
        </p:nvSpPr>
        <p:spPr>
          <a:xfrm>
            <a:off x="709930" y="4925401"/>
            <a:ext cx="5679300" cy="40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dirty="0"/>
          </a:p>
        </p:txBody>
      </p:sp>
      <p:sp>
        <p:nvSpPr>
          <p:cNvPr id="854" name="Google Shape;854;p29:notes"/>
          <p:cNvSpPr txBox="1">
            <a:spLocks noGrp="1"/>
          </p:cNvSpPr>
          <p:nvPr>
            <p:ph type="sldNum" idx="12"/>
          </p:nvPr>
        </p:nvSpPr>
        <p:spPr>
          <a:xfrm>
            <a:off x="4021294" y="9721094"/>
            <a:ext cx="30765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7200" tIns="48600" rIns="97200" bIns="486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fld id="{00000000-1234-1234-1234-123412341234}" type="slidenum">
              <a:rPr lang="es-ES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tada" type="tx">
  <p:cSld name="TITLE_AND_BODY">
    <p:bg>
      <p:bgPr>
        <a:solidFill>
          <a:schemeClr val="accent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2365182"/>
            <a:ext cx="18773827" cy="1350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erpo" type="obj">
  <p:cSld name="OBJECT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g18f60634d0e_0_95"/>
          <p:cNvSpPr txBox="1">
            <a:spLocks noGrp="1"/>
          </p:cNvSpPr>
          <p:nvPr>
            <p:ph type="sldNum" idx="12"/>
          </p:nvPr>
        </p:nvSpPr>
        <p:spPr>
          <a:xfrm>
            <a:off x="22449773" y="13050525"/>
            <a:ext cx="1182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4" name="Google Shape;14;g18f60634d0e_0_95"/>
          <p:cNvSpPr txBox="1"/>
          <p:nvPr/>
        </p:nvSpPr>
        <p:spPr>
          <a:xfrm>
            <a:off x="1123200" y="262800"/>
            <a:ext cx="192360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lang="es-ES" sz="6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SERVICIOS CON LA DIRECTIVA NIS 2</a:t>
            </a: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g18f60634d0e_0_95"/>
          <p:cNvSpPr/>
          <p:nvPr/>
        </p:nvSpPr>
        <p:spPr>
          <a:xfrm>
            <a:off x="0" y="-39500"/>
            <a:ext cx="24384000" cy="1275900"/>
          </a:xfrm>
          <a:prstGeom prst="rect">
            <a:avLst/>
          </a:prstGeom>
          <a:solidFill>
            <a:srgbClr val="69B7B1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g18f60634d0e_0_95"/>
          <p:cNvSpPr/>
          <p:nvPr/>
        </p:nvSpPr>
        <p:spPr>
          <a:xfrm>
            <a:off x="0" y="1213700"/>
            <a:ext cx="24384000" cy="2745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g18f60634d0e_0_95"/>
          <p:cNvSpPr txBox="1">
            <a:spLocks noGrp="1"/>
          </p:cNvSpPr>
          <p:nvPr>
            <p:ph type="title"/>
          </p:nvPr>
        </p:nvSpPr>
        <p:spPr>
          <a:xfrm>
            <a:off x="1602225" y="-5520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g18f60634d0e_0_9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2365182"/>
            <a:ext cx="18773827" cy="1350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erpo 2">
  <p:cSld name="OBJECT_2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29e0d969411_0_725"/>
          <p:cNvSpPr txBox="1"/>
          <p:nvPr/>
        </p:nvSpPr>
        <p:spPr>
          <a:xfrm>
            <a:off x="1123200" y="262800"/>
            <a:ext cx="192360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lang="es-ES" sz="6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SERVICIOS CON LA DIRECTIVA NIS 2</a:t>
            </a: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g29e0d969411_0_725"/>
          <p:cNvSpPr/>
          <p:nvPr/>
        </p:nvSpPr>
        <p:spPr>
          <a:xfrm>
            <a:off x="0" y="-39500"/>
            <a:ext cx="24384000" cy="127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g29e0d969411_0_725"/>
          <p:cNvSpPr/>
          <p:nvPr/>
        </p:nvSpPr>
        <p:spPr>
          <a:xfrm>
            <a:off x="0" y="1213700"/>
            <a:ext cx="24384000" cy="27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29e0d969411_0_725"/>
          <p:cNvSpPr txBox="1">
            <a:spLocks noGrp="1"/>
          </p:cNvSpPr>
          <p:nvPr>
            <p:ph type="title"/>
          </p:nvPr>
        </p:nvSpPr>
        <p:spPr>
          <a:xfrm>
            <a:off x="1602225" y="-55200"/>
            <a:ext cx="133251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g29e0d969411_0_725"/>
          <p:cNvSpPr>
            <a:spLocks noGrp="1"/>
          </p:cNvSpPr>
          <p:nvPr>
            <p:ph type="pic" idx="2"/>
          </p:nvPr>
        </p:nvSpPr>
        <p:spPr>
          <a:xfrm>
            <a:off x="17036550" y="7193809"/>
            <a:ext cx="6732600" cy="4761000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g29e0d969411_0_725"/>
          <p:cNvSpPr>
            <a:spLocks noGrp="1"/>
          </p:cNvSpPr>
          <p:nvPr>
            <p:ph type="pic" idx="3"/>
          </p:nvPr>
        </p:nvSpPr>
        <p:spPr>
          <a:xfrm>
            <a:off x="17044399" y="1887925"/>
            <a:ext cx="6732600" cy="47610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g29e0d969411_0_725"/>
          <p:cNvSpPr>
            <a:spLocks noGrp="1"/>
          </p:cNvSpPr>
          <p:nvPr>
            <p:ph type="pic" idx="4"/>
          </p:nvPr>
        </p:nvSpPr>
        <p:spPr>
          <a:xfrm>
            <a:off x="9759000" y="1887925"/>
            <a:ext cx="6732600" cy="10066800"/>
          </a:xfrm>
          <a:prstGeom prst="rect">
            <a:avLst/>
          </a:prstGeom>
          <a:noFill/>
          <a:ln>
            <a:noFill/>
          </a:ln>
        </p:spPr>
      </p:sp>
      <p:sp>
        <p:nvSpPr>
          <p:cNvPr id="27" name="Google Shape;27;g29e0d969411_0_725"/>
          <p:cNvSpPr/>
          <p:nvPr/>
        </p:nvSpPr>
        <p:spPr>
          <a:xfrm>
            <a:off x="0" y="12665800"/>
            <a:ext cx="24384000" cy="105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 Light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8" name="Google Shape;28;g29e0d969411_0_725"/>
          <p:cNvSpPr txBox="1">
            <a:spLocks noGrp="1"/>
          </p:cNvSpPr>
          <p:nvPr>
            <p:ph type="sldNum" idx="12"/>
          </p:nvPr>
        </p:nvSpPr>
        <p:spPr>
          <a:xfrm>
            <a:off x="22449773" y="13050525"/>
            <a:ext cx="1182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29" name="Google Shape;29;g29e0d969411_0_725"/>
          <p:cNvSpPr txBox="1"/>
          <p:nvPr/>
        </p:nvSpPr>
        <p:spPr>
          <a:xfrm>
            <a:off x="463725" y="12830600"/>
            <a:ext cx="123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g29e0d969411_0_725"/>
          <p:cNvSpPr txBox="1"/>
          <p:nvPr/>
        </p:nvSpPr>
        <p:spPr>
          <a:xfrm>
            <a:off x="463725" y="13144450"/>
            <a:ext cx="261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Presentación corporativa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erpo 1">
  <p:cSld name="OBJECT_1">
    <p:bg>
      <p:bgPr>
        <a:solidFill>
          <a:schemeClr val="dk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29e0d969411_0_706"/>
          <p:cNvSpPr txBox="1"/>
          <p:nvPr/>
        </p:nvSpPr>
        <p:spPr>
          <a:xfrm>
            <a:off x="1123200" y="262800"/>
            <a:ext cx="192360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lang="es-ES" sz="6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SERVICIOS CON LA DIRECTIVA NIS 2</a:t>
            </a: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g29e0d969411_0_706"/>
          <p:cNvSpPr/>
          <p:nvPr/>
        </p:nvSpPr>
        <p:spPr>
          <a:xfrm>
            <a:off x="0" y="-39500"/>
            <a:ext cx="24384000" cy="127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g29e0d969411_0_706"/>
          <p:cNvSpPr/>
          <p:nvPr/>
        </p:nvSpPr>
        <p:spPr>
          <a:xfrm>
            <a:off x="0" y="1213700"/>
            <a:ext cx="24384000" cy="27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29e0d969411_0_706"/>
          <p:cNvSpPr txBox="1">
            <a:spLocks noGrp="1"/>
          </p:cNvSpPr>
          <p:nvPr>
            <p:ph type="title"/>
          </p:nvPr>
        </p:nvSpPr>
        <p:spPr>
          <a:xfrm>
            <a:off x="1602225" y="-55200"/>
            <a:ext cx="133251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g29e0d969411_0_706"/>
          <p:cNvSpPr>
            <a:spLocks noGrp="1"/>
          </p:cNvSpPr>
          <p:nvPr>
            <p:ph type="pic" idx="2"/>
          </p:nvPr>
        </p:nvSpPr>
        <p:spPr>
          <a:xfrm>
            <a:off x="15442409" y="2501158"/>
            <a:ext cx="7500900" cy="8840400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g29e0d969411_0_706"/>
          <p:cNvSpPr txBox="1">
            <a:spLocks noGrp="1"/>
          </p:cNvSpPr>
          <p:nvPr>
            <p:ph type="body" idx="1"/>
          </p:nvPr>
        </p:nvSpPr>
        <p:spPr>
          <a:xfrm>
            <a:off x="1196575" y="3738550"/>
            <a:ext cx="13325100" cy="76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rmAutofit/>
          </a:bodyPr>
          <a:lstStyle>
            <a:lvl1pPr marL="457200" lvl="0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1pPr>
            <a:lvl2pPr marL="914400" lvl="1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2pPr>
            <a:lvl3pPr marL="1371600" lvl="2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3pPr>
            <a:lvl4pPr marL="1828800" lvl="3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4pPr>
            <a:lvl5pPr marL="2286000" lvl="4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5pPr>
            <a:lvl6pPr marL="2743200" lvl="5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6pPr>
            <a:lvl7pPr marL="3200400" lvl="6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7pPr>
            <a:lvl8pPr marL="3657600" lvl="7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8pPr>
            <a:lvl9pPr marL="4114800" lvl="8" indent="-4191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Char char="•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g29e0d969411_0_706"/>
          <p:cNvSpPr/>
          <p:nvPr/>
        </p:nvSpPr>
        <p:spPr>
          <a:xfrm>
            <a:off x="0" y="12665800"/>
            <a:ext cx="24384000" cy="105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 Light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9" name="Google Shape;39;g29e0d969411_0_706"/>
          <p:cNvSpPr txBox="1">
            <a:spLocks noGrp="1"/>
          </p:cNvSpPr>
          <p:nvPr>
            <p:ph type="sldNum" idx="12"/>
          </p:nvPr>
        </p:nvSpPr>
        <p:spPr>
          <a:xfrm>
            <a:off x="22449773" y="13050525"/>
            <a:ext cx="1182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40" name="Google Shape;40;g29e0d969411_0_706"/>
          <p:cNvSpPr txBox="1"/>
          <p:nvPr/>
        </p:nvSpPr>
        <p:spPr>
          <a:xfrm>
            <a:off x="463725" y="12830600"/>
            <a:ext cx="123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29e0d969411_0_706"/>
          <p:cNvSpPr txBox="1"/>
          <p:nvPr/>
        </p:nvSpPr>
        <p:spPr>
          <a:xfrm>
            <a:off x="463725" y="13144450"/>
            <a:ext cx="261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Presentación corporativa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ción">
  <p:cSld name="Foto (vertical)">
    <p:bg>
      <p:bgPr>
        <a:solidFill>
          <a:schemeClr val="accent1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3713" y="12544688"/>
            <a:ext cx="12125325" cy="98107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7"/>
          <p:cNvSpPr txBox="1">
            <a:spLocks noGrp="1"/>
          </p:cNvSpPr>
          <p:nvPr>
            <p:ph type="title"/>
          </p:nvPr>
        </p:nvSpPr>
        <p:spPr>
          <a:xfrm>
            <a:off x="4104650" y="6803225"/>
            <a:ext cx="20279400" cy="3131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7"/>
          <p:cNvSpPr txBox="1">
            <a:spLocks noGrp="1"/>
          </p:cNvSpPr>
          <p:nvPr>
            <p:ph type="title" idx="2"/>
          </p:nvPr>
        </p:nvSpPr>
        <p:spPr>
          <a:xfrm>
            <a:off x="1404925" y="1446600"/>
            <a:ext cx="8036700" cy="31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0"/>
              <a:buNone/>
              <a:defRPr sz="40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7"/>
          <p:cNvSpPr txBox="1">
            <a:spLocks noGrp="1"/>
          </p:cNvSpPr>
          <p:nvPr>
            <p:ph type="sldNum" idx="12"/>
          </p:nvPr>
        </p:nvSpPr>
        <p:spPr>
          <a:xfrm>
            <a:off x="22449773" y="12898125"/>
            <a:ext cx="1182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erpo 3">
  <p:cSld name="OBJECT_3">
    <p:bg>
      <p:bgPr>
        <a:solidFill>
          <a:schemeClr val="dk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2b7b97656f0_0_65"/>
          <p:cNvSpPr/>
          <p:nvPr/>
        </p:nvSpPr>
        <p:spPr>
          <a:xfrm>
            <a:off x="0" y="12665800"/>
            <a:ext cx="24384000" cy="105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 Light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9" name="Google Shape;49;g2b7b97656f0_0_65"/>
          <p:cNvSpPr txBox="1">
            <a:spLocks noGrp="1"/>
          </p:cNvSpPr>
          <p:nvPr>
            <p:ph type="sldNum" idx="12"/>
          </p:nvPr>
        </p:nvSpPr>
        <p:spPr>
          <a:xfrm>
            <a:off x="22449773" y="13050525"/>
            <a:ext cx="1182900" cy="2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50" name="Google Shape;50;g2b7b97656f0_0_65"/>
          <p:cNvSpPr txBox="1"/>
          <p:nvPr/>
        </p:nvSpPr>
        <p:spPr>
          <a:xfrm>
            <a:off x="463725" y="12830600"/>
            <a:ext cx="123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g2b7b97656f0_0_65"/>
          <p:cNvSpPr txBox="1"/>
          <p:nvPr/>
        </p:nvSpPr>
        <p:spPr>
          <a:xfrm>
            <a:off x="463725" y="13144450"/>
            <a:ext cx="261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ES" sz="16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Presentación corporativa</a:t>
            </a:r>
            <a:endParaRPr sz="16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g2b7b97656f0_0_65"/>
          <p:cNvSpPr txBox="1"/>
          <p:nvPr/>
        </p:nvSpPr>
        <p:spPr>
          <a:xfrm>
            <a:off x="1123200" y="262800"/>
            <a:ext cx="192360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lang="es-ES" sz="6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SERVICIOS CON LA DIRECTIVA NIS 2</a:t>
            </a: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endParaRPr sz="6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g2b7b97656f0_0_65"/>
          <p:cNvSpPr/>
          <p:nvPr/>
        </p:nvSpPr>
        <p:spPr>
          <a:xfrm>
            <a:off x="0" y="-39500"/>
            <a:ext cx="24384000" cy="1275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g2b7b97656f0_0_65"/>
          <p:cNvSpPr/>
          <p:nvPr/>
        </p:nvSpPr>
        <p:spPr>
          <a:xfrm>
            <a:off x="0" y="1213700"/>
            <a:ext cx="24384000" cy="27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g2b7b97656f0_0_65"/>
          <p:cNvSpPr txBox="1">
            <a:spLocks noGrp="1"/>
          </p:cNvSpPr>
          <p:nvPr>
            <p:ph type="title"/>
          </p:nvPr>
        </p:nvSpPr>
        <p:spPr>
          <a:xfrm>
            <a:off x="1602225" y="-5520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230b6c47b17_1_93"/>
          <p:cNvSpPr txBox="1">
            <a:spLocks noGrp="1"/>
          </p:cNvSpPr>
          <p:nvPr>
            <p:ph type="title"/>
          </p:nvPr>
        </p:nvSpPr>
        <p:spPr>
          <a:xfrm>
            <a:off x="885826" y="864002"/>
            <a:ext cx="22611900" cy="27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Georgia"/>
              <a:buNone/>
              <a:defRPr sz="6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None/>
              <a:defRPr sz="3700"/>
            </a:lvl9pPr>
          </a:lstStyle>
          <a:p>
            <a:endParaRPr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85E1652-1EBD-CE43-6C26-1AA6205A0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433792"/>
            <a:ext cx="17209849" cy="124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6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D4D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7"/>
          <p:cNvSpPr/>
          <p:nvPr/>
        </p:nvSpPr>
        <p:spPr>
          <a:xfrm>
            <a:off x="0" y="12354525"/>
            <a:ext cx="24384000" cy="1361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 Light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" name="Google Shape;7;p57"/>
          <p:cNvSpPr txBox="1">
            <a:spLocks noGrp="1"/>
          </p:cNvSpPr>
          <p:nvPr>
            <p:ph type="title"/>
          </p:nvPr>
        </p:nvSpPr>
        <p:spPr>
          <a:xfrm>
            <a:off x="2429466" y="852272"/>
            <a:ext cx="19507200" cy="24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  <a:defRPr sz="9000" b="0" i="0" u="none" strike="noStrike" cap="none">
                <a:solidFill>
                  <a:srgbClr val="3B858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7"/>
          <p:cNvSpPr txBox="1">
            <a:spLocks noGrp="1"/>
          </p:cNvSpPr>
          <p:nvPr>
            <p:ph type="body" idx="1"/>
          </p:nvPr>
        </p:nvSpPr>
        <p:spPr>
          <a:xfrm>
            <a:off x="2429466" y="3352177"/>
            <a:ext cx="9550500" cy="87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lvl1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rial"/>
              <a:buChar char="•"/>
              <a:defRPr sz="4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Google Shape;9;p5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12365182"/>
            <a:ext cx="18773827" cy="135081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7B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9e0d969411_0_0"/>
          <p:cNvSpPr txBox="1">
            <a:spLocks noGrp="1"/>
          </p:cNvSpPr>
          <p:nvPr>
            <p:ph type="title" idx="4294967295"/>
          </p:nvPr>
        </p:nvSpPr>
        <p:spPr>
          <a:xfrm>
            <a:off x="2234053" y="3281750"/>
            <a:ext cx="13715400" cy="17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ct val="86956"/>
              <a:buFont typeface="Arial"/>
              <a:buNone/>
            </a:pPr>
            <a:r>
              <a:rPr lang="es-ES" sz="11500" b="1" err="1">
                <a:solidFill>
                  <a:schemeClr val="dk1"/>
                </a:solidFill>
              </a:rPr>
              <a:t>RedIRIS</a:t>
            </a:r>
            <a:endParaRPr sz="11500" b="1">
              <a:solidFill>
                <a:schemeClr val="dk1"/>
              </a:solidFill>
            </a:endParaRPr>
          </a:p>
        </p:txBody>
      </p:sp>
      <p:sp>
        <p:nvSpPr>
          <p:cNvPr id="61" name="Google Shape;61;g29e0d969411_0_0"/>
          <p:cNvSpPr txBox="1"/>
          <p:nvPr/>
        </p:nvSpPr>
        <p:spPr>
          <a:xfrm>
            <a:off x="2234050" y="5023250"/>
            <a:ext cx="17294700" cy="23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Connecting Spanish universities and R&amp;D since 1988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www.rediris.es</a:t>
            </a:r>
            <a:endParaRPr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g29e0d969411_0_0"/>
          <p:cNvSpPr txBox="1"/>
          <p:nvPr/>
        </p:nvSpPr>
        <p:spPr>
          <a:xfrm>
            <a:off x="17253283" y="9844686"/>
            <a:ext cx="6556800" cy="1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4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GÉANT SIG-MSP </a:t>
            </a:r>
            <a:r>
              <a:rPr lang="es-ES"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Poznan </a:t>
            </a:r>
            <a:endParaRPr lang="es-ES" sz="3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b="1" dirty="0">
                <a:solidFill>
                  <a:schemeClr val="dk1"/>
                </a:solidFill>
              </a:rPr>
              <a:t>24.10.2024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400"/>
              <a:buFont typeface="Arial"/>
              <a:buNone/>
            </a:pPr>
            <a:endParaRPr sz="3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29e0d969411_0_0"/>
          <p:cNvSpPr/>
          <p:nvPr/>
        </p:nvSpPr>
        <p:spPr>
          <a:xfrm>
            <a:off x="1489875" y="3552700"/>
            <a:ext cx="400800" cy="3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770;p27">
            <a:extLst>
              <a:ext uri="{FF2B5EF4-FFF2-40B4-BE49-F238E27FC236}">
                <a16:creationId xmlns:a16="http://schemas.microsoft.com/office/drawing/2014/main" id="{5E24989C-3E14-C92E-724F-E77CFF32041A}"/>
              </a:ext>
            </a:extLst>
          </p:cNvPr>
          <p:cNvSpPr/>
          <p:nvPr/>
        </p:nvSpPr>
        <p:spPr>
          <a:xfrm>
            <a:off x="-23905" y="1492506"/>
            <a:ext cx="24377751" cy="108866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S"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E5A0EC-F32B-1D8B-907F-9F74162B05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Página </a:t>
            </a:r>
            <a:fld id="{00000000-1234-1234-1234-123412341234}" type="slidenum">
              <a:rPr lang="es-ES"/>
              <a:t>10</a:t>
            </a:fld>
            <a:endParaRPr/>
          </a:p>
        </p:txBody>
      </p:sp>
      <p:sp>
        <p:nvSpPr>
          <p:cNvPr id="14" name="Google Shape;857;p29">
            <a:extLst>
              <a:ext uri="{FF2B5EF4-FFF2-40B4-BE49-F238E27FC236}">
                <a16:creationId xmlns:a16="http://schemas.microsoft.com/office/drawing/2014/main" id="{0C04B42E-AFDB-507B-B732-6E53598AB8FA}"/>
              </a:ext>
            </a:extLst>
          </p:cNvPr>
          <p:cNvSpPr txBox="1">
            <a:spLocks/>
          </p:cNvSpPr>
          <p:nvPr/>
        </p:nvSpPr>
        <p:spPr>
          <a:xfrm>
            <a:off x="388320" y="-102903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ES" b="1"/>
              <a:t>UNI DIGITAL - RedIRIS</a:t>
            </a:r>
          </a:p>
        </p:txBody>
      </p:sp>
      <p:sp>
        <p:nvSpPr>
          <p:cNvPr id="16" name="Google Shape;858;p29">
            <a:extLst>
              <a:ext uri="{FF2B5EF4-FFF2-40B4-BE49-F238E27FC236}">
                <a16:creationId xmlns:a16="http://schemas.microsoft.com/office/drawing/2014/main" id="{E7C58006-1AD6-1722-3E46-3FAD428FFD87}"/>
              </a:ext>
            </a:extLst>
          </p:cNvPr>
          <p:cNvSpPr txBox="1"/>
          <p:nvPr/>
        </p:nvSpPr>
        <p:spPr>
          <a:xfrm>
            <a:off x="278619" y="1501764"/>
            <a:ext cx="24105381" cy="16257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s-ES" sz="5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Shared</a:t>
            </a:r>
            <a:r>
              <a:rPr lang="es-ES" sz="5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ICT </a:t>
            </a:r>
            <a:r>
              <a:rPr lang="es-ES" sz="5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r>
              <a:rPr lang="es-ES" sz="5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8" name="Google Shape;697;p14">
            <a:extLst>
              <a:ext uri="{FF2B5EF4-FFF2-40B4-BE49-F238E27FC236}">
                <a16:creationId xmlns:a16="http://schemas.microsoft.com/office/drawing/2014/main" id="{02283A8E-31A0-CB44-AAB2-E89FFE736B37}"/>
              </a:ext>
            </a:extLst>
          </p:cNvPr>
          <p:cNvSpPr/>
          <p:nvPr/>
        </p:nvSpPr>
        <p:spPr>
          <a:xfrm>
            <a:off x="388320" y="2586182"/>
            <a:ext cx="11755082" cy="9637311"/>
          </a:xfrm>
          <a:prstGeom prst="rect">
            <a:avLst/>
          </a:prstGeom>
          <a:solidFill>
            <a:srgbClr val="3B858C"/>
          </a:solidFill>
          <a:ln w="57150"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83D513-8CCB-F987-0C71-4C3F436B2491}"/>
              </a:ext>
            </a:extLst>
          </p:cNvPr>
          <p:cNvSpPr txBox="1"/>
          <p:nvPr/>
        </p:nvSpPr>
        <p:spPr>
          <a:xfrm>
            <a:off x="689433" y="4045785"/>
            <a:ext cx="10786287" cy="1006429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chemeClr val="bg1"/>
                </a:solidFill>
              </a:rPr>
              <a:t>DNS Firewall 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s-ES" sz="3600" dirty="0" err="1">
                <a:solidFill>
                  <a:schemeClr val="bg1"/>
                </a:solidFill>
              </a:rPr>
              <a:t>Cyberintelligence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Generation</a:t>
            </a:r>
            <a:r>
              <a:rPr lang="es-ES" sz="3600" dirty="0">
                <a:solidFill>
                  <a:schemeClr val="bg1"/>
                </a:solidFill>
              </a:rPr>
              <a:t> - SinMalos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s-ES" sz="3600" dirty="0">
                <a:solidFill>
                  <a:schemeClr val="bg1"/>
                </a:solidFill>
              </a:rPr>
              <a:t>Comprehensive </a:t>
            </a:r>
            <a:r>
              <a:rPr lang="es-ES" sz="3600" dirty="0" err="1">
                <a:solidFill>
                  <a:schemeClr val="bg1"/>
                </a:solidFill>
              </a:rPr>
              <a:t>Endpoint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Detection</a:t>
            </a:r>
            <a:r>
              <a:rPr lang="es-ES" sz="3600" dirty="0">
                <a:solidFill>
                  <a:schemeClr val="bg1"/>
                </a:solidFill>
              </a:rPr>
              <a:t> and Response (EDR) </a:t>
            </a:r>
            <a:r>
              <a:rPr lang="es-ES" sz="3600" dirty="0" err="1">
                <a:solidFill>
                  <a:schemeClr val="bg1"/>
                </a:solidFill>
              </a:rPr>
              <a:t>system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for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Spanish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Universities</a:t>
            </a:r>
            <a:r>
              <a:rPr lang="es-ES" sz="3600" dirty="0">
                <a:solidFill>
                  <a:schemeClr val="bg1"/>
                </a:solidFill>
              </a:rPr>
              <a:t>.</a:t>
            </a:r>
          </a:p>
          <a:p>
            <a:pPr>
              <a:buClr>
                <a:schemeClr val="accent2"/>
              </a:buClr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s-ES" sz="3600" dirty="0" err="1">
                <a:solidFill>
                  <a:schemeClr val="bg1"/>
                </a:solidFill>
              </a:rPr>
              <a:t>Licences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for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the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improvement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of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blended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learning</a:t>
            </a:r>
            <a:r>
              <a:rPr lang="es-ES" sz="3600" dirty="0">
                <a:solidFill>
                  <a:schemeClr val="bg1"/>
                </a:solidFill>
              </a:rPr>
              <a:t> (</a:t>
            </a:r>
            <a:r>
              <a:rPr lang="es-ES" sz="3600" dirty="0" err="1">
                <a:solidFill>
                  <a:schemeClr val="bg1"/>
                </a:solidFill>
              </a:rPr>
              <a:t>Kahoot</a:t>
            </a:r>
            <a:r>
              <a:rPr lang="es-ES" sz="3600" dirty="0">
                <a:solidFill>
                  <a:schemeClr val="bg1"/>
                </a:solidFill>
              </a:rPr>
              <a:t>, </a:t>
            </a:r>
            <a:r>
              <a:rPr lang="es-ES" sz="3600" dirty="0" err="1">
                <a:solidFill>
                  <a:schemeClr val="bg1"/>
                </a:solidFill>
              </a:rPr>
              <a:t>Genially</a:t>
            </a:r>
            <a:r>
              <a:rPr lang="es-ES" sz="3600" dirty="0">
                <a:solidFill>
                  <a:schemeClr val="bg1"/>
                </a:solidFill>
              </a:rPr>
              <a:t>, Kaltura/</a:t>
            </a:r>
            <a:r>
              <a:rPr lang="es-ES" sz="3600" dirty="0" err="1">
                <a:solidFill>
                  <a:schemeClr val="bg1"/>
                </a:solidFill>
              </a:rPr>
              <a:t>Panopto</a:t>
            </a:r>
            <a:r>
              <a:rPr lang="es-ES" sz="3600" dirty="0">
                <a:solidFill>
                  <a:schemeClr val="bg1"/>
                </a:solidFill>
              </a:rPr>
              <a:t>).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>
              <a:buClr>
                <a:schemeClr val="accent2"/>
              </a:buClr>
            </a:pPr>
            <a:endParaRPr lang="es-ES" sz="3600" dirty="0">
              <a:solidFill>
                <a:schemeClr val="bg1"/>
              </a:solidFill>
            </a:endParaRPr>
          </a:p>
          <a:p>
            <a:pPr>
              <a:buClr>
                <a:schemeClr val="accent2"/>
              </a:buClr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Transversal Platform for the Promotion of Open Science </a:t>
            </a:r>
            <a:r>
              <a:rPr lang="es-ES" sz="3600" dirty="0">
                <a:solidFill>
                  <a:schemeClr val="bg1"/>
                </a:solidFill>
              </a:rPr>
              <a:t>(PLATICA).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9" name="Google Shape;697;p14">
            <a:extLst>
              <a:ext uri="{FF2B5EF4-FFF2-40B4-BE49-F238E27FC236}">
                <a16:creationId xmlns:a16="http://schemas.microsoft.com/office/drawing/2014/main" id="{B5371885-94A9-B617-6A20-F664EDC8C498}"/>
              </a:ext>
            </a:extLst>
          </p:cNvPr>
          <p:cNvSpPr/>
          <p:nvPr/>
        </p:nvSpPr>
        <p:spPr>
          <a:xfrm>
            <a:off x="12331309" y="2586182"/>
            <a:ext cx="11774072" cy="9628054"/>
          </a:xfrm>
          <a:prstGeom prst="rect">
            <a:avLst/>
          </a:prstGeom>
          <a:solidFill>
            <a:srgbClr val="3B858C"/>
          </a:solidFill>
          <a:ln w="57150"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654FDF-F654-C8DF-311A-CDE4EBBA0779}"/>
              </a:ext>
            </a:extLst>
          </p:cNvPr>
          <p:cNvSpPr txBox="1"/>
          <p:nvPr/>
        </p:nvSpPr>
        <p:spPr>
          <a:xfrm>
            <a:off x="12544406" y="4173751"/>
            <a:ext cx="10740753" cy="67403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Single university archive.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Development of the academic </a:t>
            </a:r>
            <a:r>
              <a:rPr lang="en-US" sz="3600" dirty="0" err="1">
                <a:solidFill>
                  <a:schemeClr val="bg1"/>
                </a:solidFill>
              </a:rPr>
              <a:t>standarized</a:t>
            </a:r>
            <a:r>
              <a:rPr lang="en-US" sz="3600" dirty="0">
                <a:solidFill>
                  <a:schemeClr val="bg1"/>
                </a:solidFill>
              </a:rPr>
              <a:t> record </a:t>
            </a:r>
            <a:r>
              <a:rPr lang="es-ES" sz="3600" dirty="0">
                <a:solidFill>
                  <a:schemeClr val="bg1"/>
                </a:solidFill>
              </a:rPr>
              <a:t>(ECASUE).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Deployment of EBSI-based Blockchain nodes</a:t>
            </a: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s-ES" sz="3600" dirty="0">
              <a:solidFill>
                <a:schemeClr val="bg1"/>
              </a:solidFill>
            </a:endParaRPr>
          </a:p>
          <a:p>
            <a:pPr>
              <a:buClr>
                <a:schemeClr val="accent2"/>
              </a:buClr>
            </a:pPr>
            <a:endParaRPr lang="es-ES" sz="3600" dirty="0">
              <a:solidFill>
                <a:schemeClr val="bg1"/>
              </a:solidFill>
            </a:endParaRPr>
          </a:p>
          <a:p>
            <a:pPr>
              <a:buClr>
                <a:schemeClr val="accent2"/>
              </a:buClr>
            </a:pPr>
            <a:endParaRPr lang="es-ES" sz="3600" dirty="0">
              <a:solidFill>
                <a:schemeClr val="bg1"/>
              </a:solidFill>
            </a:endParaRPr>
          </a:p>
          <a:p>
            <a:pPr marL="457200" indent="-4572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Cloud infrastructure for the implementation of inter-university projects.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8524EAA-F8DC-5474-D9C1-8584188DB7D4}"/>
              </a:ext>
            </a:extLst>
          </p:cNvPr>
          <p:cNvSpPr/>
          <p:nvPr/>
        </p:nvSpPr>
        <p:spPr>
          <a:xfrm>
            <a:off x="843125" y="2901858"/>
            <a:ext cx="5904184" cy="973658"/>
          </a:xfrm>
          <a:prstGeom prst="roundRect">
            <a:avLst/>
          </a:prstGeom>
          <a:solidFill>
            <a:srgbClr val="ED7D31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Cybersecurity</a:t>
            </a:r>
          </a:p>
        </p:txBody>
      </p:sp>
      <p:sp>
        <p:nvSpPr>
          <p:cNvPr id="12" name="Rectangle: Rounded Corners 8">
            <a:extLst>
              <a:ext uri="{FF2B5EF4-FFF2-40B4-BE49-F238E27FC236}">
                <a16:creationId xmlns:a16="http://schemas.microsoft.com/office/drawing/2014/main" id="{694760F6-8D2D-D0D8-A5F6-878A28E683BE}"/>
              </a:ext>
            </a:extLst>
          </p:cNvPr>
          <p:cNvSpPr/>
          <p:nvPr/>
        </p:nvSpPr>
        <p:spPr>
          <a:xfrm>
            <a:off x="843125" y="6821208"/>
            <a:ext cx="5836807" cy="932096"/>
          </a:xfrm>
          <a:prstGeom prst="round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Educational Technology</a:t>
            </a:r>
          </a:p>
        </p:txBody>
      </p:sp>
      <p:sp>
        <p:nvSpPr>
          <p:cNvPr id="17" name="Rectangle: Rounded Corners 8">
            <a:extLst>
              <a:ext uri="{FF2B5EF4-FFF2-40B4-BE49-F238E27FC236}">
                <a16:creationId xmlns:a16="http://schemas.microsoft.com/office/drawing/2014/main" id="{C0A8E618-1E6E-4179-1803-442B3D37D26E}"/>
              </a:ext>
            </a:extLst>
          </p:cNvPr>
          <p:cNvSpPr/>
          <p:nvPr/>
        </p:nvSpPr>
        <p:spPr>
          <a:xfrm>
            <a:off x="843126" y="9663189"/>
            <a:ext cx="5836806" cy="932096"/>
          </a:xfrm>
          <a:prstGeom prst="roundRect">
            <a:avLst/>
          </a:prstGeom>
          <a:solidFill>
            <a:srgbClr val="773F9B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Open Science</a:t>
            </a:r>
          </a:p>
        </p:txBody>
      </p:sp>
      <p:sp>
        <p:nvSpPr>
          <p:cNvPr id="18" name="Rectangle: Rounded Corners 10">
            <a:extLst>
              <a:ext uri="{FF2B5EF4-FFF2-40B4-BE49-F238E27FC236}">
                <a16:creationId xmlns:a16="http://schemas.microsoft.com/office/drawing/2014/main" id="{BB72291C-E469-7495-FF6B-86CFD5D6276D}"/>
              </a:ext>
            </a:extLst>
          </p:cNvPr>
          <p:cNvSpPr/>
          <p:nvPr/>
        </p:nvSpPr>
        <p:spPr>
          <a:xfrm>
            <a:off x="12834902" y="2963330"/>
            <a:ext cx="5413722" cy="954024"/>
          </a:xfrm>
          <a:prstGeom prst="roundRect">
            <a:avLst/>
          </a:prstGeom>
          <a:solidFill>
            <a:srgbClr val="C8250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Digital Administration</a:t>
            </a:r>
          </a:p>
        </p:txBody>
      </p:sp>
      <p:sp>
        <p:nvSpPr>
          <p:cNvPr id="19" name="Rectangle: Rounded Corners 11">
            <a:extLst>
              <a:ext uri="{FF2B5EF4-FFF2-40B4-BE49-F238E27FC236}">
                <a16:creationId xmlns:a16="http://schemas.microsoft.com/office/drawing/2014/main" id="{CD90D1DC-EA3C-0011-A417-7B9450CF10FB}"/>
              </a:ext>
            </a:extLst>
          </p:cNvPr>
          <p:cNvSpPr/>
          <p:nvPr/>
        </p:nvSpPr>
        <p:spPr>
          <a:xfrm>
            <a:off x="12834901" y="6448990"/>
            <a:ext cx="5413721" cy="973658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Blockchain</a:t>
            </a:r>
          </a:p>
        </p:txBody>
      </p:sp>
      <p:sp>
        <p:nvSpPr>
          <p:cNvPr id="20" name="Rectangle: Rounded Corners 6">
            <a:extLst>
              <a:ext uri="{FF2B5EF4-FFF2-40B4-BE49-F238E27FC236}">
                <a16:creationId xmlns:a16="http://schemas.microsoft.com/office/drawing/2014/main" id="{AEF74093-5130-EB8E-36D9-AE6E8FCE004E}"/>
              </a:ext>
            </a:extLst>
          </p:cNvPr>
          <p:cNvSpPr/>
          <p:nvPr/>
        </p:nvSpPr>
        <p:spPr>
          <a:xfrm>
            <a:off x="12834902" y="8596050"/>
            <a:ext cx="5413722" cy="963764"/>
          </a:xfrm>
          <a:prstGeom prst="round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CLOUD</a:t>
            </a:r>
          </a:p>
        </p:txBody>
      </p:sp>
    </p:spTree>
    <p:extLst>
      <p:ext uri="{BB962C8B-B14F-4D97-AF65-F5344CB8AC3E}">
        <p14:creationId xmlns:p14="http://schemas.microsoft.com/office/powerpoint/2010/main" val="121228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4"/>
          <p:cNvSpPr/>
          <p:nvPr/>
        </p:nvSpPr>
        <p:spPr>
          <a:xfrm>
            <a:off x="13674347" y="1547218"/>
            <a:ext cx="10703974" cy="10497660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14"/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9" name="Google Shape;699;p14"/>
          <p:cNvSpPr txBox="1"/>
          <p:nvPr/>
        </p:nvSpPr>
        <p:spPr>
          <a:xfrm>
            <a:off x="446166" y="1659708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Generating cyber intelligence tailored to </a:t>
            </a:r>
            <a:r>
              <a:rPr lang="en-US" sz="4800" b="1" dirty="0">
                <a:solidFill>
                  <a:schemeClr val="lt1"/>
                </a:solidFill>
              </a:rPr>
              <a:t>research and education</a:t>
            </a:r>
            <a:r>
              <a:rPr lang="en-U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networks</a:t>
            </a:r>
          </a:p>
        </p:txBody>
      </p:sp>
      <p:sp>
        <p:nvSpPr>
          <p:cNvPr id="701" name="Google Shape;701;p14"/>
          <p:cNvSpPr/>
          <p:nvPr/>
        </p:nvSpPr>
        <p:spPr>
          <a:xfrm>
            <a:off x="14190768" y="5519544"/>
            <a:ext cx="906896" cy="902897"/>
          </a:xfrm>
          <a:custGeom>
            <a:avLst/>
            <a:gdLst/>
            <a:ahLst/>
            <a:cxnLst/>
            <a:rect l="l" t="t" r="r" b="b"/>
            <a:pathLst>
              <a:path w="347" h="347" extrusionOk="0">
                <a:moveTo>
                  <a:pt x="0" y="0"/>
                </a:moveTo>
                <a:cubicBezTo>
                  <a:pt x="0" y="347"/>
                  <a:pt x="0" y="347"/>
                  <a:pt x="0" y="347"/>
                </a:cubicBezTo>
                <a:cubicBezTo>
                  <a:pt x="347" y="347"/>
                  <a:pt x="347" y="347"/>
                  <a:pt x="347" y="347"/>
                </a:cubicBezTo>
                <a:cubicBezTo>
                  <a:pt x="347" y="0"/>
                  <a:pt x="347" y="0"/>
                  <a:pt x="347" y="0"/>
                </a:cubicBezTo>
                <a:lnTo>
                  <a:pt x="0" y="0"/>
                </a:lnTo>
                <a:close/>
                <a:moveTo>
                  <a:pt x="332" y="332"/>
                </a:moveTo>
                <a:cubicBezTo>
                  <a:pt x="15" y="332"/>
                  <a:pt x="15" y="332"/>
                  <a:pt x="15" y="332"/>
                </a:cubicBezTo>
                <a:cubicBezTo>
                  <a:pt x="15" y="15"/>
                  <a:pt x="15" y="15"/>
                  <a:pt x="15" y="15"/>
                </a:cubicBezTo>
                <a:cubicBezTo>
                  <a:pt x="332" y="15"/>
                  <a:pt x="332" y="15"/>
                  <a:pt x="332" y="15"/>
                </a:cubicBezTo>
                <a:lnTo>
                  <a:pt x="332" y="332"/>
                </a:lnTo>
                <a:close/>
                <a:moveTo>
                  <a:pt x="173" y="300"/>
                </a:moveTo>
                <a:cubicBezTo>
                  <a:pt x="243" y="300"/>
                  <a:pt x="300" y="243"/>
                  <a:pt x="300" y="173"/>
                </a:cubicBezTo>
                <a:cubicBezTo>
                  <a:pt x="300" y="104"/>
                  <a:pt x="243" y="47"/>
                  <a:pt x="173" y="47"/>
                </a:cubicBezTo>
                <a:cubicBezTo>
                  <a:pt x="104" y="47"/>
                  <a:pt x="47" y="104"/>
                  <a:pt x="47" y="173"/>
                </a:cubicBezTo>
                <a:cubicBezTo>
                  <a:pt x="47" y="243"/>
                  <a:pt x="104" y="300"/>
                  <a:pt x="173" y="300"/>
                </a:cubicBezTo>
                <a:close/>
                <a:moveTo>
                  <a:pt x="84" y="240"/>
                </a:moveTo>
                <a:cubicBezTo>
                  <a:pt x="109" y="240"/>
                  <a:pt x="109" y="240"/>
                  <a:pt x="109" y="240"/>
                </a:cubicBezTo>
                <a:cubicBezTo>
                  <a:pt x="114" y="254"/>
                  <a:pt x="121" y="266"/>
                  <a:pt x="129" y="276"/>
                </a:cubicBezTo>
                <a:cubicBezTo>
                  <a:pt x="111" y="268"/>
                  <a:pt x="96" y="256"/>
                  <a:pt x="84" y="240"/>
                </a:cubicBezTo>
                <a:close/>
                <a:moveTo>
                  <a:pt x="91" y="121"/>
                </a:moveTo>
                <a:cubicBezTo>
                  <a:pt x="92" y="128"/>
                  <a:pt x="96" y="134"/>
                  <a:pt x="101" y="137"/>
                </a:cubicBezTo>
                <a:cubicBezTo>
                  <a:pt x="100" y="147"/>
                  <a:pt x="99" y="156"/>
                  <a:pt x="99" y="166"/>
                </a:cubicBezTo>
                <a:cubicBezTo>
                  <a:pt x="62" y="166"/>
                  <a:pt x="62" y="166"/>
                  <a:pt x="62" y="166"/>
                </a:cubicBezTo>
                <a:cubicBezTo>
                  <a:pt x="63" y="150"/>
                  <a:pt x="67" y="135"/>
                  <a:pt x="75" y="121"/>
                </a:cubicBezTo>
                <a:lnTo>
                  <a:pt x="91" y="121"/>
                </a:lnTo>
                <a:close/>
                <a:moveTo>
                  <a:pt x="285" y="166"/>
                </a:moveTo>
                <a:cubicBezTo>
                  <a:pt x="267" y="166"/>
                  <a:pt x="267" y="166"/>
                  <a:pt x="267" y="166"/>
                </a:cubicBezTo>
                <a:cubicBezTo>
                  <a:pt x="264" y="157"/>
                  <a:pt x="257" y="151"/>
                  <a:pt x="247" y="149"/>
                </a:cubicBezTo>
                <a:cubicBezTo>
                  <a:pt x="246" y="139"/>
                  <a:pt x="244" y="130"/>
                  <a:pt x="242" y="121"/>
                </a:cubicBezTo>
                <a:cubicBezTo>
                  <a:pt x="272" y="121"/>
                  <a:pt x="272" y="121"/>
                  <a:pt x="272" y="121"/>
                </a:cubicBezTo>
                <a:cubicBezTo>
                  <a:pt x="279" y="135"/>
                  <a:pt x="284" y="150"/>
                  <a:pt x="285" y="166"/>
                </a:cubicBezTo>
                <a:close/>
                <a:moveTo>
                  <a:pt x="145" y="121"/>
                </a:moveTo>
                <a:cubicBezTo>
                  <a:pt x="166" y="121"/>
                  <a:pt x="166" y="121"/>
                  <a:pt x="166" y="121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13" y="166"/>
                  <a:pt x="113" y="166"/>
                  <a:pt x="113" y="166"/>
                </a:cubicBezTo>
                <a:cubicBezTo>
                  <a:pt x="114" y="158"/>
                  <a:pt x="114" y="150"/>
                  <a:pt x="115" y="143"/>
                </a:cubicBezTo>
                <a:cubicBezTo>
                  <a:pt x="116" y="143"/>
                  <a:pt x="117" y="143"/>
                  <a:pt x="118" y="143"/>
                </a:cubicBezTo>
                <a:cubicBezTo>
                  <a:pt x="131" y="143"/>
                  <a:pt x="142" y="134"/>
                  <a:pt x="145" y="121"/>
                </a:cubicBezTo>
                <a:close/>
                <a:moveTo>
                  <a:pt x="166" y="181"/>
                </a:moveTo>
                <a:cubicBezTo>
                  <a:pt x="166" y="205"/>
                  <a:pt x="166" y="205"/>
                  <a:pt x="166" y="205"/>
                </a:cubicBezTo>
                <a:cubicBezTo>
                  <a:pt x="157" y="208"/>
                  <a:pt x="149" y="216"/>
                  <a:pt x="147" y="226"/>
                </a:cubicBezTo>
                <a:cubicBezTo>
                  <a:pt x="120" y="226"/>
                  <a:pt x="120" y="226"/>
                  <a:pt x="120" y="226"/>
                </a:cubicBezTo>
                <a:cubicBezTo>
                  <a:pt x="116" y="212"/>
                  <a:pt x="114" y="197"/>
                  <a:pt x="113" y="181"/>
                </a:cubicBezTo>
                <a:lnTo>
                  <a:pt x="166" y="181"/>
                </a:lnTo>
                <a:close/>
                <a:moveTo>
                  <a:pt x="174" y="244"/>
                </a:moveTo>
                <a:cubicBezTo>
                  <a:pt x="167" y="244"/>
                  <a:pt x="161" y="238"/>
                  <a:pt x="161" y="232"/>
                </a:cubicBezTo>
                <a:cubicBezTo>
                  <a:pt x="161" y="225"/>
                  <a:pt x="167" y="219"/>
                  <a:pt x="174" y="219"/>
                </a:cubicBezTo>
                <a:cubicBezTo>
                  <a:pt x="181" y="219"/>
                  <a:pt x="186" y="225"/>
                  <a:pt x="186" y="232"/>
                </a:cubicBezTo>
                <a:cubicBezTo>
                  <a:pt x="186" y="238"/>
                  <a:pt x="181" y="244"/>
                  <a:pt x="174" y="244"/>
                </a:cubicBezTo>
                <a:close/>
                <a:moveTo>
                  <a:pt x="148" y="240"/>
                </a:moveTo>
                <a:cubicBezTo>
                  <a:pt x="151" y="249"/>
                  <a:pt x="158" y="255"/>
                  <a:pt x="166" y="258"/>
                </a:cubicBezTo>
                <a:cubicBezTo>
                  <a:pt x="166" y="284"/>
                  <a:pt x="166" y="284"/>
                  <a:pt x="166" y="284"/>
                </a:cubicBezTo>
                <a:cubicBezTo>
                  <a:pt x="150" y="280"/>
                  <a:pt x="135" y="264"/>
                  <a:pt x="126" y="240"/>
                </a:cubicBezTo>
                <a:lnTo>
                  <a:pt x="148" y="240"/>
                </a:lnTo>
                <a:close/>
                <a:moveTo>
                  <a:pt x="181" y="284"/>
                </a:moveTo>
                <a:cubicBezTo>
                  <a:pt x="181" y="258"/>
                  <a:pt x="181" y="258"/>
                  <a:pt x="181" y="258"/>
                </a:cubicBezTo>
                <a:cubicBezTo>
                  <a:pt x="190" y="256"/>
                  <a:pt x="197" y="249"/>
                  <a:pt x="200" y="240"/>
                </a:cubicBezTo>
                <a:cubicBezTo>
                  <a:pt x="221" y="240"/>
                  <a:pt x="221" y="240"/>
                  <a:pt x="221" y="240"/>
                </a:cubicBezTo>
                <a:cubicBezTo>
                  <a:pt x="212" y="264"/>
                  <a:pt x="197" y="280"/>
                  <a:pt x="181" y="284"/>
                </a:cubicBezTo>
                <a:close/>
                <a:moveTo>
                  <a:pt x="201" y="226"/>
                </a:moveTo>
                <a:cubicBezTo>
                  <a:pt x="198" y="216"/>
                  <a:pt x="191" y="208"/>
                  <a:pt x="181" y="205"/>
                </a:cubicBezTo>
                <a:cubicBezTo>
                  <a:pt x="181" y="181"/>
                  <a:pt x="181" y="181"/>
                  <a:pt x="181" y="181"/>
                </a:cubicBezTo>
                <a:cubicBezTo>
                  <a:pt x="215" y="181"/>
                  <a:pt x="215" y="181"/>
                  <a:pt x="215" y="181"/>
                </a:cubicBezTo>
                <a:cubicBezTo>
                  <a:pt x="217" y="190"/>
                  <a:pt x="223" y="198"/>
                  <a:pt x="232" y="201"/>
                </a:cubicBezTo>
                <a:cubicBezTo>
                  <a:pt x="231" y="210"/>
                  <a:pt x="229" y="218"/>
                  <a:pt x="227" y="226"/>
                </a:cubicBezTo>
                <a:lnTo>
                  <a:pt x="201" y="226"/>
                </a:lnTo>
                <a:close/>
                <a:moveTo>
                  <a:pt x="242" y="163"/>
                </a:moveTo>
                <a:cubicBezTo>
                  <a:pt x="249" y="163"/>
                  <a:pt x="254" y="169"/>
                  <a:pt x="254" y="176"/>
                </a:cubicBezTo>
                <a:cubicBezTo>
                  <a:pt x="254" y="182"/>
                  <a:pt x="249" y="188"/>
                  <a:pt x="242" y="188"/>
                </a:cubicBezTo>
                <a:cubicBezTo>
                  <a:pt x="235" y="188"/>
                  <a:pt x="229" y="182"/>
                  <a:pt x="229" y="176"/>
                </a:cubicBezTo>
                <a:cubicBezTo>
                  <a:pt x="229" y="169"/>
                  <a:pt x="235" y="163"/>
                  <a:pt x="242" y="163"/>
                </a:cubicBezTo>
                <a:close/>
                <a:moveTo>
                  <a:pt x="247" y="202"/>
                </a:moveTo>
                <a:cubicBezTo>
                  <a:pt x="258" y="201"/>
                  <a:pt x="266" y="192"/>
                  <a:pt x="269" y="181"/>
                </a:cubicBezTo>
                <a:cubicBezTo>
                  <a:pt x="285" y="181"/>
                  <a:pt x="285" y="181"/>
                  <a:pt x="285" y="181"/>
                </a:cubicBezTo>
                <a:cubicBezTo>
                  <a:pt x="284" y="197"/>
                  <a:pt x="279" y="212"/>
                  <a:pt x="272" y="226"/>
                </a:cubicBezTo>
                <a:cubicBezTo>
                  <a:pt x="242" y="226"/>
                  <a:pt x="242" y="226"/>
                  <a:pt x="242" y="226"/>
                </a:cubicBezTo>
                <a:cubicBezTo>
                  <a:pt x="244" y="218"/>
                  <a:pt x="245" y="211"/>
                  <a:pt x="247" y="202"/>
                </a:cubicBezTo>
                <a:close/>
                <a:moveTo>
                  <a:pt x="232" y="150"/>
                </a:moveTo>
                <a:cubicBezTo>
                  <a:pt x="225" y="153"/>
                  <a:pt x="219" y="159"/>
                  <a:pt x="216" y="166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81" y="121"/>
                  <a:pt x="181" y="121"/>
                  <a:pt x="181" y="121"/>
                </a:cubicBezTo>
                <a:cubicBezTo>
                  <a:pt x="227" y="121"/>
                  <a:pt x="227" y="121"/>
                  <a:pt x="227" y="121"/>
                </a:cubicBezTo>
                <a:cubicBezTo>
                  <a:pt x="229" y="130"/>
                  <a:pt x="231" y="140"/>
                  <a:pt x="232" y="150"/>
                </a:cubicBezTo>
                <a:close/>
                <a:moveTo>
                  <a:pt x="181" y="106"/>
                </a:moveTo>
                <a:cubicBezTo>
                  <a:pt x="181" y="63"/>
                  <a:pt x="181" y="63"/>
                  <a:pt x="181" y="63"/>
                </a:cubicBezTo>
                <a:cubicBezTo>
                  <a:pt x="197" y="66"/>
                  <a:pt x="212" y="83"/>
                  <a:pt x="222" y="106"/>
                </a:cubicBezTo>
                <a:lnTo>
                  <a:pt x="181" y="106"/>
                </a:lnTo>
                <a:close/>
                <a:moveTo>
                  <a:pt x="166" y="63"/>
                </a:moveTo>
                <a:cubicBezTo>
                  <a:pt x="166" y="106"/>
                  <a:pt x="166" y="106"/>
                  <a:pt x="166" y="106"/>
                </a:cubicBezTo>
                <a:cubicBezTo>
                  <a:pt x="144" y="106"/>
                  <a:pt x="144" y="106"/>
                  <a:pt x="144" y="106"/>
                </a:cubicBezTo>
                <a:cubicBezTo>
                  <a:pt x="142" y="101"/>
                  <a:pt x="138" y="96"/>
                  <a:pt x="132" y="92"/>
                </a:cubicBezTo>
                <a:cubicBezTo>
                  <a:pt x="142" y="76"/>
                  <a:pt x="154" y="66"/>
                  <a:pt x="166" y="63"/>
                </a:cubicBezTo>
                <a:close/>
                <a:moveTo>
                  <a:pt x="118" y="103"/>
                </a:moveTo>
                <a:cubicBezTo>
                  <a:pt x="125" y="103"/>
                  <a:pt x="130" y="109"/>
                  <a:pt x="130" y="116"/>
                </a:cubicBezTo>
                <a:cubicBezTo>
                  <a:pt x="130" y="122"/>
                  <a:pt x="125" y="128"/>
                  <a:pt x="118" y="128"/>
                </a:cubicBezTo>
                <a:cubicBezTo>
                  <a:pt x="111" y="128"/>
                  <a:pt x="105" y="122"/>
                  <a:pt x="105" y="116"/>
                </a:cubicBezTo>
                <a:cubicBezTo>
                  <a:pt x="105" y="109"/>
                  <a:pt x="111" y="103"/>
                  <a:pt x="118" y="103"/>
                </a:cubicBezTo>
                <a:close/>
                <a:moveTo>
                  <a:pt x="98" y="181"/>
                </a:moveTo>
                <a:cubicBezTo>
                  <a:pt x="99" y="197"/>
                  <a:pt x="101" y="212"/>
                  <a:pt x="105" y="226"/>
                </a:cubicBezTo>
                <a:cubicBezTo>
                  <a:pt x="75" y="226"/>
                  <a:pt x="75" y="226"/>
                  <a:pt x="75" y="226"/>
                </a:cubicBezTo>
                <a:cubicBezTo>
                  <a:pt x="67" y="212"/>
                  <a:pt x="63" y="197"/>
                  <a:pt x="62" y="181"/>
                </a:cubicBezTo>
                <a:lnTo>
                  <a:pt x="98" y="181"/>
                </a:lnTo>
                <a:close/>
                <a:moveTo>
                  <a:pt x="217" y="276"/>
                </a:moveTo>
                <a:cubicBezTo>
                  <a:pt x="225" y="267"/>
                  <a:pt x="232" y="255"/>
                  <a:pt x="237" y="240"/>
                </a:cubicBezTo>
                <a:cubicBezTo>
                  <a:pt x="263" y="240"/>
                  <a:pt x="263" y="240"/>
                  <a:pt x="263" y="240"/>
                </a:cubicBezTo>
                <a:cubicBezTo>
                  <a:pt x="251" y="256"/>
                  <a:pt x="235" y="268"/>
                  <a:pt x="217" y="276"/>
                </a:cubicBezTo>
                <a:close/>
                <a:moveTo>
                  <a:pt x="263" y="106"/>
                </a:moveTo>
                <a:cubicBezTo>
                  <a:pt x="237" y="106"/>
                  <a:pt x="237" y="106"/>
                  <a:pt x="237" y="106"/>
                </a:cubicBezTo>
                <a:cubicBezTo>
                  <a:pt x="232" y="92"/>
                  <a:pt x="226" y="80"/>
                  <a:pt x="218" y="71"/>
                </a:cubicBezTo>
                <a:cubicBezTo>
                  <a:pt x="236" y="79"/>
                  <a:pt x="251" y="91"/>
                  <a:pt x="263" y="106"/>
                </a:cubicBezTo>
                <a:close/>
                <a:moveTo>
                  <a:pt x="129" y="71"/>
                </a:moveTo>
                <a:cubicBezTo>
                  <a:pt x="125" y="76"/>
                  <a:pt x="121" y="82"/>
                  <a:pt x="118" y="88"/>
                </a:cubicBezTo>
                <a:cubicBezTo>
                  <a:pt x="106" y="88"/>
                  <a:pt x="96" y="96"/>
                  <a:pt x="92" y="106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96" y="91"/>
                  <a:pt x="111" y="79"/>
                  <a:pt x="129" y="71"/>
                </a:cubicBezTo>
                <a:close/>
              </a:path>
            </a:pathLst>
          </a:custGeom>
          <a:solidFill>
            <a:srgbClr val="FFD966"/>
          </a:solidFill>
          <a:ln w="9525" cap="flat" cmpd="sng">
            <a:solidFill>
              <a:srgbClr val="FDC5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</a:pPr>
            <a:endParaRPr sz="700" b="1" i="0" u="none" strike="noStrike" cap="none">
              <a:solidFill>
                <a:srgbClr val="D04A0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2" name="Google Shape;702;p14"/>
          <p:cNvSpPr/>
          <p:nvPr/>
        </p:nvSpPr>
        <p:spPr>
          <a:xfrm>
            <a:off x="14155169" y="3827157"/>
            <a:ext cx="938631" cy="889842"/>
          </a:xfrm>
          <a:custGeom>
            <a:avLst/>
            <a:gdLst/>
            <a:ahLst/>
            <a:cxnLst/>
            <a:rect l="l" t="t" r="r" b="b"/>
            <a:pathLst>
              <a:path w="395" h="396" extrusionOk="0">
                <a:moveTo>
                  <a:pt x="0" y="0"/>
                </a:moveTo>
                <a:lnTo>
                  <a:pt x="0" y="396"/>
                </a:lnTo>
                <a:lnTo>
                  <a:pt x="395" y="396"/>
                </a:lnTo>
                <a:lnTo>
                  <a:pt x="395" y="0"/>
                </a:lnTo>
                <a:lnTo>
                  <a:pt x="0" y="0"/>
                </a:lnTo>
                <a:close/>
                <a:moveTo>
                  <a:pt x="378" y="379"/>
                </a:moveTo>
                <a:lnTo>
                  <a:pt x="17" y="379"/>
                </a:lnTo>
                <a:lnTo>
                  <a:pt x="17" y="16"/>
                </a:lnTo>
                <a:lnTo>
                  <a:pt x="378" y="16"/>
                </a:lnTo>
                <a:lnTo>
                  <a:pt x="378" y="379"/>
                </a:lnTo>
                <a:close/>
                <a:moveTo>
                  <a:pt x="343" y="346"/>
                </a:moveTo>
                <a:lnTo>
                  <a:pt x="50" y="346"/>
                </a:lnTo>
                <a:lnTo>
                  <a:pt x="50" y="329"/>
                </a:lnTo>
                <a:lnTo>
                  <a:pt x="343" y="329"/>
                </a:lnTo>
                <a:lnTo>
                  <a:pt x="343" y="346"/>
                </a:lnTo>
                <a:close/>
                <a:moveTo>
                  <a:pt x="343" y="140"/>
                </a:moveTo>
                <a:lnTo>
                  <a:pt x="207" y="140"/>
                </a:lnTo>
                <a:lnTo>
                  <a:pt x="207" y="115"/>
                </a:lnTo>
                <a:lnTo>
                  <a:pt x="237" y="115"/>
                </a:lnTo>
                <a:lnTo>
                  <a:pt x="237" y="130"/>
                </a:lnTo>
                <a:lnTo>
                  <a:pt x="289" y="130"/>
                </a:lnTo>
                <a:lnTo>
                  <a:pt x="289" y="75"/>
                </a:lnTo>
                <a:lnTo>
                  <a:pt x="255" y="75"/>
                </a:lnTo>
                <a:lnTo>
                  <a:pt x="255" y="54"/>
                </a:lnTo>
                <a:lnTo>
                  <a:pt x="190" y="54"/>
                </a:lnTo>
                <a:lnTo>
                  <a:pt x="190" y="140"/>
                </a:lnTo>
                <a:lnTo>
                  <a:pt x="50" y="140"/>
                </a:lnTo>
                <a:lnTo>
                  <a:pt x="50" y="157"/>
                </a:lnTo>
                <a:lnTo>
                  <a:pt x="343" y="157"/>
                </a:lnTo>
                <a:lnTo>
                  <a:pt x="343" y="140"/>
                </a:lnTo>
                <a:close/>
                <a:moveTo>
                  <a:pt x="273" y="92"/>
                </a:moveTo>
                <a:lnTo>
                  <a:pt x="273" y="114"/>
                </a:lnTo>
                <a:lnTo>
                  <a:pt x="255" y="114"/>
                </a:lnTo>
                <a:lnTo>
                  <a:pt x="255" y="92"/>
                </a:lnTo>
                <a:lnTo>
                  <a:pt x="273" y="92"/>
                </a:lnTo>
                <a:close/>
                <a:moveTo>
                  <a:pt x="207" y="71"/>
                </a:moveTo>
                <a:lnTo>
                  <a:pt x="237" y="71"/>
                </a:lnTo>
                <a:lnTo>
                  <a:pt x="237" y="75"/>
                </a:lnTo>
                <a:lnTo>
                  <a:pt x="237" y="98"/>
                </a:lnTo>
                <a:lnTo>
                  <a:pt x="207" y="98"/>
                </a:lnTo>
                <a:lnTo>
                  <a:pt x="207" y="71"/>
                </a:lnTo>
                <a:close/>
                <a:moveTo>
                  <a:pt x="123" y="320"/>
                </a:moveTo>
                <a:lnTo>
                  <a:pt x="123" y="167"/>
                </a:lnTo>
                <a:lnTo>
                  <a:pt x="73" y="167"/>
                </a:lnTo>
                <a:lnTo>
                  <a:pt x="73" y="320"/>
                </a:lnTo>
                <a:lnTo>
                  <a:pt x="123" y="320"/>
                </a:lnTo>
                <a:close/>
                <a:moveTo>
                  <a:pt x="90" y="185"/>
                </a:moveTo>
                <a:lnTo>
                  <a:pt x="106" y="185"/>
                </a:lnTo>
                <a:lnTo>
                  <a:pt x="106" y="302"/>
                </a:lnTo>
                <a:lnTo>
                  <a:pt x="90" y="302"/>
                </a:lnTo>
                <a:lnTo>
                  <a:pt x="90" y="185"/>
                </a:lnTo>
                <a:close/>
                <a:moveTo>
                  <a:pt x="189" y="320"/>
                </a:moveTo>
                <a:lnTo>
                  <a:pt x="189" y="167"/>
                </a:lnTo>
                <a:lnTo>
                  <a:pt x="138" y="167"/>
                </a:lnTo>
                <a:lnTo>
                  <a:pt x="138" y="320"/>
                </a:lnTo>
                <a:lnTo>
                  <a:pt x="189" y="320"/>
                </a:lnTo>
                <a:close/>
                <a:moveTo>
                  <a:pt x="155" y="185"/>
                </a:moveTo>
                <a:lnTo>
                  <a:pt x="172" y="185"/>
                </a:lnTo>
                <a:lnTo>
                  <a:pt x="172" y="302"/>
                </a:lnTo>
                <a:lnTo>
                  <a:pt x="155" y="302"/>
                </a:lnTo>
                <a:lnTo>
                  <a:pt x="155" y="185"/>
                </a:lnTo>
                <a:close/>
                <a:moveTo>
                  <a:pt x="255" y="320"/>
                </a:moveTo>
                <a:lnTo>
                  <a:pt x="255" y="167"/>
                </a:lnTo>
                <a:lnTo>
                  <a:pt x="204" y="167"/>
                </a:lnTo>
                <a:lnTo>
                  <a:pt x="204" y="320"/>
                </a:lnTo>
                <a:lnTo>
                  <a:pt x="255" y="320"/>
                </a:lnTo>
                <a:close/>
                <a:moveTo>
                  <a:pt x="220" y="185"/>
                </a:moveTo>
                <a:lnTo>
                  <a:pt x="237" y="185"/>
                </a:lnTo>
                <a:lnTo>
                  <a:pt x="237" y="302"/>
                </a:lnTo>
                <a:lnTo>
                  <a:pt x="220" y="302"/>
                </a:lnTo>
                <a:lnTo>
                  <a:pt x="220" y="185"/>
                </a:lnTo>
                <a:close/>
                <a:moveTo>
                  <a:pt x="320" y="320"/>
                </a:moveTo>
                <a:lnTo>
                  <a:pt x="320" y="167"/>
                </a:lnTo>
                <a:lnTo>
                  <a:pt x="269" y="167"/>
                </a:lnTo>
                <a:lnTo>
                  <a:pt x="269" y="320"/>
                </a:lnTo>
                <a:lnTo>
                  <a:pt x="320" y="320"/>
                </a:lnTo>
                <a:close/>
                <a:moveTo>
                  <a:pt x="287" y="185"/>
                </a:moveTo>
                <a:lnTo>
                  <a:pt x="304" y="185"/>
                </a:lnTo>
                <a:lnTo>
                  <a:pt x="304" y="302"/>
                </a:lnTo>
                <a:lnTo>
                  <a:pt x="287" y="302"/>
                </a:lnTo>
                <a:lnTo>
                  <a:pt x="287" y="185"/>
                </a:lnTo>
                <a:close/>
              </a:path>
            </a:pathLst>
          </a:custGeom>
          <a:solidFill>
            <a:srgbClr val="FFD966"/>
          </a:solidFill>
          <a:ln w="9525" cap="flat" cmpd="sng">
            <a:solidFill>
              <a:srgbClr val="FDC5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Helvetica Neue"/>
              <a:buNone/>
            </a:pPr>
            <a:endParaRPr sz="800" b="1" i="0" u="none" strike="noStrike" cap="none">
              <a:solidFill>
                <a:srgbClr val="D04A0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4" name="Google Shape;704;p14"/>
          <p:cNvSpPr txBox="1"/>
          <p:nvPr/>
        </p:nvSpPr>
        <p:spPr>
          <a:xfrm>
            <a:off x="15313742" y="3158782"/>
            <a:ext cx="2676551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s-E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﻿</a:t>
            </a:r>
            <a:r>
              <a:rPr lang="es-ES" sz="115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+66</a:t>
            </a: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endParaRPr sz="4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05" name="Google Shape;705;p14"/>
          <p:cNvSpPr txBox="1"/>
          <p:nvPr/>
        </p:nvSpPr>
        <p:spPr>
          <a:xfrm>
            <a:off x="1373138" y="6551508"/>
            <a:ext cx="12017467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n-US" sz="3600" b="0" i="0" u="none" strike="noStrike" cap="none" dirty="0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3600" b="1" i="0" u="none" strike="noStrike" cap="none" dirty="0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producing entities </a:t>
            </a:r>
            <a:r>
              <a:rPr lang="en-US" sz="3600" b="0" i="0" u="none" strike="noStrike" cap="none" dirty="0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generate their own cybersecurity information, which they provide to </a:t>
            </a:r>
            <a:r>
              <a:rPr lang="en-US" sz="3600" b="0" i="0" u="none" strike="noStrike" cap="none" dirty="0" err="1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SinMalos</a:t>
            </a:r>
            <a:r>
              <a:rPr lang="en-US" sz="3600" b="0" i="0" u="none" strike="noStrike" cap="none" dirty="0">
                <a:solidFill>
                  <a:schemeClr val="tx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sz="3600" b="1" i="0" u="none" strike="noStrike" cap="none" dirty="0">
              <a:solidFill>
                <a:schemeClr val="tx2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14"/>
          <p:cNvSpPr txBox="1"/>
          <p:nvPr/>
        </p:nvSpPr>
        <p:spPr>
          <a:xfrm>
            <a:off x="18989155" y="5051771"/>
            <a:ext cx="5233666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endParaRPr lang="es-E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n-US" sz="3200" b="1" dirty="0">
                <a:solidFill>
                  <a:schemeClr val="dk1"/>
                </a:solidFill>
              </a:rPr>
              <a:t>IP addresses (average) reported by </a:t>
            </a:r>
            <a:r>
              <a:rPr lang="en-US" sz="3200" b="1" dirty="0" err="1">
                <a:solidFill>
                  <a:schemeClr val="dk1"/>
                </a:solidFill>
              </a:rPr>
              <a:t>SinMalos</a:t>
            </a:r>
            <a:endParaRPr sz="3200" b="1" dirty="0">
              <a:solidFill>
                <a:schemeClr val="dk1"/>
              </a:solidFill>
            </a:endParaRPr>
          </a:p>
        </p:txBody>
      </p:sp>
      <p:sp>
        <p:nvSpPr>
          <p:cNvPr id="711" name="Google Shape;711;p14"/>
          <p:cNvSpPr txBox="1"/>
          <p:nvPr/>
        </p:nvSpPr>
        <p:spPr>
          <a:xfrm>
            <a:off x="1430899" y="7994336"/>
            <a:ext cx="11984555" cy="1514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just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dirty="0"/>
              <a:t>The </a:t>
            </a:r>
            <a:r>
              <a:rPr lang="en-US" b="1" dirty="0"/>
              <a:t>consumer entities </a:t>
            </a:r>
            <a:r>
              <a:rPr lang="en-US" dirty="0"/>
              <a:t>have access to the feeds generated by the project for consumption in FWs, MTAs, SIEMs, etc.</a:t>
            </a:r>
            <a:endParaRPr dirty="0"/>
          </a:p>
        </p:txBody>
      </p:sp>
      <p:sp>
        <p:nvSpPr>
          <p:cNvPr id="715" name="Google Shape;715;p14"/>
          <p:cNvSpPr txBox="1">
            <a:spLocks noGrp="1"/>
          </p:cNvSpPr>
          <p:nvPr>
            <p:ph type="title"/>
          </p:nvPr>
        </p:nvSpPr>
        <p:spPr>
          <a:xfrm>
            <a:off x="301815" y="-81431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Security</a:t>
            </a:r>
            <a:endParaRPr sz="5400" b="1" dirty="0"/>
          </a:p>
        </p:txBody>
      </p:sp>
      <p:sp>
        <p:nvSpPr>
          <p:cNvPr id="717" name="Google Shape;717;p14"/>
          <p:cNvSpPr txBox="1"/>
          <p:nvPr/>
        </p:nvSpPr>
        <p:spPr>
          <a:xfrm>
            <a:off x="1484928" y="10068408"/>
            <a:ext cx="11984555" cy="1224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z="3600" dirty="0" err="1"/>
              <a:t>SinMalos</a:t>
            </a:r>
            <a:r>
              <a:rPr lang="en-US" sz="3600" dirty="0"/>
              <a:t> information lists are shared with the </a:t>
            </a:r>
            <a:r>
              <a:rPr lang="en-US" sz="3600" b="1" dirty="0"/>
              <a:t>CCN-CERT National Network of SOCs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F2BABE-A8E6-1C2F-E856-F44534EDF3ED}"/>
              </a:ext>
            </a:extLst>
          </p:cNvPr>
          <p:cNvSpPr txBox="1"/>
          <p:nvPr/>
        </p:nvSpPr>
        <p:spPr>
          <a:xfrm>
            <a:off x="532188" y="2936602"/>
            <a:ext cx="1298665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ts val="3200"/>
            </a:pPr>
            <a:r>
              <a:rPr lang="en-US" sz="4800" b="1" dirty="0">
                <a:solidFill>
                  <a:schemeClr val="accent1"/>
                </a:solidFill>
              </a:rPr>
              <a:t>SinMalos is an effort by the RedIRIS cybersecurity community. 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</a:rPr>
              <a:t>This is a tool that allows you to analyze and group information in real time from each of the registered sources in order to </a:t>
            </a:r>
            <a:r>
              <a:rPr lang="en-US" sz="3600" b="1" dirty="0">
                <a:solidFill>
                  <a:schemeClr val="tx2">
                    <a:lumMod val="50000"/>
                  </a:schemeClr>
                </a:solidFill>
              </a:rPr>
              <a:t>block malicious traffic.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s-ES" sz="4800" b="1" dirty="0">
              <a:solidFill>
                <a:schemeClr val="accent1"/>
              </a:solidFill>
            </a:endParaRPr>
          </a:p>
        </p:txBody>
      </p:sp>
      <p:sp>
        <p:nvSpPr>
          <p:cNvPr id="4" name="Google Shape;450;p24">
            <a:extLst>
              <a:ext uri="{FF2B5EF4-FFF2-40B4-BE49-F238E27FC236}">
                <a16:creationId xmlns:a16="http://schemas.microsoft.com/office/drawing/2014/main" id="{4EFBDBC7-7D38-8834-C554-C059259E4020}"/>
              </a:ext>
            </a:extLst>
          </p:cNvPr>
          <p:cNvSpPr/>
          <p:nvPr/>
        </p:nvSpPr>
        <p:spPr>
          <a:xfrm flipH="1">
            <a:off x="690305" y="6711533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450;p24">
            <a:extLst>
              <a:ext uri="{FF2B5EF4-FFF2-40B4-BE49-F238E27FC236}">
                <a16:creationId xmlns:a16="http://schemas.microsoft.com/office/drawing/2014/main" id="{2E2CE5B2-EFA1-63FA-9351-884C189AFBAE}"/>
              </a:ext>
            </a:extLst>
          </p:cNvPr>
          <p:cNvSpPr/>
          <p:nvPr/>
        </p:nvSpPr>
        <p:spPr>
          <a:xfrm flipH="1">
            <a:off x="703559" y="8165726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50;p24">
            <a:extLst>
              <a:ext uri="{FF2B5EF4-FFF2-40B4-BE49-F238E27FC236}">
                <a16:creationId xmlns:a16="http://schemas.microsoft.com/office/drawing/2014/main" id="{8E7E645F-CA93-1768-22D4-97954F4DE631}"/>
              </a:ext>
            </a:extLst>
          </p:cNvPr>
          <p:cNvSpPr/>
          <p:nvPr/>
        </p:nvSpPr>
        <p:spPr>
          <a:xfrm flipH="1">
            <a:off x="776447" y="10214884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63;p29">
            <a:extLst>
              <a:ext uri="{FF2B5EF4-FFF2-40B4-BE49-F238E27FC236}">
                <a16:creationId xmlns:a16="http://schemas.microsoft.com/office/drawing/2014/main" id="{8368296F-1223-E762-19C2-C98B29F0A774}"/>
              </a:ext>
            </a:extLst>
          </p:cNvPr>
          <p:cNvSpPr/>
          <p:nvPr/>
        </p:nvSpPr>
        <p:spPr>
          <a:xfrm>
            <a:off x="16360131" y="7428596"/>
            <a:ext cx="6287218" cy="4391227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704;p14">
            <a:extLst>
              <a:ext uri="{FF2B5EF4-FFF2-40B4-BE49-F238E27FC236}">
                <a16:creationId xmlns:a16="http://schemas.microsoft.com/office/drawing/2014/main" id="{214A3F26-5CD9-2BAD-4DA1-E0BA9F0473F7}"/>
              </a:ext>
            </a:extLst>
          </p:cNvPr>
          <p:cNvSpPr txBox="1"/>
          <p:nvPr/>
        </p:nvSpPr>
        <p:spPr>
          <a:xfrm>
            <a:off x="19043100" y="3713158"/>
            <a:ext cx="4343381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s-ES" sz="3600" b="1" dirty="0" err="1">
                <a:solidFill>
                  <a:schemeClr val="dk1"/>
                </a:solidFill>
              </a:rPr>
              <a:t>Institutions</a:t>
            </a:r>
            <a:r>
              <a:rPr lang="es-ES" sz="3600" b="1" dirty="0">
                <a:solidFill>
                  <a:schemeClr val="dk1"/>
                </a:solidFill>
              </a:rPr>
              <a:t> use </a:t>
            </a:r>
            <a:r>
              <a:rPr lang="es-ES" sz="3600" b="1" dirty="0" err="1">
                <a:solidFill>
                  <a:schemeClr val="dk1"/>
                </a:solidFill>
              </a:rPr>
              <a:t>SinMalos</a:t>
            </a:r>
            <a:endParaRPr sz="32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" name="Google Shape;704;p14">
            <a:extLst>
              <a:ext uri="{FF2B5EF4-FFF2-40B4-BE49-F238E27FC236}">
                <a16:creationId xmlns:a16="http://schemas.microsoft.com/office/drawing/2014/main" id="{71268460-38D8-6540-7869-3A54AE45095B}"/>
              </a:ext>
            </a:extLst>
          </p:cNvPr>
          <p:cNvSpPr txBox="1"/>
          <p:nvPr/>
        </p:nvSpPr>
        <p:spPr>
          <a:xfrm>
            <a:off x="15304628" y="5001362"/>
            <a:ext cx="4990158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s-E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﻿</a:t>
            </a:r>
            <a:r>
              <a:rPr lang="es-ES" sz="115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+25k </a:t>
            </a: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endParaRPr sz="4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7DE6C0-7BAF-F601-8722-43909C368633}"/>
              </a:ext>
            </a:extLst>
          </p:cNvPr>
          <p:cNvSpPr txBox="1"/>
          <p:nvPr/>
        </p:nvSpPr>
        <p:spPr>
          <a:xfrm>
            <a:off x="16365809" y="7617466"/>
            <a:ext cx="611080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A contract for the improvement and consolidation of the service is being tendered </a:t>
            </a:r>
          </a:p>
          <a:p>
            <a:pPr algn="ctr"/>
            <a:r>
              <a:rPr lang="en-US" sz="3600" b="1" dirty="0">
                <a:solidFill>
                  <a:schemeClr val="tx1"/>
                </a:solidFill>
              </a:rPr>
              <a:t>Estimated budget of:</a:t>
            </a:r>
            <a:endParaRPr lang="es-ES" sz="4400" b="1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0E5B8A-E145-0F13-967D-53173A3B3DDA}"/>
              </a:ext>
            </a:extLst>
          </p:cNvPr>
          <p:cNvSpPr txBox="1"/>
          <p:nvPr/>
        </p:nvSpPr>
        <p:spPr>
          <a:xfrm>
            <a:off x="16622229" y="10289017"/>
            <a:ext cx="585722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800" b="1" dirty="0">
                <a:solidFill>
                  <a:schemeClr val="accent2"/>
                </a:solidFill>
              </a:rPr>
              <a:t>2M€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4"/>
          <p:cNvSpPr/>
          <p:nvPr/>
        </p:nvSpPr>
        <p:spPr>
          <a:xfrm>
            <a:off x="0" y="2631192"/>
            <a:ext cx="24384000" cy="9781301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14"/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9" name="Google Shape;699;p14"/>
          <p:cNvSpPr txBox="1"/>
          <p:nvPr/>
        </p:nvSpPr>
        <p:spPr>
          <a:xfrm>
            <a:off x="446166" y="1559659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Complementary security to traditional firewalls</a:t>
            </a:r>
          </a:p>
        </p:txBody>
      </p:sp>
      <p:sp>
        <p:nvSpPr>
          <p:cNvPr id="715" name="Google Shape;715;p14"/>
          <p:cNvSpPr txBox="1">
            <a:spLocks noGrp="1"/>
          </p:cNvSpPr>
          <p:nvPr>
            <p:ph type="title"/>
          </p:nvPr>
        </p:nvSpPr>
        <p:spPr>
          <a:xfrm>
            <a:off x="301815" y="-81431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Security</a:t>
            </a:r>
            <a:endParaRPr sz="5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F2BABE-A8E6-1C2F-E856-F44534EDF3ED}"/>
              </a:ext>
            </a:extLst>
          </p:cNvPr>
          <p:cNvSpPr txBox="1"/>
          <p:nvPr/>
        </p:nvSpPr>
        <p:spPr>
          <a:xfrm>
            <a:off x="435393" y="3510594"/>
            <a:ext cx="1108231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SzPts val="3200"/>
            </a:pPr>
            <a:r>
              <a:rPr lang="es-ES" sz="4800" b="1" dirty="0">
                <a:solidFill>
                  <a:schemeClr val="accent2"/>
                </a:solidFill>
              </a:rPr>
              <a:t>DNS Firewall </a:t>
            </a:r>
          </a:p>
          <a:p>
            <a:pPr>
              <a:buSzPts val="3200"/>
            </a:pPr>
            <a:r>
              <a:rPr lang="en-US" sz="3600" b="1" dirty="0">
                <a:solidFill>
                  <a:schemeClr val="tx1"/>
                </a:solidFill>
              </a:rPr>
              <a:t>RedIRIS uses the Cisco Umbrella platform that complements traditional firewalls and other traffic inspection tools, focusing solely on DNS traffic.</a:t>
            </a:r>
          </a:p>
          <a:p>
            <a:pPr>
              <a:buSzPts val="3200"/>
            </a:pPr>
            <a:endParaRPr lang="es-ES" sz="3600" b="1" i="0" u="none" strike="noStrike" cap="none" dirty="0">
              <a:solidFill>
                <a:schemeClr val="tx2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s-ES" sz="4800" b="1" dirty="0">
              <a:solidFill>
                <a:schemeClr val="accent1"/>
              </a:solidFill>
            </a:endParaRPr>
          </a:p>
        </p:txBody>
      </p:sp>
      <p:sp>
        <p:nvSpPr>
          <p:cNvPr id="4" name="Google Shape;450;p24">
            <a:extLst>
              <a:ext uri="{FF2B5EF4-FFF2-40B4-BE49-F238E27FC236}">
                <a16:creationId xmlns:a16="http://schemas.microsoft.com/office/drawing/2014/main" id="{4EFBDBC7-7D38-8834-C554-C059259E4020}"/>
              </a:ext>
            </a:extLst>
          </p:cNvPr>
          <p:cNvSpPr/>
          <p:nvPr/>
        </p:nvSpPr>
        <p:spPr>
          <a:xfrm flipH="1">
            <a:off x="11982075" y="5265052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450;p24">
            <a:extLst>
              <a:ext uri="{FF2B5EF4-FFF2-40B4-BE49-F238E27FC236}">
                <a16:creationId xmlns:a16="http://schemas.microsoft.com/office/drawing/2014/main" id="{2E2CE5B2-EFA1-63FA-9351-884C189AFBAE}"/>
              </a:ext>
            </a:extLst>
          </p:cNvPr>
          <p:cNvSpPr/>
          <p:nvPr/>
        </p:nvSpPr>
        <p:spPr>
          <a:xfrm flipH="1">
            <a:off x="11995329" y="7038680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50;p24">
            <a:extLst>
              <a:ext uri="{FF2B5EF4-FFF2-40B4-BE49-F238E27FC236}">
                <a16:creationId xmlns:a16="http://schemas.microsoft.com/office/drawing/2014/main" id="{8E7E645F-CA93-1768-22D4-97954F4DE631}"/>
              </a:ext>
            </a:extLst>
          </p:cNvPr>
          <p:cNvSpPr/>
          <p:nvPr/>
        </p:nvSpPr>
        <p:spPr>
          <a:xfrm flipH="1">
            <a:off x="12068217" y="9151633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63;p29">
            <a:extLst>
              <a:ext uri="{FF2B5EF4-FFF2-40B4-BE49-F238E27FC236}">
                <a16:creationId xmlns:a16="http://schemas.microsoft.com/office/drawing/2014/main" id="{8368296F-1223-E762-19C2-C98B29F0A774}"/>
              </a:ext>
            </a:extLst>
          </p:cNvPr>
          <p:cNvSpPr/>
          <p:nvPr/>
        </p:nvSpPr>
        <p:spPr>
          <a:xfrm>
            <a:off x="1637521" y="7432976"/>
            <a:ext cx="8168842" cy="300072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7DE6C0-7BAF-F601-8722-43909C368633}"/>
              </a:ext>
            </a:extLst>
          </p:cNvPr>
          <p:cNvSpPr txBox="1"/>
          <p:nvPr/>
        </p:nvSpPr>
        <p:spPr>
          <a:xfrm>
            <a:off x="1575540" y="7628381"/>
            <a:ext cx="81688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5400" b="1" dirty="0" err="1">
                <a:solidFill>
                  <a:schemeClr val="accent2"/>
                </a:solidFill>
              </a:rPr>
              <a:t>Current</a:t>
            </a:r>
            <a:r>
              <a:rPr lang="es-ES" sz="5400" b="1" dirty="0">
                <a:solidFill>
                  <a:schemeClr val="accent2"/>
                </a:solidFill>
              </a:rPr>
              <a:t> </a:t>
            </a:r>
            <a:r>
              <a:rPr lang="es-ES" sz="5400" b="1" dirty="0" err="1">
                <a:solidFill>
                  <a:schemeClr val="accent2"/>
                </a:solidFill>
              </a:rPr>
              <a:t>contract</a:t>
            </a:r>
            <a:r>
              <a:rPr lang="es-ES" sz="5400" b="1" dirty="0">
                <a:solidFill>
                  <a:schemeClr val="accent2"/>
                </a:solidFill>
              </a:rPr>
              <a:t> in </a:t>
            </a:r>
            <a:r>
              <a:rPr lang="es-ES" sz="5400" b="1" dirty="0" err="1">
                <a:solidFill>
                  <a:schemeClr val="accent2"/>
                </a:solidFill>
              </a:rPr>
              <a:t>execution</a:t>
            </a:r>
            <a:r>
              <a:rPr lang="es-ES" sz="5400" b="1" dirty="0">
                <a:solidFill>
                  <a:schemeClr val="accent2"/>
                </a:solidFill>
              </a:rPr>
              <a:t> (2022 – 2025)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0E5B8A-E145-0F13-967D-53173A3B3DDA}"/>
              </a:ext>
            </a:extLst>
          </p:cNvPr>
          <p:cNvSpPr txBox="1"/>
          <p:nvPr/>
        </p:nvSpPr>
        <p:spPr>
          <a:xfrm>
            <a:off x="3164606" y="9666770"/>
            <a:ext cx="5857226" cy="144655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8800" b="1" dirty="0">
                <a:solidFill>
                  <a:srgbClr val="008495"/>
                </a:solidFill>
              </a:rPr>
              <a:t>+2,75M€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057756-9EEC-98BB-2D61-D759AF7CA5E4}"/>
              </a:ext>
            </a:extLst>
          </p:cNvPr>
          <p:cNvSpPr txBox="1"/>
          <p:nvPr/>
        </p:nvSpPr>
        <p:spPr>
          <a:xfrm>
            <a:off x="12800156" y="9051946"/>
            <a:ext cx="10897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</a:rPr>
              <a:t>Simple deployment, </a:t>
            </a:r>
            <a:r>
              <a:rPr lang="en-US" sz="3600" dirty="0">
                <a:solidFill>
                  <a:schemeClr val="tx1"/>
                </a:solidFill>
              </a:rPr>
              <a:t>since it is only necessary to re-route DNS traffic to the service resolvers.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350489-DEDC-B676-80C1-8EB4555DCFC0}"/>
              </a:ext>
            </a:extLst>
          </p:cNvPr>
          <p:cNvSpPr txBox="1"/>
          <p:nvPr/>
        </p:nvSpPr>
        <p:spPr>
          <a:xfrm>
            <a:off x="12668506" y="6923546"/>
            <a:ext cx="1092263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0"/>
              </a:spcBef>
            </a:pPr>
            <a:r>
              <a:rPr lang="en-US" sz="3600" b="1" dirty="0">
                <a:solidFill>
                  <a:schemeClr val="bg1"/>
                </a:solidFill>
              </a:rPr>
              <a:t>Access to the tool, </a:t>
            </a:r>
            <a:r>
              <a:rPr lang="en-US" sz="3600" dirty="0">
                <a:solidFill>
                  <a:schemeClr val="bg1"/>
                </a:solidFill>
              </a:rPr>
              <a:t>so that each institution can customize the operation of the service and obtain its own usage statistics and alerts.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C0DE3F-15D5-5392-2F07-75DEFFB1EC58}"/>
              </a:ext>
            </a:extLst>
          </p:cNvPr>
          <p:cNvSpPr txBox="1"/>
          <p:nvPr/>
        </p:nvSpPr>
        <p:spPr>
          <a:xfrm>
            <a:off x="12693831" y="5108596"/>
            <a:ext cx="10897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</a:rPr>
              <a:t>Anycast cloud architecture </a:t>
            </a:r>
            <a:r>
              <a:rPr lang="en-US" sz="3600" dirty="0">
                <a:solidFill>
                  <a:schemeClr val="tx1"/>
                </a:solidFill>
              </a:rPr>
              <a:t>to ensure the highest possible availability and resilience to failures</a:t>
            </a:r>
          </a:p>
        </p:txBody>
      </p:sp>
      <p:sp>
        <p:nvSpPr>
          <p:cNvPr id="18" name="Google Shape;704;p14">
            <a:extLst>
              <a:ext uri="{FF2B5EF4-FFF2-40B4-BE49-F238E27FC236}">
                <a16:creationId xmlns:a16="http://schemas.microsoft.com/office/drawing/2014/main" id="{BC55CE99-E45E-C36D-7D5F-F94F2733BC1A}"/>
              </a:ext>
            </a:extLst>
          </p:cNvPr>
          <p:cNvSpPr txBox="1"/>
          <p:nvPr/>
        </p:nvSpPr>
        <p:spPr>
          <a:xfrm>
            <a:off x="13447735" y="2835034"/>
            <a:ext cx="3174006" cy="175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s-E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﻿</a:t>
            </a:r>
            <a:r>
              <a:rPr lang="es-ES" sz="115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+70 </a:t>
            </a: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endParaRPr sz="4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Google Shape;704;p14">
            <a:extLst>
              <a:ext uri="{FF2B5EF4-FFF2-40B4-BE49-F238E27FC236}">
                <a16:creationId xmlns:a16="http://schemas.microsoft.com/office/drawing/2014/main" id="{9ECD50F3-22D8-BE2C-0E93-BCFA9FF9680D}"/>
              </a:ext>
            </a:extLst>
          </p:cNvPr>
          <p:cNvSpPr txBox="1"/>
          <p:nvPr/>
        </p:nvSpPr>
        <p:spPr>
          <a:xfrm>
            <a:off x="16400600" y="3233097"/>
            <a:ext cx="6087961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n-US" sz="3200" b="1" dirty="0">
                <a:solidFill>
                  <a:schemeClr val="dk1"/>
                </a:solidFill>
              </a:rPr>
              <a:t>Affiliated institutions benefit from the service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endParaRPr sz="28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5123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697;p14">
            <a:extLst>
              <a:ext uri="{FF2B5EF4-FFF2-40B4-BE49-F238E27FC236}">
                <a16:creationId xmlns:a16="http://schemas.microsoft.com/office/drawing/2014/main" id="{5FDB6B5B-4770-4EB0-6CB4-764E3CFBA541}"/>
              </a:ext>
            </a:extLst>
          </p:cNvPr>
          <p:cNvSpPr/>
          <p:nvPr/>
        </p:nvSpPr>
        <p:spPr>
          <a:xfrm>
            <a:off x="-20408" y="2705883"/>
            <a:ext cx="24383999" cy="967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812;g25a0d9cc586_0_0">
            <a:extLst>
              <a:ext uri="{FF2B5EF4-FFF2-40B4-BE49-F238E27FC236}">
                <a16:creationId xmlns:a16="http://schemas.microsoft.com/office/drawing/2014/main" id="{530F3466-807C-35CF-29CF-8CC7D3893475}"/>
              </a:ext>
            </a:extLst>
          </p:cNvPr>
          <p:cNvSpPr txBox="1"/>
          <p:nvPr/>
        </p:nvSpPr>
        <p:spPr>
          <a:xfrm>
            <a:off x="446165" y="2733998"/>
            <a:ext cx="12958549" cy="30123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b" anchorCtr="0">
            <a:noAutofit/>
          </a:bodyPr>
          <a:lstStyle/>
          <a:p>
            <a:pPr>
              <a:buClr>
                <a:srgbClr val="006271"/>
              </a:buClr>
              <a:buSzPts val="3600"/>
              <a:defRPr/>
            </a:pPr>
            <a:r>
              <a:rPr lang="en-US" sz="5400" b="1" dirty="0">
                <a:solidFill>
                  <a:schemeClr val="bg1"/>
                </a:solidFill>
              </a:rPr>
              <a:t>RedIRIS will provides </a:t>
            </a:r>
            <a:r>
              <a:rPr lang="en-US" sz="5400" b="1" dirty="0" err="1">
                <a:solidFill>
                  <a:schemeClr val="bg1"/>
                </a:solidFill>
              </a:rPr>
              <a:t>EndPoint</a:t>
            </a:r>
            <a:r>
              <a:rPr lang="en-US" sz="5400" b="1" dirty="0">
                <a:solidFill>
                  <a:schemeClr val="bg1"/>
                </a:solidFill>
              </a:rPr>
              <a:t> Detection and Response tools (EDR) </a:t>
            </a:r>
            <a:r>
              <a:rPr lang="en-US" sz="5400" b="1" dirty="0">
                <a:solidFill>
                  <a:srgbClr val="FFC000"/>
                </a:solidFill>
              </a:rPr>
              <a:t>to Spanish Universities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9DA77-DE80-B75E-EABA-301B1C6C60E0}"/>
              </a:ext>
            </a:extLst>
          </p:cNvPr>
          <p:cNvSpPr txBox="1"/>
          <p:nvPr/>
        </p:nvSpPr>
        <p:spPr>
          <a:xfrm>
            <a:off x="1472738" y="7762299"/>
            <a:ext cx="10371932" cy="346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just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sz="4000" dirty="0">
                <a:solidFill>
                  <a:schemeClr val="tx1"/>
                </a:solidFill>
              </a:rPr>
              <a:t>Along with other security measures, these systems are deployed on </a:t>
            </a:r>
            <a:r>
              <a:rPr lang="en-US" sz="4000" b="1" dirty="0">
                <a:solidFill>
                  <a:srgbClr val="FFC000"/>
                </a:solidFill>
              </a:rPr>
              <a:t>university servers and computers </a:t>
            </a:r>
            <a:r>
              <a:rPr lang="en-US" sz="4000" dirty="0">
                <a:solidFill>
                  <a:schemeClr val="tx1"/>
                </a:solidFill>
              </a:rPr>
              <a:t>to detect and respond to cyber threats.</a:t>
            </a:r>
          </a:p>
          <a:p>
            <a:pPr algn="l"/>
            <a:endParaRPr lang="es-ES" sz="4000" dirty="0"/>
          </a:p>
        </p:txBody>
      </p:sp>
      <p:sp>
        <p:nvSpPr>
          <p:cNvPr id="8" name="Google Shape;715;p14">
            <a:extLst>
              <a:ext uri="{FF2B5EF4-FFF2-40B4-BE49-F238E27FC236}">
                <a16:creationId xmlns:a16="http://schemas.microsoft.com/office/drawing/2014/main" id="{FAE3F671-E3FB-5120-685A-56BA0964D8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1815" y="-81431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Security</a:t>
            </a:r>
            <a:endParaRPr sz="5400" b="1" dirty="0"/>
          </a:p>
        </p:txBody>
      </p:sp>
      <p:sp>
        <p:nvSpPr>
          <p:cNvPr id="9" name="Google Shape;698;p14">
            <a:extLst>
              <a:ext uri="{FF2B5EF4-FFF2-40B4-BE49-F238E27FC236}">
                <a16:creationId xmlns:a16="http://schemas.microsoft.com/office/drawing/2014/main" id="{F2CD1D43-CE84-F229-B6A4-50A787E09254}"/>
              </a:ext>
            </a:extLst>
          </p:cNvPr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Google Shape;699;p14">
            <a:extLst>
              <a:ext uri="{FF2B5EF4-FFF2-40B4-BE49-F238E27FC236}">
                <a16:creationId xmlns:a16="http://schemas.microsoft.com/office/drawing/2014/main" id="{1F7772F7-2B92-D282-78D6-1D531C905A2C}"/>
              </a:ext>
            </a:extLst>
          </p:cNvPr>
          <p:cNvSpPr txBox="1"/>
          <p:nvPr/>
        </p:nvSpPr>
        <p:spPr>
          <a:xfrm>
            <a:off x="446166" y="1557911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Deployment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cybersecurity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solutions</a:t>
            </a:r>
            <a:endParaRPr lang="es-ES" sz="48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705;p14">
            <a:extLst>
              <a:ext uri="{FF2B5EF4-FFF2-40B4-BE49-F238E27FC236}">
                <a16:creationId xmlns:a16="http://schemas.microsoft.com/office/drawing/2014/main" id="{75C49197-53E9-CEB5-B18E-CE564508D54F}"/>
              </a:ext>
            </a:extLst>
          </p:cNvPr>
          <p:cNvSpPr txBox="1"/>
          <p:nvPr/>
        </p:nvSpPr>
        <p:spPr>
          <a:xfrm>
            <a:off x="1472738" y="6165433"/>
            <a:ext cx="10159282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Verdana"/>
              <a:buNone/>
            </a:pPr>
            <a:r>
              <a:rPr lang="en-US" sz="40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Continuous monitoring and analysis of the End Points and the network.</a:t>
            </a:r>
          </a:p>
        </p:txBody>
      </p:sp>
      <p:sp>
        <p:nvSpPr>
          <p:cNvPr id="12" name="Google Shape;450;p24">
            <a:extLst>
              <a:ext uri="{FF2B5EF4-FFF2-40B4-BE49-F238E27FC236}">
                <a16:creationId xmlns:a16="http://schemas.microsoft.com/office/drawing/2014/main" id="{24556849-946A-BA72-AA52-6FEB41C63DDD}"/>
              </a:ext>
            </a:extLst>
          </p:cNvPr>
          <p:cNvSpPr/>
          <p:nvPr/>
        </p:nvSpPr>
        <p:spPr>
          <a:xfrm flipH="1">
            <a:off x="809884" y="6379463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50;p24">
            <a:extLst>
              <a:ext uri="{FF2B5EF4-FFF2-40B4-BE49-F238E27FC236}">
                <a16:creationId xmlns:a16="http://schemas.microsoft.com/office/drawing/2014/main" id="{762D9691-4D1D-BB11-4026-852664793E17}"/>
              </a:ext>
            </a:extLst>
          </p:cNvPr>
          <p:cNvSpPr/>
          <p:nvPr/>
        </p:nvSpPr>
        <p:spPr>
          <a:xfrm flipH="1">
            <a:off x="834694" y="8020415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447EFC-2AC2-1DC8-63F8-2B2D920B5A15}"/>
              </a:ext>
            </a:extLst>
          </p:cNvPr>
          <p:cNvSpPr txBox="1"/>
          <p:nvPr/>
        </p:nvSpPr>
        <p:spPr>
          <a:xfrm>
            <a:off x="13741870" y="7538957"/>
            <a:ext cx="958596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000" b="1" dirty="0" err="1">
                <a:solidFill>
                  <a:schemeClr val="tx1"/>
                </a:solidFill>
              </a:rPr>
              <a:t>Current</a:t>
            </a:r>
            <a:r>
              <a:rPr lang="es-ES" sz="6000" b="1" dirty="0">
                <a:solidFill>
                  <a:schemeClr val="tx1"/>
                </a:solidFill>
              </a:rPr>
              <a:t> </a:t>
            </a:r>
            <a:r>
              <a:rPr lang="es-ES" sz="6000" b="1" dirty="0" err="1">
                <a:solidFill>
                  <a:schemeClr val="tx1"/>
                </a:solidFill>
              </a:rPr>
              <a:t>contract</a:t>
            </a:r>
            <a:r>
              <a:rPr lang="es-ES" sz="6000" b="1" dirty="0">
                <a:solidFill>
                  <a:schemeClr val="tx1"/>
                </a:solidFill>
              </a:rPr>
              <a:t> </a:t>
            </a:r>
            <a:r>
              <a:rPr lang="es-ES" sz="6000" b="1" dirty="0" err="1">
                <a:solidFill>
                  <a:schemeClr val="tx1"/>
                </a:solidFill>
              </a:rPr>
              <a:t>being</a:t>
            </a:r>
            <a:r>
              <a:rPr lang="es-ES" sz="6000" b="1" dirty="0">
                <a:solidFill>
                  <a:schemeClr val="tx1"/>
                </a:solidFill>
              </a:rPr>
              <a:t> </a:t>
            </a:r>
            <a:r>
              <a:rPr lang="es-ES" sz="6000" b="1" dirty="0" err="1">
                <a:solidFill>
                  <a:schemeClr val="tx1"/>
                </a:solidFill>
              </a:rPr>
              <a:t>prepared</a:t>
            </a:r>
            <a:endParaRPr lang="es-ES" sz="6000" b="1" dirty="0">
              <a:solidFill>
                <a:schemeClr val="tx1"/>
              </a:solidFill>
            </a:endParaRPr>
          </a:p>
        </p:txBody>
      </p:sp>
      <p:sp>
        <p:nvSpPr>
          <p:cNvPr id="20" name="Google Shape;2812;g25a0d9cc586_0_0">
            <a:extLst>
              <a:ext uri="{FF2B5EF4-FFF2-40B4-BE49-F238E27FC236}">
                <a16:creationId xmlns:a16="http://schemas.microsoft.com/office/drawing/2014/main" id="{F4587BD7-B6BD-D7D3-BBEB-29A91691476C}"/>
              </a:ext>
            </a:extLst>
          </p:cNvPr>
          <p:cNvSpPr txBox="1"/>
          <p:nvPr/>
        </p:nvSpPr>
        <p:spPr>
          <a:xfrm>
            <a:off x="13604315" y="2829494"/>
            <a:ext cx="10333519" cy="40028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82850" tIns="91400" rIns="182850" bIns="91400" anchor="b" anchorCtr="0">
            <a:noAutofit/>
          </a:bodyPr>
          <a:lstStyle/>
          <a:p>
            <a:pPr>
              <a:buClr>
                <a:srgbClr val="006271"/>
              </a:buClr>
              <a:buSzPts val="3600"/>
              <a:defRPr/>
            </a:pPr>
            <a:r>
              <a:rPr lang="es-ES" sz="4000" b="1" dirty="0" err="1">
                <a:solidFill>
                  <a:schemeClr val="tx1"/>
                </a:solidFill>
              </a:rPr>
              <a:t>RedIRIS</a:t>
            </a:r>
            <a:r>
              <a:rPr lang="es-E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>
                <a:solidFill>
                  <a:schemeClr val="tx1"/>
                </a:solidFill>
              </a:rPr>
              <a:t>captures with the deployed EDRs additional cybersecurity information, and integrates it with other sources such as DDoS, DNS Firewall and antispam, in order to collaborate with the </a:t>
            </a:r>
            <a:r>
              <a:rPr lang="en-US" sz="4000" b="1" dirty="0">
                <a:solidFill>
                  <a:srgbClr val="FFC000"/>
                </a:solidFill>
              </a:rPr>
              <a:t>National Network of SOCs of Spain</a:t>
            </a:r>
          </a:p>
          <a:p>
            <a:pPr>
              <a:buClr>
                <a:srgbClr val="006271"/>
              </a:buClr>
              <a:buSzPts val="3600"/>
              <a:defRPr/>
            </a:pPr>
            <a:endParaRPr sz="4000" b="1" dirty="0">
              <a:solidFill>
                <a:schemeClr val="accent2"/>
              </a:solidFill>
            </a:endParaRPr>
          </a:p>
        </p:txBody>
      </p:sp>
      <p:sp>
        <p:nvSpPr>
          <p:cNvPr id="14" name="Google Shape;863;p29">
            <a:extLst>
              <a:ext uri="{FF2B5EF4-FFF2-40B4-BE49-F238E27FC236}">
                <a16:creationId xmlns:a16="http://schemas.microsoft.com/office/drawing/2014/main" id="{FFB56760-801A-7BDE-6999-B99A60DC6790}"/>
              </a:ext>
            </a:extLst>
          </p:cNvPr>
          <p:cNvSpPr/>
          <p:nvPr/>
        </p:nvSpPr>
        <p:spPr>
          <a:xfrm>
            <a:off x="13603951" y="7372897"/>
            <a:ext cx="9723882" cy="3462652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EB2A78-08D2-0861-FF63-DC6A39FE92C7}"/>
              </a:ext>
            </a:extLst>
          </p:cNvPr>
          <p:cNvSpPr txBox="1"/>
          <p:nvPr/>
        </p:nvSpPr>
        <p:spPr>
          <a:xfrm>
            <a:off x="13753645" y="9744618"/>
            <a:ext cx="5857226" cy="186204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11500" b="1" dirty="0">
                <a:solidFill>
                  <a:schemeClr val="accent1"/>
                </a:solidFill>
              </a:rPr>
              <a:t>6M€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A234F3-674C-BCC5-8E36-13DCB2904121}"/>
              </a:ext>
            </a:extLst>
          </p:cNvPr>
          <p:cNvSpPr txBox="1"/>
          <p:nvPr/>
        </p:nvSpPr>
        <p:spPr>
          <a:xfrm>
            <a:off x="18465892" y="10025003"/>
            <a:ext cx="4589091" cy="144655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4400" b="1" dirty="0" err="1">
                <a:solidFill>
                  <a:schemeClr val="accent1"/>
                </a:solidFill>
              </a:rPr>
              <a:t>Estimated</a:t>
            </a:r>
            <a:r>
              <a:rPr lang="es-ES" sz="4400" b="1" dirty="0">
                <a:solidFill>
                  <a:schemeClr val="accent1"/>
                </a:solidFill>
              </a:rPr>
              <a:t> </a:t>
            </a:r>
            <a:r>
              <a:rPr lang="es-ES" sz="4400" b="1" dirty="0" err="1">
                <a:solidFill>
                  <a:schemeClr val="accent1"/>
                </a:solidFill>
              </a:rPr>
              <a:t>budget</a:t>
            </a:r>
            <a:endParaRPr lang="es-ES" sz="4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dk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97;p14">
            <a:extLst>
              <a:ext uri="{FF2B5EF4-FFF2-40B4-BE49-F238E27FC236}">
                <a16:creationId xmlns:a16="http://schemas.microsoft.com/office/drawing/2014/main" id="{749A3894-3412-50AB-0918-ED8661889D2E}"/>
              </a:ext>
            </a:extLst>
          </p:cNvPr>
          <p:cNvSpPr/>
          <p:nvPr/>
        </p:nvSpPr>
        <p:spPr>
          <a:xfrm>
            <a:off x="0" y="2631192"/>
            <a:ext cx="24418590" cy="9781301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770;p27">
            <a:extLst>
              <a:ext uri="{FF2B5EF4-FFF2-40B4-BE49-F238E27FC236}">
                <a16:creationId xmlns:a16="http://schemas.microsoft.com/office/drawing/2014/main" id="{5ECD6B5A-9D2C-195A-5C75-B28E3EBF58F2}"/>
              </a:ext>
            </a:extLst>
          </p:cNvPr>
          <p:cNvSpPr/>
          <p:nvPr/>
        </p:nvSpPr>
        <p:spPr>
          <a:xfrm>
            <a:off x="-8786" y="2525659"/>
            <a:ext cx="24431695" cy="99923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ABD2FFE-84D5-29E0-C9A3-1BA883B20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8" y="2799897"/>
            <a:ext cx="14239743" cy="965855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sp>
        <p:nvSpPr>
          <p:cNvPr id="8" name="Google Shape;715;p14">
            <a:extLst>
              <a:ext uri="{FF2B5EF4-FFF2-40B4-BE49-F238E27FC236}">
                <a16:creationId xmlns:a16="http://schemas.microsoft.com/office/drawing/2014/main" id="{E8F6F3BA-AA70-FE11-A6EF-EFEA493E321C}"/>
              </a:ext>
            </a:extLst>
          </p:cNvPr>
          <p:cNvSpPr txBox="1">
            <a:spLocks/>
          </p:cNvSpPr>
          <p:nvPr/>
        </p:nvSpPr>
        <p:spPr>
          <a:xfrm>
            <a:off x="419858" y="-1997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 err="1"/>
              <a:t>Educational</a:t>
            </a:r>
            <a:r>
              <a:rPr lang="es-ES" sz="5400" b="1" dirty="0"/>
              <a:t> </a:t>
            </a:r>
            <a:r>
              <a:rPr lang="es-ES" sz="5400" b="1" dirty="0" err="1"/>
              <a:t>technology</a:t>
            </a:r>
            <a:endParaRPr lang="es-ES" sz="5400" b="1" dirty="0"/>
          </a:p>
        </p:txBody>
      </p:sp>
      <p:sp>
        <p:nvSpPr>
          <p:cNvPr id="10" name="Google Shape;698;p14">
            <a:extLst>
              <a:ext uri="{FF2B5EF4-FFF2-40B4-BE49-F238E27FC236}">
                <a16:creationId xmlns:a16="http://schemas.microsoft.com/office/drawing/2014/main" id="{177BD43C-C333-6419-CE0D-477E384207E1}"/>
              </a:ext>
            </a:extLst>
          </p:cNvPr>
          <p:cNvSpPr/>
          <p:nvPr/>
        </p:nvSpPr>
        <p:spPr>
          <a:xfrm>
            <a:off x="0" y="1442373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699;p14">
            <a:extLst>
              <a:ext uri="{FF2B5EF4-FFF2-40B4-BE49-F238E27FC236}">
                <a16:creationId xmlns:a16="http://schemas.microsoft.com/office/drawing/2014/main" id="{C1932EAF-80F2-CCA9-5D19-FF68458EA26C}"/>
              </a:ext>
            </a:extLst>
          </p:cNvPr>
          <p:cNvSpPr txBox="1"/>
          <p:nvPr/>
        </p:nvSpPr>
        <p:spPr>
          <a:xfrm>
            <a:off x="419858" y="1623461"/>
            <a:ext cx="16214440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dirty="0">
                <a:solidFill>
                  <a:schemeClr val="lt1"/>
                </a:solidFill>
              </a:rPr>
              <a:t>Provision of licenses for blended learning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8F872-6D07-ABCD-F5B8-0F157F78544E}"/>
              </a:ext>
            </a:extLst>
          </p:cNvPr>
          <p:cNvSpPr txBox="1"/>
          <p:nvPr/>
        </p:nvSpPr>
        <p:spPr>
          <a:xfrm>
            <a:off x="14441351" y="5104950"/>
            <a:ext cx="9495183" cy="175432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SzPts val="3200"/>
            </a:pPr>
            <a:r>
              <a:rPr lang="en-US" sz="3600" b="1" dirty="0">
                <a:solidFill>
                  <a:schemeClr val="accent2"/>
                </a:solidFill>
              </a:rPr>
              <a:t>Joint collaboration between RedIRIS and the Conference of Rectors of Spanish Universities (CRUE).</a:t>
            </a:r>
            <a:endParaRPr lang="es-ES" sz="3600" b="1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3B7F0F-C43F-5D27-C2F4-DD7F8CE3454D}"/>
              </a:ext>
            </a:extLst>
          </p:cNvPr>
          <p:cNvSpPr txBox="1"/>
          <p:nvPr/>
        </p:nvSpPr>
        <p:spPr>
          <a:xfrm>
            <a:off x="14471475" y="7150988"/>
            <a:ext cx="9542879" cy="230832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spcBef>
                <a:spcPts val="300"/>
              </a:spcBef>
              <a:buSzPts val="3200"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z="3600" b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Integration of tools which </a:t>
            </a:r>
            <a:r>
              <a:rPr lang="en-US" sz="36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reinforce the Learning </a:t>
            </a:r>
            <a:r>
              <a:rPr lang="en-US" sz="36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Manament</a:t>
            </a:r>
            <a:r>
              <a:rPr lang="en-US" sz="36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Systems (LMS) that the universities already have in place </a:t>
            </a:r>
            <a:r>
              <a:rPr lang="en-US" sz="3600" b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enriching both face-to-face and distance learning</a:t>
            </a:r>
            <a:endParaRPr lang="es-ES" sz="3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337925-3DAF-259C-5235-3BC5AB206D65}"/>
              </a:ext>
            </a:extLst>
          </p:cNvPr>
          <p:cNvSpPr txBox="1"/>
          <p:nvPr/>
        </p:nvSpPr>
        <p:spPr>
          <a:xfrm>
            <a:off x="14529840" y="10156321"/>
            <a:ext cx="9495183" cy="120032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SzPts val="3200"/>
            </a:pPr>
            <a:r>
              <a:rPr lang="en-US" sz="3600" dirty="0">
                <a:solidFill>
                  <a:schemeClr val="bg1"/>
                </a:solidFill>
              </a:rPr>
              <a:t>It is not a service commonly provided by other National Research and Education Networks. 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9BDFCD-0FE8-348C-0CEB-0311BB2C673B}"/>
              </a:ext>
            </a:extLst>
          </p:cNvPr>
          <p:cNvSpPr txBox="1"/>
          <p:nvPr/>
        </p:nvSpPr>
        <p:spPr>
          <a:xfrm>
            <a:off x="14423187" y="2365329"/>
            <a:ext cx="9825067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RedIRIS purchases </a:t>
            </a:r>
            <a:r>
              <a:rPr lang="en-US" sz="4000" b="1" dirty="0" err="1">
                <a:solidFill>
                  <a:schemeClr val="bg1"/>
                </a:solidFill>
              </a:rPr>
              <a:t>licences</a:t>
            </a:r>
            <a:r>
              <a:rPr lang="en-US" sz="4000" b="1" dirty="0">
                <a:solidFill>
                  <a:schemeClr val="bg1"/>
                </a:solidFill>
              </a:rPr>
              <a:t> of tools which </a:t>
            </a:r>
            <a:r>
              <a:rPr lang="en-US" sz="4000" b="1" dirty="0">
                <a:solidFill>
                  <a:srgbClr val="FFC000"/>
                </a:solidFill>
              </a:rPr>
              <a:t>improve blended learning through increased interactivity</a:t>
            </a:r>
            <a:endParaRPr lang="es-ES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36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697;p14">
            <a:extLst>
              <a:ext uri="{FF2B5EF4-FFF2-40B4-BE49-F238E27FC236}">
                <a16:creationId xmlns:a16="http://schemas.microsoft.com/office/drawing/2014/main" id="{32EDE396-8176-793D-8AAE-831EC49B84E4}"/>
              </a:ext>
            </a:extLst>
          </p:cNvPr>
          <p:cNvSpPr/>
          <p:nvPr/>
        </p:nvSpPr>
        <p:spPr>
          <a:xfrm>
            <a:off x="0" y="1629300"/>
            <a:ext cx="24384000" cy="1074291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715;p14">
            <a:extLst>
              <a:ext uri="{FF2B5EF4-FFF2-40B4-BE49-F238E27FC236}">
                <a16:creationId xmlns:a16="http://schemas.microsoft.com/office/drawing/2014/main" id="{E8F6F3BA-AA70-FE11-A6EF-EFEA493E321C}"/>
              </a:ext>
            </a:extLst>
          </p:cNvPr>
          <p:cNvSpPr txBox="1">
            <a:spLocks/>
          </p:cNvSpPr>
          <p:nvPr/>
        </p:nvSpPr>
        <p:spPr>
          <a:xfrm>
            <a:off x="419858" y="-1997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 err="1"/>
              <a:t>Educational</a:t>
            </a:r>
            <a:r>
              <a:rPr lang="es-ES" sz="5400" b="1" dirty="0"/>
              <a:t> </a:t>
            </a:r>
            <a:r>
              <a:rPr lang="es-ES" sz="5400" b="1" dirty="0" err="1"/>
              <a:t>technology</a:t>
            </a:r>
            <a:endParaRPr lang="es-ES" sz="5400" b="1" dirty="0"/>
          </a:p>
        </p:txBody>
      </p:sp>
      <p:sp>
        <p:nvSpPr>
          <p:cNvPr id="10" name="Google Shape;698;p14">
            <a:extLst>
              <a:ext uri="{FF2B5EF4-FFF2-40B4-BE49-F238E27FC236}">
                <a16:creationId xmlns:a16="http://schemas.microsoft.com/office/drawing/2014/main" id="{177BD43C-C333-6419-CE0D-477E384207E1}"/>
              </a:ext>
            </a:extLst>
          </p:cNvPr>
          <p:cNvSpPr/>
          <p:nvPr/>
        </p:nvSpPr>
        <p:spPr>
          <a:xfrm>
            <a:off x="0" y="1442373"/>
            <a:ext cx="24384000" cy="138157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699;p14">
            <a:extLst>
              <a:ext uri="{FF2B5EF4-FFF2-40B4-BE49-F238E27FC236}">
                <a16:creationId xmlns:a16="http://schemas.microsoft.com/office/drawing/2014/main" id="{C1932EAF-80F2-CCA9-5D19-FF68458EA26C}"/>
              </a:ext>
            </a:extLst>
          </p:cNvPr>
          <p:cNvSpPr txBox="1"/>
          <p:nvPr/>
        </p:nvSpPr>
        <p:spPr>
          <a:xfrm>
            <a:off x="446166" y="1602189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dirty="0">
                <a:solidFill>
                  <a:schemeClr val="lt1"/>
                </a:solidFill>
              </a:rPr>
              <a:t>Provision of licenses for blended learning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40DBC0-3B3D-F35F-49AF-6248E153F14B}"/>
              </a:ext>
            </a:extLst>
          </p:cNvPr>
          <p:cNvSpPr txBox="1"/>
          <p:nvPr/>
        </p:nvSpPr>
        <p:spPr>
          <a:xfrm>
            <a:off x="1533335" y="9858289"/>
            <a:ext cx="11104636" cy="10772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1"/>
                </a:solidFill>
              </a:rPr>
              <a:t> Online </a:t>
            </a:r>
            <a:r>
              <a:rPr lang="es-ES" sz="3200" b="1" dirty="0" err="1">
                <a:solidFill>
                  <a:schemeClr val="accent1"/>
                </a:solidFill>
              </a:rPr>
              <a:t>game-based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learning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platform</a:t>
            </a:r>
            <a:endParaRPr lang="es-ES" sz="3200" b="1" dirty="0">
              <a:solidFill>
                <a:schemeClr val="accent1"/>
              </a:solidFill>
            </a:endParaRPr>
          </a:p>
          <a:p>
            <a:pPr algn="ctr"/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4F8BCA-98AC-24AB-8531-EF5258B23925}"/>
              </a:ext>
            </a:extLst>
          </p:cNvPr>
          <p:cNvSpPr txBox="1"/>
          <p:nvPr/>
        </p:nvSpPr>
        <p:spPr>
          <a:xfrm>
            <a:off x="1578936" y="10243237"/>
            <a:ext cx="9907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tx2"/>
                </a:solidFill>
              </a:rPr>
              <a:t>Deployment</a:t>
            </a:r>
            <a:r>
              <a:rPr lang="es-ES" sz="3200" b="1" dirty="0">
                <a:solidFill>
                  <a:schemeClr val="tx2"/>
                </a:solidFill>
              </a:rPr>
              <a:t> </a:t>
            </a:r>
            <a:r>
              <a:rPr lang="es-ES" sz="3200" b="1" dirty="0" err="1">
                <a:solidFill>
                  <a:schemeClr val="tx2"/>
                </a:solidFill>
              </a:rPr>
              <a:t>phase</a:t>
            </a:r>
            <a:endParaRPr lang="es-ES" sz="3200" b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8BC82F-20CA-02C2-B6C3-6ECAD184CF2D}"/>
              </a:ext>
            </a:extLst>
          </p:cNvPr>
          <p:cNvSpPr txBox="1"/>
          <p:nvPr/>
        </p:nvSpPr>
        <p:spPr>
          <a:xfrm>
            <a:off x="2852562" y="10922264"/>
            <a:ext cx="6790996" cy="70788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dirty="0">
                <a:solidFill>
                  <a:schemeClr val="bg1"/>
                </a:solidFill>
              </a:rPr>
              <a:t>Budget 1,3M€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5AEB2-B336-19F9-1480-65E3116C4D2A}"/>
              </a:ext>
            </a:extLst>
          </p:cNvPr>
          <p:cNvSpPr/>
          <p:nvPr/>
        </p:nvSpPr>
        <p:spPr>
          <a:xfrm>
            <a:off x="13775362" y="9991691"/>
            <a:ext cx="9727740" cy="8943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A681D-B5E0-40C1-A0F9-FBE1EC8D64BA}"/>
              </a:ext>
            </a:extLst>
          </p:cNvPr>
          <p:cNvSpPr txBox="1"/>
          <p:nvPr/>
        </p:nvSpPr>
        <p:spPr>
          <a:xfrm>
            <a:off x="14982253" y="9790131"/>
            <a:ext cx="8516942" cy="58477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1"/>
                </a:solidFill>
              </a:rPr>
              <a:t>Generation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s-ES" sz="3200" b="1" dirty="0" err="1">
                <a:solidFill>
                  <a:schemeClr val="accent1"/>
                </a:solidFill>
              </a:rPr>
              <a:t>of</a:t>
            </a:r>
            <a:r>
              <a:rPr lang="es-ES" sz="3200" b="1" dirty="0">
                <a:solidFill>
                  <a:schemeClr val="accent1"/>
                </a:solidFill>
              </a:rPr>
              <a:t> interactive </a:t>
            </a:r>
            <a:r>
              <a:rPr lang="es-ES" sz="3200" b="1" dirty="0" err="1">
                <a:solidFill>
                  <a:schemeClr val="accent1"/>
                </a:solidFill>
              </a:rPr>
              <a:t>content</a:t>
            </a:r>
            <a:endParaRPr lang="es-ES" sz="3200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44B004-C413-DE3A-C9FB-BE34BD095CC0}"/>
              </a:ext>
            </a:extLst>
          </p:cNvPr>
          <p:cNvSpPr txBox="1"/>
          <p:nvPr/>
        </p:nvSpPr>
        <p:spPr>
          <a:xfrm>
            <a:off x="14091794" y="10184167"/>
            <a:ext cx="94272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tx2"/>
                </a:solidFill>
              </a:rPr>
              <a:t>Deployment</a:t>
            </a:r>
            <a:r>
              <a:rPr lang="es-ES" sz="3200" b="1" dirty="0">
                <a:solidFill>
                  <a:schemeClr val="tx2"/>
                </a:solidFill>
              </a:rPr>
              <a:t> </a:t>
            </a:r>
            <a:r>
              <a:rPr lang="es-ES" sz="3200" b="1" dirty="0" err="1">
                <a:solidFill>
                  <a:schemeClr val="tx2"/>
                </a:solidFill>
              </a:rPr>
              <a:t>phase</a:t>
            </a:r>
            <a:endParaRPr lang="es-ES" sz="3200" b="1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C84E09-88AF-D62E-0957-1F0BCC541B65}"/>
              </a:ext>
            </a:extLst>
          </p:cNvPr>
          <p:cNvSpPr txBox="1"/>
          <p:nvPr/>
        </p:nvSpPr>
        <p:spPr>
          <a:xfrm>
            <a:off x="15734356" y="10911829"/>
            <a:ext cx="6790996" cy="70788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dirty="0">
                <a:solidFill>
                  <a:schemeClr val="bg1"/>
                </a:solidFill>
              </a:rPr>
              <a:t>Budget 1,5M€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8754C3-BE78-AC5C-39E6-FE094B421C4D}"/>
              </a:ext>
            </a:extLst>
          </p:cNvPr>
          <p:cNvSpPr txBox="1"/>
          <p:nvPr/>
        </p:nvSpPr>
        <p:spPr>
          <a:xfrm>
            <a:off x="268456" y="9865646"/>
            <a:ext cx="2936757" cy="53139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s-ES" sz="2800" b="1" err="1">
                <a:solidFill>
                  <a:schemeClr val="bg1"/>
                </a:solidFill>
              </a:rPr>
              <a:t>Kahoot</a:t>
            </a:r>
            <a:r>
              <a:rPr lang="es-ES" sz="28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D4887F-C206-27E4-4499-C5381D07B7CF}"/>
              </a:ext>
            </a:extLst>
          </p:cNvPr>
          <p:cNvSpPr txBox="1"/>
          <p:nvPr/>
        </p:nvSpPr>
        <p:spPr>
          <a:xfrm>
            <a:off x="13398248" y="9873818"/>
            <a:ext cx="2050509" cy="523220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s-ES" sz="2800" b="1" err="1">
                <a:solidFill>
                  <a:schemeClr val="bg1"/>
                </a:solidFill>
              </a:rPr>
              <a:t>Genially</a:t>
            </a:r>
            <a:endParaRPr lang="es-ES" sz="2800" b="1">
              <a:solidFill>
                <a:schemeClr val="bg1"/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D608FDA-D8DC-A859-494C-9FB6638B026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120" y="2849938"/>
            <a:ext cx="12397563" cy="66297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08B5E04-79C8-0BDC-DEBA-4415F6CE917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24980" y="2856730"/>
            <a:ext cx="11266254" cy="650080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2628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697;p14">
            <a:extLst>
              <a:ext uri="{FF2B5EF4-FFF2-40B4-BE49-F238E27FC236}">
                <a16:creationId xmlns:a16="http://schemas.microsoft.com/office/drawing/2014/main" id="{A943D448-16CE-B0F8-8449-EECC02AD5A69}"/>
              </a:ext>
            </a:extLst>
          </p:cNvPr>
          <p:cNvSpPr/>
          <p:nvPr/>
        </p:nvSpPr>
        <p:spPr>
          <a:xfrm>
            <a:off x="0" y="1629300"/>
            <a:ext cx="24384000" cy="10742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715;p14">
            <a:extLst>
              <a:ext uri="{FF2B5EF4-FFF2-40B4-BE49-F238E27FC236}">
                <a16:creationId xmlns:a16="http://schemas.microsoft.com/office/drawing/2014/main" id="{E8F6F3BA-AA70-FE11-A6EF-EFEA493E321C}"/>
              </a:ext>
            </a:extLst>
          </p:cNvPr>
          <p:cNvSpPr txBox="1">
            <a:spLocks/>
          </p:cNvSpPr>
          <p:nvPr/>
        </p:nvSpPr>
        <p:spPr>
          <a:xfrm>
            <a:off x="419858" y="-1997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 err="1"/>
              <a:t>Educational</a:t>
            </a:r>
            <a:r>
              <a:rPr lang="es-ES" sz="5400" b="1" dirty="0"/>
              <a:t> </a:t>
            </a:r>
            <a:r>
              <a:rPr lang="es-ES" sz="5400" b="1" dirty="0" err="1"/>
              <a:t>technology</a:t>
            </a:r>
            <a:endParaRPr lang="es-ES" sz="5400" b="1" dirty="0"/>
          </a:p>
        </p:txBody>
      </p:sp>
      <p:sp>
        <p:nvSpPr>
          <p:cNvPr id="10" name="Google Shape;698;p14">
            <a:extLst>
              <a:ext uri="{FF2B5EF4-FFF2-40B4-BE49-F238E27FC236}">
                <a16:creationId xmlns:a16="http://schemas.microsoft.com/office/drawing/2014/main" id="{177BD43C-C333-6419-CE0D-477E384207E1}"/>
              </a:ext>
            </a:extLst>
          </p:cNvPr>
          <p:cNvSpPr/>
          <p:nvPr/>
        </p:nvSpPr>
        <p:spPr>
          <a:xfrm>
            <a:off x="0" y="1442373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699;p14">
            <a:extLst>
              <a:ext uri="{FF2B5EF4-FFF2-40B4-BE49-F238E27FC236}">
                <a16:creationId xmlns:a16="http://schemas.microsoft.com/office/drawing/2014/main" id="{C1932EAF-80F2-CCA9-5D19-FF68458EA26C}"/>
              </a:ext>
            </a:extLst>
          </p:cNvPr>
          <p:cNvSpPr txBox="1"/>
          <p:nvPr/>
        </p:nvSpPr>
        <p:spPr>
          <a:xfrm>
            <a:off x="446166" y="1602189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dirty="0">
                <a:solidFill>
                  <a:schemeClr val="lt1"/>
                </a:solidFill>
              </a:rPr>
              <a:t>Provision of licenses for blended learning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A3111A-3967-7F01-1513-E6EB7A512010}"/>
              </a:ext>
            </a:extLst>
          </p:cNvPr>
          <p:cNvSpPr/>
          <p:nvPr/>
        </p:nvSpPr>
        <p:spPr>
          <a:xfrm>
            <a:off x="12374297" y="9865308"/>
            <a:ext cx="11996200" cy="17996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017A2C-99C5-9F37-3527-0B362EBD539A}"/>
              </a:ext>
            </a:extLst>
          </p:cNvPr>
          <p:cNvSpPr txBox="1"/>
          <p:nvPr/>
        </p:nvSpPr>
        <p:spPr>
          <a:xfrm>
            <a:off x="12998602" y="10489316"/>
            <a:ext cx="111127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In the process of tendering</a:t>
            </a: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6A7B99-0ECE-39EC-8C76-723357CAAE53}"/>
              </a:ext>
            </a:extLst>
          </p:cNvPr>
          <p:cNvSpPr txBox="1"/>
          <p:nvPr/>
        </p:nvSpPr>
        <p:spPr>
          <a:xfrm>
            <a:off x="13963751" y="11273939"/>
            <a:ext cx="9241911" cy="83099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dirty="0" err="1">
                <a:solidFill>
                  <a:schemeClr val="bg1"/>
                </a:solidFill>
              </a:rPr>
              <a:t>Estimated</a:t>
            </a:r>
            <a:r>
              <a:rPr lang="es-ES" sz="4000" b="1" dirty="0">
                <a:solidFill>
                  <a:schemeClr val="bg1"/>
                </a:solidFill>
              </a:rPr>
              <a:t> Budget </a:t>
            </a:r>
            <a:r>
              <a:rPr lang="es-ES" sz="4800" b="1" dirty="0">
                <a:solidFill>
                  <a:schemeClr val="bg1"/>
                </a:solidFill>
              </a:rPr>
              <a:t>3,2M€</a:t>
            </a: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FD0E67-2A12-688E-44DF-DE6F31D4C697}"/>
              </a:ext>
            </a:extLst>
          </p:cNvPr>
          <p:cNvSpPr txBox="1"/>
          <p:nvPr/>
        </p:nvSpPr>
        <p:spPr>
          <a:xfrm>
            <a:off x="21883117" y="10401833"/>
            <a:ext cx="2417135" cy="64633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err="1">
                <a:solidFill>
                  <a:schemeClr val="bg1"/>
                </a:solidFill>
              </a:rPr>
              <a:t>Panopto</a:t>
            </a:r>
            <a:endParaRPr lang="es-ES" sz="3600" b="1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D5FBD4-3EB6-3681-E075-AE486251CF6B}"/>
              </a:ext>
            </a:extLst>
          </p:cNvPr>
          <p:cNvSpPr txBox="1"/>
          <p:nvPr/>
        </p:nvSpPr>
        <p:spPr>
          <a:xfrm>
            <a:off x="12755184" y="10360515"/>
            <a:ext cx="2417135" cy="646331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err="1">
                <a:solidFill>
                  <a:schemeClr val="bg1"/>
                </a:solidFill>
              </a:rPr>
              <a:t>Kaltura</a:t>
            </a:r>
            <a:endParaRPr lang="es-ES" sz="3200" b="1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D30A33-57DD-CCAA-08D1-8A24E1E7A4D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8632823"/>
            <a:ext cx="3397731" cy="36791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C98FEB-87B0-0C45-4DD2-667038BD7A7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18142" y="8632823"/>
            <a:ext cx="3957734" cy="36791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3CE875-8F3B-DC56-9299-DAF506348EE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03876" y="8632823"/>
            <a:ext cx="4757541" cy="367918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B6080E-CFBE-386C-B767-4D3D298E77E3}"/>
              </a:ext>
            </a:extLst>
          </p:cNvPr>
          <p:cNvSpPr txBox="1"/>
          <p:nvPr/>
        </p:nvSpPr>
        <p:spPr>
          <a:xfrm>
            <a:off x="1178338" y="3856383"/>
            <a:ext cx="8422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rgbClr val="FF0000"/>
                </a:solidFill>
                <a:highlight>
                  <a:srgbClr val="FFFF00"/>
                </a:highlight>
              </a:rPr>
              <a:t>INCLUIR IMAGEN DE USO DE KALTURA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90B7C-E717-4970-777C-5EF0E52D6C97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8549" y="2512158"/>
            <a:ext cx="8422863" cy="597867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F11A4C-D3EC-2A80-3570-17706E38FB48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51230" y="2627036"/>
            <a:ext cx="4229317" cy="240677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1F05F8-5203-3EFD-9207-C193B3333E1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130595" y="5222196"/>
            <a:ext cx="4308044" cy="293937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F6D3EAA9-57A4-DC7D-84BA-142124E1DE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103136" y="2237362"/>
            <a:ext cx="10635372" cy="722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229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697;p14">
            <a:extLst>
              <a:ext uri="{FF2B5EF4-FFF2-40B4-BE49-F238E27FC236}">
                <a16:creationId xmlns:a16="http://schemas.microsoft.com/office/drawing/2014/main" id="{4EE0437E-8D39-405D-932D-AE7B6E697567}"/>
              </a:ext>
            </a:extLst>
          </p:cNvPr>
          <p:cNvSpPr/>
          <p:nvPr/>
        </p:nvSpPr>
        <p:spPr>
          <a:xfrm>
            <a:off x="-10954" y="2733998"/>
            <a:ext cx="24384000" cy="967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DDE863-AFC4-26BD-C141-DE1844265358}"/>
              </a:ext>
            </a:extLst>
          </p:cNvPr>
          <p:cNvSpPr txBox="1"/>
          <p:nvPr/>
        </p:nvSpPr>
        <p:spPr>
          <a:xfrm>
            <a:off x="1532756" y="10381837"/>
            <a:ext cx="1201961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r>
              <a:rPr lang="en-US" sz="3600" dirty="0">
                <a:solidFill>
                  <a:schemeClr val="bg1"/>
                </a:solidFill>
              </a:rPr>
              <a:t>Platform for the automation of statistical monitoring of Open Science in Spain.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Google Shape;715;p14">
            <a:extLst>
              <a:ext uri="{FF2B5EF4-FFF2-40B4-BE49-F238E27FC236}">
                <a16:creationId xmlns:a16="http://schemas.microsoft.com/office/drawing/2014/main" id="{424F9F1F-B792-4924-5365-6FFF8041059E}"/>
              </a:ext>
            </a:extLst>
          </p:cNvPr>
          <p:cNvSpPr txBox="1">
            <a:spLocks/>
          </p:cNvSpPr>
          <p:nvPr/>
        </p:nvSpPr>
        <p:spPr>
          <a:xfrm>
            <a:off x="445094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Open </a:t>
            </a:r>
            <a:r>
              <a:rPr lang="es-ES" sz="5400" b="1" dirty="0" err="1"/>
              <a:t>science</a:t>
            </a:r>
            <a:endParaRPr lang="es-ES" sz="5400" b="1" dirty="0"/>
          </a:p>
        </p:txBody>
      </p:sp>
      <p:sp>
        <p:nvSpPr>
          <p:cNvPr id="11" name="Google Shape;698;p14">
            <a:extLst>
              <a:ext uri="{FF2B5EF4-FFF2-40B4-BE49-F238E27FC236}">
                <a16:creationId xmlns:a16="http://schemas.microsoft.com/office/drawing/2014/main" id="{C20E208C-63E6-6315-7085-2EBAF6BC5C87}"/>
              </a:ext>
            </a:extLst>
          </p:cNvPr>
          <p:cNvSpPr/>
          <p:nvPr/>
        </p:nvSpPr>
        <p:spPr>
          <a:xfrm>
            <a:off x="-8501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48C86A-24C7-C7C8-5946-27BD256B69AE}"/>
              </a:ext>
            </a:extLst>
          </p:cNvPr>
          <p:cNvSpPr txBox="1"/>
          <p:nvPr/>
        </p:nvSpPr>
        <p:spPr>
          <a:xfrm>
            <a:off x="445094" y="1661952"/>
            <a:ext cx="15713446" cy="2206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6271"/>
              </a:buClr>
              <a:buSzPts val="3600"/>
              <a:buFont typeface="Arial"/>
              <a:buNone/>
            </a:pPr>
            <a:r>
              <a:rPr lang="es-ES" sz="6000" b="1" dirty="0">
                <a:solidFill>
                  <a:schemeClr val="accent2"/>
                </a:solidFill>
              </a:rPr>
              <a:t>PLATICA: </a:t>
            </a:r>
            <a:r>
              <a:rPr lang="en-US" sz="6000" b="1" dirty="0">
                <a:solidFill>
                  <a:schemeClr val="accent2"/>
                </a:solidFill>
              </a:rPr>
              <a:t>Transversal Platform for the Promotion of Open Science</a:t>
            </a:r>
          </a:p>
        </p:txBody>
      </p:sp>
      <p:sp>
        <p:nvSpPr>
          <p:cNvPr id="2" name="Google Shape;450;p24">
            <a:extLst>
              <a:ext uri="{FF2B5EF4-FFF2-40B4-BE49-F238E27FC236}">
                <a16:creationId xmlns:a16="http://schemas.microsoft.com/office/drawing/2014/main" id="{9FC09FCE-CDC8-AFB6-D868-591F1616DB38}"/>
              </a:ext>
            </a:extLst>
          </p:cNvPr>
          <p:cNvSpPr/>
          <p:nvPr/>
        </p:nvSpPr>
        <p:spPr>
          <a:xfrm flipH="1">
            <a:off x="1026911" y="10511701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717;p14">
            <a:extLst>
              <a:ext uri="{FF2B5EF4-FFF2-40B4-BE49-F238E27FC236}">
                <a16:creationId xmlns:a16="http://schemas.microsoft.com/office/drawing/2014/main" id="{D49EBEDD-9EB2-99D0-E9BD-23097E016D23}"/>
              </a:ext>
            </a:extLst>
          </p:cNvPr>
          <p:cNvSpPr txBox="1"/>
          <p:nvPr/>
        </p:nvSpPr>
        <p:spPr>
          <a:xfrm>
            <a:off x="1523565" y="4297936"/>
            <a:ext cx="11422848" cy="1224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Support Chatbot for the dissemination of open science.</a:t>
            </a:r>
          </a:p>
        </p:txBody>
      </p:sp>
      <p:sp>
        <p:nvSpPr>
          <p:cNvPr id="5" name="Google Shape;717;p14">
            <a:extLst>
              <a:ext uri="{FF2B5EF4-FFF2-40B4-BE49-F238E27FC236}">
                <a16:creationId xmlns:a16="http://schemas.microsoft.com/office/drawing/2014/main" id="{CF25193C-9D99-3869-B55E-87DBD59999F2}"/>
              </a:ext>
            </a:extLst>
          </p:cNvPr>
          <p:cNvSpPr txBox="1"/>
          <p:nvPr/>
        </p:nvSpPr>
        <p:spPr>
          <a:xfrm>
            <a:off x="1462123" y="7428811"/>
            <a:ext cx="12090248" cy="1224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1"/>
            <a:r>
              <a:rPr lang="en-US" sz="3600" b="1" dirty="0">
                <a:solidFill>
                  <a:schemeClr val="accent2"/>
                </a:solidFill>
              </a:rPr>
              <a:t>Catalogue, Registry and Repository of Research Data (CARREDI). </a:t>
            </a:r>
          </a:p>
          <a:p>
            <a:pPr marL="742950" lvl="5" indent="-742950">
              <a:buClr>
                <a:schemeClr val="accent2"/>
              </a:buClr>
              <a:buAutoNum type="arabicPeriod"/>
            </a:pPr>
            <a:r>
              <a:rPr lang="es-ES" sz="3200" dirty="0">
                <a:solidFill>
                  <a:schemeClr val="bg1"/>
                </a:solidFill>
                <a:latin typeface="+mj-lt"/>
              </a:rPr>
              <a:t>Data </a:t>
            </a:r>
            <a:r>
              <a:rPr lang="es-ES" sz="3200" dirty="0" err="1">
                <a:solidFill>
                  <a:schemeClr val="bg1"/>
                </a:solidFill>
                <a:latin typeface="+mj-lt"/>
              </a:rPr>
              <a:t>ontology</a:t>
            </a:r>
            <a:r>
              <a:rPr lang="es-ES" sz="32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742950" lvl="5" indent="-742950">
              <a:buClr>
                <a:schemeClr val="accent2"/>
              </a:buClr>
              <a:buAutoNum type="arabicPeriod"/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Cloud storage for open data from scientific disciplines that do not have a reference repository. </a:t>
            </a:r>
          </a:p>
          <a:p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7" name="Google Shape;450;p24">
            <a:extLst>
              <a:ext uri="{FF2B5EF4-FFF2-40B4-BE49-F238E27FC236}">
                <a16:creationId xmlns:a16="http://schemas.microsoft.com/office/drawing/2014/main" id="{9C4D46EE-76A1-5125-AC98-EC17A0E2CCC2}"/>
              </a:ext>
            </a:extLst>
          </p:cNvPr>
          <p:cNvSpPr/>
          <p:nvPr/>
        </p:nvSpPr>
        <p:spPr>
          <a:xfrm flipH="1">
            <a:off x="1048477" y="5825234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450;p24">
            <a:extLst>
              <a:ext uri="{FF2B5EF4-FFF2-40B4-BE49-F238E27FC236}">
                <a16:creationId xmlns:a16="http://schemas.microsoft.com/office/drawing/2014/main" id="{2C081164-72F8-0F79-476A-2463469408F7}"/>
              </a:ext>
            </a:extLst>
          </p:cNvPr>
          <p:cNvSpPr/>
          <p:nvPr/>
        </p:nvSpPr>
        <p:spPr>
          <a:xfrm flipH="1">
            <a:off x="960740" y="7598859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863;p29">
            <a:extLst>
              <a:ext uri="{FF2B5EF4-FFF2-40B4-BE49-F238E27FC236}">
                <a16:creationId xmlns:a16="http://schemas.microsoft.com/office/drawing/2014/main" id="{9BE59A97-190F-7791-6988-B75676D03AF0}"/>
              </a:ext>
            </a:extLst>
          </p:cNvPr>
          <p:cNvSpPr/>
          <p:nvPr/>
        </p:nvSpPr>
        <p:spPr>
          <a:xfrm>
            <a:off x="14528687" y="7444599"/>
            <a:ext cx="7711515" cy="387025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0A1913-516D-18FC-3467-D91B5598B501}"/>
              </a:ext>
            </a:extLst>
          </p:cNvPr>
          <p:cNvSpPr txBox="1"/>
          <p:nvPr/>
        </p:nvSpPr>
        <p:spPr>
          <a:xfrm>
            <a:off x="14879564" y="7647071"/>
            <a:ext cx="682841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000" b="1" dirty="0" err="1">
                <a:solidFill>
                  <a:srgbClr val="FFC000"/>
                </a:solidFill>
              </a:rPr>
              <a:t>Current</a:t>
            </a:r>
            <a:r>
              <a:rPr lang="es-ES" sz="6000" b="1" dirty="0">
                <a:solidFill>
                  <a:srgbClr val="FFC000"/>
                </a:solidFill>
              </a:rPr>
              <a:t> </a:t>
            </a:r>
            <a:r>
              <a:rPr lang="es-ES" sz="6000" b="1" dirty="0" err="1">
                <a:solidFill>
                  <a:srgbClr val="FFC000"/>
                </a:solidFill>
              </a:rPr>
              <a:t>contract</a:t>
            </a:r>
            <a:r>
              <a:rPr lang="es-ES" sz="6000" b="1" dirty="0">
                <a:solidFill>
                  <a:srgbClr val="FFC000"/>
                </a:solidFill>
              </a:rPr>
              <a:t> </a:t>
            </a:r>
            <a:r>
              <a:rPr lang="es-ES" sz="6000" b="1" dirty="0" err="1">
                <a:solidFill>
                  <a:srgbClr val="FFC000"/>
                </a:solidFill>
              </a:rPr>
              <a:t>being</a:t>
            </a:r>
            <a:r>
              <a:rPr lang="es-ES" sz="6000" b="1" dirty="0">
                <a:solidFill>
                  <a:srgbClr val="FFC000"/>
                </a:solidFill>
              </a:rPr>
              <a:t> </a:t>
            </a:r>
            <a:r>
              <a:rPr lang="es-ES" sz="6000" b="1" dirty="0" err="1">
                <a:solidFill>
                  <a:srgbClr val="FFC000"/>
                </a:solidFill>
              </a:rPr>
              <a:t>tendered</a:t>
            </a:r>
            <a:endParaRPr lang="es-ES" sz="6000" b="1" dirty="0">
              <a:solidFill>
                <a:srgbClr val="FFC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8E0B5C-5BF9-8285-4256-DE6D48096051}"/>
              </a:ext>
            </a:extLst>
          </p:cNvPr>
          <p:cNvSpPr txBox="1"/>
          <p:nvPr/>
        </p:nvSpPr>
        <p:spPr>
          <a:xfrm>
            <a:off x="15455831" y="9212133"/>
            <a:ext cx="5857226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1500" b="1" dirty="0">
                <a:solidFill>
                  <a:schemeClr val="accent2"/>
                </a:solidFill>
              </a:rPr>
              <a:t>1M€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C9FC16-9F48-5904-CEAE-555914BC4209}"/>
              </a:ext>
            </a:extLst>
          </p:cNvPr>
          <p:cNvSpPr txBox="1"/>
          <p:nvPr/>
        </p:nvSpPr>
        <p:spPr>
          <a:xfrm>
            <a:off x="15017781" y="10905997"/>
            <a:ext cx="6684124" cy="70788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dirty="0" err="1">
                <a:solidFill>
                  <a:schemeClr val="bg1"/>
                </a:solidFill>
              </a:rPr>
              <a:t>Estimated</a:t>
            </a:r>
            <a:r>
              <a:rPr lang="es-ES" sz="4000" b="1" dirty="0">
                <a:solidFill>
                  <a:schemeClr val="bg1"/>
                </a:solidFill>
              </a:rPr>
              <a:t> </a:t>
            </a:r>
            <a:r>
              <a:rPr lang="es-ES" sz="4000" b="1" dirty="0" err="1">
                <a:solidFill>
                  <a:schemeClr val="bg1"/>
                </a:solidFill>
              </a:rPr>
              <a:t>budget</a:t>
            </a:r>
            <a:endParaRPr lang="es-ES" sz="4000" b="1" dirty="0">
              <a:solidFill>
                <a:schemeClr val="bg1"/>
              </a:solidFill>
            </a:endParaRPr>
          </a:p>
        </p:txBody>
      </p:sp>
      <p:sp>
        <p:nvSpPr>
          <p:cNvPr id="4" name="Google Shape;717;p14">
            <a:extLst>
              <a:ext uri="{FF2B5EF4-FFF2-40B4-BE49-F238E27FC236}">
                <a16:creationId xmlns:a16="http://schemas.microsoft.com/office/drawing/2014/main" id="{EEFA89C2-E10B-DE86-041F-744E655E9C30}"/>
              </a:ext>
            </a:extLst>
          </p:cNvPr>
          <p:cNvSpPr txBox="1"/>
          <p:nvPr/>
        </p:nvSpPr>
        <p:spPr>
          <a:xfrm>
            <a:off x="1532756" y="5708636"/>
            <a:ext cx="11422848" cy="1224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lnSpc>
                <a:spcPct val="115000"/>
              </a:lnSpc>
              <a:buClr>
                <a:srgbClr val="666666"/>
              </a:buClr>
              <a:buSzPts val="2800"/>
              <a:buFont typeface="Verdana"/>
              <a:buNone/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</a:rPr>
              <a:t>Tool to help create and share data management plans for research.</a:t>
            </a:r>
          </a:p>
          <a:p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8" name="Google Shape;450;p24">
            <a:extLst>
              <a:ext uri="{FF2B5EF4-FFF2-40B4-BE49-F238E27FC236}">
                <a16:creationId xmlns:a16="http://schemas.microsoft.com/office/drawing/2014/main" id="{D3E89213-61CC-D163-38A4-166F48DC4875}"/>
              </a:ext>
            </a:extLst>
          </p:cNvPr>
          <p:cNvSpPr/>
          <p:nvPr/>
        </p:nvSpPr>
        <p:spPr>
          <a:xfrm flipH="1">
            <a:off x="1051002" y="4423444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" name="Imagen 18">
            <a:extLst>
              <a:ext uri="{FF2B5EF4-FFF2-40B4-BE49-F238E27FC236}">
                <a16:creationId xmlns:a16="http://schemas.microsoft.com/office/drawing/2014/main" id="{180E900C-0BCE-0312-03E7-79623E89D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2436" y="3779360"/>
            <a:ext cx="6314595" cy="287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08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697;p14">
            <a:extLst>
              <a:ext uri="{FF2B5EF4-FFF2-40B4-BE49-F238E27FC236}">
                <a16:creationId xmlns:a16="http://schemas.microsoft.com/office/drawing/2014/main" id="{D44FE267-D0AF-1930-E08B-343352E17A94}"/>
              </a:ext>
            </a:extLst>
          </p:cNvPr>
          <p:cNvSpPr/>
          <p:nvPr/>
        </p:nvSpPr>
        <p:spPr>
          <a:xfrm>
            <a:off x="0" y="2733998"/>
            <a:ext cx="24384000" cy="9671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715;p14">
            <a:extLst>
              <a:ext uri="{FF2B5EF4-FFF2-40B4-BE49-F238E27FC236}">
                <a16:creationId xmlns:a16="http://schemas.microsoft.com/office/drawing/2014/main" id="{187B31A0-BF46-C937-F45D-3EDE42D3597D}"/>
              </a:ext>
            </a:extLst>
          </p:cNvPr>
          <p:cNvSpPr txBox="1">
            <a:spLocks/>
          </p:cNvSpPr>
          <p:nvPr/>
        </p:nvSpPr>
        <p:spPr>
          <a:xfrm>
            <a:off x="530155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Digital </a:t>
            </a:r>
            <a:r>
              <a:rPr lang="es-ES" sz="5400" b="1" dirty="0" err="1"/>
              <a:t>administration</a:t>
            </a:r>
            <a:r>
              <a:rPr lang="es-ES" sz="5400" b="1" dirty="0"/>
              <a:t> </a:t>
            </a:r>
          </a:p>
        </p:txBody>
      </p:sp>
      <p:sp>
        <p:nvSpPr>
          <p:cNvPr id="15" name="Google Shape;698;p14">
            <a:extLst>
              <a:ext uri="{FF2B5EF4-FFF2-40B4-BE49-F238E27FC236}">
                <a16:creationId xmlns:a16="http://schemas.microsoft.com/office/drawing/2014/main" id="{19359D1A-F6BA-A3C7-7C00-636A829AF873}"/>
              </a:ext>
            </a:extLst>
          </p:cNvPr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Google Shape;699;p14">
            <a:extLst>
              <a:ext uri="{FF2B5EF4-FFF2-40B4-BE49-F238E27FC236}">
                <a16:creationId xmlns:a16="http://schemas.microsoft.com/office/drawing/2014/main" id="{DCEACCEB-EA75-6733-FACA-5E3150B374AB}"/>
              </a:ext>
            </a:extLst>
          </p:cNvPr>
          <p:cNvSpPr txBox="1"/>
          <p:nvPr/>
        </p:nvSpPr>
        <p:spPr>
          <a:xfrm>
            <a:off x="573756" y="1602189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dirty="0" err="1">
                <a:solidFill>
                  <a:schemeClr val="lt1"/>
                </a:solidFill>
              </a:rPr>
              <a:t>Support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  <a:r>
              <a:rPr lang="es-ES" sz="4800" b="1" dirty="0" err="1">
                <a:solidFill>
                  <a:schemeClr val="lt1"/>
                </a:solidFill>
              </a:rPr>
              <a:t>for</a:t>
            </a:r>
            <a:r>
              <a:rPr lang="es-ES" sz="4800" b="1" dirty="0">
                <a:solidFill>
                  <a:schemeClr val="lt1"/>
                </a:solidFill>
              </a:rPr>
              <a:t> digital </a:t>
            </a:r>
            <a:r>
              <a:rPr lang="es-ES" sz="4800" b="1" dirty="0" err="1">
                <a:solidFill>
                  <a:schemeClr val="lt1"/>
                </a:solidFill>
              </a:rPr>
              <a:t>administration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C021A-C2A7-0952-E8E1-C664EA94BC4B}"/>
              </a:ext>
            </a:extLst>
          </p:cNvPr>
          <p:cNvSpPr txBox="1"/>
          <p:nvPr/>
        </p:nvSpPr>
        <p:spPr>
          <a:xfrm>
            <a:off x="1014204" y="9313044"/>
            <a:ext cx="9658678" cy="2800767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lvl="4" algn="ctr"/>
            <a:r>
              <a:rPr lang="en-US" sz="4400" b="1" dirty="0">
                <a:solidFill>
                  <a:schemeClr val="accent2"/>
                </a:solidFill>
              </a:rPr>
              <a:t>This joint action prevents each university from having to deploy and maintain this system. </a:t>
            </a:r>
          </a:p>
          <a:p>
            <a:pPr lvl="1" algn="just"/>
            <a:endParaRPr lang="es-ES" sz="4400" dirty="0">
              <a:solidFill>
                <a:schemeClr val="bg1"/>
              </a:solidFill>
            </a:endParaRPr>
          </a:p>
        </p:txBody>
      </p:sp>
      <p:sp>
        <p:nvSpPr>
          <p:cNvPr id="3" name="Google Shape;863;p29">
            <a:extLst>
              <a:ext uri="{FF2B5EF4-FFF2-40B4-BE49-F238E27FC236}">
                <a16:creationId xmlns:a16="http://schemas.microsoft.com/office/drawing/2014/main" id="{CD35FC12-B41D-771C-0BD9-A395C6CF8B48}"/>
              </a:ext>
            </a:extLst>
          </p:cNvPr>
          <p:cNvSpPr/>
          <p:nvPr/>
        </p:nvSpPr>
        <p:spPr>
          <a:xfrm>
            <a:off x="15388196" y="6635636"/>
            <a:ext cx="6720312" cy="2738455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0D5CA6-0846-7FE7-8E65-4868F73D6B1A}"/>
              </a:ext>
            </a:extLst>
          </p:cNvPr>
          <p:cNvSpPr txBox="1"/>
          <p:nvPr/>
        </p:nvSpPr>
        <p:spPr>
          <a:xfrm>
            <a:off x="15409299" y="6917079"/>
            <a:ext cx="67203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5400" b="1">
                <a:solidFill>
                  <a:schemeClr val="bg1"/>
                </a:solidFill>
              </a:rPr>
              <a:t>Contract in execution</a:t>
            </a:r>
            <a:endParaRPr lang="es-ES" sz="5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C8B233-D481-6F4D-5947-EED4DEEE5883}"/>
              </a:ext>
            </a:extLst>
          </p:cNvPr>
          <p:cNvSpPr txBox="1"/>
          <p:nvPr/>
        </p:nvSpPr>
        <p:spPr>
          <a:xfrm>
            <a:off x="573756" y="2650629"/>
            <a:ext cx="13871642" cy="1202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6600" b="1" kern="100" dirty="0">
                <a:solidFill>
                  <a:schemeClr val="accent2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Single</a:t>
            </a:r>
            <a:r>
              <a:rPr lang="es-ES" sz="6600" b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digital archive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733E80-26E2-C771-98A7-2E86FCEDC47C}"/>
              </a:ext>
            </a:extLst>
          </p:cNvPr>
          <p:cNvSpPr txBox="1"/>
          <p:nvPr/>
        </p:nvSpPr>
        <p:spPr>
          <a:xfrm>
            <a:off x="573756" y="4163135"/>
            <a:ext cx="12592108" cy="4002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4000" b="1" kern="100" dirty="0" err="1">
                <a:solidFill>
                  <a:schemeClr val="accent2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RedIRIS</a:t>
            </a:r>
            <a:r>
              <a:rPr lang="en-US" sz="4000" b="1" kern="100" dirty="0">
                <a:solidFill>
                  <a:schemeClr val="accent2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is deploying the Archive tool of the SGAD (General Secretariat of Digital Administration) </a:t>
            </a:r>
            <a:r>
              <a:rPr lang="en-US" sz="3600" dirty="0">
                <a:solidFill>
                  <a:schemeClr val="bg1"/>
                </a:solidFill>
              </a:rPr>
              <a:t>on dedicated servers, allowing universities to access a centralized and secure storage solution so that they can comply with the legal obligation to archive their administrative information for a certain number of years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18" name="Google Shape;450;p24">
            <a:extLst>
              <a:ext uri="{FF2B5EF4-FFF2-40B4-BE49-F238E27FC236}">
                <a16:creationId xmlns:a16="http://schemas.microsoft.com/office/drawing/2014/main" id="{32B53EA1-4266-54B7-A644-B54F858C5327}"/>
              </a:ext>
            </a:extLst>
          </p:cNvPr>
          <p:cNvSpPr/>
          <p:nvPr/>
        </p:nvSpPr>
        <p:spPr>
          <a:xfrm flipH="1">
            <a:off x="584913" y="10097542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50;p24">
            <a:extLst>
              <a:ext uri="{FF2B5EF4-FFF2-40B4-BE49-F238E27FC236}">
                <a16:creationId xmlns:a16="http://schemas.microsoft.com/office/drawing/2014/main" id="{5B948973-D59F-431A-4C57-1B1D88407F43}"/>
              </a:ext>
            </a:extLst>
          </p:cNvPr>
          <p:cNvSpPr/>
          <p:nvPr/>
        </p:nvSpPr>
        <p:spPr>
          <a:xfrm rot="10560361" flipH="1">
            <a:off x="10726258" y="10116998"/>
            <a:ext cx="370926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6536A9-F491-847A-DE3B-5DA09B593DAA}"/>
              </a:ext>
            </a:extLst>
          </p:cNvPr>
          <p:cNvSpPr txBox="1"/>
          <p:nvPr/>
        </p:nvSpPr>
        <p:spPr>
          <a:xfrm>
            <a:off x="16162642" y="8812137"/>
            <a:ext cx="5213626" cy="156966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9600" b="1" dirty="0">
                <a:solidFill>
                  <a:schemeClr val="accent1"/>
                </a:solidFill>
              </a:rPr>
              <a:t>+600K€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793035-C519-55B9-A9A3-3C5D915EA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35" t="15231" r="8509" b="60478"/>
          <a:stretch/>
        </p:blipFill>
        <p:spPr>
          <a:xfrm>
            <a:off x="14812357" y="3272303"/>
            <a:ext cx="7914196" cy="234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01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97;p14">
            <a:extLst>
              <a:ext uri="{FF2B5EF4-FFF2-40B4-BE49-F238E27FC236}">
                <a16:creationId xmlns:a16="http://schemas.microsoft.com/office/drawing/2014/main" id="{9C4A3CE5-3720-09EA-914A-E16071A97292}"/>
              </a:ext>
            </a:extLst>
          </p:cNvPr>
          <p:cNvSpPr/>
          <p:nvPr/>
        </p:nvSpPr>
        <p:spPr>
          <a:xfrm>
            <a:off x="0" y="2619857"/>
            <a:ext cx="24384001" cy="9800688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S"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715;p14">
            <a:extLst>
              <a:ext uri="{FF2B5EF4-FFF2-40B4-BE49-F238E27FC236}">
                <a16:creationId xmlns:a16="http://schemas.microsoft.com/office/drawing/2014/main" id="{187B31A0-BF46-C937-F45D-3EDE42D3597D}"/>
              </a:ext>
            </a:extLst>
          </p:cNvPr>
          <p:cNvSpPr txBox="1">
            <a:spLocks/>
          </p:cNvSpPr>
          <p:nvPr/>
        </p:nvSpPr>
        <p:spPr>
          <a:xfrm>
            <a:off x="316150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</a:t>
            </a:r>
            <a:r>
              <a:rPr lang="es-ES" sz="5900" b="1" dirty="0"/>
              <a:t> </a:t>
            </a:r>
            <a:r>
              <a:rPr lang="es-ES" sz="5400" b="1" dirty="0"/>
              <a:t>Digital </a:t>
            </a:r>
            <a:r>
              <a:rPr lang="es-ES" sz="5400" b="1" dirty="0" err="1"/>
              <a:t>administration</a:t>
            </a:r>
            <a:endParaRPr lang="es-ES" sz="5400" b="1" dirty="0"/>
          </a:p>
        </p:txBody>
      </p:sp>
      <p:sp>
        <p:nvSpPr>
          <p:cNvPr id="8" name="Google Shape;2812;g25a0d9cc586_0_0">
            <a:extLst>
              <a:ext uri="{FF2B5EF4-FFF2-40B4-BE49-F238E27FC236}">
                <a16:creationId xmlns:a16="http://schemas.microsoft.com/office/drawing/2014/main" id="{5F18FA35-6082-0F11-F385-8B2C1D8093F8}"/>
              </a:ext>
            </a:extLst>
          </p:cNvPr>
          <p:cNvSpPr txBox="1"/>
          <p:nvPr/>
        </p:nvSpPr>
        <p:spPr>
          <a:xfrm>
            <a:off x="53143" y="2564362"/>
            <a:ext cx="12812250" cy="3644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b" anchorCtr="0">
            <a:noAutofit/>
          </a:bodyPr>
          <a:lstStyle/>
          <a:p>
            <a:pPr>
              <a:lnSpc>
                <a:spcPct val="120000"/>
              </a:lnSpc>
              <a:buClr>
                <a:srgbClr val="006271"/>
              </a:buClr>
              <a:buSzPts val="3600"/>
            </a:pPr>
            <a:r>
              <a:rPr lang="en-US" sz="5600" b="1" dirty="0">
                <a:solidFill>
                  <a:schemeClr val="accent2"/>
                </a:solidFill>
              </a:rPr>
              <a:t>Academic Standard Record of the Spanish University System</a:t>
            </a:r>
          </a:p>
          <a:p>
            <a:pPr>
              <a:lnSpc>
                <a:spcPct val="120000"/>
              </a:lnSpc>
              <a:buClr>
                <a:srgbClr val="006271"/>
              </a:buClr>
              <a:buSzPts val="3600"/>
            </a:pPr>
            <a:r>
              <a:rPr lang="es-ES" sz="5600" b="1" dirty="0">
                <a:solidFill>
                  <a:schemeClr val="accent2"/>
                </a:solidFill>
              </a:rPr>
              <a:t>(ECASUE)</a:t>
            </a:r>
          </a:p>
        </p:txBody>
      </p:sp>
      <p:sp>
        <p:nvSpPr>
          <p:cNvPr id="15" name="Google Shape;698;p14">
            <a:extLst>
              <a:ext uri="{FF2B5EF4-FFF2-40B4-BE49-F238E27FC236}">
                <a16:creationId xmlns:a16="http://schemas.microsoft.com/office/drawing/2014/main" id="{19359D1A-F6BA-A3C7-7C00-636A829AF873}"/>
              </a:ext>
            </a:extLst>
          </p:cNvPr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Google Shape;699;p14">
            <a:extLst>
              <a:ext uri="{FF2B5EF4-FFF2-40B4-BE49-F238E27FC236}">
                <a16:creationId xmlns:a16="http://schemas.microsoft.com/office/drawing/2014/main" id="{DCEACCEB-EA75-6733-FACA-5E3150B374AB}"/>
              </a:ext>
            </a:extLst>
          </p:cNvPr>
          <p:cNvSpPr txBox="1"/>
          <p:nvPr/>
        </p:nvSpPr>
        <p:spPr>
          <a:xfrm>
            <a:off x="301383" y="1602189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dirty="0" err="1">
                <a:solidFill>
                  <a:schemeClr val="lt1"/>
                </a:solidFill>
              </a:rPr>
              <a:t>Support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  <a:r>
              <a:rPr lang="es-ES" sz="4800" b="1" dirty="0" err="1">
                <a:solidFill>
                  <a:schemeClr val="lt1"/>
                </a:solidFill>
              </a:rPr>
              <a:t>for</a:t>
            </a:r>
            <a:r>
              <a:rPr lang="es-ES" sz="4800" b="1" dirty="0">
                <a:solidFill>
                  <a:schemeClr val="lt1"/>
                </a:solidFill>
              </a:rPr>
              <a:t> digital </a:t>
            </a:r>
            <a:r>
              <a:rPr lang="es-ES" sz="4800" b="1" dirty="0" err="1">
                <a:solidFill>
                  <a:schemeClr val="lt1"/>
                </a:solidFill>
              </a:rPr>
              <a:t>administration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C493A4-511D-1B60-D48A-59562A1DF166}"/>
              </a:ext>
            </a:extLst>
          </p:cNvPr>
          <p:cNvSpPr txBox="1"/>
          <p:nvPr/>
        </p:nvSpPr>
        <p:spPr>
          <a:xfrm>
            <a:off x="591192" y="6370436"/>
            <a:ext cx="10033649" cy="20005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Now with </a:t>
            </a:r>
            <a:r>
              <a:rPr lang="en-US" sz="4000" b="1" dirty="0">
                <a:solidFill>
                  <a:srgbClr val="FFC000"/>
                </a:solidFill>
                <a:latin typeface="+mj-lt"/>
              </a:rPr>
              <a:t>ECASUE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the functionality of the NISUE interoperability node is expanded with </a:t>
            </a:r>
            <a:r>
              <a:rPr lang="en-US" sz="4000" b="1" dirty="0">
                <a:solidFill>
                  <a:srgbClr val="FFC000"/>
                </a:solidFill>
                <a:latin typeface="+mj-lt"/>
              </a:rPr>
              <a:t>2 new use cases: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81106A-ADE2-A168-0D76-78211AF826FD}"/>
              </a:ext>
            </a:extLst>
          </p:cNvPr>
          <p:cNvSpPr txBox="1"/>
          <p:nvPr/>
        </p:nvSpPr>
        <p:spPr>
          <a:xfrm>
            <a:off x="1452" y="8813335"/>
            <a:ext cx="11518607" cy="646331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lvl="1"/>
            <a:r>
              <a:rPr lang="es-ES" sz="3600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en-US" sz="3600" b="1" dirty="0">
                <a:solidFill>
                  <a:schemeClr val="bg1"/>
                </a:solidFill>
                <a:latin typeface="+mj-lt"/>
              </a:rPr>
              <a:t> Exchange of information on academic records</a:t>
            </a:r>
            <a:endParaRPr lang="es-ES" sz="36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555FC6-6223-881F-AF81-5D9334DA468F}"/>
              </a:ext>
            </a:extLst>
          </p:cNvPr>
          <p:cNvSpPr txBox="1"/>
          <p:nvPr/>
        </p:nvSpPr>
        <p:spPr>
          <a:xfrm>
            <a:off x="81311" y="10501749"/>
            <a:ext cx="1150766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lvl="1" algn="just"/>
            <a:r>
              <a:rPr lang="es-ES" sz="3600" b="1" dirty="0">
                <a:solidFill>
                  <a:schemeClr val="bg1"/>
                </a:solidFill>
                <a:latin typeface="+mj-lt"/>
              </a:rPr>
              <a:t>	 </a:t>
            </a:r>
            <a:r>
              <a:rPr lang="es-ES" sz="3600" b="1" dirty="0" err="1">
                <a:solidFill>
                  <a:schemeClr val="bg1"/>
                </a:solidFill>
                <a:latin typeface="+mj-lt"/>
              </a:rPr>
              <a:t>University</a:t>
            </a:r>
            <a:r>
              <a:rPr lang="es-ES" sz="3600" b="1" dirty="0">
                <a:solidFill>
                  <a:schemeClr val="bg1"/>
                </a:solidFill>
                <a:latin typeface="+mj-lt"/>
              </a:rPr>
              <a:t> Access</a:t>
            </a:r>
            <a:endParaRPr lang="es-ES" sz="3600" b="1" dirty="0">
              <a:solidFill>
                <a:schemeClr val="bg1"/>
              </a:solidFill>
            </a:endParaRPr>
          </a:p>
        </p:txBody>
      </p:sp>
      <p:sp>
        <p:nvSpPr>
          <p:cNvPr id="5" name="Google Shape;697;p14">
            <a:extLst>
              <a:ext uri="{FF2B5EF4-FFF2-40B4-BE49-F238E27FC236}">
                <a16:creationId xmlns:a16="http://schemas.microsoft.com/office/drawing/2014/main" id="{3522C266-6015-692A-2031-0975D0F8C269}"/>
              </a:ext>
            </a:extLst>
          </p:cNvPr>
          <p:cNvSpPr/>
          <p:nvPr/>
        </p:nvSpPr>
        <p:spPr>
          <a:xfrm>
            <a:off x="12453488" y="2221074"/>
            <a:ext cx="11892302" cy="10036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id="{36778D71-C635-23FF-22DD-60940E13AF1B}"/>
              </a:ext>
            </a:extLst>
          </p:cNvPr>
          <p:cNvSpPr txBox="1"/>
          <p:nvPr/>
        </p:nvSpPr>
        <p:spPr>
          <a:xfrm>
            <a:off x="12480744" y="3048848"/>
            <a:ext cx="11564983" cy="4192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/>
                </a:solidFill>
              </a:rPr>
              <a:t>Data can be queried between public and private universities in the Spanish Higher Education system.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/>
                </a:solidFill>
              </a:rPr>
              <a:t>Automated processes make it easier to manage the queried data.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/>
                </a:solidFill>
              </a:rPr>
              <a:t>Data exchange is standardised, using a common language for all universities.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/>
                </a:solidFill>
              </a:rPr>
              <a:t>It facilitates implementation by university management systems.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chemeClr val="bg1"/>
                </a:solidFill>
              </a:rPr>
              <a:t>The technological platform uses up-to-date, secure and reliable technologies.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BB2EC8-C759-6F43-605E-A8947061A3E9}"/>
              </a:ext>
            </a:extLst>
          </p:cNvPr>
          <p:cNvSpPr txBox="1"/>
          <p:nvPr/>
        </p:nvSpPr>
        <p:spPr>
          <a:xfrm>
            <a:off x="15548912" y="9407314"/>
            <a:ext cx="60506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800" b="1" dirty="0" err="1">
                <a:solidFill>
                  <a:schemeClr val="bg1"/>
                </a:solidFill>
              </a:rPr>
              <a:t>Pilot</a:t>
            </a:r>
            <a:r>
              <a:rPr lang="es-ES" sz="4800" b="1" dirty="0">
                <a:solidFill>
                  <a:schemeClr val="bg1"/>
                </a:solidFill>
              </a:rPr>
              <a:t> </a:t>
            </a:r>
            <a:r>
              <a:rPr lang="es-ES" sz="4800" b="1" dirty="0" err="1">
                <a:solidFill>
                  <a:schemeClr val="bg1"/>
                </a:solidFill>
              </a:rPr>
              <a:t>phase</a:t>
            </a:r>
            <a:endParaRPr lang="es-ES" sz="4800" b="1" dirty="0">
              <a:solidFill>
                <a:schemeClr val="bg1"/>
              </a:solidFill>
            </a:endParaRPr>
          </a:p>
        </p:txBody>
      </p:sp>
      <p:sp>
        <p:nvSpPr>
          <p:cNvPr id="7" name="Google Shape;863;p29">
            <a:extLst>
              <a:ext uri="{FF2B5EF4-FFF2-40B4-BE49-F238E27FC236}">
                <a16:creationId xmlns:a16="http://schemas.microsoft.com/office/drawing/2014/main" id="{983A66B9-33D6-4466-E9B9-23DD32124CF1}"/>
              </a:ext>
            </a:extLst>
          </p:cNvPr>
          <p:cNvSpPr/>
          <p:nvPr/>
        </p:nvSpPr>
        <p:spPr>
          <a:xfrm>
            <a:off x="15214059" y="8986639"/>
            <a:ext cx="6720312" cy="2738455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754272-5C9B-9B59-8340-909FF6A8A99D}"/>
              </a:ext>
            </a:extLst>
          </p:cNvPr>
          <p:cNvSpPr txBox="1"/>
          <p:nvPr/>
        </p:nvSpPr>
        <p:spPr>
          <a:xfrm>
            <a:off x="16517567" y="10658985"/>
            <a:ext cx="4258853" cy="144655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8800" b="1" dirty="0">
                <a:solidFill>
                  <a:schemeClr val="accent1"/>
                </a:solidFill>
              </a:rPr>
              <a:t>+</a:t>
            </a:r>
            <a:r>
              <a:rPr lang="es-ES" sz="7200" b="1" dirty="0">
                <a:solidFill>
                  <a:schemeClr val="accent1"/>
                </a:solidFill>
              </a:rPr>
              <a:t>1M€</a:t>
            </a:r>
          </a:p>
        </p:txBody>
      </p:sp>
    </p:spTree>
    <p:extLst>
      <p:ext uri="{BB962C8B-B14F-4D97-AF65-F5344CB8AC3E}">
        <p14:creationId xmlns:p14="http://schemas.microsoft.com/office/powerpoint/2010/main" val="3937013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logo with a yellow and blue design&#10;&#10;Description automatically generated">
            <a:extLst>
              <a:ext uri="{FF2B5EF4-FFF2-40B4-BE49-F238E27FC236}">
                <a16:creationId xmlns:a16="http://schemas.microsoft.com/office/drawing/2014/main" id="{7C2348E0-E931-4D6D-7F21-62E3C6A57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9940" y="3308816"/>
            <a:ext cx="4822339" cy="18905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FED8DC-9CE0-052E-4757-B95864B4C212}"/>
              </a:ext>
            </a:extLst>
          </p:cNvPr>
          <p:cNvSpPr/>
          <p:nvPr/>
        </p:nvSpPr>
        <p:spPr>
          <a:xfrm>
            <a:off x="14983588" y="9336426"/>
            <a:ext cx="9099225" cy="2648831"/>
          </a:xfrm>
          <a:prstGeom prst="rect">
            <a:avLst/>
          </a:prstGeom>
          <a:solidFill>
            <a:srgbClr val="CCE6E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SzPts val="1400"/>
            </a:pPr>
            <a:endParaRPr lang="en-US">
              <a:latin typeface="Arial"/>
              <a:cs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90F4B6-36C7-A96E-B9AC-3E8F9D798C7E}"/>
              </a:ext>
            </a:extLst>
          </p:cNvPr>
          <p:cNvSpPr/>
          <p:nvPr/>
        </p:nvSpPr>
        <p:spPr>
          <a:xfrm>
            <a:off x="-29838" y="1477153"/>
            <a:ext cx="14838308" cy="109445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Google Shape;78;p1"/>
          <p:cNvSpPr txBox="1">
            <a:spLocks noGrp="1"/>
          </p:cNvSpPr>
          <p:nvPr>
            <p:ph type="title"/>
          </p:nvPr>
        </p:nvSpPr>
        <p:spPr>
          <a:xfrm>
            <a:off x="562849" y="-3725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s-ES" b="1" dirty="0">
                <a:solidFill>
                  <a:schemeClr val="lt1"/>
                </a:solidFill>
              </a:rPr>
              <a:t>Who </a:t>
            </a:r>
            <a:r>
              <a:rPr lang="es-ES" b="1" dirty="0" err="1">
                <a:solidFill>
                  <a:schemeClr val="lt1"/>
                </a:solidFill>
              </a:rPr>
              <a:t>we</a:t>
            </a:r>
            <a:r>
              <a:rPr lang="es-ES" b="1" dirty="0">
                <a:solidFill>
                  <a:schemeClr val="lt1"/>
                </a:solidFill>
              </a:rPr>
              <a:t> are</a:t>
            </a:r>
            <a:endParaRPr dirty="0"/>
          </a:p>
        </p:txBody>
      </p:sp>
      <p:sp>
        <p:nvSpPr>
          <p:cNvPr id="79" name="Google Shape;79;p1"/>
          <p:cNvSpPr txBox="1"/>
          <p:nvPr/>
        </p:nvSpPr>
        <p:spPr>
          <a:xfrm>
            <a:off x="277722" y="1800201"/>
            <a:ext cx="14396333" cy="2412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r>
              <a:rPr lang="en-US" sz="4800" b="1" dirty="0">
                <a:solidFill>
                  <a:srgbClr val="FDC52C"/>
                </a:solidFill>
              </a:rPr>
              <a:t>For 36 years, </a:t>
            </a:r>
            <a:r>
              <a:rPr lang="en-US" sz="4800" b="1" dirty="0" err="1">
                <a:solidFill>
                  <a:srgbClr val="FDC52C"/>
                </a:solidFill>
              </a:rPr>
              <a:t>RedIRIS</a:t>
            </a:r>
            <a:r>
              <a:rPr lang="en-US" sz="4800" b="1" dirty="0">
                <a:solidFill>
                  <a:srgbClr val="FDC52C"/>
                </a:solidFill>
              </a:rPr>
              <a:t> has been the academic and research network (Spanish NREN) </a:t>
            </a:r>
            <a:endParaRPr lang="en-US" sz="4800" b="1" i="0" u="none" strike="noStrike" cap="none" dirty="0">
              <a:solidFill>
                <a:srgbClr val="FDC52C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2313958" y="4819202"/>
            <a:ext cx="11882941" cy="1508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3B858C"/>
              </a:buClr>
              <a:buSzPts val="6000"/>
            </a:pPr>
            <a:r>
              <a:rPr lang="en-US" sz="3200" b="1" dirty="0" err="1">
                <a:solidFill>
                  <a:schemeClr val="dk1"/>
                </a:solidFill>
              </a:rPr>
              <a:t>RedIRIS</a:t>
            </a:r>
            <a:r>
              <a:rPr lang="en-US" sz="3200" b="1" dirty="0">
                <a:solidFill>
                  <a:schemeClr val="dk1"/>
                </a:solidFill>
              </a:rPr>
              <a:t> is managed by Red.es, which is part of the Spanish Government (Ministry of Digital Transformation).</a:t>
            </a:r>
          </a:p>
          <a:p>
            <a:pPr>
              <a:buClr>
                <a:srgbClr val="3B858C"/>
              </a:buClr>
              <a:buSzPts val="6000"/>
            </a:pPr>
            <a:r>
              <a:rPr lang="en-US" sz="2800" dirty="0">
                <a:solidFill>
                  <a:schemeClr val="dk1"/>
                </a:solidFill>
              </a:rPr>
              <a:t>Unlike other NRENs, which are Foundations or Associations. </a:t>
            </a:r>
          </a:p>
        </p:txBody>
      </p:sp>
      <p:pic>
        <p:nvPicPr>
          <p:cNvPr id="83" name="Google Shape;83;p1" descr="Flowchart outlin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320" y="4747740"/>
            <a:ext cx="1161183" cy="1161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" descr="Circles with lines outlin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9512" y="7902596"/>
            <a:ext cx="970045" cy="9700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0;p1">
            <a:extLst>
              <a:ext uri="{FF2B5EF4-FFF2-40B4-BE49-F238E27FC236}">
                <a16:creationId xmlns:a16="http://schemas.microsoft.com/office/drawing/2014/main" id="{771C402A-23C6-9D48-C9C9-3BE57B23E43D}"/>
              </a:ext>
            </a:extLst>
          </p:cNvPr>
          <p:cNvSpPr txBox="1"/>
          <p:nvPr/>
        </p:nvSpPr>
        <p:spPr>
          <a:xfrm>
            <a:off x="2314583" y="7918533"/>
            <a:ext cx="1188294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3B858C"/>
              </a:buClr>
              <a:buSzPts val="6000"/>
            </a:pPr>
            <a:r>
              <a:rPr lang="en-US" sz="4000" b="1" dirty="0">
                <a:solidFill>
                  <a:schemeClr val="dk1"/>
                </a:solidFill>
              </a:rPr>
              <a:t>Red.es </a:t>
            </a:r>
            <a:r>
              <a:rPr lang="en-US" sz="3200" b="1" dirty="0">
                <a:solidFill>
                  <a:schemeClr val="dk1"/>
                </a:solidFill>
              </a:rPr>
              <a:t>is the Government's Digital Transformation Agency:</a:t>
            </a:r>
            <a:endParaRPr lang="es-ES" sz="3200" b="1" dirty="0">
              <a:solidFill>
                <a:schemeClr val="dk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7D43D2-6050-DD0B-962E-3AFFA251C2C8}"/>
              </a:ext>
            </a:extLst>
          </p:cNvPr>
          <p:cNvSpPr/>
          <p:nvPr/>
        </p:nvSpPr>
        <p:spPr>
          <a:xfrm>
            <a:off x="8151698" y="9293706"/>
            <a:ext cx="6256687" cy="2648831"/>
          </a:xfrm>
          <a:prstGeom prst="rect">
            <a:avLst/>
          </a:prstGeom>
          <a:solidFill>
            <a:srgbClr val="CCE6E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SzPts val="1400"/>
            </a:pPr>
            <a:endParaRPr lang="en-US">
              <a:latin typeface="Arial"/>
              <a:cs typeface="Arial"/>
            </a:endParaRPr>
          </a:p>
        </p:txBody>
      </p:sp>
      <p:sp>
        <p:nvSpPr>
          <p:cNvPr id="9" name="Google Shape;158;p2">
            <a:extLst>
              <a:ext uri="{FF2B5EF4-FFF2-40B4-BE49-F238E27FC236}">
                <a16:creationId xmlns:a16="http://schemas.microsoft.com/office/drawing/2014/main" id="{95BB1F6B-71B8-CC11-1EB9-BF6650E90D26}"/>
              </a:ext>
            </a:extLst>
          </p:cNvPr>
          <p:cNvSpPr txBox="1"/>
          <p:nvPr/>
        </p:nvSpPr>
        <p:spPr>
          <a:xfrm>
            <a:off x="8510434" y="9358634"/>
            <a:ext cx="4236234" cy="1862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500"/>
              <a:buFont typeface="Arial"/>
              <a:buNone/>
            </a:pPr>
            <a:r>
              <a:rPr lang="es-ES" sz="115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s-ES" sz="11500" b="1">
                <a:solidFill>
                  <a:schemeClr val="accent2"/>
                </a:solidFill>
              </a:rPr>
              <a:t>200</a:t>
            </a:r>
          </a:p>
        </p:txBody>
      </p:sp>
      <p:pic>
        <p:nvPicPr>
          <p:cNvPr id="7" name="Google Shape;235;p3" descr="Group of people outline">
            <a:extLst>
              <a:ext uri="{FF2B5EF4-FFF2-40B4-BE49-F238E27FC236}">
                <a16:creationId xmlns:a16="http://schemas.microsoft.com/office/drawing/2014/main" id="{3833C38C-C8B9-529F-F3F9-DAB48454FAE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213101" y="9520030"/>
            <a:ext cx="1772751" cy="177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D5082F2-64A6-516A-4A7B-A98F55FB4837}"/>
              </a:ext>
            </a:extLst>
          </p:cNvPr>
          <p:cNvSpPr/>
          <p:nvPr/>
        </p:nvSpPr>
        <p:spPr>
          <a:xfrm>
            <a:off x="1275329" y="9280016"/>
            <a:ext cx="6506895" cy="2648831"/>
          </a:xfrm>
          <a:prstGeom prst="rect">
            <a:avLst/>
          </a:prstGeom>
          <a:solidFill>
            <a:srgbClr val="CCE6E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SzPts val="1400"/>
            </a:pPr>
            <a:endParaRPr lang="en-US">
              <a:latin typeface="Arial"/>
              <a:cs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FC7D6D-D122-C134-44BF-BC00E437A2D1}"/>
              </a:ext>
            </a:extLst>
          </p:cNvPr>
          <p:cNvSpPr txBox="1"/>
          <p:nvPr/>
        </p:nvSpPr>
        <p:spPr>
          <a:xfrm>
            <a:off x="1609242" y="9296049"/>
            <a:ext cx="5857722" cy="18620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1500" b="1">
                <a:solidFill>
                  <a:srgbClr val="FDC52C"/>
                </a:solidFill>
              </a:rPr>
              <a:t>+1.000</a:t>
            </a:r>
            <a:r>
              <a:rPr lang="es-ES" sz="4000" b="1">
                <a:solidFill>
                  <a:srgbClr val="FDC52C"/>
                </a:solidFill>
              </a:rPr>
              <a:t>M€</a:t>
            </a:r>
            <a:endParaRPr lang="en-US" sz="3200" b="1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1D3DDCB-4F76-79D3-FA03-E86600B1C5F2}"/>
              </a:ext>
            </a:extLst>
          </p:cNvPr>
          <p:cNvSpPr txBox="1"/>
          <p:nvPr/>
        </p:nvSpPr>
        <p:spPr>
          <a:xfrm>
            <a:off x="2766117" y="10155138"/>
            <a:ext cx="522082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 sz="4000" b="1" dirty="0">
              <a:solidFill>
                <a:schemeClr val="accent2"/>
              </a:solidFill>
            </a:endParaRPr>
          </a:p>
          <a:p>
            <a:r>
              <a:rPr lang="es-ES" sz="3200" b="1" dirty="0" err="1">
                <a:solidFill>
                  <a:schemeClr val="accent2"/>
                </a:solidFill>
              </a:rPr>
              <a:t>Annual</a:t>
            </a:r>
            <a:r>
              <a:rPr lang="es-ES" sz="3200" b="1" dirty="0">
                <a:solidFill>
                  <a:schemeClr val="accent2"/>
                </a:solidFill>
              </a:rPr>
              <a:t> </a:t>
            </a:r>
            <a:r>
              <a:rPr lang="es-ES" sz="3200" b="1" dirty="0" err="1">
                <a:solidFill>
                  <a:schemeClr val="accent2"/>
                </a:solidFill>
              </a:rPr>
              <a:t>spending</a:t>
            </a:r>
            <a:r>
              <a:rPr lang="es-ES" sz="3200" b="1" dirty="0">
                <a:solidFill>
                  <a:schemeClr val="accent2"/>
                </a:solidFill>
              </a:rPr>
              <a:t> </a:t>
            </a:r>
            <a:r>
              <a:rPr lang="es-ES" sz="3200" b="1" dirty="0" err="1">
                <a:solidFill>
                  <a:schemeClr val="accent2"/>
                </a:solidFill>
              </a:rPr>
              <a:t>budget</a:t>
            </a:r>
            <a:endParaRPr lang="es-ES" sz="3200" b="1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40746D-8D6F-2880-8EA6-19BBD7D976EC}"/>
              </a:ext>
            </a:extLst>
          </p:cNvPr>
          <p:cNvSpPr txBox="1"/>
          <p:nvPr/>
        </p:nvSpPr>
        <p:spPr>
          <a:xfrm>
            <a:off x="9394478" y="10830314"/>
            <a:ext cx="274320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600" b="1" dirty="0">
                <a:solidFill>
                  <a:srgbClr val="FDC52C"/>
                </a:solidFill>
                <a:cs typeface="Segoe UI"/>
              </a:rPr>
              <a:t>People</a:t>
            </a:r>
            <a:r>
              <a:rPr lang="es-ES" sz="4400" b="1" dirty="0">
                <a:solidFill>
                  <a:srgbClr val="FDC52C"/>
                </a:solidFill>
                <a:cs typeface="Segoe UI"/>
              </a:rPr>
              <a:t> </a:t>
            </a:r>
            <a:r>
              <a:rPr lang="en-US" sz="4400" dirty="0">
                <a:solidFill>
                  <a:srgbClr val="FFFFFF"/>
                </a:solidFill>
                <a:cs typeface="Segoe UI"/>
              </a:rPr>
              <a:t>​</a:t>
            </a:r>
            <a:endParaRPr lang="en-US" sz="11500" dirty="0">
              <a:solidFill>
                <a:srgbClr val="FFFFFF"/>
              </a:solidFill>
              <a:cs typeface="Segoe U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78C0ED-9D36-3DC5-DFB2-754D7DD1D96C}"/>
              </a:ext>
            </a:extLst>
          </p:cNvPr>
          <p:cNvSpPr txBox="1"/>
          <p:nvPr/>
        </p:nvSpPr>
        <p:spPr>
          <a:xfrm>
            <a:off x="734291" y="6601433"/>
            <a:ext cx="14161824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500" dirty="0">
                <a:solidFill>
                  <a:schemeClr val="accent2"/>
                </a:solidFill>
                <a:cs typeface="Segoe UI"/>
              </a:rPr>
              <a:t>It is currently owned by the Ministry of Science, Innovation and Universities (MICIU) and managed by red.es​ ​</a:t>
            </a:r>
            <a:endParaRPr lang="es-ES" sz="3200" dirty="0">
              <a:solidFill>
                <a:schemeClr val="accent2"/>
              </a:solidFill>
              <a:cs typeface="Segoe U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E747B5-B07E-BE88-DD4B-036E89BA3386}"/>
              </a:ext>
            </a:extLst>
          </p:cNvPr>
          <p:cNvSpPr txBox="1"/>
          <p:nvPr/>
        </p:nvSpPr>
        <p:spPr>
          <a:xfrm>
            <a:off x="15007808" y="9454087"/>
            <a:ext cx="3159610" cy="18620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1500" b="1" dirty="0">
                <a:solidFill>
                  <a:srgbClr val="FDC52C"/>
                </a:solidFill>
              </a:rPr>
              <a:t> 20</a:t>
            </a:r>
            <a:endParaRPr lang="en-US" sz="115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90F066-C64A-DA9A-664E-949D16E6B79D}"/>
              </a:ext>
            </a:extLst>
          </p:cNvPr>
          <p:cNvSpPr txBox="1"/>
          <p:nvPr/>
        </p:nvSpPr>
        <p:spPr>
          <a:xfrm>
            <a:off x="15221332" y="6150144"/>
            <a:ext cx="622252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9600" b="1">
                <a:solidFill>
                  <a:srgbClr val="FDC52C"/>
                </a:solidFill>
              </a:rPr>
              <a:t>+8M€</a:t>
            </a:r>
            <a:r>
              <a:rPr lang="en-US" sz="9600"/>
              <a:t>​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F97624-FAD0-2630-4148-7891A3132BFA}"/>
              </a:ext>
            </a:extLst>
          </p:cNvPr>
          <p:cNvSpPr txBox="1"/>
          <p:nvPr/>
        </p:nvSpPr>
        <p:spPr>
          <a:xfrm>
            <a:off x="15409940" y="7470917"/>
            <a:ext cx="469852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Annual budget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E6D14E1-B99D-7302-11DB-26D01B1147D9}"/>
              </a:ext>
            </a:extLst>
          </p:cNvPr>
          <p:cNvCxnSpPr/>
          <p:nvPr/>
        </p:nvCxnSpPr>
        <p:spPr>
          <a:xfrm>
            <a:off x="11734799" y="6400800"/>
            <a:ext cx="914400" cy="91440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F41FCA2-62D3-787F-1815-27CFEB1BFC49}"/>
              </a:ext>
            </a:extLst>
          </p:cNvPr>
          <p:cNvCxnSpPr/>
          <p:nvPr/>
        </p:nvCxnSpPr>
        <p:spPr>
          <a:xfrm>
            <a:off x="11877674" y="6543675"/>
            <a:ext cx="914400" cy="91440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319152F-A368-4D15-DD57-937EE326ECEF}"/>
              </a:ext>
            </a:extLst>
          </p:cNvPr>
          <p:cNvCxnSpPr>
            <a:cxnSpLocks/>
          </p:cNvCxnSpPr>
          <p:nvPr/>
        </p:nvCxnSpPr>
        <p:spPr>
          <a:xfrm>
            <a:off x="19870477" y="6932670"/>
            <a:ext cx="3694642" cy="0"/>
          </a:xfrm>
          <a:prstGeom prst="straightConnector1">
            <a:avLst/>
          </a:prstGeom>
          <a:ln w="571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7CF1F7E4-B787-10DF-3560-DD19B46B2812}"/>
              </a:ext>
            </a:extLst>
          </p:cNvPr>
          <p:cNvSpPr txBox="1"/>
          <p:nvPr/>
        </p:nvSpPr>
        <p:spPr>
          <a:xfrm>
            <a:off x="19815613" y="5101099"/>
            <a:ext cx="4267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>
                <a:solidFill>
                  <a:schemeClr val="accent1"/>
                </a:solidFill>
              </a:rPr>
              <a:t>50 M€ (2018-2023)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7993054-E5E3-D330-A21F-B0DC57160D78}"/>
              </a:ext>
            </a:extLst>
          </p:cNvPr>
          <p:cNvSpPr txBox="1"/>
          <p:nvPr/>
        </p:nvSpPr>
        <p:spPr>
          <a:xfrm>
            <a:off x="19805222" y="6956397"/>
            <a:ext cx="4935833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>
                <a:solidFill>
                  <a:schemeClr val="accent1"/>
                </a:solidFill>
              </a:rPr>
              <a:t>50M€ RRF </a:t>
            </a:r>
            <a:r>
              <a:rPr lang="es-ES" sz="3200" b="1" dirty="0" err="1">
                <a:solidFill>
                  <a:schemeClr val="accent1"/>
                </a:solidFill>
              </a:rPr>
              <a:t>funds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s-ES" sz="3200" b="1" dirty="0">
                <a:solidFill>
                  <a:schemeClr val="accent1"/>
                </a:solidFill>
              </a:rPr>
              <a:t>(2023-2026)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3D5B9A7-9F60-44CD-EA28-96ACCDC3A822}"/>
              </a:ext>
            </a:extLst>
          </p:cNvPr>
          <p:cNvSpPr txBox="1"/>
          <p:nvPr/>
        </p:nvSpPr>
        <p:spPr>
          <a:xfrm>
            <a:off x="19841798" y="5709337"/>
            <a:ext cx="395078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 err="1">
                <a:solidFill>
                  <a:srgbClr val="535353"/>
                </a:solidFill>
              </a:rPr>
              <a:t>RedIRIS</a:t>
            </a:r>
            <a:r>
              <a:rPr lang="es-ES" sz="2800" b="1" dirty="0">
                <a:solidFill>
                  <a:srgbClr val="535353"/>
                </a:solidFill>
              </a:rPr>
              <a:t>-NOVA 100 </a:t>
            </a:r>
            <a:r>
              <a:rPr lang="es-ES" sz="2800" b="1" dirty="0" err="1">
                <a:solidFill>
                  <a:srgbClr val="535353"/>
                </a:solidFill>
              </a:rPr>
              <a:t>project</a:t>
            </a:r>
            <a:r>
              <a:rPr lang="es-ES" sz="2800" dirty="0">
                <a:solidFill>
                  <a:srgbClr val="535353"/>
                </a:solidFill>
              </a:rPr>
              <a:t> </a:t>
            </a:r>
            <a:r>
              <a:rPr lang="es-ES" sz="2200" dirty="0" err="1">
                <a:solidFill>
                  <a:srgbClr val="535353"/>
                </a:solidFill>
              </a:rPr>
              <a:t>to</a:t>
            </a:r>
            <a:r>
              <a:rPr lang="es-ES" sz="2200" dirty="0">
                <a:solidFill>
                  <a:srgbClr val="535353"/>
                </a:solidFill>
              </a:rPr>
              <a:t> </a:t>
            </a:r>
            <a:r>
              <a:rPr lang="es-ES" sz="2200" dirty="0" err="1">
                <a:solidFill>
                  <a:srgbClr val="535353"/>
                </a:solidFill>
              </a:rPr>
              <a:t>renew</a:t>
            </a:r>
            <a:r>
              <a:rPr lang="es-ES" sz="2200" dirty="0">
                <a:solidFill>
                  <a:srgbClr val="535353"/>
                </a:solidFill>
              </a:rPr>
              <a:t> </a:t>
            </a:r>
            <a:r>
              <a:rPr lang="es-ES" sz="2200" dirty="0" err="1">
                <a:solidFill>
                  <a:srgbClr val="535353"/>
                </a:solidFill>
              </a:rPr>
              <a:t>equipment</a:t>
            </a:r>
            <a:endParaRPr lang="es-ES" sz="2200" dirty="0">
              <a:solidFill>
                <a:srgbClr val="535353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81FF9A3-BFE0-82EC-11FC-2CD638CBEC58}"/>
              </a:ext>
            </a:extLst>
          </p:cNvPr>
          <p:cNvSpPr txBox="1"/>
          <p:nvPr/>
        </p:nvSpPr>
        <p:spPr>
          <a:xfrm>
            <a:off x="19805222" y="8010056"/>
            <a:ext cx="4388314" cy="12618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2800" b="1" dirty="0">
                <a:solidFill>
                  <a:srgbClr val="535353"/>
                </a:solidFill>
              </a:rPr>
              <a:t>UNI-DIGITAL </a:t>
            </a:r>
            <a:r>
              <a:rPr lang="es-ES" sz="2800" b="1" dirty="0" err="1">
                <a:solidFill>
                  <a:srgbClr val="535353"/>
                </a:solidFill>
              </a:rPr>
              <a:t>RedIRIS</a:t>
            </a:r>
            <a:r>
              <a:rPr lang="es-ES" sz="2800" b="1" dirty="0">
                <a:solidFill>
                  <a:srgbClr val="535353"/>
                </a:solidFill>
              </a:rPr>
              <a:t> </a:t>
            </a:r>
            <a:r>
              <a:rPr lang="es-ES" sz="2800" b="1" dirty="0" err="1">
                <a:solidFill>
                  <a:srgbClr val="535353"/>
                </a:solidFill>
              </a:rPr>
              <a:t>project</a:t>
            </a:r>
            <a:r>
              <a:rPr lang="es-ES" sz="2800" b="1" dirty="0">
                <a:solidFill>
                  <a:srgbClr val="535353"/>
                </a:solidFill>
              </a:rPr>
              <a:t> </a:t>
            </a:r>
            <a:r>
              <a:rPr lang="en-US" sz="2000" dirty="0">
                <a:solidFill>
                  <a:srgbClr val="535353"/>
                </a:solidFill>
              </a:rPr>
              <a:t>for deployment of optical fiber and new shared ICT services</a:t>
            </a:r>
            <a:endParaRPr lang="es-ES" sz="2000" b="1" dirty="0">
              <a:solidFill>
                <a:srgbClr val="53535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CED0D6-8D8A-1118-1E61-BB8C65D7072A}"/>
              </a:ext>
            </a:extLst>
          </p:cNvPr>
          <p:cNvSpPr txBox="1"/>
          <p:nvPr/>
        </p:nvSpPr>
        <p:spPr>
          <a:xfrm>
            <a:off x="18379347" y="5729458"/>
            <a:ext cx="914288" cy="26468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6600" b="1">
                <a:solidFill>
                  <a:srgbClr val="FDC52C"/>
                </a:solidFill>
              </a:rPr>
              <a:t>+</a:t>
            </a:r>
            <a:r>
              <a:rPr lang="en-US" sz="16600"/>
              <a:t>​</a:t>
            </a:r>
          </a:p>
        </p:txBody>
      </p:sp>
      <p:pic>
        <p:nvPicPr>
          <p:cNvPr id="8" name="Google Shape;235;p3" descr="Group of people outline">
            <a:extLst>
              <a:ext uri="{FF2B5EF4-FFF2-40B4-BE49-F238E27FC236}">
                <a16:creationId xmlns:a16="http://schemas.microsoft.com/office/drawing/2014/main" id="{625E6887-1D51-B6F1-46FF-AE64DDBE669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914419" y="9508697"/>
            <a:ext cx="1772751" cy="177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8E3775-3A69-A901-9788-5260AFF06B07}"/>
              </a:ext>
            </a:extLst>
          </p:cNvPr>
          <p:cNvSpPr txBox="1"/>
          <p:nvPr/>
        </p:nvSpPr>
        <p:spPr>
          <a:xfrm>
            <a:off x="13813514" y="11032883"/>
            <a:ext cx="507172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3200" b="1" dirty="0">
                <a:solidFill>
                  <a:srgbClr val="FDC52C"/>
                </a:solidFill>
                <a:cs typeface="Segoe UI"/>
              </a:rPr>
              <a:t>Staff</a:t>
            </a:r>
            <a:endParaRPr lang="en-US" sz="9600" dirty="0">
              <a:solidFill>
                <a:srgbClr val="FFFFFF"/>
              </a:solidFill>
              <a:cs typeface="Segoe UI"/>
            </a:endParaRPr>
          </a:p>
        </p:txBody>
      </p:sp>
      <p:sp>
        <p:nvSpPr>
          <p:cNvPr id="13" name="Google Shape;80;p1">
            <a:extLst>
              <a:ext uri="{FF2B5EF4-FFF2-40B4-BE49-F238E27FC236}">
                <a16:creationId xmlns:a16="http://schemas.microsoft.com/office/drawing/2014/main" id="{E06B04B5-BFBE-CAFA-2A4B-6CA01D7842BB}"/>
              </a:ext>
            </a:extLst>
          </p:cNvPr>
          <p:cNvSpPr txBox="1"/>
          <p:nvPr/>
        </p:nvSpPr>
        <p:spPr>
          <a:xfrm>
            <a:off x="15759726" y="1773086"/>
            <a:ext cx="782880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3B858C"/>
              </a:buClr>
              <a:buSzPts val="6000"/>
            </a:pPr>
            <a:r>
              <a:rPr lang="en-US" sz="4000" b="1" dirty="0" err="1">
                <a:solidFill>
                  <a:schemeClr val="accent1"/>
                </a:solidFill>
              </a:rPr>
              <a:t>RedIRIS</a:t>
            </a:r>
            <a:r>
              <a:rPr lang="en-US" sz="4000" b="1" dirty="0">
                <a:solidFill>
                  <a:schemeClr val="accent1"/>
                </a:solidFill>
              </a:rPr>
              <a:t> is part of one of the 6 departments of Red.es</a:t>
            </a:r>
          </a:p>
        </p:txBody>
      </p:sp>
      <p:sp>
        <p:nvSpPr>
          <p:cNvPr id="17" name="Double Bracket 16">
            <a:extLst>
              <a:ext uri="{FF2B5EF4-FFF2-40B4-BE49-F238E27FC236}">
                <a16:creationId xmlns:a16="http://schemas.microsoft.com/office/drawing/2014/main" id="{A4199FF0-39A8-9D14-CB60-A34EE9F2F530}"/>
              </a:ext>
            </a:extLst>
          </p:cNvPr>
          <p:cNvSpPr/>
          <p:nvPr/>
        </p:nvSpPr>
        <p:spPr>
          <a:xfrm>
            <a:off x="15619084" y="1746395"/>
            <a:ext cx="8237609" cy="1479540"/>
          </a:xfrm>
          <a:prstGeom prst="bracketPair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04963F-C78A-A0D2-6BBA-BB1CB1195A06}"/>
              </a:ext>
            </a:extLst>
          </p:cNvPr>
          <p:cNvSpPr txBox="1"/>
          <p:nvPr/>
        </p:nvSpPr>
        <p:spPr>
          <a:xfrm>
            <a:off x="19711817" y="11140303"/>
            <a:ext cx="438624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solidFill>
                  <a:schemeClr val="accent1"/>
                </a:solidFill>
              </a:rPr>
              <a:t>40 subcontractors</a:t>
            </a:r>
          </a:p>
        </p:txBody>
      </p:sp>
      <p:pic>
        <p:nvPicPr>
          <p:cNvPr id="1026" name="Picture 2" descr="A yellow sign with a face and a microphone&#10;&#10;Description automatically generated">
            <a:extLst>
              <a:ext uri="{FF2B5EF4-FFF2-40B4-BE49-F238E27FC236}">
                <a16:creationId xmlns:a16="http://schemas.microsoft.com/office/drawing/2014/main" id="{57F113E4-CF96-5D0A-56F1-AB81B8955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3852" y="9901978"/>
            <a:ext cx="1013671" cy="101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697;p14">
            <a:extLst>
              <a:ext uri="{FF2B5EF4-FFF2-40B4-BE49-F238E27FC236}">
                <a16:creationId xmlns:a16="http://schemas.microsoft.com/office/drawing/2014/main" id="{02414275-C8A6-3B7B-F1F1-F664BE46BB38}"/>
              </a:ext>
            </a:extLst>
          </p:cNvPr>
          <p:cNvSpPr/>
          <p:nvPr/>
        </p:nvSpPr>
        <p:spPr>
          <a:xfrm>
            <a:off x="-2" y="2718792"/>
            <a:ext cx="24384001" cy="9614976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S" sz="2000" b="0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715;p14">
            <a:extLst>
              <a:ext uri="{FF2B5EF4-FFF2-40B4-BE49-F238E27FC236}">
                <a16:creationId xmlns:a16="http://schemas.microsoft.com/office/drawing/2014/main" id="{54B179F1-95FF-051B-F1A9-F1FD37A0E50C}"/>
              </a:ext>
            </a:extLst>
          </p:cNvPr>
          <p:cNvSpPr txBox="1">
            <a:spLocks/>
          </p:cNvSpPr>
          <p:nvPr/>
        </p:nvSpPr>
        <p:spPr>
          <a:xfrm>
            <a:off x="462388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 </a:t>
            </a:r>
            <a:r>
              <a:rPr lang="es-ES" b="1" dirty="0" err="1"/>
              <a:t>Blockchain</a:t>
            </a:r>
            <a:endParaRPr lang="es-ES" sz="5400" b="1" dirty="0"/>
          </a:p>
        </p:txBody>
      </p:sp>
      <p:grpSp>
        <p:nvGrpSpPr>
          <p:cNvPr id="5" name="Grupo 1">
            <a:extLst>
              <a:ext uri="{FF2B5EF4-FFF2-40B4-BE49-F238E27FC236}">
                <a16:creationId xmlns:a16="http://schemas.microsoft.com/office/drawing/2014/main" id="{BD254B95-4B3F-F8E4-12F5-0F181B54DBA5}"/>
              </a:ext>
            </a:extLst>
          </p:cNvPr>
          <p:cNvGrpSpPr/>
          <p:nvPr/>
        </p:nvGrpSpPr>
        <p:grpSpPr>
          <a:xfrm>
            <a:off x="536333" y="3400885"/>
            <a:ext cx="13497302" cy="7803728"/>
            <a:chOff x="10429646" y="3240183"/>
            <a:chExt cx="8707149" cy="7803728"/>
          </a:xfrm>
        </p:grpSpPr>
        <p:sp>
          <p:nvSpPr>
            <p:cNvPr id="7" name="TextBox 1">
              <a:extLst>
                <a:ext uri="{FF2B5EF4-FFF2-40B4-BE49-F238E27FC236}">
                  <a16:creationId xmlns:a16="http://schemas.microsoft.com/office/drawing/2014/main" id="{9FF14963-B4C1-29AE-FF60-4FB2F8DC36AB}"/>
                </a:ext>
              </a:extLst>
            </p:cNvPr>
            <p:cNvSpPr txBox="1"/>
            <p:nvPr/>
          </p:nvSpPr>
          <p:spPr>
            <a:xfrm>
              <a:off x="10429646" y="3240183"/>
              <a:ext cx="8707149" cy="489364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lvl="1"/>
              <a:r>
                <a:rPr lang="en-US" sz="4800" b="1" dirty="0">
                  <a:solidFill>
                    <a:schemeClr val="accent2"/>
                  </a:solidFill>
                </a:rPr>
                <a:t>RedIRIS will deploy a reference node that complies with the EBSI </a:t>
              </a:r>
              <a:r>
                <a:rPr lang="es-ES" sz="4000" b="1" dirty="0">
                  <a:solidFill>
                    <a:schemeClr val="accent2"/>
                  </a:solidFill>
                </a:rPr>
                <a:t>(</a:t>
              </a:r>
              <a:r>
                <a:rPr lang="es-ES" sz="4000" b="1" dirty="0" err="1">
                  <a:solidFill>
                    <a:schemeClr val="accent2"/>
                  </a:solidFill>
                </a:rPr>
                <a:t>European</a:t>
              </a:r>
              <a:r>
                <a:rPr lang="es-ES" sz="4000" b="1" dirty="0">
                  <a:solidFill>
                    <a:schemeClr val="accent2"/>
                  </a:solidFill>
                </a:rPr>
                <a:t> Blockchain </a:t>
              </a:r>
              <a:r>
                <a:rPr lang="es-ES" sz="4000" b="1" dirty="0" err="1">
                  <a:solidFill>
                    <a:schemeClr val="accent2"/>
                  </a:solidFill>
                </a:rPr>
                <a:t>Service</a:t>
              </a:r>
              <a:r>
                <a:rPr lang="es-ES" sz="4000" b="1" dirty="0">
                  <a:solidFill>
                    <a:schemeClr val="accent2"/>
                  </a:solidFill>
                </a:rPr>
                <a:t> </a:t>
              </a:r>
              <a:r>
                <a:rPr lang="es-ES" sz="4000" b="1" dirty="0" err="1">
                  <a:solidFill>
                    <a:schemeClr val="accent2"/>
                  </a:solidFill>
                </a:rPr>
                <a:t>Infraestructure</a:t>
              </a:r>
              <a:r>
                <a:rPr lang="es-ES" sz="4000" b="1" dirty="0">
                  <a:solidFill>
                    <a:schemeClr val="accent2"/>
                  </a:solidFill>
                </a:rPr>
                <a:t>)</a:t>
              </a:r>
              <a:r>
                <a:rPr lang="en-US" sz="4800" b="1" dirty="0">
                  <a:solidFill>
                    <a:schemeClr val="accent2"/>
                  </a:solidFill>
                </a:rPr>
                <a:t> node specification</a:t>
              </a:r>
              <a:r>
                <a:rPr lang="es-ES" sz="4800" b="1" dirty="0">
                  <a:solidFill>
                    <a:schemeClr val="accent2"/>
                  </a:solidFill>
                </a:rPr>
                <a:t>, </a:t>
              </a:r>
              <a:r>
                <a:rPr lang="en-US" sz="4000" dirty="0">
                  <a:solidFill>
                    <a:schemeClr val="bg1"/>
                  </a:solidFill>
                </a:rPr>
                <a:t>which will also be implemented in nodes of several universities, in order to have a blockchain infrastructure on which universities can launch applications such as those related to diplomas.</a:t>
              </a:r>
              <a:endParaRPr lang="es-ES" sz="4800" dirty="0">
                <a:solidFill>
                  <a:schemeClr val="bg1"/>
                </a:solidFill>
              </a:endParaRPr>
            </a:p>
          </p:txBody>
        </p:sp>
        <p:sp>
          <p:nvSpPr>
            <p:cNvPr id="8" name="Google Shape;2812;g25a0d9cc586_0_0">
              <a:extLst>
                <a:ext uri="{FF2B5EF4-FFF2-40B4-BE49-F238E27FC236}">
                  <a16:creationId xmlns:a16="http://schemas.microsoft.com/office/drawing/2014/main" id="{B0C63FEC-A18A-7215-73CB-23BB24A19DA6}"/>
                </a:ext>
              </a:extLst>
            </p:cNvPr>
            <p:cNvSpPr txBox="1"/>
            <p:nvPr/>
          </p:nvSpPr>
          <p:spPr>
            <a:xfrm>
              <a:off x="10914103" y="8341157"/>
              <a:ext cx="8178326" cy="27027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50" tIns="91400" rIns="182850" bIns="91400" anchor="b" anchorCtr="0">
              <a:noAutofit/>
            </a:bodyPr>
            <a:lstStyle/>
            <a:p>
              <a:pPr>
                <a:lnSpc>
                  <a:spcPct val="120000"/>
                </a:lnSpc>
                <a:buClr>
                  <a:srgbClr val="006271"/>
                </a:buClr>
                <a:buSzPts val="3600"/>
              </a:pPr>
              <a:endParaRPr lang="es-ES" sz="3200">
                <a:solidFill>
                  <a:schemeClr val="bg1"/>
                </a:solidFill>
              </a:endParaRPr>
            </a:p>
          </p:txBody>
        </p:sp>
      </p:grpSp>
      <p:sp>
        <p:nvSpPr>
          <p:cNvPr id="13" name="Google Shape;698;p14">
            <a:extLst>
              <a:ext uri="{FF2B5EF4-FFF2-40B4-BE49-F238E27FC236}">
                <a16:creationId xmlns:a16="http://schemas.microsoft.com/office/drawing/2014/main" id="{2A326C02-3292-46D7-F5B1-A7124D143F36}"/>
              </a:ext>
            </a:extLst>
          </p:cNvPr>
          <p:cNvSpPr/>
          <p:nvPr/>
        </p:nvSpPr>
        <p:spPr>
          <a:xfrm>
            <a:off x="1" y="1506687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Google Shape;699;p14">
            <a:extLst>
              <a:ext uri="{FF2B5EF4-FFF2-40B4-BE49-F238E27FC236}">
                <a16:creationId xmlns:a16="http://schemas.microsoft.com/office/drawing/2014/main" id="{72119602-7E8E-427D-C2F9-D487D1F59A71}"/>
              </a:ext>
            </a:extLst>
          </p:cNvPr>
          <p:cNvSpPr txBox="1"/>
          <p:nvPr/>
        </p:nvSpPr>
        <p:spPr>
          <a:xfrm>
            <a:off x="446166" y="1699464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dirty="0" err="1">
                <a:solidFill>
                  <a:schemeClr val="lt1"/>
                </a:solidFill>
              </a:rPr>
              <a:t>Blockchain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  <a:r>
              <a:rPr lang="es-ES" sz="4800" b="1" dirty="0" err="1">
                <a:solidFill>
                  <a:schemeClr val="lt1"/>
                </a:solidFill>
              </a:rPr>
              <a:t>Infrastructure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  <a:r>
              <a:rPr lang="es-ES" sz="4800" b="1" dirty="0" err="1">
                <a:solidFill>
                  <a:schemeClr val="lt1"/>
                </a:solidFill>
              </a:rPr>
              <a:t>for</a:t>
            </a:r>
            <a:r>
              <a:rPr lang="es-ES" sz="4800" b="1" dirty="0">
                <a:solidFill>
                  <a:schemeClr val="lt1"/>
                </a:solidFill>
              </a:rPr>
              <a:t> </a:t>
            </a:r>
            <a:r>
              <a:rPr lang="es-ES" sz="4800" b="1" dirty="0" err="1">
                <a:solidFill>
                  <a:schemeClr val="lt1"/>
                </a:solidFill>
              </a:rPr>
              <a:t>Universities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863;p29">
            <a:extLst>
              <a:ext uri="{FF2B5EF4-FFF2-40B4-BE49-F238E27FC236}">
                <a16:creationId xmlns:a16="http://schemas.microsoft.com/office/drawing/2014/main" id="{167DD2E1-4D19-0E15-DAC1-99EF55FD9C5C}"/>
              </a:ext>
            </a:extLst>
          </p:cNvPr>
          <p:cNvSpPr/>
          <p:nvPr/>
        </p:nvSpPr>
        <p:spPr>
          <a:xfrm>
            <a:off x="16021500" y="7503447"/>
            <a:ext cx="7405296" cy="3462024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D0F1F4-309A-80DB-FDB8-CE417D598874}"/>
              </a:ext>
            </a:extLst>
          </p:cNvPr>
          <p:cNvSpPr txBox="1"/>
          <p:nvPr/>
        </p:nvSpPr>
        <p:spPr>
          <a:xfrm>
            <a:off x="16309939" y="7701449"/>
            <a:ext cx="682841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000" b="1" dirty="0">
                <a:solidFill>
                  <a:schemeClr val="bg1"/>
                </a:solidFill>
              </a:rPr>
              <a:t>Tender </a:t>
            </a:r>
            <a:r>
              <a:rPr lang="es-ES" sz="6000" b="1" dirty="0" err="1">
                <a:solidFill>
                  <a:schemeClr val="bg1"/>
                </a:solidFill>
              </a:rPr>
              <a:t>preparation</a:t>
            </a:r>
            <a:endParaRPr lang="es-ES" sz="72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6DD07D-F56C-9266-9F93-48FC9CE906A2}"/>
              </a:ext>
            </a:extLst>
          </p:cNvPr>
          <p:cNvSpPr txBox="1"/>
          <p:nvPr/>
        </p:nvSpPr>
        <p:spPr>
          <a:xfrm>
            <a:off x="16619389" y="9451222"/>
            <a:ext cx="585722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chemeClr val="accent2"/>
                </a:solidFill>
              </a:rPr>
              <a:t>+ 1M€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DD37B5-B285-C525-5FB8-1A4EF012491F}"/>
              </a:ext>
            </a:extLst>
          </p:cNvPr>
          <p:cNvSpPr txBox="1"/>
          <p:nvPr/>
        </p:nvSpPr>
        <p:spPr>
          <a:xfrm>
            <a:off x="2502492" y="9926949"/>
            <a:ext cx="9094380" cy="1596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Clr>
                <a:srgbClr val="006271"/>
              </a:buClr>
              <a:buSzPts val="3600"/>
            </a:pPr>
            <a:r>
              <a:rPr lang="en-US" sz="2800" b="1" dirty="0" err="1">
                <a:solidFill>
                  <a:schemeClr val="bg1"/>
                </a:solidFill>
              </a:rPr>
              <a:t>RedIRIS</a:t>
            </a:r>
            <a:r>
              <a:rPr lang="en-US" sz="2800" b="1" dirty="0">
                <a:solidFill>
                  <a:schemeClr val="bg1"/>
                </a:solidFill>
              </a:rPr>
              <a:t> and CRUE have been collaborating in this field since 2018 through the BLUE project (Blockchain of Spanish Universities)</a:t>
            </a:r>
          </a:p>
        </p:txBody>
      </p:sp>
      <p:sp>
        <p:nvSpPr>
          <p:cNvPr id="22" name="Google Shape;450;p24">
            <a:extLst>
              <a:ext uri="{FF2B5EF4-FFF2-40B4-BE49-F238E27FC236}">
                <a16:creationId xmlns:a16="http://schemas.microsoft.com/office/drawing/2014/main" id="{1CC57E3A-845C-290C-BA91-9B8270CA4B10}"/>
              </a:ext>
            </a:extLst>
          </p:cNvPr>
          <p:cNvSpPr/>
          <p:nvPr/>
        </p:nvSpPr>
        <p:spPr>
          <a:xfrm flipH="1">
            <a:off x="2137687" y="10222115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Double Bracket 22">
            <a:extLst>
              <a:ext uri="{FF2B5EF4-FFF2-40B4-BE49-F238E27FC236}">
                <a16:creationId xmlns:a16="http://schemas.microsoft.com/office/drawing/2014/main" id="{FE04DB5B-A634-D435-52CD-CA91E308F5B6}"/>
              </a:ext>
            </a:extLst>
          </p:cNvPr>
          <p:cNvSpPr/>
          <p:nvPr/>
        </p:nvSpPr>
        <p:spPr>
          <a:xfrm>
            <a:off x="1788044" y="9483567"/>
            <a:ext cx="10610057" cy="2227598"/>
          </a:xfrm>
          <a:prstGeom prst="bracketPair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Google Shape;450;p24">
            <a:extLst>
              <a:ext uri="{FF2B5EF4-FFF2-40B4-BE49-F238E27FC236}">
                <a16:creationId xmlns:a16="http://schemas.microsoft.com/office/drawing/2014/main" id="{B73FCF2E-2C56-60E3-86A6-B9185105020C}"/>
              </a:ext>
            </a:extLst>
          </p:cNvPr>
          <p:cNvSpPr/>
          <p:nvPr/>
        </p:nvSpPr>
        <p:spPr>
          <a:xfrm rot="10577369" flipH="1">
            <a:off x="11582941" y="10183130"/>
            <a:ext cx="441359" cy="394296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488C8E-5921-15D9-7BA3-791DB68558F7}"/>
              </a:ext>
            </a:extLst>
          </p:cNvPr>
          <p:cNvSpPr txBox="1"/>
          <p:nvPr/>
        </p:nvSpPr>
        <p:spPr>
          <a:xfrm>
            <a:off x="17143685" y="7013697"/>
            <a:ext cx="5332930" cy="68775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228600" marR="0" lvl="0" algn="ctr" defTabSz="914400" rtl="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tabLst/>
              <a:defRPr/>
            </a:pPr>
            <a:r>
              <a:rPr lang="es-ES" sz="3600" b="1" dirty="0" err="1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Estimated</a:t>
            </a:r>
            <a:r>
              <a:rPr lang="es-ES" sz="3600" b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s-ES" sz="3600" b="1" dirty="0" err="1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budget</a:t>
            </a:r>
            <a:endParaRPr lang="es-ES" sz="3600" b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A3080D8-EA3D-8444-230F-29AD9C091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7701" y="3430921"/>
            <a:ext cx="6060601" cy="319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980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697;p14">
            <a:extLst>
              <a:ext uri="{FF2B5EF4-FFF2-40B4-BE49-F238E27FC236}">
                <a16:creationId xmlns:a16="http://schemas.microsoft.com/office/drawing/2014/main" id="{E633246B-185E-39CA-C1CA-F2A808EB3EB9}"/>
              </a:ext>
            </a:extLst>
          </p:cNvPr>
          <p:cNvSpPr/>
          <p:nvPr/>
        </p:nvSpPr>
        <p:spPr>
          <a:xfrm>
            <a:off x="0" y="1375425"/>
            <a:ext cx="24384001" cy="10965150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S" sz="2000" b="0" i="0" u="none" strike="noStrike" cap="none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g230e51fe7a0_0_2325"/>
          <p:cNvSpPr txBox="1">
            <a:spLocks noGrp="1"/>
          </p:cNvSpPr>
          <p:nvPr>
            <p:ph type="title"/>
          </p:nvPr>
        </p:nvSpPr>
        <p:spPr>
          <a:xfrm>
            <a:off x="1123200" y="262800"/>
            <a:ext cx="192360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s-ES">
                <a:latin typeface="Arial"/>
                <a:ea typeface="Arial"/>
                <a:cs typeface="Arial"/>
                <a:sym typeface="Arial"/>
              </a:rPr>
              <a:t>SERVICIOS CON LA DIRECTIVA NIS 2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g230e51fe7a0_0_2325"/>
          <p:cNvSpPr/>
          <p:nvPr/>
        </p:nvSpPr>
        <p:spPr>
          <a:xfrm>
            <a:off x="548" y="-32450"/>
            <a:ext cx="24383100" cy="1275900"/>
          </a:xfrm>
          <a:prstGeom prst="rect">
            <a:avLst/>
          </a:prstGeom>
          <a:solidFill>
            <a:srgbClr val="008495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g230e51fe7a0_0_2325"/>
          <p:cNvSpPr/>
          <p:nvPr/>
        </p:nvSpPr>
        <p:spPr>
          <a:xfrm>
            <a:off x="300" y="1220750"/>
            <a:ext cx="24383100" cy="2745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36302B3-D4C0-8E1C-9FA6-A23DE410D88D}"/>
              </a:ext>
            </a:extLst>
          </p:cNvPr>
          <p:cNvGrpSpPr/>
          <p:nvPr/>
        </p:nvGrpSpPr>
        <p:grpSpPr>
          <a:xfrm>
            <a:off x="483770" y="3925137"/>
            <a:ext cx="21385102" cy="8421391"/>
            <a:chOff x="483770" y="3925137"/>
            <a:chExt cx="21385102" cy="8421391"/>
          </a:xfrm>
        </p:grpSpPr>
        <p:sp>
          <p:nvSpPr>
            <p:cNvPr id="3" name="Google Shape;2812;g25a0d9cc586_0_0">
              <a:extLst>
                <a:ext uri="{FF2B5EF4-FFF2-40B4-BE49-F238E27FC236}">
                  <a16:creationId xmlns:a16="http://schemas.microsoft.com/office/drawing/2014/main" id="{64CAE170-54C3-4256-856A-43C947A99CE4}"/>
                </a:ext>
              </a:extLst>
            </p:cNvPr>
            <p:cNvSpPr txBox="1"/>
            <p:nvPr/>
          </p:nvSpPr>
          <p:spPr>
            <a:xfrm>
              <a:off x="483770" y="3925137"/>
              <a:ext cx="15411226" cy="10463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50" tIns="91400" rIns="182850" bIns="91400" anchor="b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271"/>
                </a:buClr>
                <a:buSzPts val="3600"/>
                <a:buFont typeface="Arial"/>
                <a:buNone/>
              </a:pPr>
              <a:r>
                <a:rPr lang="en-US" sz="4800" b="1" dirty="0">
                  <a:solidFill>
                    <a:schemeClr val="bg1"/>
                  </a:solidFill>
                </a:rPr>
                <a:t>Providing </a:t>
              </a:r>
              <a:r>
                <a:rPr lang="en-US" sz="4800" b="1" dirty="0">
                  <a:solidFill>
                    <a:srgbClr val="FFC000"/>
                  </a:solidFill>
                </a:rPr>
                <a:t>cloud infrastructure support </a:t>
              </a:r>
              <a:r>
                <a:rPr lang="en-US" sz="4800" b="1" dirty="0">
                  <a:solidFill>
                    <a:schemeClr val="bg1"/>
                  </a:solidFill>
                </a:rPr>
                <a:t>to university projects</a:t>
              </a:r>
              <a:endParaRPr lang="es-E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7655CBC-30AD-ADA4-D958-506C49966163}"/>
                </a:ext>
              </a:extLst>
            </p:cNvPr>
            <p:cNvSpPr txBox="1"/>
            <p:nvPr/>
          </p:nvSpPr>
          <p:spPr>
            <a:xfrm>
              <a:off x="693828" y="5483111"/>
              <a:ext cx="14042449" cy="686341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4000" b="1" i="0" dirty="0" err="1">
                  <a:solidFill>
                    <a:schemeClr val="accent2"/>
                  </a:solidFill>
                  <a:effectLst/>
                  <a:latin typeface="+mj-lt"/>
                </a:rPr>
                <a:t>RedIRIS</a:t>
              </a:r>
              <a:r>
                <a:rPr lang="en-US" sz="4000" b="1" i="0" dirty="0">
                  <a:solidFill>
                    <a:schemeClr val="accent2"/>
                  </a:solidFill>
                  <a:effectLst/>
                  <a:latin typeface="+mj-lt"/>
                </a:rPr>
                <a:t> will provide cloud infrastructure (IaaS) </a:t>
              </a:r>
              <a:r>
                <a:rPr lang="en-US" sz="4000" i="0" dirty="0">
                  <a:solidFill>
                    <a:schemeClr val="tx1"/>
                  </a:solidFill>
                  <a:effectLst/>
                  <a:latin typeface="+mj-lt"/>
                </a:rPr>
                <a:t>to a selection of </a:t>
              </a:r>
              <a:r>
                <a:rPr lang="en-US" sz="4000" b="1" i="0" dirty="0">
                  <a:solidFill>
                    <a:schemeClr val="accent2"/>
                  </a:solidFill>
                  <a:effectLst/>
                  <a:latin typeface="+mj-lt"/>
                </a:rPr>
                <a:t>13 UNI-DIGITAL interuniversity projects </a:t>
              </a:r>
              <a:r>
                <a:rPr lang="en-US" sz="4000" i="0" dirty="0">
                  <a:solidFill>
                    <a:schemeClr val="bg1"/>
                  </a:solidFill>
                  <a:effectLst/>
                  <a:latin typeface="+mj-lt"/>
                </a:rPr>
                <a:t>for a period of </a:t>
              </a:r>
              <a:r>
                <a:rPr lang="en-US" sz="4000" b="1" i="0" dirty="0">
                  <a:solidFill>
                    <a:schemeClr val="accent2"/>
                  </a:solidFill>
                  <a:effectLst/>
                  <a:latin typeface="+mj-lt"/>
                </a:rPr>
                <a:t>three years, </a:t>
              </a:r>
              <a:r>
                <a:rPr lang="en-US" sz="4000" i="0" dirty="0">
                  <a:solidFill>
                    <a:schemeClr val="bg1"/>
                  </a:solidFill>
                  <a:effectLst/>
                  <a:latin typeface="+mj-lt"/>
                </a:rPr>
                <a:t>allowing these projects to be deployed on that common infrastructure.</a:t>
              </a:r>
            </a:p>
            <a:p>
              <a:endParaRPr lang="en-US" sz="4000" dirty="0">
                <a:solidFill>
                  <a:schemeClr val="bg1"/>
                </a:solidFill>
                <a:latin typeface="+mj-lt"/>
              </a:endParaRPr>
            </a:p>
            <a:p>
              <a:r>
                <a:rPr lang="en-US" sz="4000" i="0" dirty="0">
                  <a:solidFill>
                    <a:schemeClr val="bg1"/>
                  </a:solidFill>
                  <a:effectLst/>
                  <a:latin typeface="+mj-lt"/>
                </a:rPr>
                <a:t>IaaS services are being contracted through the pan-European OCRE framework agreement tendered by GÉANT (which has significant advantages, but which in practice has generated many internal administrative problems)</a:t>
              </a:r>
            </a:p>
            <a:p>
              <a:endParaRPr lang="en-US" sz="4000" i="0" dirty="0">
                <a:solidFill>
                  <a:schemeClr val="bg1"/>
                </a:solidFill>
                <a:effectLst/>
                <a:latin typeface="+mj-lt"/>
              </a:endParaRPr>
            </a:p>
            <a:p>
              <a:endParaRPr lang="es-ES" sz="4000" i="0" dirty="0">
                <a:solidFill>
                  <a:schemeClr val="bg1"/>
                </a:solidFill>
                <a:effectLst/>
                <a:latin typeface="+mj-lt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E416CDC-9E77-9A06-CD09-B31E15587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687272" y="4159847"/>
              <a:ext cx="5181600" cy="1219200"/>
            </a:xfrm>
            <a:prstGeom prst="rect">
              <a:avLst/>
            </a:prstGeom>
          </p:spPr>
        </p:pic>
      </p:grpSp>
      <p:sp>
        <p:nvSpPr>
          <p:cNvPr id="6" name="Google Shape;715;p14">
            <a:extLst>
              <a:ext uri="{FF2B5EF4-FFF2-40B4-BE49-F238E27FC236}">
                <a16:creationId xmlns:a16="http://schemas.microsoft.com/office/drawing/2014/main" id="{21595C96-59C4-41D3-13EB-86ADEEF9213A}"/>
              </a:ext>
            </a:extLst>
          </p:cNvPr>
          <p:cNvSpPr txBox="1">
            <a:spLocks/>
          </p:cNvSpPr>
          <p:nvPr/>
        </p:nvSpPr>
        <p:spPr>
          <a:xfrm>
            <a:off x="462388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9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990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 Cloud</a:t>
            </a:r>
            <a:endParaRPr lang="es-ES" sz="5400" b="1" dirty="0"/>
          </a:p>
        </p:txBody>
      </p:sp>
      <p:sp>
        <p:nvSpPr>
          <p:cNvPr id="7" name="Google Shape;698;p14">
            <a:extLst>
              <a:ext uri="{FF2B5EF4-FFF2-40B4-BE49-F238E27FC236}">
                <a16:creationId xmlns:a16="http://schemas.microsoft.com/office/drawing/2014/main" id="{937E4BDE-3B71-98BA-232D-A2B1EB3ADEFC}"/>
              </a:ext>
            </a:extLst>
          </p:cNvPr>
          <p:cNvSpPr/>
          <p:nvPr/>
        </p:nvSpPr>
        <p:spPr>
          <a:xfrm>
            <a:off x="1" y="1506687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Google Shape;699;p14">
            <a:extLst>
              <a:ext uri="{FF2B5EF4-FFF2-40B4-BE49-F238E27FC236}">
                <a16:creationId xmlns:a16="http://schemas.microsoft.com/office/drawing/2014/main" id="{2436DC8D-7544-85C7-3522-21CB182016CB}"/>
              </a:ext>
            </a:extLst>
          </p:cNvPr>
          <p:cNvSpPr txBox="1"/>
          <p:nvPr/>
        </p:nvSpPr>
        <p:spPr>
          <a:xfrm>
            <a:off x="446166" y="1699464"/>
            <a:ext cx="22030449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dirty="0">
                <a:solidFill>
                  <a:schemeClr val="lt1"/>
                </a:solidFill>
              </a:rPr>
              <a:t>Cloud </a:t>
            </a:r>
            <a:r>
              <a:rPr lang="es-ES" sz="4800" b="1" dirty="0" err="1">
                <a:solidFill>
                  <a:schemeClr val="lt1"/>
                </a:solidFill>
              </a:rPr>
              <a:t>infrastructure</a:t>
            </a:r>
            <a:endParaRPr lang="es-ES" sz="4800" b="1" dirty="0">
              <a:solidFill>
                <a:schemeClr val="l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CB82C1-D65F-C712-C627-E00B44368FDD}"/>
              </a:ext>
            </a:extLst>
          </p:cNvPr>
          <p:cNvSpPr txBox="1"/>
          <p:nvPr/>
        </p:nvSpPr>
        <p:spPr>
          <a:xfrm>
            <a:off x="16079530" y="6501228"/>
            <a:ext cx="639708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000" b="1" dirty="0" err="1">
                <a:solidFill>
                  <a:schemeClr val="bg1"/>
                </a:solidFill>
              </a:rPr>
              <a:t>Estimated</a:t>
            </a:r>
            <a:r>
              <a:rPr lang="es-ES" sz="6000" b="1" dirty="0">
                <a:solidFill>
                  <a:schemeClr val="bg1"/>
                </a:solidFill>
              </a:rPr>
              <a:t> </a:t>
            </a:r>
            <a:r>
              <a:rPr lang="es-ES" sz="6000" b="1" dirty="0" err="1">
                <a:solidFill>
                  <a:schemeClr val="bg1"/>
                </a:solidFill>
              </a:rPr>
              <a:t>budget</a:t>
            </a:r>
            <a:endParaRPr lang="es-ES" sz="6000" b="1" dirty="0">
              <a:solidFill>
                <a:schemeClr val="bg1"/>
              </a:solidFill>
            </a:endParaRPr>
          </a:p>
        </p:txBody>
      </p:sp>
      <p:sp>
        <p:nvSpPr>
          <p:cNvPr id="12" name="Google Shape;863;p29">
            <a:extLst>
              <a:ext uri="{FF2B5EF4-FFF2-40B4-BE49-F238E27FC236}">
                <a16:creationId xmlns:a16="http://schemas.microsoft.com/office/drawing/2014/main" id="{64634553-9012-DAD6-7B38-3FCA6FFE4A04}"/>
              </a:ext>
            </a:extLst>
          </p:cNvPr>
          <p:cNvSpPr/>
          <p:nvPr/>
        </p:nvSpPr>
        <p:spPr>
          <a:xfrm>
            <a:off x="15844997" y="6137164"/>
            <a:ext cx="6847542" cy="3204447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FC3F2-EBC3-5581-4A62-1A4BFD94E18A}"/>
              </a:ext>
            </a:extLst>
          </p:cNvPr>
          <p:cNvSpPr txBox="1"/>
          <p:nvPr/>
        </p:nvSpPr>
        <p:spPr>
          <a:xfrm>
            <a:off x="16507019" y="8648644"/>
            <a:ext cx="5857226" cy="132343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chemeClr val="accent2"/>
                </a:solidFill>
              </a:rPr>
              <a:t>2M€</a:t>
            </a:r>
          </a:p>
        </p:txBody>
      </p:sp>
    </p:spTree>
    <p:extLst>
      <p:ext uri="{BB962C8B-B14F-4D97-AF65-F5344CB8AC3E}">
        <p14:creationId xmlns:p14="http://schemas.microsoft.com/office/powerpoint/2010/main" val="3401096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97;p14">
            <a:extLst>
              <a:ext uri="{FF2B5EF4-FFF2-40B4-BE49-F238E27FC236}">
                <a16:creationId xmlns:a16="http://schemas.microsoft.com/office/drawing/2014/main" id="{AB739676-C6E4-AC01-7002-AE7DCBCA7AB8}"/>
              </a:ext>
            </a:extLst>
          </p:cNvPr>
          <p:cNvSpPr/>
          <p:nvPr/>
        </p:nvSpPr>
        <p:spPr>
          <a:xfrm>
            <a:off x="-17903" y="1445327"/>
            <a:ext cx="24387305" cy="109031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7" name="Google Shape;937;p34"/>
          <p:cNvSpPr txBox="1"/>
          <p:nvPr/>
        </p:nvSpPr>
        <p:spPr>
          <a:xfrm>
            <a:off x="2661555" y="2172927"/>
            <a:ext cx="20704283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Strengthening the </a:t>
            </a:r>
            <a:r>
              <a:rPr lang="en-U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service portfolio</a:t>
            </a:r>
          </a:p>
          <a:p>
            <a:pPr marL="571500" lvl="1" indent="-571500"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Reinforcement of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existing lines of work and opening up to new areas</a:t>
            </a:r>
          </a:p>
          <a:p>
            <a:pPr marL="571500" lvl="1" indent="-571500"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Very attractive value proposition for universities (services requested by them, provided centrally by </a:t>
            </a:r>
            <a:r>
              <a:rPr lang="en-US" sz="2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, and paid for with European funds)</a:t>
            </a:r>
          </a:p>
        </p:txBody>
      </p:sp>
      <p:sp>
        <p:nvSpPr>
          <p:cNvPr id="938" name="Google Shape;938;p34"/>
          <p:cNvSpPr txBox="1"/>
          <p:nvPr/>
        </p:nvSpPr>
        <p:spPr>
          <a:xfrm>
            <a:off x="487342" y="0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sz="6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Assessment of the UNI DIGITAL</a:t>
            </a:r>
            <a:r>
              <a:rPr lang="es-ES" sz="6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RedIRIS </a:t>
            </a:r>
            <a:r>
              <a:rPr lang="es-ES" sz="60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Initiative</a:t>
            </a:r>
            <a:endParaRPr sz="6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9" name="Google Shape;939;p34"/>
          <p:cNvSpPr txBox="1"/>
          <p:nvPr/>
        </p:nvSpPr>
        <p:spPr>
          <a:xfrm>
            <a:off x="2668827" y="4795815"/>
            <a:ext cx="19046346" cy="2062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</a:pP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Need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to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outsource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endParaRPr lang="es-ES" sz="4400" b="1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Doing much more with the same staff members. Lack of internal staff to manage new services.</a:t>
            </a: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</a:rPr>
              <a:t>“Turnkey” projects. High dependence on third parties for the configuration and delivery of new services.</a:t>
            </a: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 panose="020B0604020202020204" pitchFamily="34" charset="0"/>
              <a:buChar char="•"/>
            </a:pP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940" name="Google Shape;940;p34"/>
          <p:cNvSpPr txBox="1"/>
          <p:nvPr/>
        </p:nvSpPr>
        <p:spPr>
          <a:xfrm>
            <a:off x="2530741" y="9213059"/>
            <a:ext cx="21132299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Sustainability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issues</a:t>
            </a:r>
            <a:endParaRPr lang="es-ES" sz="4400" b="1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European funding only covers the cost of some years of service.</a:t>
            </a: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can cover the recurring cost of some services, but not others (e.g. EDR licenses and </a:t>
            </a:r>
            <a:r>
              <a:rPr lang="en-US" sz="2800" b="1" dirty="0">
                <a:solidFill>
                  <a:schemeClr val="bg1"/>
                </a:solidFill>
              </a:rPr>
              <a:t>blended learning </a:t>
            </a:r>
            <a:r>
              <a:rPr lang="en-US" sz="2800" b="1" dirty="0" err="1">
                <a:solidFill>
                  <a:schemeClr val="bg1"/>
                </a:solidFill>
              </a:rPr>
              <a:t>licences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8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p34"/>
          <p:cNvSpPr txBox="1"/>
          <p:nvPr/>
        </p:nvSpPr>
        <p:spPr>
          <a:xfrm>
            <a:off x="2530742" y="6970904"/>
            <a:ext cx="21132300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</a:pPr>
            <a:r>
              <a:rPr lang="en-US" sz="4400" b="1" dirty="0">
                <a:solidFill>
                  <a:schemeClr val="accent2"/>
                </a:solidFill>
              </a:rPr>
              <a:t>Complexity of tendering</a:t>
            </a:r>
            <a:endParaRPr lang="en-US" sz="28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Many simultaneous specifications, on very different subjects, in a very short time.</a:t>
            </a: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Need to cooperate with university </a:t>
            </a:r>
            <a:r>
              <a:rPr lang="en-US" sz="2800" b="1" dirty="0">
                <a:solidFill>
                  <a:schemeClr val="bg1"/>
                </a:solidFill>
              </a:rPr>
              <a:t>representatives in order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to define and implement the services.</a:t>
            </a:r>
          </a:p>
        </p:txBody>
      </p:sp>
      <p:sp>
        <p:nvSpPr>
          <p:cNvPr id="3" name="Google Shape;2388;p103">
            <a:extLst>
              <a:ext uri="{FF2B5EF4-FFF2-40B4-BE49-F238E27FC236}">
                <a16:creationId xmlns:a16="http://schemas.microsoft.com/office/drawing/2014/main" id="{30D8EB2D-F094-6361-A2D0-5AC970A50647}"/>
              </a:ext>
            </a:extLst>
          </p:cNvPr>
          <p:cNvSpPr/>
          <p:nvPr/>
        </p:nvSpPr>
        <p:spPr>
          <a:xfrm>
            <a:off x="1362704" y="2262932"/>
            <a:ext cx="1074542" cy="927441"/>
          </a:xfrm>
          <a:custGeom>
            <a:avLst/>
            <a:gdLst/>
            <a:ahLst/>
            <a:cxnLst/>
            <a:rect l="l" t="t" r="r" b="b"/>
            <a:pathLst>
              <a:path w="459607" h="459296" extrusionOk="0">
                <a:moveTo>
                  <a:pt x="277265" y="111635"/>
                </a:moveTo>
                <a:lnTo>
                  <a:pt x="277265" y="346227"/>
                </a:lnTo>
                <a:lnTo>
                  <a:pt x="235389" y="346227"/>
                </a:lnTo>
                <a:lnTo>
                  <a:pt x="235389" y="180625"/>
                </a:lnTo>
                <a:lnTo>
                  <a:pt x="177747" y="180625"/>
                </a:lnTo>
                <a:lnTo>
                  <a:pt x="177747" y="150484"/>
                </a:lnTo>
                <a:cubicBezTo>
                  <a:pt x="197632" y="150484"/>
                  <a:pt x="213431" y="147029"/>
                  <a:pt x="225144" y="140117"/>
                </a:cubicBezTo>
                <a:cubicBezTo>
                  <a:pt x="236091" y="134284"/>
                  <a:pt x="243784" y="123809"/>
                  <a:pt x="246082" y="111635"/>
                </a:cubicBezTo>
                <a:close/>
                <a:moveTo>
                  <a:pt x="0" y="0"/>
                </a:moveTo>
                <a:lnTo>
                  <a:pt x="0" y="459297"/>
                </a:lnTo>
                <a:lnTo>
                  <a:pt x="459608" y="459297"/>
                </a:lnTo>
                <a:lnTo>
                  <a:pt x="459608" y="0"/>
                </a:lnTo>
                <a:close/>
                <a:moveTo>
                  <a:pt x="439883" y="439777"/>
                </a:moveTo>
                <a:lnTo>
                  <a:pt x="19598" y="439777"/>
                </a:lnTo>
                <a:lnTo>
                  <a:pt x="19598" y="19648"/>
                </a:lnTo>
                <a:lnTo>
                  <a:pt x="439883" y="19648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389;p103">
            <a:extLst>
              <a:ext uri="{FF2B5EF4-FFF2-40B4-BE49-F238E27FC236}">
                <a16:creationId xmlns:a16="http://schemas.microsoft.com/office/drawing/2014/main" id="{E8E8262C-4AF7-88E9-3703-9CF9B31DC208}"/>
              </a:ext>
            </a:extLst>
          </p:cNvPr>
          <p:cNvSpPr/>
          <p:nvPr/>
        </p:nvSpPr>
        <p:spPr>
          <a:xfrm>
            <a:off x="1339582" y="4899405"/>
            <a:ext cx="1074542" cy="927441"/>
          </a:xfrm>
          <a:custGeom>
            <a:avLst/>
            <a:gdLst/>
            <a:ahLst/>
            <a:cxnLst/>
            <a:rect l="l" t="t" r="r" b="b"/>
            <a:pathLst>
              <a:path w="459607" h="459296" extrusionOk="0">
                <a:moveTo>
                  <a:pt x="234751" y="109211"/>
                </a:moveTo>
                <a:cubicBezTo>
                  <a:pt x="257093" y="109211"/>
                  <a:pt x="275254" y="115749"/>
                  <a:pt x="289234" y="128826"/>
                </a:cubicBezTo>
                <a:cubicBezTo>
                  <a:pt x="303213" y="141904"/>
                  <a:pt x="310203" y="159373"/>
                  <a:pt x="310171" y="181231"/>
                </a:cubicBezTo>
                <a:cubicBezTo>
                  <a:pt x="310107" y="196384"/>
                  <a:pt x="305543" y="211178"/>
                  <a:pt x="297086" y="223748"/>
                </a:cubicBezTo>
                <a:cubicBezTo>
                  <a:pt x="288372" y="237144"/>
                  <a:pt x="270275" y="252549"/>
                  <a:pt x="242826" y="269964"/>
                </a:cubicBezTo>
                <a:cubicBezTo>
                  <a:pt x="225400" y="280895"/>
                  <a:pt x="213558" y="289603"/>
                  <a:pt x="207302" y="296087"/>
                </a:cubicBezTo>
                <a:cubicBezTo>
                  <a:pt x="201972" y="301076"/>
                  <a:pt x="197982" y="307282"/>
                  <a:pt x="195589" y="314172"/>
                </a:cubicBezTo>
                <a:lnTo>
                  <a:pt x="309852" y="314172"/>
                </a:lnTo>
                <a:lnTo>
                  <a:pt x="309852" y="348332"/>
                </a:lnTo>
                <a:lnTo>
                  <a:pt x="149659" y="348332"/>
                </a:lnTo>
                <a:cubicBezTo>
                  <a:pt x="149659" y="312185"/>
                  <a:pt x="167533" y="282158"/>
                  <a:pt x="203280" y="258259"/>
                </a:cubicBezTo>
                <a:lnTo>
                  <a:pt x="238805" y="233476"/>
                </a:lnTo>
                <a:cubicBezTo>
                  <a:pt x="260923" y="216954"/>
                  <a:pt x="271966" y="199868"/>
                  <a:pt x="271998" y="182220"/>
                </a:cubicBezTo>
                <a:cubicBezTo>
                  <a:pt x="271998" y="169056"/>
                  <a:pt x="268519" y="158904"/>
                  <a:pt x="261593" y="151759"/>
                </a:cubicBezTo>
                <a:cubicBezTo>
                  <a:pt x="254667" y="144615"/>
                  <a:pt x="244933" y="141042"/>
                  <a:pt x="232453" y="141042"/>
                </a:cubicBezTo>
                <a:cubicBezTo>
                  <a:pt x="219495" y="141042"/>
                  <a:pt x="209728" y="145677"/>
                  <a:pt x="203121" y="154949"/>
                </a:cubicBezTo>
                <a:cubicBezTo>
                  <a:pt x="196514" y="164221"/>
                  <a:pt x="192907" y="179103"/>
                  <a:pt x="192237" y="199603"/>
                </a:cubicBezTo>
                <a:lnTo>
                  <a:pt x="153937" y="199603"/>
                </a:lnTo>
                <a:cubicBezTo>
                  <a:pt x="154384" y="171257"/>
                  <a:pt x="161916" y="149102"/>
                  <a:pt x="176566" y="133132"/>
                </a:cubicBezTo>
                <a:cubicBezTo>
                  <a:pt x="191216" y="117162"/>
                  <a:pt x="210590" y="109188"/>
                  <a:pt x="234751" y="109211"/>
                </a:cubicBezTo>
                <a:close/>
                <a:moveTo>
                  <a:pt x="0" y="0"/>
                </a:moveTo>
                <a:lnTo>
                  <a:pt x="0" y="459297"/>
                </a:lnTo>
                <a:lnTo>
                  <a:pt x="459608" y="459297"/>
                </a:lnTo>
                <a:lnTo>
                  <a:pt x="459608" y="0"/>
                </a:lnTo>
                <a:close/>
                <a:moveTo>
                  <a:pt x="440011" y="439713"/>
                </a:moveTo>
                <a:lnTo>
                  <a:pt x="19534" y="439713"/>
                </a:lnTo>
                <a:lnTo>
                  <a:pt x="19534" y="19584"/>
                </a:lnTo>
                <a:lnTo>
                  <a:pt x="439947" y="19584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390;p103">
            <a:extLst>
              <a:ext uri="{FF2B5EF4-FFF2-40B4-BE49-F238E27FC236}">
                <a16:creationId xmlns:a16="http://schemas.microsoft.com/office/drawing/2014/main" id="{AC9B41FC-F414-3949-2186-5ED089A66A8D}"/>
              </a:ext>
            </a:extLst>
          </p:cNvPr>
          <p:cNvSpPr/>
          <p:nvPr/>
        </p:nvSpPr>
        <p:spPr>
          <a:xfrm>
            <a:off x="1362704" y="7205879"/>
            <a:ext cx="1074542" cy="1017722"/>
          </a:xfrm>
          <a:custGeom>
            <a:avLst/>
            <a:gdLst/>
            <a:ahLst/>
            <a:cxnLst/>
            <a:rect l="l" t="t" r="r" b="b"/>
            <a:pathLst>
              <a:path w="459607" h="459296" extrusionOk="0">
                <a:moveTo>
                  <a:pt x="229134" y="106914"/>
                </a:moveTo>
                <a:cubicBezTo>
                  <a:pt x="251029" y="106914"/>
                  <a:pt x="268848" y="112837"/>
                  <a:pt x="282595" y="124680"/>
                </a:cubicBezTo>
                <a:cubicBezTo>
                  <a:pt x="295955" y="135713"/>
                  <a:pt x="303536" y="152241"/>
                  <a:pt x="303182" y="169557"/>
                </a:cubicBezTo>
                <a:cubicBezTo>
                  <a:pt x="303182" y="194796"/>
                  <a:pt x="292129" y="211541"/>
                  <a:pt x="270020" y="219793"/>
                </a:cubicBezTo>
                <a:lnTo>
                  <a:pt x="270020" y="220463"/>
                </a:lnTo>
                <a:cubicBezTo>
                  <a:pt x="282710" y="222982"/>
                  <a:pt x="293967" y="230223"/>
                  <a:pt x="301522" y="240716"/>
                </a:cubicBezTo>
                <a:cubicBezTo>
                  <a:pt x="320244" y="269687"/>
                  <a:pt x="314803" y="308006"/>
                  <a:pt x="288755" y="330630"/>
                </a:cubicBezTo>
                <a:cubicBezTo>
                  <a:pt x="272755" y="344026"/>
                  <a:pt x="253030" y="350724"/>
                  <a:pt x="229580" y="350724"/>
                </a:cubicBezTo>
                <a:cubicBezTo>
                  <a:pt x="204343" y="350724"/>
                  <a:pt x="184577" y="343921"/>
                  <a:pt x="170278" y="330311"/>
                </a:cubicBezTo>
                <a:cubicBezTo>
                  <a:pt x="155979" y="316701"/>
                  <a:pt x="148265" y="296269"/>
                  <a:pt x="147138" y="269008"/>
                </a:cubicBezTo>
                <a:lnTo>
                  <a:pt x="185439" y="269008"/>
                </a:lnTo>
                <a:lnTo>
                  <a:pt x="185439" y="272038"/>
                </a:lnTo>
                <a:cubicBezTo>
                  <a:pt x="184970" y="284305"/>
                  <a:pt x="189100" y="296307"/>
                  <a:pt x="197025" y="305688"/>
                </a:cubicBezTo>
                <a:cubicBezTo>
                  <a:pt x="204727" y="314513"/>
                  <a:pt x="215610" y="318924"/>
                  <a:pt x="229676" y="318924"/>
                </a:cubicBezTo>
                <a:cubicBezTo>
                  <a:pt x="241498" y="319412"/>
                  <a:pt x="253065" y="315400"/>
                  <a:pt x="262040" y="307697"/>
                </a:cubicBezTo>
                <a:cubicBezTo>
                  <a:pt x="270562" y="299844"/>
                  <a:pt x="275155" y="288617"/>
                  <a:pt x="274584" y="277045"/>
                </a:cubicBezTo>
                <a:cubicBezTo>
                  <a:pt x="274584" y="263203"/>
                  <a:pt x="270329" y="253101"/>
                  <a:pt x="261817" y="246744"/>
                </a:cubicBezTo>
                <a:cubicBezTo>
                  <a:pt x="253305" y="240388"/>
                  <a:pt x="239060" y="237198"/>
                  <a:pt x="219080" y="237176"/>
                </a:cubicBezTo>
                <a:lnTo>
                  <a:pt x="213398" y="237176"/>
                </a:lnTo>
                <a:lnTo>
                  <a:pt x="213398" y="208693"/>
                </a:lnTo>
                <a:lnTo>
                  <a:pt x="217069" y="208693"/>
                </a:lnTo>
                <a:cubicBezTo>
                  <a:pt x="231965" y="208693"/>
                  <a:pt x="243752" y="205567"/>
                  <a:pt x="252433" y="199316"/>
                </a:cubicBezTo>
                <a:cubicBezTo>
                  <a:pt x="261115" y="193064"/>
                  <a:pt x="265369" y="183910"/>
                  <a:pt x="265200" y="171854"/>
                </a:cubicBezTo>
                <a:cubicBezTo>
                  <a:pt x="265704" y="162511"/>
                  <a:pt x="261807" y="153472"/>
                  <a:pt x="254667" y="147421"/>
                </a:cubicBezTo>
                <a:cubicBezTo>
                  <a:pt x="247323" y="141514"/>
                  <a:pt x="238109" y="138427"/>
                  <a:pt x="228687" y="138714"/>
                </a:cubicBezTo>
                <a:cubicBezTo>
                  <a:pt x="217889" y="138436"/>
                  <a:pt x="207564" y="143144"/>
                  <a:pt x="200695" y="151472"/>
                </a:cubicBezTo>
                <a:cubicBezTo>
                  <a:pt x="193243" y="160492"/>
                  <a:pt x="189368" y="171933"/>
                  <a:pt x="189812" y="183623"/>
                </a:cubicBezTo>
                <a:lnTo>
                  <a:pt x="189812" y="186621"/>
                </a:lnTo>
                <a:lnTo>
                  <a:pt x="151511" y="186621"/>
                </a:lnTo>
                <a:cubicBezTo>
                  <a:pt x="152851" y="162062"/>
                  <a:pt x="160617" y="142637"/>
                  <a:pt x="174811" y="128348"/>
                </a:cubicBezTo>
                <a:cubicBezTo>
                  <a:pt x="189004" y="114059"/>
                  <a:pt x="207111" y="106914"/>
                  <a:pt x="229134" y="106914"/>
                </a:cubicBezTo>
                <a:close/>
                <a:moveTo>
                  <a:pt x="0" y="0"/>
                </a:moveTo>
                <a:lnTo>
                  <a:pt x="0" y="459297"/>
                </a:lnTo>
                <a:lnTo>
                  <a:pt x="459608" y="459297"/>
                </a:lnTo>
                <a:lnTo>
                  <a:pt x="459608" y="0"/>
                </a:lnTo>
                <a:close/>
                <a:moveTo>
                  <a:pt x="440011" y="439713"/>
                </a:moveTo>
                <a:lnTo>
                  <a:pt x="19597" y="439713"/>
                </a:lnTo>
                <a:lnTo>
                  <a:pt x="19597" y="19616"/>
                </a:lnTo>
                <a:lnTo>
                  <a:pt x="440011" y="19616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391;p103">
            <a:extLst>
              <a:ext uri="{FF2B5EF4-FFF2-40B4-BE49-F238E27FC236}">
                <a16:creationId xmlns:a16="http://schemas.microsoft.com/office/drawing/2014/main" id="{8CC72167-354B-823D-714B-CC035CA7CCB4}"/>
              </a:ext>
            </a:extLst>
          </p:cNvPr>
          <p:cNvSpPr/>
          <p:nvPr/>
        </p:nvSpPr>
        <p:spPr>
          <a:xfrm>
            <a:off x="1339582" y="9411594"/>
            <a:ext cx="1074542" cy="961663"/>
          </a:xfrm>
          <a:custGeom>
            <a:avLst/>
            <a:gdLst/>
            <a:ahLst/>
            <a:cxnLst/>
            <a:rect l="l" t="t" r="r" b="b"/>
            <a:pathLst>
              <a:path w="459607" h="459296" extrusionOk="0">
                <a:moveTo>
                  <a:pt x="282882" y="111603"/>
                </a:moveTo>
                <a:lnTo>
                  <a:pt x="282882" y="260300"/>
                </a:lnTo>
                <a:lnTo>
                  <a:pt x="313044" y="260300"/>
                </a:lnTo>
                <a:lnTo>
                  <a:pt x="313044" y="290442"/>
                </a:lnTo>
                <a:lnTo>
                  <a:pt x="282882" y="290442"/>
                </a:lnTo>
                <a:lnTo>
                  <a:pt x="282882" y="346036"/>
                </a:lnTo>
                <a:lnTo>
                  <a:pt x="246688" y="346036"/>
                </a:lnTo>
                <a:lnTo>
                  <a:pt x="246688" y="290442"/>
                </a:lnTo>
                <a:lnTo>
                  <a:pt x="146149" y="290442"/>
                </a:lnTo>
                <a:lnTo>
                  <a:pt x="146149" y="252581"/>
                </a:lnTo>
                <a:lnTo>
                  <a:pt x="246688" y="111603"/>
                </a:lnTo>
                <a:close/>
                <a:moveTo>
                  <a:pt x="246018" y="157150"/>
                </a:moveTo>
                <a:lnTo>
                  <a:pt x="175640" y="260300"/>
                </a:lnTo>
                <a:lnTo>
                  <a:pt x="246688" y="260300"/>
                </a:lnTo>
                <a:lnTo>
                  <a:pt x="246688" y="157150"/>
                </a:lnTo>
                <a:close/>
                <a:moveTo>
                  <a:pt x="0" y="0"/>
                </a:moveTo>
                <a:lnTo>
                  <a:pt x="0" y="459297"/>
                </a:lnTo>
                <a:lnTo>
                  <a:pt x="459608" y="459297"/>
                </a:lnTo>
                <a:lnTo>
                  <a:pt x="459608" y="0"/>
                </a:lnTo>
                <a:close/>
                <a:moveTo>
                  <a:pt x="440011" y="439713"/>
                </a:moveTo>
                <a:lnTo>
                  <a:pt x="19597" y="439713"/>
                </a:lnTo>
                <a:lnTo>
                  <a:pt x="19597" y="19616"/>
                </a:lnTo>
                <a:lnTo>
                  <a:pt x="440011" y="19616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7B1"/>
        </a:solidFill>
        <a:effectLst/>
      </p:bgPr>
    </p:bg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g196b5af5505_3_84"/>
          <p:cNvSpPr txBox="1">
            <a:spLocks noGrp="1"/>
          </p:cNvSpPr>
          <p:nvPr>
            <p:ph type="title" idx="4294967295"/>
          </p:nvPr>
        </p:nvSpPr>
        <p:spPr>
          <a:xfrm>
            <a:off x="2234053" y="3281750"/>
            <a:ext cx="13715400" cy="17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9000"/>
              <a:buFont typeface="Arial"/>
              <a:buNone/>
            </a:pPr>
            <a:r>
              <a:rPr lang="es-ES" b="1">
                <a:solidFill>
                  <a:schemeClr val="dk1"/>
                </a:solidFill>
              </a:rPr>
              <a:t>RedIRIS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59" name="Google Shape;959;g196b5af5505_3_84"/>
          <p:cNvSpPr txBox="1"/>
          <p:nvPr/>
        </p:nvSpPr>
        <p:spPr>
          <a:xfrm>
            <a:off x="2234050" y="5023250"/>
            <a:ext cx="17294700" cy="23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Connecting Spanish universities and R&amp;D since 1988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www.rediris.es</a:t>
            </a: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0" name="Google Shape;960;g196b5af5505_3_84"/>
          <p:cNvSpPr/>
          <p:nvPr/>
        </p:nvSpPr>
        <p:spPr>
          <a:xfrm>
            <a:off x="1489875" y="3552700"/>
            <a:ext cx="400800" cy="3608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79DB39-740D-0A96-3D55-4AE2D87C0397}"/>
              </a:ext>
            </a:extLst>
          </p:cNvPr>
          <p:cNvSpPr/>
          <p:nvPr/>
        </p:nvSpPr>
        <p:spPr>
          <a:xfrm>
            <a:off x="11424773" y="1537570"/>
            <a:ext cx="12916961" cy="109046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Google Shape;176;p3"/>
          <p:cNvSpPr/>
          <p:nvPr/>
        </p:nvSpPr>
        <p:spPr>
          <a:xfrm>
            <a:off x="9268" y="1515673"/>
            <a:ext cx="11429332" cy="10926527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"/>
          <p:cNvSpPr txBox="1"/>
          <p:nvPr/>
        </p:nvSpPr>
        <p:spPr>
          <a:xfrm>
            <a:off x="1078429" y="10490931"/>
            <a:ext cx="2998360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s-E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R&amp;D Managers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lang="es-ES"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Others</a:t>
            </a:r>
            <a:endParaRPr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"/>
          <p:cNvSpPr txBox="1"/>
          <p:nvPr/>
        </p:nvSpPr>
        <p:spPr>
          <a:xfrm>
            <a:off x="4735362" y="10490339"/>
            <a:ext cx="3795166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s-E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R&amp;D centers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Universities</a:t>
            </a:r>
            <a:endParaRPr sz="28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05" name="Google Shape;205;p3"/>
          <p:cNvSpPr txBox="1"/>
          <p:nvPr/>
        </p:nvSpPr>
        <p:spPr>
          <a:xfrm>
            <a:off x="8242752" y="10409749"/>
            <a:ext cx="3248338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r>
              <a:rPr lang="es-E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Departments</a:t>
            </a:r>
            <a:r>
              <a:rPr lang="es-E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E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Hospitals</a:t>
            </a:r>
            <a:endParaRPr sz="3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"/>
          <p:cNvSpPr/>
          <p:nvPr/>
        </p:nvSpPr>
        <p:spPr>
          <a:xfrm>
            <a:off x="685301" y="10679738"/>
            <a:ext cx="352678" cy="363413"/>
          </a:xfrm>
          <a:prstGeom prst="ellipse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"/>
          <p:cNvSpPr/>
          <p:nvPr/>
        </p:nvSpPr>
        <p:spPr>
          <a:xfrm>
            <a:off x="667465" y="11404667"/>
            <a:ext cx="352678" cy="363413"/>
          </a:xfrm>
          <a:prstGeom prst="ellipse">
            <a:avLst/>
          </a:prstGeom>
          <a:solidFill>
            <a:srgbClr val="A59A9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"/>
          <p:cNvSpPr/>
          <p:nvPr/>
        </p:nvSpPr>
        <p:spPr>
          <a:xfrm>
            <a:off x="4207880" y="11423275"/>
            <a:ext cx="352678" cy="3634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"/>
          <p:cNvSpPr/>
          <p:nvPr/>
        </p:nvSpPr>
        <p:spPr>
          <a:xfrm>
            <a:off x="4207880" y="10679937"/>
            <a:ext cx="352678" cy="363413"/>
          </a:xfrm>
          <a:prstGeom prst="ellipse">
            <a:avLst/>
          </a:prstGeom>
          <a:solidFill>
            <a:srgbClr val="69B7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3"/>
          <p:cNvSpPr/>
          <p:nvPr/>
        </p:nvSpPr>
        <p:spPr>
          <a:xfrm>
            <a:off x="7871236" y="10679937"/>
            <a:ext cx="352678" cy="363413"/>
          </a:xfrm>
          <a:prstGeom prst="ellipse">
            <a:avLst/>
          </a:prstGeom>
          <a:solidFill>
            <a:srgbClr val="0063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"/>
          <p:cNvSpPr txBox="1"/>
          <p:nvPr/>
        </p:nvSpPr>
        <p:spPr>
          <a:xfrm>
            <a:off x="157928" y="9770418"/>
            <a:ext cx="922976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ES" sz="3200" b="1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Types</a:t>
            </a:r>
            <a:r>
              <a:rPr lang="es-ES" sz="32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200" b="1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ES" sz="32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200" b="1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affiliated</a:t>
            </a:r>
            <a:r>
              <a:rPr lang="es-ES" sz="32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200" b="1" i="0" u="none" strike="noStrike" cap="none" dirty="0" err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institutions</a:t>
            </a:r>
            <a:endParaRPr lang="es-ES" sz="32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"/>
          <p:cNvSpPr txBox="1"/>
          <p:nvPr/>
        </p:nvSpPr>
        <p:spPr>
          <a:xfrm>
            <a:off x="445872" y="703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s-ES" sz="6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Who </a:t>
            </a:r>
            <a:r>
              <a:rPr lang="es-ES" sz="60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</a:t>
            </a:r>
            <a:r>
              <a:rPr lang="es-ES" sz="6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are</a:t>
            </a:r>
            <a:endParaRPr sz="6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"/>
          <p:cNvSpPr/>
          <p:nvPr/>
        </p:nvSpPr>
        <p:spPr>
          <a:xfrm>
            <a:off x="4709619" y="4812296"/>
            <a:ext cx="986777" cy="1003276"/>
          </a:xfrm>
          <a:custGeom>
            <a:avLst/>
            <a:gdLst/>
            <a:ahLst/>
            <a:cxnLst/>
            <a:rect l="l" t="t" r="r" b="b"/>
            <a:pathLst>
              <a:path w="155" h="155" extrusionOk="0">
                <a:moveTo>
                  <a:pt x="19" y="119"/>
                </a:moveTo>
                <a:lnTo>
                  <a:pt x="45" y="119"/>
                </a:lnTo>
                <a:lnTo>
                  <a:pt x="45" y="93"/>
                </a:lnTo>
                <a:lnTo>
                  <a:pt x="19" y="93"/>
                </a:lnTo>
                <a:lnTo>
                  <a:pt x="19" y="119"/>
                </a:lnTo>
                <a:close/>
                <a:moveTo>
                  <a:pt x="25" y="99"/>
                </a:moveTo>
                <a:lnTo>
                  <a:pt x="39" y="99"/>
                </a:lnTo>
                <a:lnTo>
                  <a:pt x="39" y="113"/>
                </a:lnTo>
                <a:lnTo>
                  <a:pt x="25" y="113"/>
                </a:lnTo>
                <a:lnTo>
                  <a:pt x="25" y="99"/>
                </a:lnTo>
                <a:close/>
                <a:moveTo>
                  <a:pt x="64" y="119"/>
                </a:moveTo>
                <a:lnTo>
                  <a:pt x="91" y="119"/>
                </a:lnTo>
                <a:lnTo>
                  <a:pt x="91" y="93"/>
                </a:lnTo>
                <a:lnTo>
                  <a:pt x="64" y="93"/>
                </a:lnTo>
                <a:lnTo>
                  <a:pt x="64" y="119"/>
                </a:lnTo>
                <a:close/>
                <a:moveTo>
                  <a:pt x="70" y="99"/>
                </a:moveTo>
                <a:lnTo>
                  <a:pt x="84" y="99"/>
                </a:lnTo>
                <a:lnTo>
                  <a:pt x="84" y="113"/>
                </a:lnTo>
                <a:lnTo>
                  <a:pt x="70" y="113"/>
                </a:lnTo>
                <a:lnTo>
                  <a:pt x="70" y="99"/>
                </a:lnTo>
                <a:close/>
                <a:moveTo>
                  <a:pt x="109" y="119"/>
                </a:moveTo>
                <a:lnTo>
                  <a:pt x="136" y="119"/>
                </a:lnTo>
                <a:lnTo>
                  <a:pt x="136" y="93"/>
                </a:lnTo>
                <a:lnTo>
                  <a:pt x="109" y="93"/>
                </a:lnTo>
                <a:lnTo>
                  <a:pt x="109" y="119"/>
                </a:lnTo>
                <a:close/>
                <a:moveTo>
                  <a:pt x="115" y="99"/>
                </a:moveTo>
                <a:lnTo>
                  <a:pt x="129" y="99"/>
                </a:lnTo>
                <a:lnTo>
                  <a:pt x="129" y="113"/>
                </a:lnTo>
                <a:lnTo>
                  <a:pt x="115" y="113"/>
                </a:lnTo>
                <a:lnTo>
                  <a:pt x="115" y="99"/>
                </a:lnTo>
                <a:close/>
                <a:moveTo>
                  <a:pt x="142" y="68"/>
                </a:moveTo>
                <a:lnTo>
                  <a:pt x="142" y="25"/>
                </a:lnTo>
                <a:lnTo>
                  <a:pt x="150" y="25"/>
                </a:lnTo>
                <a:lnTo>
                  <a:pt x="150" y="0"/>
                </a:lnTo>
                <a:lnTo>
                  <a:pt x="111" y="0"/>
                </a:lnTo>
                <a:lnTo>
                  <a:pt x="111" y="25"/>
                </a:lnTo>
                <a:lnTo>
                  <a:pt x="116" y="25"/>
                </a:lnTo>
                <a:lnTo>
                  <a:pt x="116" y="68"/>
                </a:lnTo>
                <a:lnTo>
                  <a:pt x="97" y="68"/>
                </a:lnTo>
                <a:lnTo>
                  <a:pt x="97" y="16"/>
                </a:lnTo>
                <a:lnTo>
                  <a:pt x="67" y="42"/>
                </a:lnTo>
                <a:lnTo>
                  <a:pt x="67" y="20"/>
                </a:lnTo>
                <a:lnTo>
                  <a:pt x="0" y="20"/>
                </a:lnTo>
                <a:lnTo>
                  <a:pt x="0" y="155"/>
                </a:lnTo>
                <a:lnTo>
                  <a:pt x="155" y="155"/>
                </a:lnTo>
                <a:lnTo>
                  <a:pt x="155" y="68"/>
                </a:lnTo>
                <a:lnTo>
                  <a:pt x="142" y="68"/>
                </a:lnTo>
                <a:close/>
                <a:moveTo>
                  <a:pt x="117" y="7"/>
                </a:moveTo>
                <a:lnTo>
                  <a:pt x="143" y="7"/>
                </a:lnTo>
                <a:lnTo>
                  <a:pt x="143" y="19"/>
                </a:lnTo>
                <a:lnTo>
                  <a:pt x="142" y="19"/>
                </a:lnTo>
                <a:lnTo>
                  <a:pt x="117" y="19"/>
                </a:lnTo>
                <a:lnTo>
                  <a:pt x="117" y="7"/>
                </a:lnTo>
                <a:close/>
                <a:moveTo>
                  <a:pt x="148" y="148"/>
                </a:moveTo>
                <a:lnTo>
                  <a:pt x="7" y="148"/>
                </a:lnTo>
                <a:lnTo>
                  <a:pt x="7" y="27"/>
                </a:lnTo>
                <a:lnTo>
                  <a:pt x="61" y="27"/>
                </a:lnTo>
                <a:lnTo>
                  <a:pt x="61" y="57"/>
                </a:lnTo>
                <a:lnTo>
                  <a:pt x="91" y="31"/>
                </a:lnTo>
                <a:lnTo>
                  <a:pt x="91" y="74"/>
                </a:lnTo>
                <a:lnTo>
                  <a:pt x="123" y="74"/>
                </a:lnTo>
                <a:lnTo>
                  <a:pt x="123" y="25"/>
                </a:lnTo>
                <a:lnTo>
                  <a:pt x="135" y="25"/>
                </a:lnTo>
                <a:lnTo>
                  <a:pt x="135" y="74"/>
                </a:lnTo>
                <a:lnTo>
                  <a:pt x="148" y="74"/>
                </a:lnTo>
                <a:lnTo>
                  <a:pt x="148" y="148"/>
                </a:lnTo>
                <a:close/>
              </a:path>
            </a:pathLst>
          </a:custGeom>
          <a:solidFill>
            <a:srgbClr val="008495"/>
          </a:solidFill>
          <a:ln w="57150" cap="flat" cmpd="sng">
            <a:solidFill>
              <a:srgbClr val="00849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" name="Google Shape;215;p3"/>
          <p:cNvGrpSpPr/>
          <p:nvPr/>
        </p:nvGrpSpPr>
        <p:grpSpPr>
          <a:xfrm>
            <a:off x="5385024" y="6105478"/>
            <a:ext cx="916328" cy="931201"/>
            <a:chOff x="2785342" y="1464170"/>
            <a:chExt cx="459480" cy="459647"/>
          </a:xfrm>
        </p:grpSpPr>
        <p:sp>
          <p:nvSpPr>
            <p:cNvPr id="216" name="Google Shape;216;p3"/>
            <p:cNvSpPr/>
            <p:nvPr/>
          </p:nvSpPr>
          <p:spPr>
            <a:xfrm>
              <a:off x="2856326" y="1553168"/>
              <a:ext cx="317544" cy="207025"/>
            </a:xfrm>
            <a:custGeom>
              <a:avLst/>
              <a:gdLst/>
              <a:ahLst/>
              <a:cxnLst/>
              <a:rect l="l" t="t" r="r" b="b"/>
              <a:pathLst>
                <a:path w="317544" h="207025" extrusionOk="0">
                  <a:moveTo>
                    <a:pt x="5873" y="159628"/>
                  </a:moveTo>
                  <a:cubicBezTo>
                    <a:pt x="18161" y="164285"/>
                    <a:pt x="45418" y="170728"/>
                    <a:pt x="65303" y="175417"/>
                  </a:cubicBezTo>
                  <a:lnTo>
                    <a:pt x="78070" y="178606"/>
                  </a:lnTo>
                  <a:cubicBezTo>
                    <a:pt x="79247" y="179158"/>
                    <a:pt x="80533" y="179442"/>
                    <a:pt x="81836" y="179436"/>
                  </a:cubicBezTo>
                  <a:cubicBezTo>
                    <a:pt x="86840" y="179436"/>
                    <a:pt x="90900" y="175379"/>
                    <a:pt x="90900" y="170377"/>
                  </a:cubicBezTo>
                  <a:lnTo>
                    <a:pt x="90900" y="134750"/>
                  </a:lnTo>
                  <a:cubicBezTo>
                    <a:pt x="96039" y="133857"/>
                    <a:pt x="101114" y="133091"/>
                    <a:pt x="106157" y="132422"/>
                  </a:cubicBezTo>
                  <a:cubicBezTo>
                    <a:pt x="107593" y="157523"/>
                    <a:pt x="113306" y="175736"/>
                    <a:pt x="123232" y="186644"/>
                  </a:cubicBezTo>
                  <a:cubicBezTo>
                    <a:pt x="133925" y="198573"/>
                    <a:pt x="142798" y="207025"/>
                    <a:pt x="159458" y="207025"/>
                  </a:cubicBezTo>
                  <a:cubicBezTo>
                    <a:pt x="176119" y="207025"/>
                    <a:pt x="186397" y="196946"/>
                    <a:pt x="195110" y="186644"/>
                  </a:cubicBezTo>
                  <a:cubicBezTo>
                    <a:pt x="204972" y="175800"/>
                    <a:pt x="211068" y="157715"/>
                    <a:pt x="212632" y="133889"/>
                  </a:cubicBezTo>
                  <a:cubicBezTo>
                    <a:pt x="216909" y="134431"/>
                    <a:pt x="220037" y="135005"/>
                    <a:pt x="226644" y="136121"/>
                  </a:cubicBezTo>
                  <a:lnTo>
                    <a:pt x="226644" y="170409"/>
                  </a:lnTo>
                  <a:cubicBezTo>
                    <a:pt x="226660" y="175417"/>
                    <a:pt x="230730" y="179468"/>
                    <a:pt x="235741" y="179468"/>
                  </a:cubicBezTo>
                  <a:cubicBezTo>
                    <a:pt x="237033" y="179474"/>
                    <a:pt x="238307" y="179190"/>
                    <a:pt x="239475" y="178638"/>
                  </a:cubicBezTo>
                  <a:lnTo>
                    <a:pt x="252242" y="175449"/>
                  </a:lnTo>
                  <a:cubicBezTo>
                    <a:pt x="272126" y="170760"/>
                    <a:pt x="299352" y="164317"/>
                    <a:pt x="311672" y="159660"/>
                  </a:cubicBezTo>
                  <a:cubicBezTo>
                    <a:pt x="315202" y="158305"/>
                    <a:pt x="317532" y="154921"/>
                    <a:pt x="317544" y="151144"/>
                  </a:cubicBezTo>
                  <a:lnTo>
                    <a:pt x="317544" y="34980"/>
                  </a:lnTo>
                  <a:cubicBezTo>
                    <a:pt x="317541" y="31162"/>
                    <a:pt x="315141" y="27755"/>
                    <a:pt x="311544" y="26464"/>
                  </a:cubicBezTo>
                  <a:cubicBezTo>
                    <a:pt x="212674" y="-9373"/>
                    <a:pt x="104258" y="-8796"/>
                    <a:pt x="5777" y="28091"/>
                  </a:cubicBezTo>
                  <a:cubicBezTo>
                    <a:pt x="2324" y="29434"/>
                    <a:pt x="35" y="32744"/>
                    <a:pt x="0" y="36448"/>
                  </a:cubicBezTo>
                  <a:lnTo>
                    <a:pt x="0" y="151272"/>
                  </a:lnTo>
                  <a:cubicBezTo>
                    <a:pt x="67" y="154994"/>
                    <a:pt x="2391" y="158302"/>
                    <a:pt x="5873" y="159628"/>
                  </a:cubicBezTo>
                  <a:close/>
                  <a:moveTo>
                    <a:pt x="181162" y="174364"/>
                  </a:moveTo>
                  <a:cubicBezTo>
                    <a:pt x="171300" y="184826"/>
                    <a:pt x="167023" y="188111"/>
                    <a:pt x="159490" y="188111"/>
                  </a:cubicBezTo>
                  <a:cubicBezTo>
                    <a:pt x="151958" y="188111"/>
                    <a:pt x="147266" y="184922"/>
                    <a:pt x="137818" y="174396"/>
                  </a:cubicBezTo>
                  <a:cubicBezTo>
                    <a:pt x="129201" y="164668"/>
                    <a:pt x="124637" y="145531"/>
                    <a:pt x="124637" y="119025"/>
                  </a:cubicBezTo>
                  <a:cubicBezTo>
                    <a:pt x="124637" y="96284"/>
                    <a:pt x="139957" y="78454"/>
                    <a:pt x="159490" y="78454"/>
                  </a:cubicBezTo>
                  <a:cubicBezTo>
                    <a:pt x="179024" y="78454"/>
                    <a:pt x="194312" y="96667"/>
                    <a:pt x="194312" y="119025"/>
                  </a:cubicBezTo>
                  <a:cubicBezTo>
                    <a:pt x="194312" y="144510"/>
                    <a:pt x="189652" y="164190"/>
                    <a:pt x="181162" y="174364"/>
                  </a:cubicBezTo>
                  <a:close/>
                  <a:moveTo>
                    <a:pt x="299511" y="144893"/>
                  </a:moveTo>
                  <a:cubicBezTo>
                    <a:pt x="287063" y="149167"/>
                    <a:pt x="261210" y="155737"/>
                    <a:pt x="244837" y="159852"/>
                  </a:cubicBezTo>
                  <a:lnTo>
                    <a:pt x="244837" y="66557"/>
                  </a:lnTo>
                  <a:cubicBezTo>
                    <a:pt x="263611" y="64283"/>
                    <a:pt x="281995" y="59521"/>
                    <a:pt x="299511" y="52395"/>
                  </a:cubicBezTo>
                  <a:close/>
                  <a:moveTo>
                    <a:pt x="287829" y="37404"/>
                  </a:moveTo>
                  <a:cubicBezTo>
                    <a:pt x="271497" y="43378"/>
                    <a:pt x="254498" y="47341"/>
                    <a:pt x="237209" y="49206"/>
                  </a:cubicBezTo>
                  <a:cubicBezTo>
                    <a:pt x="237091" y="49191"/>
                    <a:pt x="236976" y="49191"/>
                    <a:pt x="236858" y="49206"/>
                  </a:cubicBezTo>
                  <a:cubicBezTo>
                    <a:pt x="236497" y="49175"/>
                    <a:pt x="236133" y="49175"/>
                    <a:pt x="235772" y="49206"/>
                  </a:cubicBezTo>
                  <a:cubicBezTo>
                    <a:pt x="230755" y="49223"/>
                    <a:pt x="226692" y="53282"/>
                    <a:pt x="226676" y="58296"/>
                  </a:cubicBezTo>
                  <a:lnTo>
                    <a:pt x="226676" y="117781"/>
                  </a:lnTo>
                  <a:cubicBezTo>
                    <a:pt x="222112" y="117048"/>
                    <a:pt x="217548" y="116378"/>
                    <a:pt x="213015" y="115772"/>
                  </a:cubicBezTo>
                  <a:cubicBezTo>
                    <a:pt x="211483" y="84482"/>
                    <a:pt x="188088" y="59540"/>
                    <a:pt x="159490" y="59540"/>
                  </a:cubicBezTo>
                  <a:cubicBezTo>
                    <a:pt x="130892" y="59540"/>
                    <a:pt x="108231" y="83653"/>
                    <a:pt x="105997" y="114209"/>
                  </a:cubicBezTo>
                  <a:cubicBezTo>
                    <a:pt x="101018" y="114847"/>
                    <a:pt x="96007" y="115581"/>
                    <a:pt x="90932" y="116410"/>
                  </a:cubicBezTo>
                  <a:lnTo>
                    <a:pt x="90932" y="58328"/>
                  </a:lnTo>
                  <a:cubicBezTo>
                    <a:pt x="90951" y="53308"/>
                    <a:pt x="86891" y="49223"/>
                    <a:pt x="81868" y="49206"/>
                  </a:cubicBezTo>
                  <a:cubicBezTo>
                    <a:pt x="81868" y="49206"/>
                    <a:pt x="81868" y="49206"/>
                    <a:pt x="81868" y="49206"/>
                  </a:cubicBezTo>
                  <a:cubicBezTo>
                    <a:pt x="81494" y="49175"/>
                    <a:pt x="81121" y="49175"/>
                    <a:pt x="80750" y="49206"/>
                  </a:cubicBezTo>
                  <a:cubicBezTo>
                    <a:pt x="80632" y="49191"/>
                    <a:pt x="80514" y="49191"/>
                    <a:pt x="80399" y="49206"/>
                  </a:cubicBezTo>
                  <a:cubicBezTo>
                    <a:pt x="64010" y="47394"/>
                    <a:pt x="47882" y="43713"/>
                    <a:pt x="32332" y="38234"/>
                  </a:cubicBezTo>
                  <a:cubicBezTo>
                    <a:pt x="115390" y="11743"/>
                    <a:pt x="204599" y="11454"/>
                    <a:pt x="287829" y="37404"/>
                  </a:cubicBezTo>
                  <a:close/>
                  <a:moveTo>
                    <a:pt x="18161" y="52395"/>
                  </a:moveTo>
                  <a:cubicBezTo>
                    <a:pt x="35652" y="59530"/>
                    <a:pt x="54017" y="64305"/>
                    <a:pt x="72771" y="66589"/>
                  </a:cubicBezTo>
                  <a:lnTo>
                    <a:pt x="72771" y="159788"/>
                  </a:lnTo>
                  <a:cubicBezTo>
                    <a:pt x="56334" y="155673"/>
                    <a:pt x="30641" y="149135"/>
                    <a:pt x="18161" y="144861"/>
                  </a:cubicBez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2785342" y="1464170"/>
              <a:ext cx="459480" cy="459647"/>
            </a:xfrm>
            <a:custGeom>
              <a:avLst/>
              <a:gdLst/>
              <a:ahLst/>
              <a:cxnLst/>
              <a:rect l="l" t="t" r="r" b="b"/>
              <a:pathLst>
                <a:path w="459480" h="459647" extrusionOk="0">
                  <a:moveTo>
                    <a:pt x="440649" y="0"/>
                  </a:moveTo>
                  <a:lnTo>
                    <a:pt x="0" y="0"/>
                  </a:lnTo>
                  <a:lnTo>
                    <a:pt x="0" y="459297"/>
                  </a:lnTo>
                  <a:lnTo>
                    <a:pt x="96103" y="459297"/>
                  </a:lnTo>
                  <a:lnTo>
                    <a:pt x="107370" y="371424"/>
                  </a:lnTo>
                  <a:cubicBezTo>
                    <a:pt x="111841" y="356717"/>
                    <a:pt x="123108" y="345053"/>
                    <a:pt x="137659" y="340071"/>
                  </a:cubicBezTo>
                  <a:lnTo>
                    <a:pt x="196004" y="320423"/>
                  </a:lnTo>
                  <a:cubicBezTo>
                    <a:pt x="196205" y="320385"/>
                    <a:pt x="196409" y="320385"/>
                    <a:pt x="196610" y="320423"/>
                  </a:cubicBezTo>
                  <a:lnTo>
                    <a:pt x="196610" y="320423"/>
                  </a:lnTo>
                  <a:lnTo>
                    <a:pt x="201142" y="325495"/>
                  </a:lnTo>
                  <a:cubicBezTo>
                    <a:pt x="208755" y="333009"/>
                    <a:pt x="218978" y="337293"/>
                    <a:pt x="229676" y="337456"/>
                  </a:cubicBezTo>
                  <a:cubicBezTo>
                    <a:pt x="240244" y="337354"/>
                    <a:pt x="250333" y="333035"/>
                    <a:pt x="257699" y="325463"/>
                  </a:cubicBezTo>
                  <a:lnTo>
                    <a:pt x="261976" y="320647"/>
                  </a:lnTo>
                  <a:lnTo>
                    <a:pt x="262391" y="320647"/>
                  </a:lnTo>
                  <a:cubicBezTo>
                    <a:pt x="262391" y="320647"/>
                    <a:pt x="262647" y="320647"/>
                    <a:pt x="262710" y="320647"/>
                  </a:cubicBezTo>
                  <a:lnTo>
                    <a:pt x="321789" y="340422"/>
                  </a:lnTo>
                  <a:cubicBezTo>
                    <a:pt x="335775" y="345091"/>
                    <a:pt x="346771" y="356032"/>
                    <a:pt x="351504" y="369989"/>
                  </a:cubicBezTo>
                  <a:lnTo>
                    <a:pt x="363346" y="459648"/>
                  </a:lnTo>
                  <a:lnTo>
                    <a:pt x="459480" y="459648"/>
                  </a:lnTo>
                  <a:lnTo>
                    <a:pt x="459480" y="351"/>
                  </a:lnTo>
                  <a:close/>
                  <a:moveTo>
                    <a:pt x="440170" y="440160"/>
                  </a:moveTo>
                  <a:lnTo>
                    <a:pt x="380006" y="439681"/>
                  </a:lnTo>
                  <a:lnTo>
                    <a:pt x="369984" y="365332"/>
                  </a:lnTo>
                  <a:cubicBezTo>
                    <a:pt x="363706" y="345158"/>
                    <a:pt x="348172" y="329185"/>
                    <a:pt x="328173" y="322337"/>
                  </a:cubicBezTo>
                  <a:lnTo>
                    <a:pt x="269381" y="302179"/>
                  </a:lnTo>
                  <a:cubicBezTo>
                    <a:pt x="262139" y="299682"/>
                    <a:pt x="254103" y="301739"/>
                    <a:pt x="248954" y="307410"/>
                  </a:cubicBezTo>
                  <a:lnTo>
                    <a:pt x="244486" y="311875"/>
                  </a:lnTo>
                  <a:cubicBezTo>
                    <a:pt x="240643" y="315802"/>
                    <a:pt x="235424" y="318089"/>
                    <a:pt x="229931" y="318254"/>
                  </a:cubicBezTo>
                  <a:cubicBezTo>
                    <a:pt x="224410" y="318207"/>
                    <a:pt x="219150" y="315904"/>
                    <a:pt x="215377" y="311875"/>
                  </a:cubicBezTo>
                  <a:lnTo>
                    <a:pt x="210877" y="307410"/>
                  </a:lnTo>
                  <a:cubicBezTo>
                    <a:pt x="205467" y="301796"/>
                    <a:pt x="197322" y="299765"/>
                    <a:pt x="189907" y="302179"/>
                  </a:cubicBezTo>
                  <a:lnTo>
                    <a:pt x="166767" y="310249"/>
                  </a:lnTo>
                  <a:lnTo>
                    <a:pt x="148415" y="316405"/>
                  </a:lnTo>
                  <a:lnTo>
                    <a:pt x="131690" y="322337"/>
                  </a:lnTo>
                  <a:cubicBezTo>
                    <a:pt x="110858" y="329172"/>
                    <a:pt x="94864" y="346029"/>
                    <a:pt x="89145" y="367182"/>
                  </a:cubicBezTo>
                  <a:lnTo>
                    <a:pt x="79570" y="439968"/>
                  </a:lnTo>
                  <a:lnTo>
                    <a:pt x="19565" y="439968"/>
                  </a:lnTo>
                  <a:lnTo>
                    <a:pt x="19565" y="18914"/>
                  </a:lnTo>
                  <a:lnTo>
                    <a:pt x="440138" y="19393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" name="Google Shape;218;p3"/>
          <p:cNvGrpSpPr/>
          <p:nvPr/>
        </p:nvGrpSpPr>
        <p:grpSpPr>
          <a:xfrm>
            <a:off x="3222764" y="5314977"/>
            <a:ext cx="1008241" cy="994043"/>
            <a:chOff x="3523866" y="3895566"/>
            <a:chExt cx="457200" cy="457200"/>
          </a:xfrm>
        </p:grpSpPr>
        <p:sp>
          <p:nvSpPr>
            <p:cNvPr id="219" name="Google Shape;219;p3"/>
            <p:cNvSpPr/>
            <p:nvPr/>
          </p:nvSpPr>
          <p:spPr>
            <a:xfrm>
              <a:off x="3721986" y="4124166"/>
              <a:ext cx="60959" cy="22828"/>
            </a:xfrm>
            <a:custGeom>
              <a:avLst/>
              <a:gdLst/>
              <a:ahLst/>
              <a:cxnLst/>
              <a:rect l="l" t="t" r="r" b="b"/>
              <a:pathLst>
                <a:path w="60959" h="22828" extrusionOk="0">
                  <a:moveTo>
                    <a:pt x="0" y="0"/>
                  </a:moveTo>
                  <a:lnTo>
                    <a:pt x="60960" y="0"/>
                  </a:lnTo>
                  <a:lnTo>
                    <a:pt x="60960" y="22828"/>
                  </a:lnTo>
                  <a:lnTo>
                    <a:pt x="0" y="2282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3"/>
            <p:cNvSpPr/>
            <p:nvPr/>
          </p:nvSpPr>
          <p:spPr>
            <a:xfrm>
              <a:off x="3721986" y="4154614"/>
              <a:ext cx="60959" cy="22891"/>
            </a:xfrm>
            <a:custGeom>
              <a:avLst/>
              <a:gdLst/>
              <a:ahLst/>
              <a:cxnLst/>
              <a:rect l="l" t="t" r="r" b="b"/>
              <a:pathLst>
                <a:path w="60959" h="22891" extrusionOk="0">
                  <a:moveTo>
                    <a:pt x="0" y="0"/>
                  </a:moveTo>
                  <a:lnTo>
                    <a:pt x="60960" y="0"/>
                  </a:lnTo>
                  <a:lnTo>
                    <a:pt x="60960" y="22892"/>
                  </a:lnTo>
                  <a:lnTo>
                    <a:pt x="0" y="228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3"/>
            <p:cNvSpPr/>
            <p:nvPr/>
          </p:nvSpPr>
          <p:spPr>
            <a:xfrm>
              <a:off x="3523866" y="3895566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 extrusionOk="0">
                  <a:moveTo>
                    <a:pt x="0" y="0"/>
                  </a:moveTo>
                  <a:lnTo>
                    <a:pt x="0" y="457200"/>
                  </a:lnTo>
                  <a:lnTo>
                    <a:pt x="457200" y="457200"/>
                  </a:lnTo>
                  <a:lnTo>
                    <a:pt x="457200" y="0"/>
                  </a:lnTo>
                  <a:close/>
                  <a:moveTo>
                    <a:pt x="154813" y="436880"/>
                  </a:moveTo>
                  <a:lnTo>
                    <a:pt x="75438" y="436880"/>
                  </a:lnTo>
                  <a:lnTo>
                    <a:pt x="75438" y="167862"/>
                  </a:lnTo>
                  <a:lnTo>
                    <a:pt x="154813" y="167862"/>
                  </a:lnTo>
                  <a:lnTo>
                    <a:pt x="154813" y="436880"/>
                  </a:lnTo>
                  <a:close/>
                  <a:moveTo>
                    <a:pt x="240538" y="436880"/>
                  </a:moveTo>
                  <a:lnTo>
                    <a:pt x="215900" y="436880"/>
                  </a:lnTo>
                  <a:lnTo>
                    <a:pt x="215900" y="358966"/>
                  </a:lnTo>
                  <a:lnTo>
                    <a:pt x="240570" y="358966"/>
                  </a:lnTo>
                  <a:lnTo>
                    <a:pt x="240570" y="436880"/>
                  </a:lnTo>
                  <a:close/>
                  <a:moveTo>
                    <a:pt x="281813" y="147955"/>
                  </a:moveTo>
                  <a:lnTo>
                    <a:pt x="281813" y="436880"/>
                  </a:lnTo>
                  <a:lnTo>
                    <a:pt x="260350" y="436880"/>
                  </a:lnTo>
                  <a:lnTo>
                    <a:pt x="260350" y="339122"/>
                  </a:lnTo>
                  <a:lnTo>
                    <a:pt x="195929" y="339122"/>
                  </a:lnTo>
                  <a:lnTo>
                    <a:pt x="195929" y="436880"/>
                  </a:lnTo>
                  <a:lnTo>
                    <a:pt x="174625" y="436880"/>
                  </a:lnTo>
                  <a:lnTo>
                    <a:pt x="174625" y="81280"/>
                  </a:lnTo>
                  <a:lnTo>
                    <a:pt x="281591" y="81280"/>
                  </a:lnTo>
                  <a:lnTo>
                    <a:pt x="281591" y="147955"/>
                  </a:lnTo>
                  <a:close/>
                  <a:moveTo>
                    <a:pt x="381476" y="436880"/>
                  </a:moveTo>
                  <a:lnTo>
                    <a:pt x="302387" y="436880"/>
                  </a:lnTo>
                  <a:lnTo>
                    <a:pt x="302387" y="167862"/>
                  </a:lnTo>
                  <a:lnTo>
                    <a:pt x="381254" y="167862"/>
                  </a:lnTo>
                  <a:lnTo>
                    <a:pt x="381254" y="436880"/>
                  </a:lnTo>
                  <a:close/>
                  <a:moveTo>
                    <a:pt x="437579" y="436880"/>
                  </a:moveTo>
                  <a:lnTo>
                    <a:pt x="401066" y="436880"/>
                  </a:lnTo>
                  <a:lnTo>
                    <a:pt x="401066" y="147955"/>
                  </a:lnTo>
                  <a:lnTo>
                    <a:pt x="302387" y="147955"/>
                  </a:lnTo>
                  <a:lnTo>
                    <a:pt x="302387" y="61436"/>
                  </a:lnTo>
                  <a:lnTo>
                    <a:pt x="154813" y="61436"/>
                  </a:lnTo>
                  <a:lnTo>
                    <a:pt x="154813" y="148019"/>
                  </a:lnTo>
                  <a:lnTo>
                    <a:pt x="55626" y="148019"/>
                  </a:lnTo>
                  <a:lnTo>
                    <a:pt x="55626" y="436944"/>
                  </a:lnTo>
                  <a:lnTo>
                    <a:pt x="19844" y="436944"/>
                  </a:lnTo>
                  <a:lnTo>
                    <a:pt x="19844" y="19812"/>
                  </a:lnTo>
                  <a:lnTo>
                    <a:pt x="437356" y="19812"/>
                  </a:lnTo>
                  <a:lnTo>
                    <a:pt x="437356" y="43688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3"/>
            <p:cNvSpPr/>
            <p:nvPr/>
          </p:nvSpPr>
          <p:spPr>
            <a:xfrm>
              <a:off x="3721986" y="4002214"/>
              <a:ext cx="60959" cy="53371"/>
            </a:xfrm>
            <a:custGeom>
              <a:avLst/>
              <a:gdLst/>
              <a:ahLst/>
              <a:cxnLst/>
              <a:rect l="l" t="t" r="r" b="b"/>
              <a:pathLst>
                <a:path w="60959" h="53371" extrusionOk="0">
                  <a:moveTo>
                    <a:pt x="19463" y="53372"/>
                  </a:moveTo>
                  <a:lnTo>
                    <a:pt x="40481" y="53372"/>
                  </a:lnTo>
                  <a:lnTo>
                    <a:pt x="40481" y="35719"/>
                  </a:lnTo>
                  <a:lnTo>
                    <a:pt x="60960" y="35719"/>
                  </a:lnTo>
                  <a:lnTo>
                    <a:pt x="60960" y="17208"/>
                  </a:lnTo>
                  <a:lnTo>
                    <a:pt x="40481" y="17208"/>
                  </a:lnTo>
                  <a:lnTo>
                    <a:pt x="40481" y="0"/>
                  </a:lnTo>
                  <a:lnTo>
                    <a:pt x="19463" y="0"/>
                  </a:lnTo>
                  <a:lnTo>
                    <a:pt x="19463" y="17208"/>
                  </a:lnTo>
                  <a:lnTo>
                    <a:pt x="0" y="17208"/>
                  </a:lnTo>
                  <a:lnTo>
                    <a:pt x="0" y="35719"/>
                  </a:lnTo>
                  <a:lnTo>
                    <a:pt x="19463" y="35719"/>
                  </a:lnTo>
                  <a:lnTo>
                    <a:pt x="19463" y="53372"/>
                  </a:lnTo>
                  <a:lnTo>
                    <a:pt x="19463" y="53372"/>
                  </a:lnTo>
                  <a:lnTo>
                    <a:pt x="19463" y="53372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3622926" y="4116514"/>
              <a:ext cx="30479" cy="15240"/>
            </a:xfrm>
            <a:custGeom>
              <a:avLst/>
              <a:gdLst/>
              <a:ahLst/>
              <a:cxnLst/>
              <a:rect l="l" t="t" r="r" b="b"/>
              <a:pathLst>
                <a:path w="30479" h="15240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15240"/>
                  </a:lnTo>
                  <a:lnTo>
                    <a:pt x="0" y="152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3622926" y="4146994"/>
              <a:ext cx="30479" cy="22859"/>
            </a:xfrm>
            <a:custGeom>
              <a:avLst/>
              <a:gdLst/>
              <a:ahLst/>
              <a:cxnLst/>
              <a:rect l="l" t="t" r="r" b="b"/>
              <a:pathLst>
                <a:path w="30479" h="22859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3622926" y="4185094"/>
              <a:ext cx="30479" cy="15271"/>
            </a:xfrm>
            <a:custGeom>
              <a:avLst/>
              <a:gdLst/>
              <a:ahLst/>
              <a:cxnLst/>
              <a:rect l="l" t="t" r="r" b="b"/>
              <a:pathLst>
                <a:path w="30479" h="15271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15272"/>
                  </a:lnTo>
                  <a:lnTo>
                    <a:pt x="0" y="1527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3622926" y="4215606"/>
              <a:ext cx="30479" cy="22859"/>
            </a:xfrm>
            <a:custGeom>
              <a:avLst/>
              <a:gdLst/>
              <a:ahLst/>
              <a:cxnLst/>
              <a:rect l="l" t="t" r="r" b="b"/>
              <a:pathLst>
                <a:path w="30479" h="22859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3622926" y="4253706"/>
              <a:ext cx="30479" cy="22859"/>
            </a:xfrm>
            <a:custGeom>
              <a:avLst/>
              <a:gdLst/>
              <a:ahLst/>
              <a:cxnLst/>
              <a:rect l="l" t="t" r="r" b="b"/>
              <a:pathLst>
                <a:path w="30479" h="22859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3622926" y="4291806"/>
              <a:ext cx="30479" cy="15208"/>
            </a:xfrm>
            <a:custGeom>
              <a:avLst/>
              <a:gdLst/>
              <a:ahLst/>
              <a:cxnLst/>
              <a:rect l="l" t="t" r="r" b="b"/>
              <a:pathLst>
                <a:path w="30479" h="15208" extrusionOk="0">
                  <a:moveTo>
                    <a:pt x="0" y="0"/>
                  </a:moveTo>
                  <a:lnTo>
                    <a:pt x="30480" y="0"/>
                  </a:lnTo>
                  <a:lnTo>
                    <a:pt x="30480" y="15208"/>
                  </a:lnTo>
                  <a:lnTo>
                    <a:pt x="0" y="152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3851525" y="4116514"/>
              <a:ext cx="22860" cy="15240"/>
            </a:xfrm>
            <a:custGeom>
              <a:avLst/>
              <a:gdLst/>
              <a:ahLst/>
              <a:cxnLst/>
              <a:rect l="l" t="t" r="r" b="b"/>
              <a:pathLst>
                <a:path w="22860" h="15240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15240"/>
                  </a:lnTo>
                  <a:lnTo>
                    <a:pt x="0" y="1524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3851525" y="4146994"/>
              <a:ext cx="22860" cy="22859"/>
            </a:xfrm>
            <a:custGeom>
              <a:avLst/>
              <a:gdLst/>
              <a:ahLst/>
              <a:cxnLst/>
              <a:rect l="l" t="t" r="r" b="b"/>
              <a:pathLst>
                <a:path w="22860" h="22859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3851525" y="4185094"/>
              <a:ext cx="22860" cy="15271"/>
            </a:xfrm>
            <a:custGeom>
              <a:avLst/>
              <a:gdLst/>
              <a:ahLst/>
              <a:cxnLst/>
              <a:rect l="l" t="t" r="r" b="b"/>
              <a:pathLst>
                <a:path w="22860" h="15271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15272"/>
                  </a:lnTo>
                  <a:lnTo>
                    <a:pt x="0" y="1527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3851525" y="4215606"/>
              <a:ext cx="22860" cy="22859"/>
            </a:xfrm>
            <a:custGeom>
              <a:avLst/>
              <a:gdLst/>
              <a:ahLst/>
              <a:cxnLst/>
              <a:rect l="l" t="t" r="r" b="b"/>
              <a:pathLst>
                <a:path w="22860" h="22859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3851525" y="4253706"/>
              <a:ext cx="22860" cy="22859"/>
            </a:xfrm>
            <a:custGeom>
              <a:avLst/>
              <a:gdLst/>
              <a:ahLst/>
              <a:cxnLst/>
              <a:rect l="l" t="t" r="r" b="b"/>
              <a:pathLst>
                <a:path w="22860" h="22859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22860"/>
                  </a:lnTo>
                  <a:lnTo>
                    <a:pt x="0" y="228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3851525" y="4291806"/>
              <a:ext cx="22860" cy="15208"/>
            </a:xfrm>
            <a:custGeom>
              <a:avLst/>
              <a:gdLst/>
              <a:ahLst/>
              <a:cxnLst/>
              <a:rect l="l" t="t" r="r" b="b"/>
              <a:pathLst>
                <a:path w="22860" h="15208" extrusionOk="0">
                  <a:moveTo>
                    <a:pt x="0" y="0"/>
                  </a:moveTo>
                  <a:lnTo>
                    <a:pt x="22860" y="0"/>
                  </a:lnTo>
                  <a:lnTo>
                    <a:pt x="22860" y="15208"/>
                  </a:lnTo>
                  <a:lnTo>
                    <a:pt x="0" y="1520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495"/>
            </a:solidFill>
            <a:ln w="38100" cap="flat" cmpd="sng">
              <a:solidFill>
                <a:srgbClr val="00849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7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9" name="Google Shape;199;p3"/>
          <p:cNvSpPr txBox="1"/>
          <p:nvPr/>
        </p:nvSpPr>
        <p:spPr>
          <a:xfrm>
            <a:off x="19815594" y="1814016"/>
            <a:ext cx="3117249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600"/>
              <a:buFont typeface="Arial"/>
              <a:buNone/>
            </a:pPr>
            <a:endParaRPr lang="es-ES" sz="16600" b="1" i="0" u="none" strike="noStrike" cap="none">
              <a:solidFill>
                <a:srgbClr val="FFD966"/>
              </a:solidFill>
              <a:latin typeface="Arial"/>
              <a:ea typeface="Arial"/>
              <a:cs typeface="Arial"/>
            </a:endParaRPr>
          </a:p>
        </p:txBody>
      </p:sp>
      <p:graphicFrame>
        <p:nvGraphicFramePr>
          <p:cNvPr id="211" name="Google Shape;211;p3"/>
          <p:cNvGraphicFramePr/>
          <p:nvPr>
            <p:extLst>
              <p:ext uri="{D42A27DB-BD31-4B8C-83A1-F6EECF244321}">
                <p14:modId xmlns:p14="http://schemas.microsoft.com/office/powerpoint/2010/main" val="518293803"/>
              </p:ext>
            </p:extLst>
          </p:nvPr>
        </p:nvGraphicFramePr>
        <p:xfrm>
          <a:off x="-708734" y="2966971"/>
          <a:ext cx="10511102" cy="6787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A map of the united states&#10;&#10;Description automatically generated">
            <a:extLst>
              <a:ext uri="{FF2B5EF4-FFF2-40B4-BE49-F238E27FC236}">
                <a16:creationId xmlns:a16="http://schemas.microsoft.com/office/drawing/2014/main" id="{FD9FA72C-6208-4224-7FA0-813CE8EEA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8957" y="2433836"/>
            <a:ext cx="12901889" cy="10241102"/>
          </a:xfrm>
          <a:prstGeom prst="rect">
            <a:avLst/>
          </a:prstGeom>
        </p:spPr>
      </p:pic>
      <p:sp>
        <p:nvSpPr>
          <p:cNvPr id="183" name="Google Shape;183;p3"/>
          <p:cNvSpPr txBox="1"/>
          <p:nvPr/>
        </p:nvSpPr>
        <p:spPr>
          <a:xfrm>
            <a:off x="644786" y="1461787"/>
            <a:ext cx="1682064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3600"/>
            </a:pPr>
            <a:r>
              <a:rPr lang="en-US" sz="4800" b="1" dirty="0">
                <a:solidFill>
                  <a:schemeClr val="accent1"/>
                </a:solidFill>
              </a:rPr>
              <a:t>We provide 500 affiliated institutions with a very high capacity backbone network: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5156E0-58D0-71F2-8EFE-874E62D09AE8}"/>
              </a:ext>
            </a:extLst>
          </p:cNvPr>
          <p:cNvSpPr txBox="1"/>
          <p:nvPr/>
        </p:nvSpPr>
        <p:spPr>
          <a:xfrm>
            <a:off x="19101666" y="2400730"/>
            <a:ext cx="5190187" cy="14311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5500" b="1" dirty="0">
                <a:solidFill>
                  <a:schemeClr val="accent1"/>
                </a:solidFill>
              </a:rPr>
              <a:t>  +16.000km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s-ES" sz="3200" b="1" dirty="0" err="1">
                <a:solidFill>
                  <a:schemeClr val="accent1"/>
                </a:solidFill>
              </a:rPr>
              <a:t>Fiber</a:t>
            </a:r>
            <a:r>
              <a:rPr lang="es-ES" sz="3200" b="1" dirty="0">
                <a:solidFill>
                  <a:schemeClr val="accent1"/>
                </a:solidFill>
              </a:rPr>
              <a:t> </a:t>
            </a:r>
            <a:r>
              <a:rPr lang="en-US" sz="3200" b="1" dirty="0">
                <a:solidFill>
                  <a:schemeClr val="accent1"/>
                </a:solidFill>
              </a:rPr>
              <a:t>IRU for 20/30 years</a:t>
            </a:r>
            <a:r>
              <a:rPr lang="en-US" sz="3200" dirty="0">
                <a:solidFill>
                  <a:schemeClr val="accent1"/>
                </a:solidFill>
              </a:rPr>
              <a:t>​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9"/>
          <p:cNvSpPr/>
          <p:nvPr/>
        </p:nvSpPr>
        <p:spPr>
          <a:xfrm>
            <a:off x="6049060" y="3665773"/>
            <a:ext cx="12168966" cy="8499091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996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9"/>
          <p:cNvSpPr/>
          <p:nvPr/>
        </p:nvSpPr>
        <p:spPr>
          <a:xfrm>
            <a:off x="12019015" y="8764848"/>
            <a:ext cx="6150855" cy="1180074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70C0"/>
            </a:solidFill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556850" indent="-292100">
              <a:spcBef>
                <a:spcPts val="600"/>
              </a:spcBef>
              <a:buClr>
                <a:schemeClr val="lt1"/>
              </a:buClr>
              <a:buSzPts val="2600"/>
            </a:pPr>
            <a:endParaRPr sz="2000" b="1">
              <a:solidFill>
                <a:schemeClr val="lt1"/>
              </a:solidFill>
            </a:endParaRPr>
          </a:p>
        </p:txBody>
      </p:sp>
      <p:sp>
        <p:nvSpPr>
          <p:cNvPr id="283" name="Google Shape;283;p9"/>
          <p:cNvSpPr/>
          <p:nvPr/>
        </p:nvSpPr>
        <p:spPr>
          <a:xfrm>
            <a:off x="930414" y="3430569"/>
            <a:ext cx="4734000" cy="7738605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55685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</a:pP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965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685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DOMAINS:</a:t>
            </a:r>
            <a:r>
              <a:rPr lang="en-US" sz="240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240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managed the “.es” Registry until 2000.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Char char="•"/>
            </a:pPr>
            <a:r>
              <a:rPr lang="es-ES" sz="2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WEB PAGES.</a:t>
            </a:r>
            <a:endParaRPr lang="es-ES"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Char char="•"/>
            </a:pPr>
            <a:r>
              <a:rPr lang="es-ES" sz="2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WEBMAIL:</a:t>
            </a:r>
            <a:r>
              <a:rPr lang="es-E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Web-</a:t>
            </a:r>
            <a:r>
              <a:rPr lang="es-ES" sz="24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r>
              <a:rPr lang="es-E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mail </a:t>
            </a:r>
            <a:r>
              <a:rPr lang="es-ES" sz="2400" b="0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access</a:t>
            </a:r>
            <a:r>
              <a:rPr lang="es-E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Char char="•"/>
            </a:pPr>
            <a:r>
              <a:rPr lang="es-ES" sz="2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NEWS</a:t>
            </a:r>
            <a:r>
              <a:rPr lang="es-E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Char char="•"/>
            </a:pPr>
            <a:r>
              <a:rPr lang="es-ES" sz="2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SINGLE SIGN ON (PAPI): 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Proprietary system that provided Internet access control to restricted information resources.</a:t>
            </a:r>
          </a:p>
          <a:p>
            <a:pPr marL="99650" marR="0" lvl="0" indent="0" algn="l" rtl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9"/>
          <p:cNvSpPr/>
          <p:nvPr/>
        </p:nvSpPr>
        <p:spPr>
          <a:xfrm>
            <a:off x="816111" y="2376986"/>
            <a:ext cx="23353705" cy="84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DC5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9"/>
          <p:cNvSpPr txBox="1"/>
          <p:nvPr/>
        </p:nvSpPr>
        <p:spPr>
          <a:xfrm>
            <a:off x="9971350" y="1799136"/>
            <a:ext cx="4907488" cy="707846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s-ES" sz="4000" b="1" i="0" u="none" strike="noStrike" cap="none" dirty="0">
                <a:solidFill>
                  <a:srgbClr val="006373"/>
                </a:solidFill>
                <a:latin typeface="Arial"/>
                <a:ea typeface="Arial"/>
                <a:cs typeface="Arial"/>
                <a:sym typeface="Arial"/>
              </a:rPr>
              <a:t>PRESENT</a:t>
            </a:r>
            <a:r>
              <a:rPr lang="es-ES" sz="4000" dirty="0"/>
              <a:t> </a:t>
            </a:r>
            <a:r>
              <a:rPr lang="es-ES" sz="4000" b="1" i="0" u="none" strike="noStrike" cap="none" dirty="0">
                <a:solidFill>
                  <a:srgbClr val="006373"/>
                </a:solidFill>
                <a:latin typeface="Arial"/>
                <a:ea typeface="Arial"/>
                <a:cs typeface="Arial"/>
                <a:sym typeface="Arial"/>
              </a:rPr>
              <a:t>(2024)</a:t>
            </a:r>
            <a:endParaRPr sz="4000" dirty="0"/>
          </a:p>
        </p:txBody>
      </p:sp>
      <p:sp>
        <p:nvSpPr>
          <p:cNvPr id="286" name="Google Shape;286;p9"/>
          <p:cNvSpPr txBox="1"/>
          <p:nvPr/>
        </p:nvSpPr>
        <p:spPr>
          <a:xfrm>
            <a:off x="601928" y="1976315"/>
            <a:ext cx="5698446" cy="70784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s-ES" sz="40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PAST (1988)</a:t>
            </a:r>
            <a:endParaRPr sz="40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9"/>
          <p:cNvSpPr/>
          <p:nvPr/>
        </p:nvSpPr>
        <p:spPr>
          <a:xfrm>
            <a:off x="18537499" y="3719831"/>
            <a:ext cx="5488674" cy="744934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38100"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556850" marR="0" lvl="0" indent="-292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255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 panose="020B0604020202020204" pitchFamily="34" charset="0"/>
              <a:buChar char="•"/>
            </a:pPr>
            <a:r>
              <a:rPr lang="en-US" sz="24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Support for </a:t>
            </a:r>
            <a:r>
              <a:rPr lang="en-US" sz="24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Open Science Cloud</a:t>
            </a:r>
            <a:r>
              <a:rPr lang="en-US" sz="24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 panose="020B0604020202020204" pitchFamily="34" charset="0"/>
              <a:buChar char="•"/>
            </a:pPr>
            <a:r>
              <a:rPr lang="es-ES" sz="28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New </a:t>
            </a:r>
            <a:r>
              <a:rPr lang="es-ES" sz="2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cybersecurity</a:t>
            </a:r>
            <a:r>
              <a:rPr lang="es-E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r>
              <a:rPr lang="es-ES" sz="28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 panose="020B0604020202020204" pitchFamily="34" charset="0"/>
              <a:buChar char="•"/>
            </a:pPr>
            <a:r>
              <a:rPr lang="es-ES" sz="2800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User-programmable</a:t>
            </a:r>
            <a:r>
              <a:rPr lang="es-ES" sz="280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virtual </a:t>
            </a:r>
            <a:r>
              <a:rPr lang="es-ES" sz="28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networks</a:t>
            </a:r>
            <a:r>
              <a:rPr lang="es-E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 panose="020B0604020202020204" pitchFamily="34" charset="0"/>
              <a:buChar char="•"/>
            </a:pPr>
            <a:r>
              <a:rPr lang="en-US" sz="2800" b="0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28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new technologies</a:t>
            </a:r>
            <a:r>
              <a:rPr lang="en-US" sz="28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(blockchain, quantum communications, time frequency, big data, AI, IoT &amp; smart campus).</a:t>
            </a:r>
          </a:p>
          <a:p>
            <a:pPr marL="556850" marR="0" lvl="0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 panose="020B0604020202020204" pitchFamily="34" charset="0"/>
              <a:buChar char="•"/>
            </a:pPr>
            <a:r>
              <a:rPr lang="en-US" sz="28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Support for </a:t>
            </a:r>
            <a:r>
              <a:rPr lang="en-US" sz="28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UNI-DIGITAL services.</a:t>
            </a:r>
          </a:p>
          <a:p>
            <a:pPr marL="556850" marR="0" lvl="0" indent="-292100" algn="l" rtl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9"/>
          <p:cNvSpPr/>
          <p:nvPr/>
        </p:nvSpPr>
        <p:spPr>
          <a:xfrm>
            <a:off x="6059989" y="3660188"/>
            <a:ext cx="12119684" cy="1232732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9"/>
          <p:cNvSpPr/>
          <p:nvPr/>
        </p:nvSpPr>
        <p:spPr>
          <a:xfrm>
            <a:off x="6017425" y="4965163"/>
            <a:ext cx="12156446" cy="175215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9"/>
          <p:cNvSpPr txBox="1"/>
          <p:nvPr/>
        </p:nvSpPr>
        <p:spPr>
          <a:xfrm>
            <a:off x="6238641" y="7006649"/>
            <a:ext cx="6596851" cy="1692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DIGITAL IDENTITY</a:t>
            </a:r>
            <a:endParaRPr sz="24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Federation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identities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(SIR and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eduGAIN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Digital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certificates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(TCS)</a:t>
            </a:r>
            <a:endParaRPr b="0" i="0" u="none" strike="noStrike" cap="none" dirty="0"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9"/>
          <p:cNvSpPr/>
          <p:nvPr/>
        </p:nvSpPr>
        <p:spPr>
          <a:xfrm>
            <a:off x="6059988" y="6938443"/>
            <a:ext cx="5816339" cy="1299871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9"/>
          <p:cNvSpPr/>
          <p:nvPr/>
        </p:nvSpPr>
        <p:spPr>
          <a:xfrm>
            <a:off x="11996631" y="6908528"/>
            <a:ext cx="6221989" cy="1739264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9"/>
          <p:cNvSpPr/>
          <p:nvPr/>
        </p:nvSpPr>
        <p:spPr>
          <a:xfrm>
            <a:off x="6059988" y="8376223"/>
            <a:ext cx="5816339" cy="958421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9"/>
          <p:cNvSpPr txBox="1"/>
          <p:nvPr/>
        </p:nvSpPr>
        <p:spPr>
          <a:xfrm>
            <a:off x="6238641" y="8453005"/>
            <a:ext cx="6596851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CLOUD</a:t>
            </a:r>
            <a:endParaRPr sz="24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GÉANT-OCRE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agreements</a:t>
            </a: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9"/>
          <p:cNvSpPr/>
          <p:nvPr/>
        </p:nvSpPr>
        <p:spPr>
          <a:xfrm>
            <a:off x="12008155" y="10065934"/>
            <a:ext cx="6197973" cy="110324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9"/>
          <p:cNvSpPr txBox="1"/>
          <p:nvPr/>
        </p:nvSpPr>
        <p:spPr>
          <a:xfrm>
            <a:off x="12113704" y="10244235"/>
            <a:ext cx="659685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dirty="0">
                <a:solidFill>
                  <a:schemeClr val="lt2"/>
                </a:solidFill>
              </a:rPr>
              <a:t>MOBILITY</a:t>
            </a:r>
            <a:endParaRPr sz="24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Eduroam.es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9"/>
          <p:cNvSpPr/>
          <p:nvPr/>
        </p:nvSpPr>
        <p:spPr>
          <a:xfrm>
            <a:off x="6059988" y="9489799"/>
            <a:ext cx="5816339" cy="167937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9"/>
          <p:cNvSpPr txBox="1"/>
          <p:nvPr/>
        </p:nvSpPr>
        <p:spPr>
          <a:xfrm>
            <a:off x="6217081" y="9504739"/>
            <a:ext cx="5522602" cy="2000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400"/>
            </a:pPr>
            <a:r>
              <a:rPr lang="es-ES" sz="24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TECHNICAL SUPPORT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E-administration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Monitoring tools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Other ICT tools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n-U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Consulting</a:t>
            </a:r>
            <a:endParaRPr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9"/>
          <p:cNvSpPr/>
          <p:nvPr/>
        </p:nvSpPr>
        <p:spPr>
          <a:xfrm>
            <a:off x="6052729" y="11276747"/>
            <a:ext cx="12129433" cy="8434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92D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9"/>
          <p:cNvSpPr txBox="1"/>
          <p:nvPr/>
        </p:nvSpPr>
        <p:spPr>
          <a:xfrm>
            <a:off x="6217081" y="11466741"/>
            <a:ext cx="948381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DIFFUSION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9"/>
          <p:cNvSpPr txBox="1"/>
          <p:nvPr/>
        </p:nvSpPr>
        <p:spPr>
          <a:xfrm>
            <a:off x="672213" y="-28767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s-ES" sz="5400" b="1" dirty="0" err="1">
                <a:solidFill>
                  <a:schemeClr val="dk1"/>
                </a:solidFill>
              </a:rPr>
              <a:t>RedIRIS</a:t>
            </a:r>
            <a:r>
              <a:rPr lang="es-ES" sz="5400" b="1" dirty="0">
                <a:solidFill>
                  <a:schemeClr val="dk1"/>
                </a:solidFill>
              </a:rPr>
              <a:t> </a:t>
            </a:r>
            <a:r>
              <a:rPr lang="es-ES" sz="5400" b="1" dirty="0" err="1">
                <a:solidFill>
                  <a:schemeClr val="dk1"/>
                </a:solidFill>
              </a:rPr>
              <a:t>Services</a:t>
            </a:r>
            <a:endParaRPr sz="5400" b="1" dirty="0">
              <a:solidFill>
                <a:schemeClr val="dk1"/>
              </a:solidFill>
            </a:endParaRPr>
          </a:p>
        </p:txBody>
      </p:sp>
      <p:sp>
        <p:nvSpPr>
          <p:cNvPr id="312" name="Google Shape;312;p9"/>
          <p:cNvSpPr txBox="1"/>
          <p:nvPr/>
        </p:nvSpPr>
        <p:spPr>
          <a:xfrm>
            <a:off x="18412688" y="2647597"/>
            <a:ext cx="5738296" cy="5231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</a:rPr>
              <a:t>I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ntegration of new technologies </a:t>
            </a:r>
          </a:p>
        </p:txBody>
      </p:sp>
      <p:sp>
        <p:nvSpPr>
          <p:cNvPr id="313" name="Google Shape;313;p9"/>
          <p:cNvSpPr txBox="1"/>
          <p:nvPr/>
        </p:nvSpPr>
        <p:spPr>
          <a:xfrm>
            <a:off x="7404550" y="2501941"/>
            <a:ext cx="9471305" cy="5231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n-US" sz="2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Evolution of service portfolio </a:t>
            </a:r>
          </a:p>
        </p:txBody>
      </p:sp>
      <p:sp>
        <p:nvSpPr>
          <p:cNvPr id="314" name="Google Shape;314;p9"/>
          <p:cNvSpPr txBox="1"/>
          <p:nvPr/>
        </p:nvSpPr>
        <p:spPr>
          <a:xfrm>
            <a:off x="350614" y="2798686"/>
            <a:ext cx="5698446" cy="5231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</a:rPr>
              <a:t>Provision of basic</a:t>
            </a:r>
            <a:r>
              <a:rPr lang="en-US" sz="2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IT services </a:t>
            </a:r>
          </a:p>
        </p:txBody>
      </p:sp>
      <p:sp>
        <p:nvSpPr>
          <p:cNvPr id="315" name="Google Shape;315;p9"/>
          <p:cNvSpPr txBox="1"/>
          <p:nvPr/>
        </p:nvSpPr>
        <p:spPr>
          <a:xfrm>
            <a:off x="8047081" y="11521257"/>
            <a:ext cx="948381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Events</a:t>
            </a: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9"/>
          <p:cNvSpPr txBox="1"/>
          <p:nvPr/>
        </p:nvSpPr>
        <p:spPr>
          <a:xfrm>
            <a:off x="13916222" y="3801060"/>
            <a:ext cx="3825999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IRIS-SARA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tx2"/>
                </a:solidFill>
              </a:rPr>
              <a:t>IRIS DNS (</a:t>
            </a:r>
            <a:r>
              <a:rPr lang="es-ES" sz="2000" dirty="0" err="1">
                <a:solidFill>
                  <a:schemeClr val="tx2"/>
                </a:solidFill>
              </a:rPr>
              <a:t>Anycast</a:t>
            </a:r>
            <a:r>
              <a:rPr lang="es-ES" sz="2000" dirty="0">
                <a:solidFill>
                  <a:schemeClr val="tx2"/>
                </a:solidFill>
              </a:rPr>
              <a:t>)</a:t>
            </a:r>
            <a:endParaRPr sz="200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endParaRPr sz="24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400"/>
              <a:buFont typeface="Arial" panose="020B0604020202020204" pitchFamily="34" charset="0"/>
              <a:buChar char="•"/>
            </a:pPr>
            <a:endParaRPr sz="20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9"/>
          <p:cNvSpPr txBox="1"/>
          <p:nvPr/>
        </p:nvSpPr>
        <p:spPr>
          <a:xfrm>
            <a:off x="12063170" y="8836090"/>
            <a:ext cx="623555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dirty="0">
                <a:solidFill>
                  <a:schemeClr val="tx2"/>
                </a:solidFill>
              </a:rPr>
              <a:t>DATA TRANSFER</a:t>
            </a:r>
            <a:endParaRPr lang="es-ES" sz="16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Data transfer </a:t>
            </a:r>
            <a:r>
              <a:rPr lang="es-ES" sz="200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e-</a:t>
            </a:r>
            <a:r>
              <a:rPr lang="es-ES" sz="200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Science</a:t>
            </a:r>
            <a:r>
              <a:rPr lang="es-ES" sz="20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(ASPERA</a:t>
            </a:r>
            <a:r>
              <a:rPr lang="es-ES" sz="24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295" name="Google Shape;295;p9"/>
          <p:cNvSpPr txBox="1"/>
          <p:nvPr/>
        </p:nvSpPr>
        <p:spPr>
          <a:xfrm>
            <a:off x="13893691" y="5188881"/>
            <a:ext cx="4142349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Antispam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filtering</a:t>
            </a:r>
            <a:endParaRPr lang="es-ES" sz="2000" dirty="0">
              <a:solidFill>
                <a:schemeClr val="tx2"/>
              </a:solidFill>
            </a:endParaRPr>
          </a:p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Phishing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simulation</a:t>
            </a:r>
            <a:endParaRPr lang="es-ES" sz="2000" dirty="0">
              <a:solidFill>
                <a:schemeClr val="tx2"/>
              </a:solidFill>
            </a:endParaRPr>
          </a:p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DNS Firewall</a:t>
            </a:r>
          </a:p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SinMalos – malware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information</a:t>
            </a:r>
            <a:endParaRPr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9"/>
          <p:cNvSpPr txBox="1"/>
          <p:nvPr/>
        </p:nvSpPr>
        <p:spPr>
          <a:xfrm>
            <a:off x="6212163" y="5131293"/>
            <a:ext cx="6596851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SECURITY</a:t>
            </a:r>
            <a:endParaRPr sz="16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Security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Incident</a:t>
            </a: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Management (IRIS-CERT)</a:t>
            </a:r>
          </a:p>
          <a:p>
            <a:pPr marL="342900" lvl="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n-U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Mitigatition</a:t>
            </a:r>
            <a:r>
              <a:rPr lang="en-U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of Denial of </a:t>
            </a:r>
            <a:r>
              <a:rPr lang="en-US" sz="2000" dirty="0">
                <a:solidFill>
                  <a:schemeClr val="tx2"/>
                </a:solidFill>
              </a:rPr>
              <a:t>Service Attacks (DDoS)</a:t>
            </a:r>
            <a:endParaRPr lang="en-US"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9"/>
          <p:cNvSpPr txBox="1"/>
          <p:nvPr/>
        </p:nvSpPr>
        <p:spPr>
          <a:xfrm>
            <a:off x="6300373" y="3767760"/>
            <a:ext cx="6352971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400"/>
            </a:pPr>
            <a:r>
              <a:rPr lang="es-ES" sz="24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CONNECTIVITY</a:t>
            </a:r>
            <a:endParaRPr sz="16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IP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Connectivity</a:t>
            </a:r>
            <a:endParaRPr lang="es-ES"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IP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Addresses</a:t>
            </a:r>
            <a:endParaRPr lang="es-ES" sz="2000" dirty="0">
              <a:solidFill>
                <a:schemeClr val="tx2"/>
              </a:solidFill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9"/>
          <p:cNvSpPr txBox="1"/>
          <p:nvPr/>
        </p:nvSpPr>
        <p:spPr>
          <a:xfrm>
            <a:off x="9847153" y="3808415"/>
            <a:ext cx="4213788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Optical</a:t>
            </a: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circuits</a:t>
            </a:r>
            <a:endParaRPr lang="es-ES" sz="2000" dirty="0">
              <a:solidFill>
                <a:schemeClr val="tx2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Virtual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circuits</a:t>
            </a:r>
            <a:endParaRPr lang="es-ES"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buClrTx/>
              <a:buSzPts val="2400"/>
              <a:buFont typeface="Arial" panose="020B0604020202020204" pitchFamily="34" charset="0"/>
              <a:buChar char="•"/>
            </a:pP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Network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incident</a:t>
            </a:r>
            <a:r>
              <a:rPr lang="es-ES" sz="20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 lang="es-ES" sz="2000" dirty="0">
              <a:solidFill>
                <a:schemeClr val="tx2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400"/>
              <a:buFont typeface="Arial" panose="020B0604020202020204" pitchFamily="34" charset="0"/>
              <a:buChar char="•"/>
            </a:pPr>
            <a:endParaRPr lang="es-ES" sz="20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53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 panose="020B0604020202020204" pitchFamily="34" charset="0"/>
              <a:buChar char="•"/>
            </a:pPr>
            <a:endParaRPr sz="200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</a:endParaRPr>
          </a:p>
          <a:p>
            <a:pPr>
              <a:buSzPts val="2400"/>
            </a:pP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2" name="Google Shape;299;p9">
            <a:extLst>
              <a:ext uri="{FF2B5EF4-FFF2-40B4-BE49-F238E27FC236}">
                <a16:creationId xmlns:a16="http://schemas.microsoft.com/office/drawing/2014/main" id="{8E2E922D-41A8-0552-5E63-DE23E2E97982}"/>
              </a:ext>
            </a:extLst>
          </p:cNvPr>
          <p:cNvSpPr txBox="1"/>
          <p:nvPr/>
        </p:nvSpPr>
        <p:spPr>
          <a:xfrm>
            <a:off x="12079555" y="6926040"/>
            <a:ext cx="6596851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COLLABORATION AND INFORMATION SHARING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Mailing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Lists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AutoList</a:t>
            </a: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Data Transfer 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Service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FileSender</a:t>
            </a:r>
            <a:r>
              <a:rPr lang="es-ES" sz="20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dirty="0"/>
          </a:p>
        </p:txBody>
      </p:sp>
      <p:sp>
        <p:nvSpPr>
          <p:cNvPr id="13" name="Google Shape;315;p9">
            <a:extLst>
              <a:ext uri="{FF2B5EF4-FFF2-40B4-BE49-F238E27FC236}">
                <a16:creationId xmlns:a16="http://schemas.microsoft.com/office/drawing/2014/main" id="{C5462010-F014-6537-CB64-CE14347F7F11}"/>
              </a:ext>
            </a:extLst>
          </p:cNvPr>
          <p:cNvSpPr txBox="1"/>
          <p:nvPr/>
        </p:nvSpPr>
        <p:spPr>
          <a:xfrm>
            <a:off x="9686133" y="11532536"/>
            <a:ext cx="9483815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s-ES" sz="20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Publications</a:t>
            </a: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000" b="1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9"/>
          <p:cNvSpPr txBox="1"/>
          <p:nvPr/>
        </p:nvSpPr>
        <p:spPr>
          <a:xfrm>
            <a:off x="18644291" y="1897791"/>
            <a:ext cx="5276256" cy="7078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6C4D0"/>
              </a:buClr>
              <a:buSzPts val="4800"/>
              <a:buFont typeface="Arial"/>
              <a:buNone/>
            </a:pPr>
            <a:r>
              <a:rPr lang="es-ES" sz="40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FUTURE (2025 –…)</a:t>
            </a:r>
            <a:endParaRPr sz="40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770;p27">
            <a:extLst>
              <a:ext uri="{FF2B5EF4-FFF2-40B4-BE49-F238E27FC236}">
                <a16:creationId xmlns:a16="http://schemas.microsoft.com/office/drawing/2014/main" id="{F2CE06DB-2EBA-4BC4-5EA7-5E6F314354E8}"/>
              </a:ext>
            </a:extLst>
          </p:cNvPr>
          <p:cNvSpPr/>
          <p:nvPr/>
        </p:nvSpPr>
        <p:spPr>
          <a:xfrm>
            <a:off x="0" y="2354190"/>
            <a:ext cx="24384000" cy="99923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9"/>
          <p:cNvSpPr txBox="1"/>
          <p:nvPr/>
        </p:nvSpPr>
        <p:spPr>
          <a:xfrm>
            <a:off x="431473" y="-8777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s-ES" sz="5400" b="1" dirty="0" err="1">
                <a:solidFill>
                  <a:schemeClr val="dk1"/>
                </a:solidFill>
              </a:rPr>
              <a:t>RedIRIS</a:t>
            </a:r>
            <a:r>
              <a:rPr lang="es-ES" sz="5400" b="1" dirty="0">
                <a:solidFill>
                  <a:schemeClr val="dk1"/>
                </a:solidFill>
              </a:rPr>
              <a:t> </a:t>
            </a:r>
            <a:r>
              <a:rPr lang="es-ES" sz="5400" b="1" dirty="0" err="1">
                <a:solidFill>
                  <a:schemeClr val="dk1"/>
                </a:solidFill>
              </a:rPr>
              <a:t>Services</a:t>
            </a:r>
            <a:endParaRPr lang="es-ES" sz="5400" b="1" dirty="0">
              <a:solidFill>
                <a:schemeClr val="dk1"/>
              </a:solidFill>
            </a:endParaRPr>
          </a:p>
        </p:txBody>
      </p:sp>
      <p:sp>
        <p:nvSpPr>
          <p:cNvPr id="18" name="Google Shape;773;p27">
            <a:extLst>
              <a:ext uri="{FF2B5EF4-FFF2-40B4-BE49-F238E27FC236}">
                <a16:creationId xmlns:a16="http://schemas.microsoft.com/office/drawing/2014/main" id="{5779667A-7A7A-659D-B253-8C7E3AEBBD2F}"/>
              </a:ext>
            </a:extLst>
          </p:cNvPr>
          <p:cNvSpPr txBox="1"/>
          <p:nvPr/>
        </p:nvSpPr>
        <p:spPr>
          <a:xfrm>
            <a:off x="2031633" y="3688910"/>
            <a:ext cx="20920318" cy="821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Massive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data transfer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e-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Science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based</a:t>
            </a:r>
            <a:r>
              <a:rPr lang="es-ES" sz="44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on</a:t>
            </a:r>
            <a:r>
              <a:rPr lang="es-ES" sz="44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“</a:t>
            </a:r>
            <a:r>
              <a:rPr lang="es-ES" sz="4400" b="1" i="0" u="none" strike="noStrike" cap="none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Aspera</a:t>
            </a:r>
            <a:r>
              <a:rPr lang="es-ES" sz="44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” software</a:t>
            </a:r>
          </a:p>
        </p:txBody>
      </p:sp>
      <p:sp>
        <p:nvSpPr>
          <p:cNvPr id="35" name="Google Shape;772;p27">
            <a:extLst>
              <a:ext uri="{FF2B5EF4-FFF2-40B4-BE49-F238E27FC236}">
                <a16:creationId xmlns:a16="http://schemas.microsoft.com/office/drawing/2014/main" id="{55060828-3AE8-E76B-5D9D-2732A975BD8C}"/>
              </a:ext>
            </a:extLst>
          </p:cNvPr>
          <p:cNvSpPr/>
          <p:nvPr/>
        </p:nvSpPr>
        <p:spPr>
          <a:xfrm>
            <a:off x="0" y="1456803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6" name="Google Shape;773;p27">
            <a:extLst>
              <a:ext uri="{FF2B5EF4-FFF2-40B4-BE49-F238E27FC236}">
                <a16:creationId xmlns:a16="http://schemas.microsoft.com/office/drawing/2014/main" id="{F013BB95-BED8-0AE0-F5DE-6515600F5FF5}"/>
              </a:ext>
            </a:extLst>
          </p:cNvPr>
          <p:cNvSpPr txBox="1"/>
          <p:nvPr/>
        </p:nvSpPr>
        <p:spPr>
          <a:xfrm>
            <a:off x="446625" y="1750458"/>
            <a:ext cx="22950086" cy="97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5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offers some </a:t>
            </a:r>
            <a:r>
              <a:rPr lang="en-US" sz="5400" b="1" i="0" u="none" strike="noStrike" cap="none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unusual services among NRENs</a:t>
            </a:r>
          </a:p>
        </p:txBody>
      </p:sp>
      <p:sp>
        <p:nvSpPr>
          <p:cNvPr id="39" name="Freeform 125">
            <a:extLst>
              <a:ext uri="{FF2B5EF4-FFF2-40B4-BE49-F238E27FC236}">
                <a16:creationId xmlns:a16="http://schemas.microsoft.com/office/drawing/2014/main" id="{1C3543D0-C79F-3C5A-C55C-230A6E074FCE}"/>
              </a:ext>
            </a:extLst>
          </p:cNvPr>
          <p:cNvSpPr/>
          <p:nvPr/>
        </p:nvSpPr>
        <p:spPr>
          <a:xfrm>
            <a:off x="653929" y="8521255"/>
            <a:ext cx="893324" cy="895862"/>
          </a:xfrm>
          <a:custGeom>
            <a:avLst/>
            <a:gdLst>
              <a:gd name="connsiteX0" fmla="*/ 0 w 453744"/>
              <a:gd name="connsiteY0" fmla="*/ 0 h 453590"/>
              <a:gd name="connsiteX1" fmla="*/ 0 w 453744"/>
              <a:gd name="connsiteY1" fmla="*/ 453590 h 453590"/>
              <a:gd name="connsiteX2" fmla="*/ 453744 w 453744"/>
              <a:gd name="connsiteY2" fmla="*/ 453590 h 453590"/>
              <a:gd name="connsiteX3" fmla="*/ 453744 w 453744"/>
              <a:gd name="connsiteY3" fmla="*/ 0 h 453590"/>
              <a:gd name="connsiteX4" fmla="*/ 434397 w 453744"/>
              <a:gd name="connsiteY4" fmla="*/ 434218 h 453590"/>
              <a:gd name="connsiteX5" fmla="*/ 19284 w 453744"/>
              <a:gd name="connsiteY5" fmla="*/ 434218 h 453590"/>
              <a:gd name="connsiteX6" fmla="*/ 19284 w 453744"/>
              <a:gd name="connsiteY6" fmla="*/ 19341 h 453590"/>
              <a:gd name="connsiteX7" fmla="*/ 434334 w 453744"/>
              <a:gd name="connsiteY7" fmla="*/ 19341 h 453590"/>
              <a:gd name="connsiteX8" fmla="*/ 122889 w 453744"/>
              <a:gd name="connsiteY8" fmla="*/ 48131 h 453590"/>
              <a:gd name="connsiteX9" fmla="*/ 159220 w 453744"/>
              <a:gd name="connsiteY9" fmla="*/ 145275 h 453590"/>
              <a:gd name="connsiteX10" fmla="*/ 137163 w 453744"/>
              <a:gd name="connsiteY10" fmla="*/ 145275 h 453590"/>
              <a:gd name="connsiteX11" fmla="*/ 129821 w 453744"/>
              <a:gd name="connsiteY11" fmla="*/ 123635 h 453590"/>
              <a:gd name="connsiteX12" fmla="*/ 93458 w 453744"/>
              <a:gd name="connsiteY12" fmla="*/ 123635 h 453590"/>
              <a:gd name="connsiteX13" fmla="*/ 85833 w 453744"/>
              <a:gd name="connsiteY13" fmla="*/ 145275 h 453590"/>
              <a:gd name="connsiteX14" fmla="*/ 64343 w 453744"/>
              <a:gd name="connsiteY14" fmla="*/ 145275 h 453590"/>
              <a:gd name="connsiteX15" fmla="*/ 101084 w 453744"/>
              <a:gd name="connsiteY15" fmla="*/ 48131 h 453590"/>
              <a:gd name="connsiteX16" fmla="*/ 124086 w 453744"/>
              <a:gd name="connsiteY16" fmla="*/ 107728 h 453590"/>
              <a:gd name="connsiteX17" fmla="*/ 111861 w 453744"/>
              <a:gd name="connsiteY17" fmla="*/ 72070 h 453590"/>
              <a:gd name="connsiteX18" fmla="*/ 111577 w 453744"/>
              <a:gd name="connsiteY18" fmla="*/ 72070 h 453590"/>
              <a:gd name="connsiteX19" fmla="*/ 98973 w 453744"/>
              <a:gd name="connsiteY19" fmla="*/ 107728 h 453590"/>
              <a:gd name="connsiteX20" fmla="*/ 353542 w 453744"/>
              <a:gd name="connsiteY20" fmla="*/ 308284 h 453590"/>
              <a:gd name="connsiteX21" fmla="*/ 366146 w 453744"/>
              <a:gd name="connsiteY21" fmla="*/ 309512 h 453590"/>
              <a:gd name="connsiteX22" fmla="*/ 375946 w 453744"/>
              <a:gd name="connsiteY22" fmla="*/ 313513 h 453590"/>
              <a:gd name="connsiteX23" fmla="*/ 382248 w 453744"/>
              <a:gd name="connsiteY23" fmla="*/ 320947 h 453590"/>
              <a:gd name="connsiteX24" fmla="*/ 384485 w 453744"/>
              <a:gd name="connsiteY24" fmla="*/ 332381 h 453590"/>
              <a:gd name="connsiteX25" fmla="*/ 381271 w 453744"/>
              <a:gd name="connsiteY25" fmla="*/ 344729 h 453590"/>
              <a:gd name="connsiteX26" fmla="*/ 371409 w 453744"/>
              <a:gd name="connsiteY26" fmla="*/ 352761 h 453590"/>
              <a:gd name="connsiteX27" fmla="*/ 384831 w 453744"/>
              <a:gd name="connsiteY27" fmla="*/ 361833 h 453590"/>
              <a:gd name="connsiteX28" fmla="*/ 389243 w 453744"/>
              <a:gd name="connsiteY28" fmla="*/ 377393 h 453590"/>
              <a:gd name="connsiteX29" fmla="*/ 386376 w 453744"/>
              <a:gd name="connsiteY29" fmla="*/ 389993 h 453590"/>
              <a:gd name="connsiteX30" fmla="*/ 378687 w 453744"/>
              <a:gd name="connsiteY30" fmla="*/ 398781 h 453590"/>
              <a:gd name="connsiteX31" fmla="*/ 367659 w 453744"/>
              <a:gd name="connsiteY31" fmla="*/ 403821 h 453590"/>
              <a:gd name="connsiteX32" fmla="*/ 355055 w 453744"/>
              <a:gd name="connsiteY32" fmla="*/ 405428 h 453590"/>
              <a:gd name="connsiteX33" fmla="*/ 307979 w 453744"/>
              <a:gd name="connsiteY33" fmla="*/ 405428 h 453590"/>
              <a:gd name="connsiteX34" fmla="*/ 307979 w 453744"/>
              <a:gd name="connsiteY34" fmla="*/ 308284 h 453590"/>
              <a:gd name="connsiteX35" fmla="*/ 350833 w 453744"/>
              <a:gd name="connsiteY35" fmla="*/ 347595 h 453590"/>
              <a:gd name="connsiteX36" fmla="*/ 360286 w 453744"/>
              <a:gd name="connsiteY36" fmla="*/ 344886 h 453590"/>
              <a:gd name="connsiteX37" fmla="*/ 363972 w 453744"/>
              <a:gd name="connsiteY37" fmla="*/ 336035 h 453590"/>
              <a:gd name="connsiteX38" fmla="*/ 362744 w 453744"/>
              <a:gd name="connsiteY38" fmla="*/ 330459 h 453590"/>
              <a:gd name="connsiteX39" fmla="*/ 359593 w 453744"/>
              <a:gd name="connsiteY39" fmla="*/ 327057 h 453590"/>
              <a:gd name="connsiteX40" fmla="*/ 354897 w 453744"/>
              <a:gd name="connsiteY40" fmla="*/ 325356 h 453590"/>
              <a:gd name="connsiteX41" fmla="*/ 349383 w 453744"/>
              <a:gd name="connsiteY41" fmla="*/ 324884 h 453590"/>
              <a:gd name="connsiteX42" fmla="*/ 329374 w 453744"/>
              <a:gd name="connsiteY42" fmla="*/ 324884 h 453590"/>
              <a:gd name="connsiteX43" fmla="*/ 329374 w 453744"/>
              <a:gd name="connsiteY43" fmla="*/ 347595 h 453590"/>
              <a:gd name="connsiteX44" fmla="*/ 352061 w 453744"/>
              <a:gd name="connsiteY44" fmla="*/ 388828 h 453590"/>
              <a:gd name="connsiteX45" fmla="*/ 358048 w 453744"/>
              <a:gd name="connsiteY45" fmla="*/ 388229 h 453590"/>
              <a:gd name="connsiteX46" fmla="*/ 363090 w 453744"/>
              <a:gd name="connsiteY46" fmla="*/ 386182 h 453590"/>
              <a:gd name="connsiteX47" fmla="*/ 366556 w 453744"/>
              <a:gd name="connsiteY47" fmla="*/ 382307 h 453590"/>
              <a:gd name="connsiteX48" fmla="*/ 367848 w 453744"/>
              <a:gd name="connsiteY48" fmla="*/ 376007 h 453590"/>
              <a:gd name="connsiteX49" fmla="*/ 363625 w 453744"/>
              <a:gd name="connsiteY49" fmla="*/ 365329 h 453590"/>
              <a:gd name="connsiteX50" fmla="*/ 352471 w 453744"/>
              <a:gd name="connsiteY50" fmla="*/ 362179 h 453590"/>
              <a:gd name="connsiteX51" fmla="*/ 329185 w 453744"/>
              <a:gd name="connsiteY51" fmla="*/ 362179 h 453590"/>
              <a:gd name="connsiteX52" fmla="*/ 329185 w 453744"/>
              <a:gd name="connsiteY52" fmla="*/ 388828 h 453590"/>
              <a:gd name="connsiteX53" fmla="*/ 290396 w 453744"/>
              <a:gd name="connsiteY53" fmla="*/ 379976 h 453590"/>
              <a:gd name="connsiteX54" fmla="*/ 271490 w 453744"/>
              <a:gd name="connsiteY54" fmla="*/ 379976 h 453590"/>
              <a:gd name="connsiteX55" fmla="*/ 271490 w 453744"/>
              <a:gd name="connsiteY55" fmla="*/ 361077 h 453590"/>
              <a:gd name="connsiteX56" fmla="*/ 290396 w 453744"/>
              <a:gd name="connsiteY56" fmla="*/ 361077 h 453590"/>
              <a:gd name="connsiteX57" fmla="*/ 252584 w 453744"/>
              <a:gd name="connsiteY57" fmla="*/ 379976 h 453590"/>
              <a:gd name="connsiteX58" fmla="*/ 233678 w 453744"/>
              <a:gd name="connsiteY58" fmla="*/ 379976 h 453590"/>
              <a:gd name="connsiteX59" fmla="*/ 233678 w 453744"/>
              <a:gd name="connsiteY59" fmla="*/ 361077 h 453590"/>
              <a:gd name="connsiteX60" fmla="*/ 252584 w 453744"/>
              <a:gd name="connsiteY60" fmla="*/ 361077 h 453590"/>
              <a:gd name="connsiteX61" fmla="*/ 214772 w 453744"/>
              <a:gd name="connsiteY61" fmla="*/ 379976 h 453590"/>
              <a:gd name="connsiteX62" fmla="*/ 195866 w 453744"/>
              <a:gd name="connsiteY62" fmla="*/ 379976 h 453590"/>
              <a:gd name="connsiteX63" fmla="*/ 195866 w 453744"/>
              <a:gd name="connsiteY63" fmla="*/ 361077 h 453590"/>
              <a:gd name="connsiteX64" fmla="*/ 214772 w 453744"/>
              <a:gd name="connsiteY64" fmla="*/ 361077 h 453590"/>
              <a:gd name="connsiteX65" fmla="*/ 176960 w 453744"/>
              <a:gd name="connsiteY65" fmla="*/ 379976 h 453590"/>
              <a:gd name="connsiteX66" fmla="*/ 158054 w 453744"/>
              <a:gd name="connsiteY66" fmla="*/ 379976 h 453590"/>
              <a:gd name="connsiteX67" fmla="*/ 158054 w 453744"/>
              <a:gd name="connsiteY67" fmla="*/ 361077 h 453590"/>
              <a:gd name="connsiteX68" fmla="*/ 176960 w 453744"/>
              <a:gd name="connsiteY68" fmla="*/ 361077 h 453590"/>
              <a:gd name="connsiteX69" fmla="*/ 138802 w 453744"/>
              <a:gd name="connsiteY69" fmla="*/ 379976 h 453590"/>
              <a:gd name="connsiteX70" fmla="*/ 117186 w 453744"/>
              <a:gd name="connsiteY70" fmla="*/ 375251 h 453590"/>
              <a:gd name="connsiteX71" fmla="*/ 124401 w 453744"/>
              <a:gd name="connsiteY71" fmla="*/ 357801 h 453590"/>
              <a:gd name="connsiteX72" fmla="*/ 139495 w 453744"/>
              <a:gd name="connsiteY72" fmla="*/ 360951 h 453590"/>
              <a:gd name="connsiteX73" fmla="*/ 98690 w 453744"/>
              <a:gd name="connsiteY73" fmla="*/ 363628 h 453590"/>
              <a:gd name="connsiteX74" fmla="*/ 84919 w 453744"/>
              <a:gd name="connsiteY74" fmla="*/ 346839 h 453590"/>
              <a:gd name="connsiteX75" fmla="*/ 101179 w 453744"/>
              <a:gd name="connsiteY75" fmla="*/ 337200 h 453590"/>
              <a:gd name="connsiteX76" fmla="*/ 111262 w 453744"/>
              <a:gd name="connsiteY76" fmla="*/ 349517 h 453590"/>
              <a:gd name="connsiteX77" fmla="*/ 76633 w 453744"/>
              <a:gd name="connsiteY77" fmla="*/ 326837 h 453590"/>
              <a:gd name="connsiteX78" fmla="*/ 74427 w 453744"/>
              <a:gd name="connsiteY78" fmla="*/ 308410 h 453590"/>
              <a:gd name="connsiteX79" fmla="*/ 74427 w 453744"/>
              <a:gd name="connsiteY79" fmla="*/ 305858 h 453590"/>
              <a:gd name="connsiteX80" fmla="*/ 93333 w 453744"/>
              <a:gd name="connsiteY80" fmla="*/ 305858 h 453590"/>
              <a:gd name="connsiteX81" fmla="*/ 93333 w 453744"/>
              <a:gd name="connsiteY81" fmla="*/ 308410 h 453590"/>
              <a:gd name="connsiteX82" fmla="*/ 95002 w 453744"/>
              <a:gd name="connsiteY82" fmla="*/ 322333 h 453590"/>
              <a:gd name="connsiteX83" fmla="*/ 93995 w 453744"/>
              <a:gd name="connsiteY83" fmla="*/ 288439 h 453590"/>
              <a:gd name="connsiteX84" fmla="*/ 75309 w 453744"/>
              <a:gd name="connsiteY84" fmla="*/ 285541 h 453590"/>
              <a:gd name="connsiteX85" fmla="*/ 81611 w 453744"/>
              <a:gd name="connsiteY85" fmla="*/ 264941 h 453590"/>
              <a:gd name="connsiteX86" fmla="*/ 98721 w 453744"/>
              <a:gd name="connsiteY86" fmla="*/ 273005 h 453590"/>
              <a:gd name="connsiteX87" fmla="*/ 94121 w 453744"/>
              <a:gd name="connsiteY87" fmla="*/ 288313 h 453590"/>
              <a:gd name="connsiteX88" fmla="*/ 107606 w 453744"/>
              <a:gd name="connsiteY88" fmla="*/ 259743 h 453590"/>
              <a:gd name="connsiteX89" fmla="*/ 93711 w 453744"/>
              <a:gd name="connsiteY89" fmla="*/ 246955 h 453590"/>
              <a:gd name="connsiteX90" fmla="*/ 110947 w 453744"/>
              <a:gd name="connsiteY90" fmla="*/ 233441 h 453590"/>
              <a:gd name="connsiteX91" fmla="*/ 119990 w 453744"/>
              <a:gd name="connsiteY91" fmla="*/ 250010 h 453590"/>
              <a:gd name="connsiteX92" fmla="*/ 107733 w 453744"/>
              <a:gd name="connsiteY92" fmla="*/ 259680 h 453590"/>
              <a:gd name="connsiteX93" fmla="*/ 322316 w 453744"/>
              <a:gd name="connsiteY93" fmla="*/ 245978 h 453590"/>
              <a:gd name="connsiteX94" fmla="*/ 322316 w 453744"/>
              <a:gd name="connsiteY94" fmla="*/ 227079 h 453590"/>
              <a:gd name="connsiteX95" fmla="*/ 322316 w 453744"/>
              <a:gd name="connsiteY95" fmla="*/ 227079 h 453590"/>
              <a:gd name="connsiteX96" fmla="*/ 337536 w 453744"/>
              <a:gd name="connsiteY96" fmla="*/ 224338 h 453590"/>
              <a:gd name="connsiteX97" fmla="*/ 344089 w 453744"/>
              <a:gd name="connsiteY97" fmla="*/ 242072 h 453590"/>
              <a:gd name="connsiteX98" fmla="*/ 322442 w 453744"/>
              <a:gd name="connsiteY98" fmla="*/ 245852 h 453590"/>
              <a:gd name="connsiteX99" fmla="*/ 303410 w 453744"/>
              <a:gd name="connsiteY99" fmla="*/ 245978 h 453590"/>
              <a:gd name="connsiteX100" fmla="*/ 284504 w 453744"/>
              <a:gd name="connsiteY100" fmla="*/ 245821 h 453590"/>
              <a:gd name="connsiteX101" fmla="*/ 284504 w 453744"/>
              <a:gd name="connsiteY101" fmla="*/ 226921 h 453590"/>
              <a:gd name="connsiteX102" fmla="*/ 303410 w 453744"/>
              <a:gd name="connsiteY102" fmla="*/ 227079 h 453590"/>
              <a:gd name="connsiteX103" fmla="*/ 265598 w 453744"/>
              <a:gd name="connsiteY103" fmla="*/ 245695 h 453590"/>
              <a:gd name="connsiteX104" fmla="*/ 246692 w 453744"/>
              <a:gd name="connsiteY104" fmla="*/ 245537 h 453590"/>
              <a:gd name="connsiteX105" fmla="*/ 246692 w 453744"/>
              <a:gd name="connsiteY105" fmla="*/ 226638 h 453590"/>
              <a:gd name="connsiteX106" fmla="*/ 265598 w 453744"/>
              <a:gd name="connsiteY106" fmla="*/ 226795 h 453590"/>
              <a:gd name="connsiteX107" fmla="*/ 227786 w 453744"/>
              <a:gd name="connsiteY107" fmla="*/ 245380 h 453590"/>
              <a:gd name="connsiteX108" fmla="*/ 208880 w 453744"/>
              <a:gd name="connsiteY108" fmla="*/ 245380 h 453590"/>
              <a:gd name="connsiteX109" fmla="*/ 208880 w 453744"/>
              <a:gd name="connsiteY109" fmla="*/ 226480 h 453590"/>
              <a:gd name="connsiteX110" fmla="*/ 227786 w 453744"/>
              <a:gd name="connsiteY110" fmla="*/ 226480 h 453590"/>
              <a:gd name="connsiteX111" fmla="*/ 134768 w 453744"/>
              <a:gd name="connsiteY111" fmla="*/ 245191 h 453590"/>
              <a:gd name="connsiteX112" fmla="*/ 131995 w 453744"/>
              <a:gd name="connsiteY112" fmla="*/ 226512 h 453590"/>
              <a:gd name="connsiteX113" fmla="*/ 141197 w 453744"/>
              <a:gd name="connsiteY113" fmla="*/ 225819 h 453590"/>
              <a:gd name="connsiteX114" fmla="*/ 152320 w 453744"/>
              <a:gd name="connsiteY114" fmla="*/ 225819 h 453590"/>
              <a:gd name="connsiteX115" fmla="*/ 152320 w 453744"/>
              <a:gd name="connsiteY115" fmla="*/ 244718 h 453590"/>
              <a:gd name="connsiteX116" fmla="*/ 141291 w 453744"/>
              <a:gd name="connsiteY116" fmla="*/ 244718 h 453590"/>
              <a:gd name="connsiteX117" fmla="*/ 134800 w 453744"/>
              <a:gd name="connsiteY117" fmla="*/ 244939 h 453590"/>
              <a:gd name="connsiteX118" fmla="*/ 189974 w 453744"/>
              <a:gd name="connsiteY118" fmla="*/ 245191 h 453590"/>
              <a:gd name="connsiteX119" fmla="*/ 171068 w 453744"/>
              <a:gd name="connsiteY119" fmla="*/ 245191 h 453590"/>
              <a:gd name="connsiteX120" fmla="*/ 171068 w 453744"/>
              <a:gd name="connsiteY120" fmla="*/ 226291 h 453590"/>
              <a:gd name="connsiteX121" fmla="*/ 189974 w 453744"/>
              <a:gd name="connsiteY121" fmla="*/ 226291 h 453590"/>
              <a:gd name="connsiteX122" fmla="*/ 363279 w 453744"/>
              <a:gd name="connsiteY122" fmla="*/ 231299 h 453590"/>
              <a:gd name="connsiteX123" fmla="*/ 351210 w 453744"/>
              <a:gd name="connsiteY123" fmla="*/ 216747 h 453590"/>
              <a:gd name="connsiteX124" fmla="*/ 361672 w 453744"/>
              <a:gd name="connsiteY124" fmla="*/ 204840 h 453590"/>
              <a:gd name="connsiteX125" fmla="*/ 377616 w 453744"/>
              <a:gd name="connsiteY125" fmla="*/ 214951 h 453590"/>
              <a:gd name="connsiteX126" fmla="*/ 363247 w 453744"/>
              <a:gd name="connsiteY126" fmla="*/ 230953 h 453590"/>
              <a:gd name="connsiteX127" fmla="*/ 386407 w 453744"/>
              <a:gd name="connsiteY127" fmla="*/ 195233 h 453590"/>
              <a:gd name="connsiteX128" fmla="*/ 368195 w 453744"/>
              <a:gd name="connsiteY128" fmla="*/ 190161 h 453590"/>
              <a:gd name="connsiteX129" fmla="*/ 370274 w 453744"/>
              <a:gd name="connsiteY129" fmla="*/ 174727 h 453590"/>
              <a:gd name="connsiteX130" fmla="*/ 370274 w 453744"/>
              <a:gd name="connsiteY130" fmla="*/ 174002 h 453590"/>
              <a:gd name="connsiteX131" fmla="*/ 389180 w 453744"/>
              <a:gd name="connsiteY131" fmla="*/ 174002 h 453590"/>
              <a:gd name="connsiteX132" fmla="*/ 389180 w 453744"/>
              <a:gd name="connsiteY132" fmla="*/ 174727 h 453590"/>
              <a:gd name="connsiteX133" fmla="*/ 386376 w 453744"/>
              <a:gd name="connsiteY133" fmla="*/ 194886 h 453590"/>
              <a:gd name="connsiteX134" fmla="*/ 369802 w 453744"/>
              <a:gd name="connsiteY134" fmla="*/ 156331 h 453590"/>
              <a:gd name="connsiteX135" fmla="*/ 365485 w 453744"/>
              <a:gd name="connsiteY135" fmla="*/ 140802 h 453590"/>
              <a:gd name="connsiteX136" fmla="*/ 382784 w 453744"/>
              <a:gd name="connsiteY136" fmla="*/ 133179 h 453590"/>
              <a:gd name="connsiteX137" fmla="*/ 388550 w 453744"/>
              <a:gd name="connsiteY137" fmla="*/ 153937 h 453590"/>
              <a:gd name="connsiteX138" fmla="*/ 356914 w 453744"/>
              <a:gd name="connsiteY138" fmla="*/ 127320 h 453590"/>
              <a:gd name="connsiteX139" fmla="*/ 344782 w 453744"/>
              <a:gd name="connsiteY139" fmla="*/ 117272 h 453590"/>
              <a:gd name="connsiteX140" fmla="*/ 354235 w 453744"/>
              <a:gd name="connsiteY140" fmla="*/ 100924 h 453590"/>
              <a:gd name="connsiteX141" fmla="*/ 371062 w 453744"/>
              <a:gd name="connsiteY141" fmla="*/ 114878 h 453590"/>
              <a:gd name="connsiteX142" fmla="*/ 330257 w 453744"/>
              <a:gd name="connsiteY142" fmla="*/ 111886 h 453590"/>
              <a:gd name="connsiteX143" fmla="*/ 322474 w 453744"/>
              <a:gd name="connsiteY143" fmla="*/ 111193 h 453590"/>
              <a:gd name="connsiteX144" fmla="*/ 313021 w 453744"/>
              <a:gd name="connsiteY144" fmla="*/ 111193 h 453590"/>
              <a:gd name="connsiteX145" fmla="*/ 313021 w 453744"/>
              <a:gd name="connsiteY145" fmla="*/ 92293 h 453590"/>
              <a:gd name="connsiteX146" fmla="*/ 322474 w 453744"/>
              <a:gd name="connsiteY146" fmla="*/ 92293 h 453590"/>
              <a:gd name="connsiteX147" fmla="*/ 333597 w 453744"/>
              <a:gd name="connsiteY147" fmla="*/ 93269 h 453590"/>
              <a:gd name="connsiteX148" fmla="*/ 294178 w 453744"/>
              <a:gd name="connsiteY148" fmla="*/ 111193 h 453590"/>
              <a:gd name="connsiteX149" fmla="*/ 275272 w 453744"/>
              <a:gd name="connsiteY149" fmla="*/ 111193 h 453590"/>
              <a:gd name="connsiteX150" fmla="*/ 275272 w 453744"/>
              <a:gd name="connsiteY150" fmla="*/ 92293 h 453590"/>
              <a:gd name="connsiteX151" fmla="*/ 294178 w 453744"/>
              <a:gd name="connsiteY151" fmla="*/ 92293 h 453590"/>
              <a:gd name="connsiteX152" fmla="*/ 256366 w 453744"/>
              <a:gd name="connsiteY152" fmla="*/ 111193 h 453590"/>
              <a:gd name="connsiteX153" fmla="*/ 237460 w 453744"/>
              <a:gd name="connsiteY153" fmla="*/ 111193 h 453590"/>
              <a:gd name="connsiteX154" fmla="*/ 237460 w 453744"/>
              <a:gd name="connsiteY154" fmla="*/ 92293 h 453590"/>
              <a:gd name="connsiteX155" fmla="*/ 256366 w 453744"/>
              <a:gd name="connsiteY155" fmla="*/ 92293 h 453590"/>
              <a:gd name="connsiteX156" fmla="*/ 218554 w 453744"/>
              <a:gd name="connsiteY156" fmla="*/ 111193 h 453590"/>
              <a:gd name="connsiteX157" fmla="*/ 199648 w 453744"/>
              <a:gd name="connsiteY157" fmla="*/ 111193 h 453590"/>
              <a:gd name="connsiteX158" fmla="*/ 199648 w 453744"/>
              <a:gd name="connsiteY158" fmla="*/ 92293 h 453590"/>
              <a:gd name="connsiteX159" fmla="*/ 218554 w 453744"/>
              <a:gd name="connsiteY159" fmla="*/ 92293 h 453590"/>
              <a:gd name="connsiteX160" fmla="*/ 180742 w 453744"/>
              <a:gd name="connsiteY160" fmla="*/ 111193 h 453590"/>
              <a:gd name="connsiteX161" fmla="*/ 161836 w 453744"/>
              <a:gd name="connsiteY161" fmla="*/ 111193 h 453590"/>
              <a:gd name="connsiteX162" fmla="*/ 161836 w 453744"/>
              <a:gd name="connsiteY162" fmla="*/ 92293 h 453590"/>
              <a:gd name="connsiteX163" fmla="*/ 180742 w 453744"/>
              <a:gd name="connsiteY163" fmla="*/ 92293 h 453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3744" h="453590">
                <a:moveTo>
                  <a:pt x="0" y="0"/>
                </a:moveTo>
                <a:lnTo>
                  <a:pt x="0" y="453590"/>
                </a:lnTo>
                <a:lnTo>
                  <a:pt x="453744" y="453590"/>
                </a:lnTo>
                <a:lnTo>
                  <a:pt x="453744" y="0"/>
                </a:lnTo>
                <a:close/>
                <a:moveTo>
                  <a:pt x="434397" y="434218"/>
                </a:moveTo>
                <a:lnTo>
                  <a:pt x="19284" y="434218"/>
                </a:lnTo>
                <a:lnTo>
                  <a:pt x="19284" y="19341"/>
                </a:lnTo>
                <a:lnTo>
                  <a:pt x="434334" y="19341"/>
                </a:lnTo>
                <a:close/>
                <a:moveTo>
                  <a:pt x="122889" y="48131"/>
                </a:moveTo>
                <a:lnTo>
                  <a:pt x="159220" y="145275"/>
                </a:lnTo>
                <a:lnTo>
                  <a:pt x="137163" y="145275"/>
                </a:lnTo>
                <a:lnTo>
                  <a:pt x="129821" y="123635"/>
                </a:lnTo>
                <a:lnTo>
                  <a:pt x="93458" y="123635"/>
                </a:lnTo>
                <a:lnTo>
                  <a:pt x="85833" y="145275"/>
                </a:lnTo>
                <a:lnTo>
                  <a:pt x="64343" y="145275"/>
                </a:lnTo>
                <a:lnTo>
                  <a:pt x="101084" y="48131"/>
                </a:lnTo>
                <a:close/>
                <a:moveTo>
                  <a:pt x="124086" y="107728"/>
                </a:moveTo>
                <a:lnTo>
                  <a:pt x="111861" y="72070"/>
                </a:lnTo>
                <a:lnTo>
                  <a:pt x="111577" y="72070"/>
                </a:lnTo>
                <a:lnTo>
                  <a:pt x="98973" y="107728"/>
                </a:lnTo>
                <a:close/>
                <a:moveTo>
                  <a:pt x="353542" y="308284"/>
                </a:moveTo>
                <a:cubicBezTo>
                  <a:pt x="357765" y="308249"/>
                  <a:pt x="361987" y="308662"/>
                  <a:pt x="366146" y="309512"/>
                </a:cubicBezTo>
                <a:cubicBezTo>
                  <a:pt x="369644" y="310193"/>
                  <a:pt x="372984" y="311554"/>
                  <a:pt x="375946" y="313513"/>
                </a:cubicBezTo>
                <a:cubicBezTo>
                  <a:pt x="378656" y="315396"/>
                  <a:pt x="380830" y="317960"/>
                  <a:pt x="382248" y="320947"/>
                </a:cubicBezTo>
                <a:cubicBezTo>
                  <a:pt x="383855" y="324541"/>
                  <a:pt x="384611" y="328450"/>
                  <a:pt x="384485" y="332381"/>
                </a:cubicBezTo>
                <a:cubicBezTo>
                  <a:pt x="384706" y="336731"/>
                  <a:pt x="383603" y="341043"/>
                  <a:pt x="381271" y="344729"/>
                </a:cubicBezTo>
                <a:cubicBezTo>
                  <a:pt x="378750" y="348244"/>
                  <a:pt x="375348" y="351019"/>
                  <a:pt x="371409" y="352761"/>
                </a:cubicBezTo>
                <a:cubicBezTo>
                  <a:pt x="376828" y="354096"/>
                  <a:pt x="381587" y="357313"/>
                  <a:pt x="384831" y="361833"/>
                </a:cubicBezTo>
                <a:cubicBezTo>
                  <a:pt x="387857" y="366444"/>
                  <a:pt x="389401" y="371878"/>
                  <a:pt x="389243" y="377393"/>
                </a:cubicBezTo>
                <a:cubicBezTo>
                  <a:pt x="389338" y="381765"/>
                  <a:pt x="388361" y="386094"/>
                  <a:pt x="386376" y="389993"/>
                </a:cubicBezTo>
                <a:cubicBezTo>
                  <a:pt x="384548" y="393496"/>
                  <a:pt x="381901" y="396507"/>
                  <a:pt x="378687" y="398781"/>
                </a:cubicBezTo>
                <a:cubicBezTo>
                  <a:pt x="375348" y="401103"/>
                  <a:pt x="371597" y="402810"/>
                  <a:pt x="367659" y="403821"/>
                </a:cubicBezTo>
                <a:cubicBezTo>
                  <a:pt x="363531" y="404886"/>
                  <a:pt x="359309" y="405425"/>
                  <a:pt x="355055" y="405428"/>
                </a:cubicBezTo>
                <a:lnTo>
                  <a:pt x="307979" y="405428"/>
                </a:lnTo>
                <a:lnTo>
                  <a:pt x="307979" y="308284"/>
                </a:lnTo>
                <a:close/>
                <a:moveTo>
                  <a:pt x="350833" y="347595"/>
                </a:moveTo>
                <a:cubicBezTo>
                  <a:pt x="354204" y="347759"/>
                  <a:pt x="357512" y="346804"/>
                  <a:pt x="360286" y="344886"/>
                </a:cubicBezTo>
                <a:cubicBezTo>
                  <a:pt x="362901" y="342725"/>
                  <a:pt x="364288" y="339412"/>
                  <a:pt x="363972" y="336035"/>
                </a:cubicBezTo>
                <a:cubicBezTo>
                  <a:pt x="364035" y="334101"/>
                  <a:pt x="363625" y="332182"/>
                  <a:pt x="362744" y="330459"/>
                </a:cubicBezTo>
                <a:cubicBezTo>
                  <a:pt x="361987" y="329077"/>
                  <a:pt x="360916" y="327905"/>
                  <a:pt x="359593" y="327057"/>
                </a:cubicBezTo>
                <a:cubicBezTo>
                  <a:pt x="358142" y="326207"/>
                  <a:pt x="356567" y="325631"/>
                  <a:pt x="354897" y="325356"/>
                </a:cubicBezTo>
                <a:cubicBezTo>
                  <a:pt x="353070" y="325038"/>
                  <a:pt x="351242" y="324881"/>
                  <a:pt x="349383" y="324884"/>
                </a:cubicBezTo>
                <a:lnTo>
                  <a:pt x="329374" y="324884"/>
                </a:lnTo>
                <a:lnTo>
                  <a:pt x="329374" y="347595"/>
                </a:lnTo>
                <a:close/>
                <a:moveTo>
                  <a:pt x="352061" y="388828"/>
                </a:moveTo>
                <a:cubicBezTo>
                  <a:pt x="354078" y="388840"/>
                  <a:pt x="356095" y="388639"/>
                  <a:pt x="358048" y="388229"/>
                </a:cubicBezTo>
                <a:cubicBezTo>
                  <a:pt x="359844" y="387854"/>
                  <a:pt x="361546" y="387161"/>
                  <a:pt x="363090" y="386182"/>
                </a:cubicBezTo>
                <a:cubicBezTo>
                  <a:pt x="364571" y="385205"/>
                  <a:pt x="365737" y="383873"/>
                  <a:pt x="366556" y="382307"/>
                </a:cubicBezTo>
                <a:cubicBezTo>
                  <a:pt x="367501" y="380342"/>
                  <a:pt x="367942" y="378181"/>
                  <a:pt x="367848" y="376007"/>
                </a:cubicBezTo>
                <a:cubicBezTo>
                  <a:pt x="368226" y="371976"/>
                  <a:pt x="366682" y="368003"/>
                  <a:pt x="363625" y="365329"/>
                </a:cubicBezTo>
                <a:cubicBezTo>
                  <a:pt x="360349" y="363083"/>
                  <a:pt x="356442" y="361978"/>
                  <a:pt x="352471" y="362179"/>
                </a:cubicBezTo>
                <a:lnTo>
                  <a:pt x="329185" y="362179"/>
                </a:lnTo>
                <a:lnTo>
                  <a:pt x="329185" y="388828"/>
                </a:lnTo>
                <a:close/>
                <a:moveTo>
                  <a:pt x="290396" y="379976"/>
                </a:moveTo>
                <a:lnTo>
                  <a:pt x="271490" y="379976"/>
                </a:lnTo>
                <a:lnTo>
                  <a:pt x="271490" y="361077"/>
                </a:lnTo>
                <a:lnTo>
                  <a:pt x="290396" y="361077"/>
                </a:lnTo>
                <a:close/>
                <a:moveTo>
                  <a:pt x="252584" y="379976"/>
                </a:moveTo>
                <a:lnTo>
                  <a:pt x="233678" y="379976"/>
                </a:lnTo>
                <a:lnTo>
                  <a:pt x="233678" y="361077"/>
                </a:lnTo>
                <a:lnTo>
                  <a:pt x="252584" y="361077"/>
                </a:lnTo>
                <a:close/>
                <a:moveTo>
                  <a:pt x="214772" y="379976"/>
                </a:moveTo>
                <a:lnTo>
                  <a:pt x="195866" y="379976"/>
                </a:lnTo>
                <a:lnTo>
                  <a:pt x="195866" y="361077"/>
                </a:lnTo>
                <a:lnTo>
                  <a:pt x="214772" y="361077"/>
                </a:lnTo>
                <a:close/>
                <a:moveTo>
                  <a:pt x="176960" y="379976"/>
                </a:moveTo>
                <a:lnTo>
                  <a:pt x="158054" y="379976"/>
                </a:lnTo>
                <a:lnTo>
                  <a:pt x="158054" y="361077"/>
                </a:lnTo>
                <a:lnTo>
                  <a:pt x="176960" y="361077"/>
                </a:lnTo>
                <a:close/>
                <a:moveTo>
                  <a:pt x="138802" y="379976"/>
                </a:moveTo>
                <a:cubicBezTo>
                  <a:pt x="131365" y="379702"/>
                  <a:pt x="124055" y="378102"/>
                  <a:pt x="117186" y="375251"/>
                </a:cubicBezTo>
                <a:lnTo>
                  <a:pt x="124401" y="357801"/>
                </a:lnTo>
                <a:cubicBezTo>
                  <a:pt x="129223" y="359735"/>
                  <a:pt x="134327" y="360799"/>
                  <a:pt x="139495" y="360951"/>
                </a:cubicBezTo>
                <a:close/>
                <a:moveTo>
                  <a:pt x="98690" y="363628"/>
                </a:moveTo>
                <a:cubicBezTo>
                  <a:pt x="93270" y="358777"/>
                  <a:pt x="88607" y="353114"/>
                  <a:pt x="84919" y="346839"/>
                </a:cubicBezTo>
                <a:lnTo>
                  <a:pt x="101179" y="337200"/>
                </a:lnTo>
                <a:cubicBezTo>
                  <a:pt x="103888" y="341805"/>
                  <a:pt x="107292" y="345963"/>
                  <a:pt x="111262" y="349517"/>
                </a:cubicBezTo>
                <a:close/>
                <a:moveTo>
                  <a:pt x="76633" y="326837"/>
                </a:moveTo>
                <a:cubicBezTo>
                  <a:pt x="75152" y="320808"/>
                  <a:pt x="74427" y="314618"/>
                  <a:pt x="74427" y="308410"/>
                </a:cubicBezTo>
                <a:lnTo>
                  <a:pt x="74427" y="305858"/>
                </a:lnTo>
                <a:lnTo>
                  <a:pt x="93333" y="305858"/>
                </a:lnTo>
                <a:lnTo>
                  <a:pt x="93333" y="308410"/>
                </a:lnTo>
                <a:cubicBezTo>
                  <a:pt x="93333" y="313100"/>
                  <a:pt x="93900" y="317775"/>
                  <a:pt x="95002" y="322333"/>
                </a:cubicBezTo>
                <a:close/>
                <a:moveTo>
                  <a:pt x="93995" y="288439"/>
                </a:moveTo>
                <a:lnTo>
                  <a:pt x="75309" y="285541"/>
                </a:lnTo>
                <a:cubicBezTo>
                  <a:pt x="76412" y="278410"/>
                  <a:pt x="78554" y="271474"/>
                  <a:pt x="81611" y="264941"/>
                </a:cubicBezTo>
                <a:lnTo>
                  <a:pt x="98721" y="273005"/>
                </a:lnTo>
                <a:cubicBezTo>
                  <a:pt x="96484" y="277865"/>
                  <a:pt x="94909" y="283018"/>
                  <a:pt x="94121" y="288313"/>
                </a:cubicBezTo>
                <a:close/>
                <a:moveTo>
                  <a:pt x="107606" y="259743"/>
                </a:moveTo>
                <a:lnTo>
                  <a:pt x="93711" y="246955"/>
                </a:lnTo>
                <a:cubicBezTo>
                  <a:pt x="98658" y="241527"/>
                  <a:pt x="104487" y="236963"/>
                  <a:pt x="110947" y="233441"/>
                </a:cubicBezTo>
                <a:lnTo>
                  <a:pt x="119990" y="250010"/>
                </a:lnTo>
                <a:cubicBezTo>
                  <a:pt x="115421" y="252565"/>
                  <a:pt x="111294" y="255828"/>
                  <a:pt x="107733" y="259680"/>
                </a:cubicBezTo>
                <a:close/>
                <a:moveTo>
                  <a:pt x="322316" y="245978"/>
                </a:moveTo>
                <a:lnTo>
                  <a:pt x="322316" y="227079"/>
                </a:lnTo>
                <a:lnTo>
                  <a:pt x="322316" y="227079"/>
                </a:lnTo>
                <a:cubicBezTo>
                  <a:pt x="327515" y="227085"/>
                  <a:pt x="332683" y="226156"/>
                  <a:pt x="337536" y="224338"/>
                </a:cubicBezTo>
                <a:lnTo>
                  <a:pt x="344089" y="242072"/>
                </a:lnTo>
                <a:cubicBezTo>
                  <a:pt x="337157" y="244598"/>
                  <a:pt x="329815" y="245881"/>
                  <a:pt x="322442" y="245852"/>
                </a:cubicBezTo>
                <a:close/>
                <a:moveTo>
                  <a:pt x="303410" y="245978"/>
                </a:moveTo>
                <a:lnTo>
                  <a:pt x="284504" y="245821"/>
                </a:lnTo>
                <a:lnTo>
                  <a:pt x="284504" y="226921"/>
                </a:lnTo>
                <a:lnTo>
                  <a:pt x="303410" y="227079"/>
                </a:lnTo>
                <a:close/>
                <a:moveTo>
                  <a:pt x="265598" y="245695"/>
                </a:moveTo>
                <a:lnTo>
                  <a:pt x="246692" y="245537"/>
                </a:lnTo>
                <a:lnTo>
                  <a:pt x="246692" y="226638"/>
                </a:lnTo>
                <a:lnTo>
                  <a:pt x="265598" y="226795"/>
                </a:lnTo>
                <a:close/>
                <a:moveTo>
                  <a:pt x="227786" y="245380"/>
                </a:moveTo>
                <a:lnTo>
                  <a:pt x="208880" y="245380"/>
                </a:lnTo>
                <a:lnTo>
                  <a:pt x="208880" y="226480"/>
                </a:lnTo>
                <a:lnTo>
                  <a:pt x="227786" y="226480"/>
                </a:lnTo>
                <a:close/>
                <a:moveTo>
                  <a:pt x="134768" y="245191"/>
                </a:moveTo>
                <a:lnTo>
                  <a:pt x="131995" y="226512"/>
                </a:lnTo>
                <a:cubicBezTo>
                  <a:pt x="135052" y="226058"/>
                  <a:pt x="138109" y="225828"/>
                  <a:pt x="141197" y="225819"/>
                </a:cubicBezTo>
                <a:lnTo>
                  <a:pt x="152320" y="225819"/>
                </a:lnTo>
                <a:lnTo>
                  <a:pt x="152320" y="244718"/>
                </a:lnTo>
                <a:lnTo>
                  <a:pt x="141291" y="244718"/>
                </a:lnTo>
                <a:cubicBezTo>
                  <a:pt x="139116" y="244630"/>
                  <a:pt x="136942" y="244702"/>
                  <a:pt x="134800" y="244939"/>
                </a:cubicBezTo>
                <a:close/>
                <a:moveTo>
                  <a:pt x="189974" y="245191"/>
                </a:moveTo>
                <a:lnTo>
                  <a:pt x="171068" y="245191"/>
                </a:lnTo>
                <a:lnTo>
                  <a:pt x="171068" y="226291"/>
                </a:lnTo>
                <a:lnTo>
                  <a:pt x="189974" y="226291"/>
                </a:lnTo>
                <a:close/>
                <a:moveTo>
                  <a:pt x="363279" y="231299"/>
                </a:moveTo>
                <a:lnTo>
                  <a:pt x="351210" y="216747"/>
                </a:lnTo>
                <a:cubicBezTo>
                  <a:pt x="355307" y="213345"/>
                  <a:pt x="358836" y="209326"/>
                  <a:pt x="361672" y="204840"/>
                </a:cubicBezTo>
                <a:lnTo>
                  <a:pt x="377616" y="214951"/>
                </a:lnTo>
                <a:cubicBezTo>
                  <a:pt x="373677" y="220999"/>
                  <a:pt x="368856" y="226398"/>
                  <a:pt x="363247" y="230953"/>
                </a:cubicBezTo>
                <a:close/>
                <a:moveTo>
                  <a:pt x="386407" y="195233"/>
                </a:moveTo>
                <a:lnTo>
                  <a:pt x="368195" y="190161"/>
                </a:lnTo>
                <a:cubicBezTo>
                  <a:pt x="369581" y="185134"/>
                  <a:pt x="370274" y="179943"/>
                  <a:pt x="370274" y="174727"/>
                </a:cubicBezTo>
                <a:lnTo>
                  <a:pt x="370274" y="174002"/>
                </a:lnTo>
                <a:lnTo>
                  <a:pt x="389180" y="174002"/>
                </a:lnTo>
                <a:lnTo>
                  <a:pt x="389180" y="174727"/>
                </a:lnTo>
                <a:cubicBezTo>
                  <a:pt x="389149" y="181540"/>
                  <a:pt x="388203" y="188319"/>
                  <a:pt x="386376" y="194886"/>
                </a:cubicBezTo>
                <a:close/>
                <a:moveTo>
                  <a:pt x="369802" y="156331"/>
                </a:moveTo>
                <a:cubicBezTo>
                  <a:pt x="369108" y="150973"/>
                  <a:pt x="367659" y="145744"/>
                  <a:pt x="365485" y="140802"/>
                </a:cubicBezTo>
                <a:lnTo>
                  <a:pt x="382784" y="133179"/>
                </a:lnTo>
                <a:cubicBezTo>
                  <a:pt x="385714" y="139781"/>
                  <a:pt x="387636" y="146774"/>
                  <a:pt x="388550" y="153937"/>
                </a:cubicBezTo>
                <a:close/>
                <a:moveTo>
                  <a:pt x="356914" y="127320"/>
                </a:moveTo>
                <a:cubicBezTo>
                  <a:pt x="353448" y="123332"/>
                  <a:pt x="349352" y="119940"/>
                  <a:pt x="344782" y="117272"/>
                </a:cubicBezTo>
                <a:lnTo>
                  <a:pt x="354235" y="100924"/>
                </a:lnTo>
                <a:cubicBezTo>
                  <a:pt x="360569" y="104634"/>
                  <a:pt x="366241" y="109347"/>
                  <a:pt x="371062" y="114878"/>
                </a:cubicBezTo>
                <a:close/>
                <a:moveTo>
                  <a:pt x="330257" y="111886"/>
                </a:moveTo>
                <a:cubicBezTo>
                  <a:pt x="327704" y="111419"/>
                  <a:pt x="325089" y="111186"/>
                  <a:pt x="322474" y="111193"/>
                </a:cubicBezTo>
                <a:lnTo>
                  <a:pt x="313021" y="111193"/>
                </a:lnTo>
                <a:lnTo>
                  <a:pt x="313021" y="92293"/>
                </a:lnTo>
                <a:lnTo>
                  <a:pt x="322474" y="92293"/>
                </a:lnTo>
                <a:cubicBezTo>
                  <a:pt x="326192" y="92287"/>
                  <a:pt x="329941" y="92611"/>
                  <a:pt x="333597" y="93269"/>
                </a:cubicBezTo>
                <a:close/>
                <a:moveTo>
                  <a:pt x="294178" y="111193"/>
                </a:moveTo>
                <a:lnTo>
                  <a:pt x="275272" y="111193"/>
                </a:lnTo>
                <a:lnTo>
                  <a:pt x="275272" y="92293"/>
                </a:lnTo>
                <a:lnTo>
                  <a:pt x="294178" y="92293"/>
                </a:lnTo>
                <a:close/>
                <a:moveTo>
                  <a:pt x="256366" y="111193"/>
                </a:moveTo>
                <a:lnTo>
                  <a:pt x="237460" y="111193"/>
                </a:lnTo>
                <a:lnTo>
                  <a:pt x="237460" y="92293"/>
                </a:lnTo>
                <a:lnTo>
                  <a:pt x="256366" y="92293"/>
                </a:lnTo>
                <a:close/>
                <a:moveTo>
                  <a:pt x="218554" y="111193"/>
                </a:moveTo>
                <a:lnTo>
                  <a:pt x="199648" y="111193"/>
                </a:lnTo>
                <a:lnTo>
                  <a:pt x="199648" y="92293"/>
                </a:lnTo>
                <a:lnTo>
                  <a:pt x="218554" y="92293"/>
                </a:lnTo>
                <a:close/>
                <a:moveTo>
                  <a:pt x="180742" y="111193"/>
                </a:moveTo>
                <a:lnTo>
                  <a:pt x="161836" y="111193"/>
                </a:lnTo>
                <a:lnTo>
                  <a:pt x="161836" y="92293"/>
                </a:lnTo>
                <a:lnTo>
                  <a:pt x="180742" y="92293"/>
                </a:lnTo>
                <a:close/>
              </a:path>
            </a:pathLst>
          </a:custGeom>
          <a:solidFill>
            <a:schemeClr val="accent2"/>
          </a:solidFill>
          <a:ln w="3151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52">
            <a:extLst>
              <a:ext uri="{FF2B5EF4-FFF2-40B4-BE49-F238E27FC236}">
                <a16:creationId xmlns:a16="http://schemas.microsoft.com/office/drawing/2014/main" id="{C6CD4F13-85F0-230D-588C-4C69665E66B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53929" y="3501255"/>
            <a:ext cx="893324" cy="895862"/>
          </a:xfrm>
          <a:custGeom>
            <a:avLst/>
            <a:gdLst>
              <a:gd name="T0" fmla="*/ 165 w 576"/>
              <a:gd name="T1" fmla="*/ 225 h 576"/>
              <a:gd name="T2" fmla="*/ 225 w 576"/>
              <a:gd name="T3" fmla="*/ 165 h 576"/>
              <a:gd name="T4" fmla="*/ 165 w 576"/>
              <a:gd name="T5" fmla="*/ 106 h 576"/>
              <a:gd name="T6" fmla="*/ 106 w 576"/>
              <a:gd name="T7" fmla="*/ 165 h 576"/>
              <a:gd name="T8" fmla="*/ 165 w 576"/>
              <a:gd name="T9" fmla="*/ 225 h 576"/>
              <a:gd name="T10" fmla="*/ 165 w 576"/>
              <a:gd name="T11" fmla="*/ 130 h 576"/>
              <a:gd name="T12" fmla="*/ 200 w 576"/>
              <a:gd name="T13" fmla="*/ 165 h 576"/>
              <a:gd name="T14" fmla="*/ 165 w 576"/>
              <a:gd name="T15" fmla="*/ 200 h 576"/>
              <a:gd name="T16" fmla="*/ 130 w 576"/>
              <a:gd name="T17" fmla="*/ 165 h 576"/>
              <a:gd name="T18" fmla="*/ 165 w 576"/>
              <a:gd name="T19" fmla="*/ 130 h 576"/>
              <a:gd name="T20" fmla="*/ 0 w 576"/>
              <a:gd name="T21" fmla="*/ 0 h 576"/>
              <a:gd name="T22" fmla="*/ 0 w 576"/>
              <a:gd name="T23" fmla="*/ 576 h 576"/>
              <a:gd name="T24" fmla="*/ 576 w 576"/>
              <a:gd name="T25" fmla="*/ 576 h 576"/>
              <a:gd name="T26" fmla="*/ 576 w 576"/>
              <a:gd name="T27" fmla="*/ 0 h 576"/>
              <a:gd name="T28" fmla="*/ 0 w 576"/>
              <a:gd name="T29" fmla="*/ 0 h 576"/>
              <a:gd name="T30" fmla="*/ 534 w 576"/>
              <a:gd name="T31" fmla="*/ 25 h 576"/>
              <a:gd name="T32" fmla="*/ 25 w 576"/>
              <a:gd name="T33" fmla="*/ 534 h 576"/>
              <a:gd name="T34" fmla="*/ 25 w 576"/>
              <a:gd name="T35" fmla="*/ 25 h 576"/>
              <a:gd name="T36" fmla="*/ 534 w 576"/>
              <a:gd name="T37" fmla="*/ 25 h 576"/>
              <a:gd name="T38" fmla="*/ 42 w 576"/>
              <a:gd name="T39" fmla="*/ 551 h 576"/>
              <a:gd name="T40" fmla="*/ 551 w 576"/>
              <a:gd name="T41" fmla="*/ 42 h 576"/>
              <a:gd name="T42" fmla="*/ 551 w 576"/>
              <a:gd name="T43" fmla="*/ 551 h 576"/>
              <a:gd name="T44" fmla="*/ 42 w 576"/>
              <a:gd name="T45" fmla="*/ 551 h 576"/>
              <a:gd name="T46" fmla="*/ 411 w 576"/>
              <a:gd name="T47" fmla="*/ 351 h 576"/>
              <a:gd name="T48" fmla="*/ 351 w 576"/>
              <a:gd name="T49" fmla="*/ 411 h 576"/>
              <a:gd name="T50" fmla="*/ 411 w 576"/>
              <a:gd name="T51" fmla="*/ 470 h 576"/>
              <a:gd name="T52" fmla="*/ 470 w 576"/>
              <a:gd name="T53" fmla="*/ 411 h 576"/>
              <a:gd name="T54" fmla="*/ 411 w 576"/>
              <a:gd name="T55" fmla="*/ 351 h 576"/>
              <a:gd name="T56" fmla="*/ 411 w 576"/>
              <a:gd name="T57" fmla="*/ 446 h 576"/>
              <a:gd name="T58" fmla="*/ 376 w 576"/>
              <a:gd name="T59" fmla="*/ 411 h 576"/>
              <a:gd name="T60" fmla="*/ 411 w 576"/>
              <a:gd name="T61" fmla="*/ 376 h 576"/>
              <a:gd name="T62" fmla="*/ 446 w 576"/>
              <a:gd name="T63" fmla="*/ 411 h 576"/>
              <a:gd name="T64" fmla="*/ 411 w 576"/>
              <a:gd name="T65" fmla="*/ 446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76" h="576">
                <a:moveTo>
                  <a:pt x="165" y="225"/>
                </a:moveTo>
                <a:cubicBezTo>
                  <a:pt x="198" y="225"/>
                  <a:pt x="225" y="198"/>
                  <a:pt x="225" y="165"/>
                </a:cubicBezTo>
                <a:cubicBezTo>
                  <a:pt x="225" y="133"/>
                  <a:pt x="198" y="106"/>
                  <a:pt x="165" y="106"/>
                </a:cubicBezTo>
                <a:cubicBezTo>
                  <a:pt x="132" y="106"/>
                  <a:pt x="106" y="133"/>
                  <a:pt x="106" y="165"/>
                </a:cubicBezTo>
                <a:cubicBezTo>
                  <a:pt x="106" y="198"/>
                  <a:pt x="132" y="225"/>
                  <a:pt x="165" y="225"/>
                </a:cubicBezTo>
                <a:close/>
                <a:moveTo>
                  <a:pt x="165" y="130"/>
                </a:moveTo>
                <a:cubicBezTo>
                  <a:pt x="184" y="130"/>
                  <a:pt x="200" y="146"/>
                  <a:pt x="200" y="165"/>
                </a:cubicBezTo>
                <a:cubicBezTo>
                  <a:pt x="200" y="185"/>
                  <a:pt x="184" y="200"/>
                  <a:pt x="165" y="200"/>
                </a:cubicBezTo>
                <a:cubicBezTo>
                  <a:pt x="146" y="200"/>
                  <a:pt x="130" y="185"/>
                  <a:pt x="130" y="165"/>
                </a:cubicBezTo>
                <a:cubicBezTo>
                  <a:pt x="130" y="146"/>
                  <a:pt x="146" y="130"/>
                  <a:pt x="165" y="130"/>
                </a:cubicBezTo>
                <a:close/>
                <a:moveTo>
                  <a:pt x="0" y="0"/>
                </a:moveTo>
                <a:cubicBezTo>
                  <a:pt x="0" y="576"/>
                  <a:pt x="0" y="576"/>
                  <a:pt x="0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0"/>
                  <a:pt x="576" y="0"/>
                  <a:pt x="576" y="0"/>
                </a:cubicBezTo>
                <a:lnTo>
                  <a:pt x="0" y="0"/>
                </a:lnTo>
                <a:close/>
                <a:moveTo>
                  <a:pt x="534" y="25"/>
                </a:moveTo>
                <a:cubicBezTo>
                  <a:pt x="25" y="534"/>
                  <a:pt x="25" y="534"/>
                  <a:pt x="25" y="534"/>
                </a:cubicBezTo>
                <a:cubicBezTo>
                  <a:pt x="25" y="25"/>
                  <a:pt x="25" y="25"/>
                  <a:pt x="25" y="25"/>
                </a:cubicBezTo>
                <a:lnTo>
                  <a:pt x="534" y="25"/>
                </a:lnTo>
                <a:close/>
                <a:moveTo>
                  <a:pt x="42" y="551"/>
                </a:moveTo>
                <a:cubicBezTo>
                  <a:pt x="551" y="42"/>
                  <a:pt x="551" y="42"/>
                  <a:pt x="551" y="42"/>
                </a:cubicBezTo>
                <a:cubicBezTo>
                  <a:pt x="551" y="551"/>
                  <a:pt x="551" y="551"/>
                  <a:pt x="551" y="551"/>
                </a:cubicBezTo>
                <a:lnTo>
                  <a:pt x="42" y="551"/>
                </a:lnTo>
                <a:close/>
                <a:moveTo>
                  <a:pt x="411" y="351"/>
                </a:moveTo>
                <a:cubicBezTo>
                  <a:pt x="378" y="351"/>
                  <a:pt x="351" y="378"/>
                  <a:pt x="351" y="411"/>
                </a:cubicBezTo>
                <a:cubicBezTo>
                  <a:pt x="351" y="443"/>
                  <a:pt x="378" y="470"/>
                  <a:pt x="411" y="470"/>
                </a:cubicBezTo>
                <a:cubicBezTo>
                  <a:pt x="444" y="470"/>
                  <a:pt x="470" y="443"/>
                  <a:pt x="470" y="411"/>
                </a:cubicBezTo>
                <a:cubicBezTo>
                  <a:pt x="470" y="378"/>
                  <a:pt x="444" y="351"/>
                  <a:pt x="411" y="351"/>
                </a:cubicBezTo>
                <a:close/>
                <a:moveTo>
                  <a:pt x="411" y="446"/>
                </a:moveTo>
                <a:cubicBezTo>
                  <a:pt x="392" y="446"/>
                  <a:pt x="376" y="430"/>
                  <a:pt x="376" y="411"/>
                </a:cubicBezTo>
                <a:cubicBezTo>
                  <a:pt x="376" y="391"/>
                  <a:pt x="392" y="376"/>
                  <a:pt x="411" y="376"/>
                </a:cubicBezTo>
                <a:cubicBezTo>
                  <a:pt x="430" y="376"/>
                  <a:pt x="446" y="391"/>
                  <a:pt x="446" y="411"/>
                </a:cubicBezTo>
                <a:cubicBezTo>
                  <a:pt x="446" y="430"/>
                  <a:pt x="430" y="446"/>
                  <a:pt x="411" y="446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700" b="1">
              <a:solidFill>
                <a:schemeClr val="accent1"/>
              </a:solidFill>
            </a:endParaRPr>
          </a:p>
        </p:txBody>
      </p:sp>
      <p:sp>
        <p:nvSpPr>
          <p:cNvPr id="20" name="Google Shape;446;p24">
            <a:extLst>
              <a:ext uri="{FF2B5EF4-FFF2-40B4-BE49-F238E27FC236}">
                <a16:creationId xmlns:a16="http://schemas.microsoft.com/office/drawing/2014/main" id="{3ADBFC35-4E0D-BE33-EEE3-C0B86FDBE206}"/>
              </a:ext>
            </a:extLst>
          </p:cNvPr>
          <p:cNvSpPr txBox="1"/>
          <p:nvPr/>
        </p:nvSpPr>
        <p:spPr>
          <a:xfrm>
            <a:off x="2031633" y="5793127"/>
            <a:ext cx="21927082" cy="821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>
              <a:buClr>
                <a:srgbClr val="3B858C"/>
              </a:buClr>
              <a:buSzPts val="2800"/>
            </a:pPr>
            <a:r>
              <a:rPr lang="en-US" sz="4400" b="1" dirty="0">
                <a:solidFill>
                  <a:schemeClr val="accent2"/>
                </a:solidFill>
              </a:rPr>
              <a:t>DNS information management tool </a:t>
            </a:r>
            <a:r>
              <a:rPr lang="en-US" sz="4400" b="1" dirty="0">
                <a:solidFill>
                  <a:schemeClr val="bg1"/>
                </a:solidFill>
              </a:rPr>
              <a:t>and Anycast secondary servers</a:t>
            </a:r>
          </a:p>
        </p:txBody>
      </p:sp>
      <p:sp>
        <p:nvSpPr>
          <p:cNvPr id="58" name="Freeform 97">
            <a:extLst>
              <a:ext uri="{FF2B5EF4-FFF2-40B4-BE49-F238E27FC236}">
                <a16:creationId xmlns:a16="http://schemas.microsoft.com/office/drawing/2014/main" id="{8F2344B2-6499-8D41-79FB-769BF748A4A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25903" y="5721470"/>
            <a:ext cx="921350" cy="923967"/>
          </a:xfrm>
          <a:custGeom>
            <a:avLst/>
            <a:gdLst>
              <a:gd name="T0" fmla="*/ 288 w 576"/>
              <a:gd name="T1" fmla="*/ 498 h 576"/>
              <a:gd name="T2" fmla="*/ 147 w 576"/>
              <a:gd name="T3" fmla="*/ 169 h 576"/>
              <a:gd name="T4" fmla="*/ 208 w 576"/>
              <a:gd name="T5" fmla="*/ 123 h 576"/>
              <a:gd name="T6" fmla="*/ 146 w 576"/>
              <a:gd name="T7" fmla="*/ 170 h 576"/>
              <a:gd name="T8" fmla="*/ 128 w 576"/>
              <a:gd name="T9" fmla="*/ 195 h 576"/>
              <a:gd name="T10" fmla="*/ 171 w 576"/>
              <a:gd name="T11" fmla="*/ 196 h 576"/>
              <a:gd name="T12" fmla="*/ 104 w 576"/>
              <a:gd name="T13" fmla="*/ 275 h 576"/>
              <a:gd name="T14" fmla="*/ 104 w 576"/>
              <a:gd name="T15" fmla="*/ 301 h 576"/>
              <a:gd name="T16" fmla="*/ 158 w 576"/>
              <a:gd name="T17" fmla="*/ 301 h 576"/>
              <a:gd name="T18" fmla="*/ 128 w 576"/>
              <a:gd name="T19" fmla="*/ 380 h 576"/>
              <a:gd name="T20" fmla="*/ 146 w 576"/>
              <a:gd name="T21" fmla="*/ 406 h 576"/>
              <a:gd name="T22" fmla="*/ 208 w 576"/>
              <a:gd name="T23" fmla="*/ 453 h 576"/>
              <a:gd name="T24" fmla="*/ 275 w 576"/>
              <a:gd name="T25" fmla="*/ 471 h 576"/>
              <a:gd name="T26" fmla="*/ 208 w 576"/>
              <a:gd name="T27" fmla="*/ 406 h 576"/>
              <a:gd name="T28" fmla="*/ 275 w 576"/>
              <a:gd name="T29" fmla="*/ 380 h 576"/>
              <a:gd name="T30" fmla="*/ 184 w 576"/>
              <a:gd name="T31" fmla="*/ 301 h 576"/>
              <a:gd name="T32" fmla="*/ 275 w 576"/>
              <a:gd name="T33" fmla="*/ 380 h 576"/>
              <a:gd name="T34" fmla="*/ 184 w 576"/>
              <a:gd name="T35" fmla="*/ 275 h 576"/>
              <a:gd name="T36" fmla="*/ 275 w 576"/>
              <a:gd name="T37" fmla="*/ 195 h 576"/>
              <a:gd name="T38" fmla="*/ 208 w 576"/>
              <a:gd name="T39" fmla="*/ 170 h 576"/>
              <a:gd name="T40" fmla="*/ 275 w 576"/>
              <a:gd name="T41" fmla="*/ 105 h 576"/>
              <a:gd name="T42" fmla="*/ 429 w 576"/>
              <a:gd name="T43" fmla="*/ 169 h 576"/>
              <a:gd name="T44" fmla="*/ 395 w 576"/>
              <a:gd name="T45" fmla="*/ 170 h 576"/>
              <a:gd name="T46" fmla="*/ 369 w 576"/>
              <a:gd name="T47" fmla="*/ 122 h 576"/>
              <a:gd name="T48" fmla="*/ 367 w 576"/>
              <a:gd name="T49" fmla="*/ 169 h 576"/>
              <a:gd name="T50" fmla="*/ 301 w 576"/>
              <a:gd name="T51" fmla="*/ 105 h 576"/>
              <a:gd name="T52" fmla="*/ 378 w 576"/>
              <a:gd name="T53" fmla="*/ 196 h 576"/>
              <a:gd name="T54" fmla="*/ 301 w 576"/>
              <a:gd name="T55" fmla="*/ 275 h 576"/>
              <a:gd name="T56" fmla="*/ 392 w 576"/>
              <a:gd name="T57" fmla="*/ 301 h 576"/>
              <a:gd name="T58" fmla="*/ 378 w 576"/>
              <a:gd name="T59" fmla="*/ 380 h 576"/>
              <a:gd name="T60" fmla="*/ 301 w 576"/>
              <a:gd name="T61" fmla="*/ 471 h 576"/>
              <a:gd name="T62" fmla="*/ 368 w 576"/>
              <a:gd name="T63" fmla="*/ 406 h 576"/>
              <a:gd name="T64" fmla="*/ 429 w 576"/>
              <a:gd name="T65" fmla="*/ 407 h 576"/>
              <a:gd name="T66" fmla="*/ 368 w 576"/>
              <a:gd name="T67" fmla="*/ 453 h 576"/>
              <a:gd name="T68" fmla="*/ 430 w 576"/>
              <a:gd name="T69" fmla="*/ 406 h 576"/>
              <a:gd name="T70" fmla="*/ 448 w 576"/>
              <a:gd name="T71" fmla="*/ 380 h 576"/>
              <a:gd name="T72" fmla="*/ 405 w 576"/>
              <a:gd name="T73" fmla="*/ 380 h 576"/>
              <a:gd name="T74" fmla="*/ 472 w 576"/>
              <a:gd name="T75" fmla="*/ 301 h 576"/>
              <a:gd name="T76" fmla="*/ 472 w 576"/>
              <a:gd name="T77" fmla="*/ 275 h 576"/>
              <a:gd name="T78" fmla="*/ 405 w 576"/>
              <a:gd name="T79" fmla="*/ 196 h 576"/>
              <a:gd name="T80" fmla="*/ 0 w 576"/>
              <a:gd name="T81" fmla="*/ 0 h 576"/>
              <a:gd name="T82" fmla="*/ 576 w 576"/>
              <a:gd name="T83" fmla="*/ 0 h 576"/>
              <a:gd name="T84" fmla="*/ 25 w 576"/>
              <a:gd name="T85" fmla="*/ 551 h 576"/>
              <a:gd name="T86" fmla="*/ 551 w 576"/>
              <a:gd name="T87" fmla="*/ 55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6" h="576">
                <a:moveTo>
                  <a:pt x="288" y="78"/>
                </a:moveTo>
                <a:cubicBezTo>
                  <a:pt x="172" y="78"/>
                  <a:pt x="78" y="172"/>
                  <a:pt x="78" y="288"/>
                </a:cubicBezTo>
                <a:cubicBezTo>
                  <a:pt x="78" y="404"/>
                  <a:pt x="172" y="498"/>
                  <a:pt x="288" y="498"/>
                </a:cubicBezTo>
                <a:cubicBezTo>
                  <a:pt x="404" y="498"/>
                  <a:pt x="498" y="404"/>
                  <a:pt x="498" y="288"/>
                </a:cubicBezTo>
                <a:cubicBezTo>
                  <a:pt x="498" y="172"/>
                  <a:pt x="404" y="78"/>
                  <a:pt x="288" y="78"/>
                </a:cubicBezTo>
                <a:close/>
                <a:moveTo>
                  <a:pt x="147" y="169"/>
                </a:moveTo>
                <a:cubicBezTo>
                  <a:pt x="163" y="149"/>
                  <a:pt x="184" y="133"/>
                  <a:pt x="207" y="122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8" y="123"/>
                  <a:pt x="208" y="123"/>
                  <a:pt x="208" y="123"/>
                </a:cubicBezTo>
                <a:cubicBezTo>
                  <a:pt x="197" y="136"/>
                  <a:pt x="188" y="152"/>
                  <a:pt x="181" y="170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46" y="170"/>
                  <a:pt x="146" y="170"/>
                  <a:pt x="146" y="170"/>
                </a:cubicBezTo>
                <a:lnTo>
                  <a:pt x="147" y="169"/>
                </a:lnTo>
                <a:close/>
                <a:moveTo>
                  <a:pt x="104" y="275"/>
                </a:moveTo>
                <a:cubicBezTo>
                  <a:pt x="106" y="246"/>
                  <a:pt x="114" y="220"/>
                  <a:pt x="128" y="195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4" y="221"/>
                  <a:pt x="159" y="247"/>
                  <a:pt x="158" y="275"/>
                </a:cubicBezTo>
                <a:cubicBezTo>
                  <a:pt x="158" y="275"/>
                  <a:pt x="158" y="275"/>
                  <a:pt x="158" y="275"/>
                </a:cubicBezTo>
                <a:cubicBezTo>
                  <a:pt x="104" y="275"/>
                  <a:pt x="104" y="275"/>
                  <a:pt x="104" y="275"/>
                </a:cubicBezTo>
                <a:close/>
                <a:moveTo>
                  <a:pt x="128" y="380"/>
                </a:moveTo>
                <a:cubicBezTo>
                  <a:pt x="128" y="380"/>
                  <a:pt x="128" y="380"/>
                  <a:pt x="128" y="380"/>
                </a:cubicBezTo>
                <a:cubicBezTo>
                  <a:pt x="114" y="356"/>
                  <a:pt x="106" y="329"/>
                  <a:pt x="104" y="301"/>
                </a:cubicBezTo>
                <a:cubicBezTo>
                  <a:pt x="104" y="301"/>
                  <a:pt x="104" y="301"/>
                  <a:pt x="104" y="301"/>
                </a:cubicBezTo>
                <a:cubicBezTo>
                  <a:pt x="158" y="301"/>
                  <a:pt x="158" y="301"/>
                  <a:pt x="158" y="301"/>
                </a:cubicBezTo>
                <a:cubicBezTo>
                  <a:pt x="158" y="301"/>
                  <a:pt x="158" y="301"/>
                  <a:pt x="158" y="301"/>
                </a:cubicBezTo>
                <a:cubicBezTo>
                  <a:pt x="159" y="329"/>
                  <a:pt x="164" y="355"/>
                  <a:pt x="171" y="380"/>
                </a:cubicBezTo>
                <a:cubicBezTo>
                  <a:pt x="171" y="380"/>
                  <a:pt x="171" y="380"/>
                  <a:pt x="171" y="380"/>
                </a:cubicBezTo>
                <a:lnTo>
                  <a:pt x="128" y="380"/>
                </a:lnTo>
                <a:close/>
                <a:moveTo>
                  <a:pt x="207" y="454"/>
                </a:moveTo>
                <a:cubicBezTo>
                  <a:pt x="184" y="442"/>
                  <a:pt x="163" y="426"/>
                  <a:pt x="147" y="407"/>
                </a:cubicBezTo>
                <a:cubicBezTo>
                  <a:pt x="146" y="406"/>
                  <a:pt x="146" y="406"/>
                  <a:pt x="146" y="406"/>
                </a:cubicBezTo>
                <a:cubicBezTo>
                  <a:pt x="180" y="406"/>
                  <a:pt x="180" y="406"/>
                  <a:pt x="180" y="406"/>
                </a:cubicBezTo>
                <a:cubicBezTo>
                  <a:pt x="181" y="406"/>
                  <a:pt x="181" y="406"/>
                  <a:pt x="181" y="406"/>
                </a:cubicBezTo>
                <a:cubicBezTo>
                  <a:pt x="188" y="424"/>
                  <a:pt x="197" y="439"/>
                  <a:pt x="208" y="453"/>
                </a:cubicBezTo>
                <a:cubicBezTo>
                  <a:pt x="209" y="455"/>
                  <a:pt x="209" y="455"/>
                  <a:pt x="209" y="455"/>
                </a:cubicBezTo>
                <a:lnTo>
                  <a:pt x="207" y="454"/>
                </a:lnTo>
                <a:close/>
                <a:moveTo>
                  <a:pt x="275" y="471"/>
                </a:moveTo>
                <a:cubicBezTo>
                  <a:pt x="275" y="471"/>
                  <a:pt x="275" y="471"/>
                  <a:pt x="275" y="471"/>
                </a:cubicBezTo>
                <a:cubicBezTo>
                  <a:pt x="249" y="465"/>
                  <a:pt x="226" y="442"/>
                  <a:pt x="209" y="407"/>
                </a:cubicBezTo>
                <a:cubicBezTo>
                  <a:pt x="208" y="406"/>
                  <a:pt x="208" y="406"/>
                  <a:pt x="208" y="406"/>
                </a:cubicBezTo>
                <a:cubicBezTo>
                  <a:pt x="275" y="406"/>
                  <a:pt x="275" y="406"/>
                  <a:pt x="275" y="406"/>
                </a:cubicBezTo>
                <a:lnTo>
                  <a:pt x="275" y="471"/>
                </a:lnTo>
                <a:close/>
                <a:moveTo>
                  <a:pt x="275" y="380"/>
                </a:moveTo>
                <a:cubicBezTo>
                  <a:pt x="198" y="380"/>
                  <a:pt x="198" y="380"/>
                  <a:pt x="198" y="380"/>
                </a:cubicBezTo>
                <a:cubicBezTo>
                  <a:pt x="198" y="380"/>
                  <a:pt x="198" y="380"/>
                  <a:pt x="198" y="380"/>
                </a:cubicBezTo>
                <a:cubicBezTo>
                  <a:pt x="190" y="356"/>
                  <a:pt x="185" y="329"/>
                  <a:pt x="184" y="301"/>
                </a:cubicBezTo>
                <a:cubicBezTo>
                  <a:pt x="184" y="301"/>
                  <a:pt x="184" y="301"/>
                  <a:pt x="184" y="301"/>
                </a:cubicBezTo>
                <a:cubicBezTo>
                  <a:pt x="275" y="301"/>
                  <a:pt x="275" y="301"/>
                  <a:pt x="275" y="301"/>
                </a:cubicBezTo>
                <a:lnTo>
                  <a:pt x="275" y="380"/>
                </a:lnTo>
                <a:close/>
                <a:moveTo>
                  <a:pt x="275" y="275"/>
                </a:moveTo>
                <a:cubicBezTo>
                  <a:pt x="184" y="275"/>
                  <a:pt x="184" y="275"/>
                  <a:pt x="184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5" y="247"/>
                  <a:pt x="190" y="220"/>
                  <a:pt x="198" y="196"/>
                </a:cubicBezTo>
                <a:cubicBezTo>
                  <a:pt x="198" y="195"/>
                  <a:pt x="198" y="195"/>
                  <a:pt x="198" y="195"/>
                </a:cubicBezTo>
                <a:cubicBezTo>
                  <a:pt x="275" y="195"/>
                  <a:pt x="275" y="195"/>
                  <a:pt x="275" y="195"/>
                </a:cubicBezTo>
                <a:lnTo>
                  <a:pt x="275" y="275"/>
                </a:lnTo>
                <a:close/>
                <a:moveTo>
                  <a:pt x="275" y="170"/>
                </a:moveTo>
                <a:cubicBezTo>
                  <a:pt x="208" y="170"/>
                  <a:pt x="208" y="170"/>
                  <a:pt x="208" y="170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26" y="134"/>
                  <a:pt x="249" y="111"/>
                  <a:pt x="275" y="105"/>
                </a:cubicBezTo>
                <a:cubicBezTo>
                  <a:pt x="275" y="105"/>
                  <a:pt x="275" y="105"/>
                  <a:pt x="275" y="105"/>
                </a:cubicBezTo>
                <a:lnTo>
                  <a:pt x="275" y="170"/>
                </a:lnTo>
                <a:close/>
                <a:moveTo>
                  <a:pt x="369" y="122"/>
                </a:moveTo>
                <a:cubicBezTo>
                  <a:pt x="392" y="133"/>
                  <a:pt x="413" y="149"/>
                  <a:pt x="429" y="169"/>
                </a:cubicBezTo>
                <a:cubicBezTo>
                  <a:pt x="430" y="170"/>
                  <a:pt x="430" y="170"/>
                  <a:pt x="430" y="170"/>
                </a:cubicBezTo>
                <a:cubicBezTo>
                  <a:pt x="396" y="170"/>
                  <a:pt x="396" y="170"/>
                  <a:pt x="396" y="170"/>
                </a:cubicBezTo>
                <a:cubicBezTo>
                  <a:pt x="395" y="170"/>
                  <a:pt x="395" y="170"/>
                  <a:pt x="395" y="170"/>
                </a:cubicBezTo>
                <a:cubicBezTo>
                  <a:pt x="388" y="152"/>
                  <a:pt x="379" y="136"/>
                  <a:pt x="368" y="123"/>
                </a:cubicBezTo>
                <a:cubicBezTo>
                  <a:pt x="367" y="121"/>
                  <a:pt x="367" y="121"/>
                  <a:pt x="367" y="121"/>
                </a:cubicBezTo>
                <a:lnTo>
                  <a:pt x="369" y="122"/>
                </a:lnTo>
                <a:close/>
                <a:moveTo>
                  <a:pt x="301" y="105"/>
                </a:moveTo>
                <a:cubicBezTo>
                  <a:pt x="301" y="105"/>
                  <a:pt x="301" y="105"/>
                  <a:pt x="301" y="105"/>
                </a:cubicBezTo>
                <a:cubicBezTo>
                  <a:pt x="327" y="111"/>
                  <a:pt x="350" y="134"/>
                  <a:pt x="367" y="169"/>
                </a:cubicBezTo>
                <a:cubicBezTo>
                  <a:pt x="368" y="170"/>
                  <a:pt x="368" y="170"/>
                  <a:pt x="368" y="170"/>
                </a:cubicBezTo>
                <a:cubicBezTo>
                  <a:pt x="301" y="170"/>
                  <a:pt x="301" y="170"/>
                  <a:pt x="301" y="170"/>
                </a:cubicBezTo>
                <a:lnTo>
                  <a:pt x="301" y="105"/>
                </a:lnTo>
                <a:close/>
                <a:moveTo>
                  <a:pt x="301" y="195"/>
                </a:moveTo>
                <a:cubicBezTo>
                  <a:pt x="378" y="195"/>
                  <a:pt x="378" y="195"/>
                  <a:pt x="378" y="195"/>
                </a:cubicBezTo>
                <a:cubicBezTo>
                  <a:pt x="378" y="196"/>
                  <a:pt x="378" y="196"/>
                  <a:pt x="378" y="196"/>
                </a:cubicBezTo>
                <a:cubicBezTo>
                  <a:pt x="386" y="220"/>
                  <a:pt x="391" y="247"/>
                  <a:pt x="392" y="275"/>
                </a:cubicBezTo>
                <a:cubicBezTo>
                  <a:pt x="392" y="275"/>
                  <a:pt x="392" y="275"/>
                  <a:pt x="392" y="275"/>
                </a:cubicBezTo>
                <a:cubicBezTo>
                  <a:pt x="301" y="275"/>
                  <a:pt x="301" y="275"/>
                  <a:pt x="301" y="275"/>
                </a:cubicBezTo>
                <a:lnTo>
                  <a:pt x="301" y="195"/>
                </a:lnTo>
                <a:close/>
                <a:moveTo>
                  <a:pt x="301" y="301"/>
                </a:moveTo>
                <a:cubicBezTo>
                  <a:pt x="392" y="301"/>
                  <a:pt x="392" y="301"/>
                  <a:pt x="392" y="301"/>
                </a:cubicBezTo>
                <a:cubicBezTo>
                  <a:pt x="392" y="301"/>
                  <a:pt x="392" y="301"/>
                  <a:pt x="392" y="301"/>
                </a:cubicBezTo>
                <a:cubicBezTo>
                  <a:pt x="391" y="329"/>
                  <a:pt x="386" y="355"/>
                  <a:pt x="378" y="380"/>
                </a:cubicBezTo>
                <a:cubicBezTo>
                  <a:pt x="378" y="380"/>
                  <a:pt x="378" y="380"/>
                  <a:pt x="378" y="380"/>
                </a:cubicBezTo>
                <a:cubicBezTo>
                  <a:pt x="301" y="380"/>
                  <a:pt x="301" y="380"/>
                  <a:pt x="301" y="380"/>
                </a:cubicBezTo>
                <a:lnTo>
                  <a:pt x="301" y="301"/>
                </a:lnTo>
                <a:close/>
                <a:moveTo>
                  <a:pt x="301" y="471"/>
                </a:moveTo>
                <a:cubicBezTo>
                  <a:pt x="301" y="471"/>
                  <a:pt x="301" y="471"/>
                  <a:pt x="301" y="471"/>
                </a:cubicBezTo>
                <a:cubicBezTo>
                  <a:pt x="301" y="406"/>
                  <a:pt x="301" y="406"/>
                  <a:pt x="301" y="406"/>
                </a:cubicBezTo>
                <a:cubicBezTo>
                  <a:pt x="368" y="406"/>
                  <a:pt x="368" y="406"/>
                  <a:pt x="368" y="406"/>
                </a:cubicBezTo>
                <a:cubicBezTo>
                  <a:pt x="367" y="407"/>
                  <a:pt x="367" y="407"/>
                  <a:pt x="367" y="407"/>
                </a:cubicBezTo>
                <a:cubicBezTo>
                  <a:pt x="350" y="442"/>
                  <a:pt x="327" y="465"/>
                  <a:pt x="301" y="471"/>
                </a:cubicBezTo>
                <a:close/>
                <a:moveTo>
                  <a:pt x="429" y="407"/>
                </a:moveTo>
                <a:cubicBezTo>
                  <a:pt x="413" y="426"/>
                  <a:pt x="392" y="442"/>
                  <a:pt x="369" y="454"/>
                </a:cubicBezTo>
                <a:cubicBezTo>
                  <a:pt x="367" y="455"/>
                  <a:pt x="367" y="455"/>
                  <a:pt x="367" y="455"/>
                </a:cubicBezTo>
                <a:cubicBezTo>
                  <a:pt x="368" y="453"/>
                  <a:pt x="368" y="453"/>
                  <a:pt x="368" y="453"/>
                </a:cubicBezTo>
                <a:cubicBezTo>
                  <a:pt x="379" y="439"/>
                  <a:pt x="388" y="424"/>
                  <a:pt x="395" y="406"/>
                </a:cubicBezTo>
                <a:cubicBezTo>
                  <a:pt x="396" y="406"/>
                  <a:pt x="396" y="406"/>
                  <a:pt x="396" y="406"/>
                </a:cubicBezTo>
                <a:cubicBezTo>
                  <a:pt x="430" y="406"/>
                  <a:pt x="430" y="406"/>
                  <a:pt x="430" y="406"/>
                </a:cubicBezTo>
                <a:lnTo>
                  <a:pt x="429" y="407"/>
                </a:lnTo>
                <a:close/>
                <a:moveTo>
                  <a:pt x="472" y="301"/>
                </a:moveTo>
                <a:cubicBezTo>
                  <a:pt x="470" y="329"/>
                  <a:pt x="462" y="356"/>
                  <a:pt x="448" y="380"/>
                </a:cubicBezTo>
                <a:cubicBezTo>
                  <a:pt x="448" y="380"/>
                  <a:pt x="448" y="380"/>
                  <a:pt x="448" y="380"/>
                </a:cubicBezTo>
                <a:cubicBezTo>
                  <a:pt x="405" y="380"/>
                  <a:pt x="405" y="380"/>
                  <a:pt x="405" y="380"/>
                </a:cubicBezTo>
                <a:cubicBezTo>
                  <a:pt x="405" y="380"/>
                  <a:pt x="405" y="380"/>
                  <a:pt x="405" y="380"/>
                </a:cubicBezTo>
                <a:cubicBezTo>
                  <a:pt x="412" y="355"/>
                  <a:pt x="417" y="329"/>
                  <a:pt x="418" y="301"/>
                </a:cubicBezTo>
                <a:cubicBezTo>
                  <a:pt x="418" y="301"/>
                  <a:pt x="418" y="301"/>
                  <a:pt x="418" y="301"/>
                </a:cubicBezTo>
                <a:cubicBezTo>
                  <a:pt x="472" y="301"/>
                  <a:pt x="472" y="301"/>
                  <a:pt x="472" y="301"/>
                </a:cubicBezTo>
                <a:close/>
                <a:moveTo>
                  <a:pt x="448" y="195"/>
                </a:moveTo>
                <a:cubicBezTo>
                  <a:pt x="462" y="220"/>
                  <a:pt x="470" y="246"/>
                  <a:pt x="472" y="275"/>
                </a:cubicBezTo>
                <a:cubicBezTo>
                  <a:pt x="472" y="275"/>
                  <a:pt x="472" y="275"/>
                  <a:pt x="472" y="275"/>
                </a:cubicBezTo>
                <a:cubicBezTo>
                  <a:pt x="418" y="275"/>
                  <a:pt x="418" y="275"/>
                  <a:pt x="418" y="275"/>
                </a:cubicBezTo>
                <a:cubicBezTo>
                  <a:pt x="418" y="275"/>
                  <a:pt x="418" y="275"/>
                  <a:pt x="418" y="275"/>
                </a:cubicBezTo>
                <a:cubicBezTo>
                  <a:pt x="417" y="247"/>
                  <a:pt x="412" y="221"/>
                  <a:pt x="405" y="196"/>
                </a:cubicBezTo>
                <a:cubicBezTo>
                  <a:pt x="405" y="195"/>
                  <a:pt x="405" y="195"/>
                  <a:pt x="405" y="195"/>
                </a:cubicBezTo>
                <a:cubicBezTo>
                  <a:pt x="448" y="195"/>
                  <a:pt x="448" y="195"/>
                  <a:pt x="448" y="195"/>
                </a:cubicBezTo>
                <a:close/>
                <a:moveTo>
                  <a:pt x="0" y="0"/>
                </a:moveTo>
                <a:cubicBezTo>
                  <a:pt x="0" y="576"/>
                  <a:pt x="0" y="576"/>
                  <a:pt x="0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0"/>
                  <a:pt x="576" y="0"/>
                  <a:pt x="576" y="0"/>
                </a:cubicBezTo>
                <a:lnTo>
                  <a:pt x="0" y="0"/>
                </a:lnTo>
                <a:close/>
                <a:moveTo>
                  <a:pt x="551" y="551"/>
                </a:moveTo>
                <a:cubicBezTo>
                  <a:pt x="25" y="551"/>
                  <a:pt x="25" y="551"/>
                  <a:pt x="25" y="551"/>
                </a:cubicBezTo>
                <a:cubicBezTo>
                  <a:pt x="25" y="24"/>
                  <a:pt x="25" y="24"/>
                  <a:pt x="25" y="24"/>
                </a:cubicBezTo>
                <a:cubicBezTo>
                  <a:pt x="551" y="24"/>
                  <a:pt x="551" y="24"/>
                  <a:pt x="551" y="24"/>
                </a:cubicBezTo>
                <a:lnTo>
                  <a:pt x="551" y="5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700" b="1">
              <a:solidFill>
                <a:schemeClr val="accent1"/>
              </a:solidFill>
            </a:endParaRPr>
          </a:p>
        </p:txBody>
      </p:sp>
      <p:sp>
        <p:nvSpPr>
          <p:cNvPr id="7" name="Google Shape;794;p16">
            <a:extLst>
              <a:ext uri="{FF2B5EF4-FFF2-40B4-BE49-F238E27FC236}">
                <a16:creationId xmlns:a16="http://schemas.microsoft.com/office/drawing/2014/main" id="{95B15BB7-6B61-56E6-E0A6-2539D542048E}"/>
              </a:ext>
            </a:extLst>
          </p:cNvPr>
          <p:cNvSpPr txBox="1"/>
          <p:nvPr/>
        </p:nvSpPr>
        <p:spPr>
          <a:xfrm>
            <a:off x="2031633" y="9069261"/>
            <a:ext cx="20971376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</a:pPr>
            <a:r>
              <a:rPr lang="en-US" sz="3200" b="1" dirty="0">
                <a:solidFill>
                  <a:schemeClr val="bg1"/>
                </a:solidFill>
              </a:rPr>
              <a:t>Data exchange node, cloud-based electronic signature tool, electronic signature validation system, access through </a:t>
            </a:r>
            <a:r>
              <a:rPr lang="en-US" sz="3200" b="1" dirty="0" err="1">
                <a:solidFill>
                  <a:schemeClr val="bg1"/>
                </a:solidFill>
              </a:rPr>
              <a:t>RedIRIS</a:t>
            </a:r>
            <a:r>
              <a:rPr lang="en-US" sz="3200" b="1" dirty="0">
                <a:solidFill>
                  <a:schemeClr val="bg1"/>
                </a:solidFill>
              </a:rPr>
              <a:t> to the Administration network…</a:t>
            </a:r>
          </a:p>
        </p:txBody>
      </p:sp>
      <p:sp>
        <p:nvSpPr>
          <p:cNvPr id="14" name="Google Shape;773;p27">
            <a:extLst>
              <a:ext uri="{FF2B5EF4-FFF2-40B4-BE49-F238E27FC236}">
                <a16:creationId xmlns:a16="http://schemas.microsoft.com/office/drawing/2014/main" id="{4821F61F-E100-F513-37C6-D3644B2B7F5F}"/>
              </a:ext>
            </a:extLst>
          </p:cNvPr>
          <p:cNvSpPr txBox="1"/>
          <p:nvPr/>
        </p:nvSpPr>
        <p:spPr>
          <a:xfrm>
            <a:off x="2031633" y="8096830"/>
            <a:ext cx="21401433" cy="821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Electronic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administration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support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r>
              <a:rPr lang="es-ES" sz="4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66139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27"/>
          <p:cNvSpPr/>
          <p:nvPr/>
        </p:nvSpPr>
        <p:spPr>
          <a:xfrm>
            <a:off x="13680026" y="2211571"/>
            <a:ext cx="10703974" cy="10071693"/>
          </a:xfrm>
          <a:prstGeom prst="rect">
            <a:avLst/>
          </a:prstGeom>
          <a:solidFill>
            <a:srgbClr val="3B85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p27"/>
          <p:cNvSpPr txBox="1">
            <a:spLocks noGrp="1"/>
          </p:cNvSpPr>
          <p:nvPr>
            <p:ph type="title"/>
          </p:nvPr>
        </p:nvSpPr>
        <p:spPr>
          <a:xfrm>
            <a:off x="231132" y="-12748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lvl="0">
              <a:buSzPct val="111111"/>
            </a:pPr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 </a:t>
            </a:r>
            <a:r>
              <a:rPr lang="en-US" b="1" dirty="0"/>
              <a:t>Massive transfer of scientific data</a:t>
            </a:r>
            <a:endParaRPr b="1" dirty="0"/>
          </a:p>
        </p:txBody>
      </p:sp>
      <p:sp>
        <p:nvSpPr>
          <p:cNvPr id="772" name="Google Shape;772;p27"/>
          <p:cNvSpPr/>
          <p:nvPr/>
        </p:nvSpPr>
        <p:spPr>
          <a:xfrm>
            <a:off x="0" y="1456803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3" name="Google Shape;773;p27"/>
          <p:cNvSpPr txBox="1"/>
          <p:nvPr/>
        </p:nvSpPr>
        <p:spPr>
          <a:xfrm>
            <a:off x="231132" y="1672128"/>
            <a:ext cx="20501406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Scientific data transfer using “Aspera” software</a:t>
            </a:r>
          </a:p>
        </p:txBody>
      </p:sp>
      <p:sp>
        <p:nvSpPr>
          <p:cNvPr id="774" name="Google Shape;774;p27"/>
          <p:cNvSpPr txBox="1"/>
          <p:nvPr/>
        </p:nvSpPr>
        <p:spPr>
          <a:xfrm>
            <a:off x="231132" y="2851499"/>
            <a:ext cx="13217763" cy="5549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chemeClr val="accent1"/>
                </a:solidFill>
              </a:rPr>
              <a:t>Aspera is a commercial solution based on a patented protocol, which is responsible for solving the problems of: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0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3300"/>
              <a:buFont typeface="Arial"/>
              <a:buNone/>
            </a:pPr>
            <a:endParaRPr sz="32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5" name="Google Shape;775;p27"/>
          <p:cNvSpPr txBox="1"/>
          <p:nvPr/>
        </p:nvSpPr>
        <p:spPr>
          <a:xfrm>
            <a:off x="14119349" y="6391837"/>
            <a:ext cx="9682665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000" tIns="45700" rIns="91425" bIns="45700" anchor="t" anchorCtr="0">
            <a:spAutoFit/>
          </a:bodyPr>
          <a:lstStyle/>
          <a:p>
            <a:pPr lvl="2"/>
            <a:r>
              <a:rPr lang="es-ES" sz="3600" dirty="0">
                <a:solidFill>
                  <a:schemeClr val="bg1"/>
                </a:solidFill>
              </a:rPr>
              <a:t>Transfer </a:t>
            </a:r>
            <a:r>
              <a:rPr lang="es-ES" sz="3600" dirty="0" err="1">
                <a:solidFill>
                  <a:schemeClr val="bg1"/>
                </a:solidFill>
              </a:rPr>
              <a:t>large</a:t>
            </a:r>
            <a:r>
              <a:rPr lang="es-ES" sz="3600" dirty="0">
                <a:solidFill>
                  <a:schemeClr val="bg1"/>
                </a:solidFill>
              </a:rPr>
              <a:t> data files at </a:t>
            </a:r>
            <a:r>
              <a:rPr lang="es-ES" sz="3600" dirty="0" err="1">
                <a:solidFill>
                  <a:schemeClr val="bg1"/>
                </a:solidFill>
              </a:rPr>
              <a:t>maximum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speed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even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over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long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distances</a:t>
            </a:r>
            <a:r>
              <a:rPr lang="es-ES" sz="3600" dirty="0">
                <a:solidFill>
                  <a:schemeClr val="bg1"/>
                </a:solidFill>
              </a:rPr>
              <a:t>, </a:t>
            </a:r>
            <a:r>
              <a:rPr lang="es-ES" sz="3600" dirty="0" err="1">
                <a:solidFill>
                  <a:schemeClr val="bg1"/>
                </a:solidFill>
              </a:rPr>
              <a:t>using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the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maximum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available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bandwidth</a:t>
            </a:r>
            <a:r>
              <a:rPr lang="es-ES" sz="3600" dirty="0">
                <a:solidFill>
                  <a:schemeClr val="bg1"/>
                </a:solidFill>
              </a:rPr>
              <a:t>.</a:t>
            </a:r>
          </a:p>
          <a:p>
            <a:pPr lvl="2"/>
            <a:endParaRPr lang="es-ES" sz="3600" dirty="0">
              <a:solidFill>
                <a:schemeClr val="bg1"/>
              </a:solidFill>
            </a:endParaRPr>
          </a:p>
          <a:p>
            <a:pPr lvl="2"/>
            <a:endParaRPr lang="es-ES" sz="3600" dirty="0">
              <a:solidFill>
                <a:schemeClr val="bg1"/>
              </a:solidFill>
            </a:endParaRPr>
          </a:p>
          <a:p>
            <a:pPr lvl="2"/>
            <a:r>
              <a:rPr lang="es-ES" sz="3600" dirty="0" err="1">
                <a:solidFill>
                  <a:schemeClr val="bg1"/>
                </a:solidFill>
              </a:rPr>
              <a:t>Encryption</a:t>
            </a:r>
            <a:r>
              <a:rPr lang="es-ES" sz="3600" dirty="0">
                <a:solidFill>
                  <a:schemeClr val="bg1"/>
                </a:solidFill>
              </a:rPr>
              <a:t> and data </a:t>
            </a:r>
            <a:r>
              <a:rPr lang="es-ES" sz="3600" dirty="0" err="1">
                <a:solidFill>
                  <a:schemeClr val="bg1"/>
                </a:solidFill>
              </a:rPr>
              <a:t>integrity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verification</a:t>
            </a:r>
            <a:r>
              <a:rPr lang="es-ES" sz="3600" dirty="0">
                <a:solidFill>
                  <a:schemeClr val="bg1"/>
                </a:solidFill>
              </a:rPr>
              <a:t>. </a:t>
            </a:r>
          </a:p>
          <a:p>
            <a:pPr lvl="2"/>
            <a:endParaRPr lang="es-ES" sz="3600" dirty="0">
              <a:solidFill>
                <a:schemeClr val="bg1"/>
              </a:solidFill>
            </a:endParaRPr>
          </a:p>
          <a:p>
            <a:pPr lvl="2"/>
            <a:endParaRPr lang="es-ES" sz="3600" dirty="0">
              <a:solidFill>
                <a:schemeClr val="bg1"/>
              </a:solidFill>
            </a:endParaRPr>
          </a:p>
          <a:p>
            <a:pPr lvl="2"/>
            <a:r>
              <a:rPr lang="es-ES" sz="3600" dirty="0">
                <a:solidFill>
                  <a:schemeClr val="bg1"/>
                </a:solidFill>
              </a:rPr>
              <a:t>Web </a:t>
            </a:r>
            <a:r>
              <a:rPr lang="es-ES" sz="3600" dirty="0" err="1">
                <a:solidFill>
                  <a:schemeClr val="bg1"/>
                </a:solidFill>
              </a:rPr>
              <a:t>application-based</a:t>
            </a:r>
            <a:r>
              <a:rPr lang="es-ES" sz="3600" dirty="0">
                <a:solidFill>
                  <a:schemeClr val="bg1"/>
                </a:solidFill>
              </a:rPr>
              <a:t> </a:t>
            </a:r>
            <a:r>
              <a:rPr lang="es-ES" sz="3600" dirty="0" err="1">
                <a:solidFill>
                  <a:schemeClr val="bg1"/>
                </a:solidFill>
              </a:rPr>
              <a:t>user</a:t>
            </a:r>
            <a:r>
              <a:rPr lang="es-ES" sz="3600" dirty="0">
                <a:solidFill>
                  <a:schemeClr val="bg1"/>
                </a:solidFill>
              </a:rPr>
              <a:t> interfaces.</a:t>
            </a:r>
            <a:endParaRPr lang="es-ES" sz="1800" dirty="0">
              <a:solidFill>
                <a:schemeClr val="bg1"/>
              </a:solidFill>
            </a:endParaRPr>
          </a:p>
        </p:txBody>
      </p:sp>
      <p:sp>
        <p:nvSpPr>
          <p:cNvPr id="776" name="Google Shape;776;p27"/>
          <p:cNvSpPr/>
          <p:nvPr/>
        </p:nvSpPr>
        <p:spPr>
          <a:xfrm flipH="1">
            <a:off x="744363" y="554284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rgbClr val="69B7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7" name="Google Shape;777;p27"/>
          <p:cNvSpPr/>
          <p:nvPr/>
        </p:nvSpPr>
        <p:spPr>
          <a:xfrm flipH="1">
            <a:off x="708501" y="6697062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rgbClr val="69B7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774;p27">
            <a:extLst>
              <a:ext uri="{FF2B5EF4-FFF2-40B4-BE49-F238E27FC236}">
                <a16:creationId xmlns:a16="http://schemas.microsoft.com/office/drawing/2014/main" id="{E710F8CB-926A-48C2-5EAF-1A87F52AFAB7}"/>
              </a:ext>
            </a:extLst>
          </p:cNvPr>
          <p:cNvSpPr txBox="1"/>
          <p:nvPr/>
        </p:nvSpPr>
        <p:spPr>
          <a:xfrm>
            <a:off x="1235253" y="4900615"/>
            <a:ext cx="12085951" cy="2181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ES" sz="32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tx2"/>
                </a:solidFill>
              </a:rPr>
              <a:t>Reduction of transmission speed when there is data loss in TCP protocols.</a:t>
            </a: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solidFill>
                <a:schemeClr val="tx2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3300"/>
              <a:buFont typeface="Arial"/>
              <a:buNone/>
            </a:pPr>
            <a:endParaRPr sz="32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Google Shape;774;p27">
            <a:extLst>
              <a:ext uri="{FF2B5EF4-FFF2-40B4-BE49-F238E27FC236}">
                <a16:creationId xmlns:a16="http://schemas.microsoft.com/office/drawing/2014/main" id="{0D3795AB-583A-080D-6C68-79C6A9688CE7}"/>
              </a:ext>
            </a:extLst>
          </p:cNvPr>
          <p:cNvSpPr txBox="1"/>
          <p:nvPr/>
        </p:nvSpPr>
        <p:spPr>
          <a:xfrm>
            <a:off x="1251914" y="6598770"/>
            <a:ext cx="12085951" cy="2181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tx2"/>
                </a:solidFill>
              </a:rPr>
              <a:t>Lack of appropriate interfaces in the non-commercial solutions to this issue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3300"/>
              <a:buFont typeface="Arial"/>
              <a:buNone/>
            </a:pPr>
            <a:endParaRPr sz="3200" b="0" i="0" u="none" strike="noStrike" cap="none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" name="Google Shape;773;p27">
            <a:extLst>
              <a:ext uri="{FF2B5EF4-FFF2-40B4-BE49-F238E27FC236}">
                <a16:creationId xmlns:a16="http://schemas.microsoft.com/office/drawing/2014/main" id="{D8A3DD0D-EE3A-D33C-294C-DD2C0FBA8C54}"/>
              </a:ext>
            </a:extLst>
          </p:cNvPr>
          <p:cNvSpPr txBox="1"/>
          <p:nvPr/>
        </p:nvSpPr>
        <p:spPr>
          <a:xfrm>
            <a:off x="14325325" y="5416646"/>
            <a:ext cx="8364901" cy="97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Main</a:t>
            </a:r>
            <a:r>
              <a:rPr lang="es-ES" sz="5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54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advantages</a:t>
            </a:r>
            <a:r>
              <a:rPr lang="es-ES" sz="54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</p:txBody>
      </p:sp>
      <p:sp>
        <p:nvSpPr>
          <p:cNvPr id="7" name="Google Shape;414;g196b5af5505_3_365">
            <a:extLst>
              <a:ext uri="{FF2B5EF4-FFF2-40B4-BE49-F238E27FC236}">
                <a16:creationId xmlns:a16="http://schemas.microsoft.com/office/drawing/2014/main" id="{8C39D661-AA52-F200-772C-945207C7BE88}"/>
              </a:ext>
            </a:extLst>
          </p:cNvPr>
          <p:cNvSpPr/>
          <p:nvPr/>
        </p:nvSpPr>
        <p:spPr>
          <a:xfrm flipH="1">
            <a:off x="13901965" y="6498000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rgbClr val="FDC5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414;g196b5af5505_3_365">
            <a:extLst>
              <a:ext uri="{FF2B5EF4-FFF2-40B4-BE49-F238E27FC236}">
                <a16:creationId xmlns:a16="http://schemas.microsoft.com/office/drawing/2014/main" id="{66D65FF0-ED06-64FE-790E-27ED7BC01BE7}"/>
              </a:ext>
            </a:extLst>
          </p:cNvPr>
          <p:cNvSpPr/>
          <p:nvPr/>
        </p:nvSpPr>
        <p:spPr>
          <a:xfrm flipH="1">
            <a:off x="13903629" y="9239939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rgbClr val="FDC5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414;g196b5af5505_3_365">
            <a:extLst>
              <a:ext uri="{FF2B5EF4-FFF2-40B4-BE49-F238E27FC236}">
                <a16:creationId xmlns:a16="http://schemas.microsoft.com/office/drawing/2014/main" id="{C30A0B85-CB4A-BEB3-AB58-072B0054B7FF}"/>
              </a:ext>
            </a:extLst>
          </p:cNvPr>
          <p:cNvSpPr/>
          <p:nvPr/>
        </p:nvSpPr>
        <p:spPr>
          <a:xfrm flipH="1">
            <a:off x="13901965" y="10901323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rgbClr val="FDC5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775;p27">
            <a:extLst>
              <a:ext uri="{FF2B5EF4-FFF2-40B4-BE49-F238E27FC236}">
                <a16:creationId xmlns:a16="http://schemas.microsoft.com/office/drawing/2014/main" id="{0DBC0545-3611-B8DF-B104-C6E16168BE1E}"/>
              </a:ext>
            </a:extLst>
          </p:cNvPr>
          <p:cNvSpPr txBox="1"/>
          <p:nvPr/>
        </p:nvSpPr>
        <p:spPr>
          <a:xfrm>
            <a:off x="13901965" y="2564536"/>
            <a:ext cx="9908506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32000" tIns="45700" rIns="91425" bIns="45700" anchor="t" anchorCtr="0">
            <a:spAutoFit/>
          </a:bodyPr>
          <a:lstStyle/>
          <a:p>
            <a:pPr lvl="2"/>
            <a:endParaRPr lang="es-ES" sz="3200" dirty="0">
              <a:solidFill>
                <a:schemeClr val="accent2"/>
              </a:solidFill>
            </a:endParaRPr>
          </a:p>
          <a:p>
            <a:pPr lvl="2"/>
            <a:r>
              <a:rPr lang="en-US" sz="3600" b="1" dirty="0" err="1">
                <a:solidFill>
                  <a:schemeClr val="accent2"/>
                </a:solidFill>
              </a:rPr>
              <a:t>RedIRIS</a:t>
            </a:r>
            <a:r>
              <a:rPr lang="en-US" sz="3600" b="1" dirty="0">
                <a:solidFill>
                  <a:schemeClr val="accent2"/>
                </a:solidFill>
              </a:rPr>
              <a:t> has deployed an environment where affiliated entities can upload or download large scientific files.</a:t>
            </a: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D4293E-A092-A4A3-8399-2B3D5FD18A59}"/>
              </a:ext>
            </a:extLst>
          </p:cNvPr>
          <p:cNvSpPr txBox="1"/>
          <p:nvPr/>
        </p:nvSpPr>
        <p:spPr>
          <a:xfrm>
            <a:off x="7571855" y="7891779"/>
            <a:ext cx="585722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008495"/>
                </a:solidFill>
              </a:rPr>
              <a:t>Investment from 2022 to 2025 (licenses, equipment, support)</a:t>
            </a:r>
          </a:p>
          <a:p>
            <a:r>
              <a:rPr lang="es-ES" sz="4000" b="1" dirty="0">
                <a:solidFill>
                  <a:srgbClr val="008495"/>
                </a:solidFill>
              </a:rPr>
              <a:t> </a:t>
            </a:r>
          </a:p>
        </p:txBody>
      </p:sp>
      <p:sp>
        <p:nvSpPr>
          <p:cNvPr id="16" name="Google Shape;863;p29">
            <a:extLst>
              <a:ext uri="{FF2B5EF4-FFF2-40B4-BE49-F238E27FC236}">
                <a16:creationId xmlns:a16="http://schemas.microsoft.com/office/drawing/2014/main" id="{59243BC6-FC23-F08E-59DE-563E1BE1E003}"/>
              </a:ext>
            </a:extLst>
          </p:cNvPr>
          <p:cNvSpPr/>
          <p:nvPr/>
        </p:nvSpPr>
        <p:spPr>
          <a:xfrm>
            <a:off x="7033222" y="7937669"/>
            <a:ext cx="6320860" cy="412327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4C699F-2B49-4FD1-9015-3F4A830B5756}"/>
              </a:ext>
            </a:extLst>
          </p:cNvPr>
          <p:cNvSpPr txBox="1"/>
          <p:nvPr/>
        </p:nvSpPr>
        <p:spPr>
          <a:xfrm>
            <a:off x="7400843" y="10419604"/>
            <a:ext cx="58572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9600" b="1" dirty="0">
                <a:solidFill>
                  <a:srgbClr val="008495"/>
                </a:solidFill>
              </a:rPr>
              <a:t>+2</a:t>
            </a:r>
            <a:r>
              <a:rPr lang="es-ES" sz="8000" b="1" dirty="0">
                <a:solidFill>
                  <a:srgbClr val="008495"/>
                </a:solidFill>
              </a:rPr>
              <a:t>M€</a:t>
            </a:r>
          </a:p>
        </p:txBody>
      </p:sp>
      <p:sp>
        <p:nvSpPr>
          <p:cNvPr id="10" name="Google Shape;775;p27">
            <a:extLst>
              <a:ext uri="{FF2B5EF4-FFF2-40B4-BE49-F238E27FC236}">
                <a16:creationId xmlns:a16="http://schemas.microsoft.com/office/drawing/2014/main" id="{6A8C14C5-E6B4-2A09-3E22-2F203B71A2C7}"/>
              </a:ext>
            </a:extLst>
          </p:cNvPr>
          <p:cNvSpPr txBox="1"/>
          <p:nvPr/>
        </p:nvSpPr>
        <p:spPr>
          <a:xfrm>
            <a:off x="538618" y="8676547"/>
            <a:ext cx="6168523" cy="18158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432000" tIns="45700" rIns="91425" bIns="45700" anchor="t" anchorCtr="0">
            <a:spAutoFit/>
          </a:bodyPr>
          <a:lstStyle/>
          <a:p>
            <a:pPr lvl="2"/>
            <a:r>
              <a:rPr lang="en-US" sz="2800" b="1" dirty="0">
                <a:solidFill>
                  <a:schemeClr val="bg1"/>
                </a:solidFill>
              </a:rPr>
              <a:t>It has been used successfully by astronomical centers </a:t>
            </a:r>
            <a:r>
              <a:rPr lang="es-ES" sz="2800" b="1" dirty="0">
                <a:solidFill>
                  <a:schemeClr val="bg1"/>
                </a:solidFill>
              </a:rPr>
              <a:t>(IAA, "</a:t>
            </a:r>
            <a:r>
              <a:rPr lang="es-ES" sz="2800" b="1" dirty="0" err="1">
                <a:solidFill>
                  <a:schemeClr val="bg1"/>
                </a:solidFill>
              </a:rPr>
              <a:t>Uchuu</a:t>
            </a:r>
            <a:r>
              <a:rPr lang="es-ES" sz="2800" b="1" dirty="0">
                <a:solidFill>
                  <a:schemeClr val="bg1"/>
                </a:solidFill>
              </a:rPr>
              <a:t>" </a:t>
            </a:r>
            <a:r>
              <a:rPr lang="es-ES" sz="2800" b="1" dirty="0" err="1">
                <a:solidFill>
                  <a:schemeClr val="bg1"/>
                </a:solidFill>
              </a:rPr>
              <a:t>project</a:t>
            </a:r>
            <a:r>
              <a:rPr lang="es-ES" sz="2800" b="1" dirty="0">
                <a:solidFill>
                  <a:schemeClr val="bg1"/>
                </a:solidFill>
              </a:rPr>
              <a:t>), </a:t>
            </a:r>
            <a:r>
              <a:rPr lang="es-ES" sz="2800" b="1" dirty="0" err="1">
                <a:solidFill>
                  <a:schemeClr val="bg1"/>
                </a:solidFill>
              </a:rPr>
              <a:t>genomics</a:t>
            </a:r>
            <a:r>
              <a:rPr lang="es-ES" sz="2800" b="1" dirty="0">
                <a:solidFill>
                  <a:schemeClr val="bg1"/>
                </a:solidFill>
              </a:rPr>
              <a:t>, </a:t>
            </a:r>
            <a:r>
              <a:rPr lang="es-ES" sz="2800" b="1" dirty="0" err="1">
                <a:solidFill>
                  <a:schemeClr val="bg1"/>
                </a:solidFill>
              </a:rPr>
              <a:t>supercomputing</a:t>
            </a:r>
            <a:r>
              <a:rPr lang="es-ES" sz="2800" b="1" dirty="0">
                <a:solidFill>
                  <a:schemeClr val="bg1"/>
                </a:solidFill>
              </a:rPr>
              <a:t>, etc.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DA46C8E-5442-67A1-17AE-16196C373B89}"/>
              </a:ext>
            </a:extLst>
          </p:cNvPr>
          <p:cNvSpPr/>
          <p:nvPr/>
        </p:nvSpPr>
        <p:spPr>
          <a:xfrm>
            <a:off x="2403045" y="9902000"/>
            <a:ext cx="8860716" cy="2033433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CC0706-0A87-848E-9D06-B6945E644C4F}"/>
              </a:ext>
            </a:extLst>
          </p:cNvPr>
          <p:cNvSpPr/>
          <p:nvPr/>
        </p:nvSpPr>
        <p:spPr>
          <a:xfrm>
            <a:off x="2218004" y="5301282"/>
            <a:ext cx="9045757" cy="2033433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B7CDE1-7C6B-C25D-043E-BE7A38422980}"/>
              </a:ext>
            </a:extLst>
          </p:cNvPr>
          <p:cNvSpPr/>
          <p:nvPr/>
        </p:nvSpPr>
        <p:spPr>
          <a:xfrm>
            <a:off x="1923804" y="7592075"/>
            <a:ext cx="9339958" cy="2033433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FD212B-40DA-DA78-B136-D2F4E7F59C63}"/>
              </a:ext>
            </a:extLst>
          </p:cNvPr>
          <p:cNvSpPr/>
          <p:nvPr/>
        </p:nvSpPr>
        <p:spPr>
          <a:xfrm>
            <a:off x="2198186" y="3055402"/>
            <a:ext cx="9065576" cy="2033433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5" name="Google Shape;785;p16"/>
          <p:cNvSpPr/>
          <p:nvPr/>
        </p:nvSpPr>
        <p:spPr>
          <a:xfrm>
            <a:off x="0" y="1564423"/>
            <a:ext cx="2332938" cy="107998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6" name="Google Shape;786;p16"/>
          <p:cNvSpPr txBox="1">
            <a:spLocks noGrp="1"/>
          </p:cNvSpPr>
          <p:nvPr>
            <p:ph type="title"/>
          </p:nvPr>
        </p:nvSpPr>
        <p:spPr>
          <a:xfrm>
            <a:off x="471117" y="-27673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lvl="0"/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| </a:t>
            </a:r>
            <a:r>
              <a:rPr lang="es-ES" b="1" dirty="0" err="1"/>
              <a:t>Technical</a:t>
            </a:r>
            <a:r>
              <a:rPr lang="es-ES" b="1" dirty="0"/>
              <a:t> </a:t>
            </a:r>
            <a:r>
              <a:rPr lang="es-ES" b="1" dirty="0" err="1"/>
              <a:t>support</a:t>
            </a:r>
            <a:r>
              <a:rPr lang="es-ES" b="1" dirty="0"/>
              <a:t> </a:t>
            </a:r>
            <a:r>
              <a:rPr lang="es-ES" b="1" dirty="0" err="1"/>
              <a:t>to</a:t>
            </a:r>
            <a:r>
              <a:rPr lang="es-ES" b="1" dirty="0"/>
              <a:t> </a:t>
            </a:r>
            <a:r>
              <a:rPr lang="es-ES" b="1" dirty="0" err="1"/>
              <a:t>institutions</a:t>
            </a:r>
            <a:endParaRPr b="1" dirty="0"/>
          </a:p>
        </p:txBody>
      </p:sp>
      <p:sp>
        <p:nvSpPr>
          <p:cNvPr id="787" name="Google Shape;787;p16"/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8" name="Google Shape;788;p16"/>
          <p:cNvSpPr txBox="1"/>
          <p:nvPr/>
        </p:nvSpPr>
        <p:spPr>
          <a:xfrm>
            <a:off x="393350" y="1547833"/>
            <a:ext cx="15499002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Support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electronic</a:t>
            </a:r>
            <a:r>
              <a:rPr lang="es-ES" sz="48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8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administration</a:t>
            </a:r>
            <a:endParaRPr lang="es-ES" sz="48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9" name="Google Shape;78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27563" y="5717970"/>
            <a:ext cx="12563085" cy="550354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sp>
        <p:nvSpPr>
          <p:cNvPr id="794" name="Google Shape;794;p16"/>
          <p:cNvSpPr txBox="1"/>
          <p:nvPr/>
        </p:nvSpPr>
        <p:spPr>
          <a:xfrm>
            <a:off x="2403045" y="3010490"/>
            <a:ext cx="8860716" cy="670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ES" sz="2800" b="1" dirty="0">
                <a:solidFill>
                  <a:schemeClr val="tx2"/>
                </a:solidFill>
              </a:rPr>
              <a:t>NISUE </a:t>
            </a:r>
            <a:r>
              <a:rPr lang="es-ES" sz="2800" b="1" dirty="0" err="1">
                <a:solidFill>
                  <a:schemeClr val="tx2"/>
                </a:solidFill>
              </a:rPr>
              <a:t>Enrollment</a:t>
            </a:r>
            <a:r>
              <a:rPr lang="es-ES" sz="2800" b="1" dirty="0">
                <a:solidFill>
                  <a:schemeClr val="tx2"/>
                </a:solidFill>
              </a:rPr>
              <a:t> data </a:t>
            </a:r>
            <a:r>
              <a:rPr lang="es-ES" sz="2800" b="1" dirty="0" err="1">
                <a:solidFill>
                  <a:schemeClr val="tx2"/>
                </a:solidFill>
              </a:rPr>
              <a:t>consultation</a:t>
            </a:r>
            <a:r>
              <a:rPr lang="es-ES" sz="28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single point for the exchange of university information both </a:t>
            </a:r>
            <a:r>
              <a:rPr lang="en-US" sz="2800" dirty="0">
                <a:solidFill>
                  <a:schemeClr val="tx2"/>
                </a:solidFill>
              </a:rPr>
              <a:t>among</a:t>
            </a:r>
            <a:r>
              <a:rPr lang="en-US" sz="28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universities and between them and other </a:t>
            </a:r>
            <a:r>
              <a:rPr lang="en-US" sz="2800" b="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organisations</a:t>
            </a:r>
            <a:r>
              <a:rPr lang="en-US" sz="28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or institutions.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es-ES" sz="2800" dirty="0">
              <a:solidFill>
                <a:schemeClr val="tx2"/>
              </a:solidFill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ES" sz="2800" b="1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Cl@ve-SIR</a:t>
            </a:r>
            <a:r>
              <a:rPr lang="es-ES" sz="28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dirty="0">
                <a:solidFill>
                  <a:schemeClr val="tx2"/>
                </a:solidFill>
              </a:rPr>
              <a:t>unifies and simplifies electronic access of citizens to public services.</a:t>
            </a:r>
            <a:endParaRPr lang="es-ES" sz="16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4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ES" sz="2800" b="1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FIRe</a:t>
            </a:r>
            <a:r>
              <a:rPr lang="es-ES" sz="28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tool provided by the Electronic Administration Portal (</a:t>
            </a:r>
            <a:r>
              <a:rPr lang="en-US" sz="280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PAe</a:t>
            </a:r>
            <a:r>
              <a:rPr lang="en-US" sz="28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) used for signing documents both locally and in the cloud.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ES" sz="28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@FIRMA </a:t>
            </a:r>
            <a:r>
              <a:rPr lang="es-ES" sz="2800" b="1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federated</a:t>
            </a:r>
            <a:r>
              <a:rPr lang="es-ES" sz="2800" b="1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b="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additional platform for validating electronic signatures and strengthening the reliability of this service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1400" b="0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5" name="Google Shape;795;p16" descr="RedIRIS - NISUE - Nodo de Interoperabilidad del Sistema Universitario  Españo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1368" y="3070999"/>
            <a:ext cx="1402596" cy="140259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796" name="Google Shape;796;p16" descr="RedIRIS - Acceso al sistema Cl@ve de MINHAP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8824" y="5101298"/>
            <a:ext cx="1502557" cy="83348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797" name="Google Shape;797;p16" descr="PAe - CTT - General - FIRe - Solución Integral de Firma Electrónic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2862" y="6422454"/>
            <a:ext cx="1276605" cy="126901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798" name="Google Shape;798;p1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1246" y="8358041"/>
            <a:ext cx="1502557" cy="97363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24115F-0FBD-2DD1-0040-6B74F2618826}"/>
              </a:ext>
            </a:extLst>
          </p:cNvPr>
          <p:cNvSpPr txBox="1"/>
          <p:nvPr/>
        </p:nvSpPr>
        <p:spPr>
          <a:xfrm>
            <a:off x="11427563" y="2720951"/>
            <a:ext cx="12956437" cy="769441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accent2"/>
                </a:solidFill>
              </a:rPr>
              <a:t>Services provided with outsourced support</a:t>
            </a:r>
          </a:p>
        </p:txBody>
      </p:sp>
      <p:pic>
        <p:nvPicPr>
          <p:cNvPr id="10" name="Google Shape;714;g196b5af5505_3_365" descr="IRIS-SARA">
            <a:extLst>
              <a:ext uri="{FF2B5EF4-FFF2-40B4-BE49-F238E27FC236}">
                <a16:creationId xmlns:a16="http://schemas.microsoft.com/office/drawing/2014/main" id="{17ED69E6-D9CB-44D0-B9F1-7F4B4C57D11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92103" y="10218421"/>
            <a:ext cx="1768125" cy="83348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716;g196b5af5505_3_365">
            <a:extLst>
              <a:ext uri="{FF2B5EF4-FFF2-40B4-BE49-F238E27FC236}">
                <a16:creationId xmlns:a16="http://schemas.microsoft.com/office/drawing/2014/main" id="{85179A66-9FC2-B5A8-F9BF-A5BC4DC78413}"/>
              </a:ext>
            </a:extLst>
          </p:cNvPr>
          <p:cNvSpPr txBox="1"/>
          <p:nvPr/>
        </p:nvSpPr>
        <p:spPr>
          <a:xfrm>
            <a:off x="2403045" y="10001587"/>
            <a:ext cx="8860716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810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dirty="0">
                <a:solidFill>
                  <a:schemeClr val="tx2"/>
                </a:solidFill>
              </a:rPr>
              <a:t>IRIS-SARA: </a:t>
            </a:r>
            <a:r>
              <a:rPr lang="en-US" sz="28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Rationalization of network infrastructure and access management through a single, secure, and rapidly deployable access to </a:t>
            </a:r>
            <a:r>
              <a:rPr lang="en-US" sz="2800" i="0" u="none" strike="noStrike" cap="none" dirty="0" err="1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RedSARA</a:t>
            </a:r>
            <a:r>
              <a:rPr lang="en-US" sz="2800" i="0" u="none" strike="noStrike" cap="none" dirty="0">
                <a:solidFill>
                  <a:schemeClr val="tx2"/>
                </a:solidFill>
                <a:latin typeface="Arial"/>
                <a:ea typeface="Arial"/>
                <a:cs typeface="Arial"/>
                <a:sym typeface="Arial"/>
              </a:rPr>
              <a:t> e-administration services</a:t>
            </a:r>
            <a:endParaRPr sz="28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6C14FA-844A-905E-B0AD-D4943AD44BDD}"/>
              </a:ext>
            </a:extLst>
          </p:cNvPr>
          <p:cNvSpPr txBox="1"/>
          <p:nvPr/>
        </p:nvSpPr>
        <p:spPr>
          <a:xfrm>
            <a:off x="16529830" y="4529755"/>
            <a:ext cx="2751901" cy="110799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6600" b="1" dirty="0">
                <a:solidFill>
                  <a:schemeClr val="bg1"/>
                </a:solidFill>
              </a:rPr>
              <a:t>+1M€</a:t>
            </a:r>
            <a:endParaRPr lang="es-ES" sz="60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3D0F8E-82CE-9E9C-0B6E-BA4BE419D920}"/>
              </a:ext>
            </a:extLst>
          </p:cNvPr>
          <p:cNvSpPr txBox="1"/>
          <p:nvPr/>
        </p:nvSpPr>
        <p:spPr>
          <a:xfrm>
            <a:off x="13969885" y="3808449"/>
            <a:ext cx="7871790" cy="83099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s-ES" sz="4800" b="1" dirty="0" err="1">
                <a:solidFill>
                  <a:schemeClr val="accent1"/>
                </a:solidFill>
              </a:rPr>
              <a:t>Estimated</a:t>
            </a:r>
            <a:r>
              <a:rPr lang="es-ES" sz="4800" b="1" dirty="0">
                <a:solidFill>
                  <a:schemeClr val="accent1"/>
                </a:solidFill>
              </a:rPr>
              <a:t> </a:t>
            </a:r>
            <a:r>
              <a:rPr lang="es-ES" sz="4800" b="1" dirty="0" err="1">
                <a:solidFill>
                  <a:schemeClr val="accent1"/>
                </a:solidFill>
              </a:rPr>
              <a:t>budget</a:t>
            </a:r>
            <a:endParaRPr lang="es-ES" sz="4800" b="1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631D18-BE76-7393-89DF-B3EA7F5FD933}"/>
              </a:ext>
            </a:extLst>
          </p:cNvPr>
          <p:cNvSpPr txBox="1"/>
          <p:nvPr/>
        </p:nvSpPr>
        <p:spPr>
          <a:xfrm>
            <a:off x="15137355" y="5885278"/>
            <a:ext cx="5143500" cy="830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>
                <a:solidFill>
                  <a:schemeClr val="bg1"/>
                </a:solidFill>
              </a:rPr>
              <a:t>Public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administration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support</a:t>
            </a:r>
            <a:r>
              <a:rPr lang="es-ES" sz="2400" dirty="0">
                <a:solidFill>
                  <a:schemeClr val="bg1"/>
                </a:solidFill>
              </a:rPr>
              <a:t> </a:t>
            </a:r>
            <a:r>
              <a:rPr lang="es-ES" sz="2400" dirty="0" err="1">
                <a:solidFill>
                  <a:schemeClr val="bg1"/>
                </a:solidFill>
              </a:rPr>
              <a:t>services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E9F709-36DA-630D-DE97-9E368BED3726}"/>
              </a:ext>
            </a:extLst>
          </p:cNvPr>
          <p:cNvSpPr txBox="1"/>
          <p:nvPr/>
        </p:nvSpPr>
        <p:spPr>
          <a:xfrm>
            <a:off x="12788900" y="7251700"/>
            <a:ext cx="1485900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Intermediation</a:t>
            </a:r>
            <a:endParaRPr lang="es-E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C15011-5299-3463-8537-D557D6C3609C}"/>
              </a:ext>
            </a:extLst>
          </p:cNvPr>
          <p:cNvSpPr txBox="1"/>
          <p:nvPr/>
        </p:nvSpPr>
        <p:spPr>
          <a:xfrm>
            <a:off x="11962101" y="8424125"/>
            <a:ext cx="1143000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Emitters</a:t>
            </a:r>
            <a:endParaRPr lang="es-E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537CD5-1795-5EF0-ED71-135994F6B289}"/>
              </a:ext>
            </a:extLst>
          </p:cNvPr>
          <p:cNvSpPr txBox="1"/>
          <p:nvPr/>
        </p:nvSpPr>
        <p:spPr>
          <a:xfrm>
            <a:off x="14490700" y="8424125"/>
            <a:ext cx="1244600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Applicants</a:t>
            </a:r>
            <a:endParaRPr lang="es-E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A863A3-317D-27AC-21B0-4B39850DE66B}"/>
              </a:ext>
            </a:extLst>
          </p:cNvPr>
          <p:cNvSpPr txBox="1"/>
          <p:nvPr/>
        </p:nvSpPr>
        <p:spPr>
          <a:xfrm>
            <a:off x="16598899" y="7334715"/>
            <a:ext cx="1433801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Identification</a:t>
            </a:r>
            <a:endParaRPr lang="es-E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516C2-60C3-20E0-2881-444399311D03}"/>
              </a:ext>
            </a:extLst>
          </p:cNvPr>
          <p:cNvSpPr txBox="1"/>
          <p:nvPr/>
        </p:nvSpPr>
        <p:spPr>
          <a:xfrm>
            <a:off x="18630900" y="7200900"/>
            <a:ext cx="1485900" cy="584775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Sara </a:t>
            </a:r>
            <a:r>
              <a:rPr lang="es-ES" sz="1600" dirty="0" err="1"/>
              <a:t>network</a:t>
            </a:r>
            <a:r>
              <a:rPr lang="es-ES" sz="1600" dirty="0"/>
              <a:t> </a:t>
            </a:r>
            <a:r>
              <a:rPr lang="es-ES" sz="1600" dirty="0" err="1"/>
              <a:t>access</a:t>
            </a:r>
            <a:endParaRPr lang="es-E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EF2AA6-8D2D-6CF9-E4D2-B6D753C6078A}"/>
              </a:ext>
            </a:extLst>
          </p:cNvPr>
          <p:cNvSpPr txBox="1"/>
          <p:nvPr/>
        </p:nvSpPr>
        <p:spPr>
          <a:xfrm>
            <a:off x="21615400" y="7281119"/>
            <a:ext cx="1155700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Firm</a:t>
            </a:r>
            <a:endParaRPr lang="es-E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448D34-B05B-EAA2-7189-72CC96838299}"/>
              </a:ext>
            </a:extLst>
          </p:cNvPr>
          <p:cNvSpPr txBox="1"/>
          <p:nvPr/>
        </p:nvSpPr>
        <p:spPr>
          <a:xfrm>
            <a:off x="20866100" y="8469742"/>
            <a:ext cx="1114855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Emission</a:t>
            </a:r>
            <a:endParaRPr lang="es-E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32DEF6-FAE0-C2A7-9CD3-2F4143898486}"/>
              </a:ext>
            </a:extLst>
          </p:cNvPr>
          <p:cNvSpPr txBox="1"/>
          <p:nvPr/>
        </p:nvSpPr>
        <p:spPr>
          <a:xfrm>
            <a:off x="22598289" y="8435667"/>
            <a:ext cx="1244600" cy="338554"/>
          </a:xfrm>
          <a:prstGeom prst="rect">
            <a:avLst/>
          </a:prstGeom>
          <a:solidFill>
            <a:srgbClr val="C0B6A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Validation</a:t>
            </a:r>
            <a:endParaRPr lang="es-E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404203-E388-68D1-53AB-DDF322687477}"/>
              </a:ext>
            </a:extLst>
          </p:cNvPr>
          <p:cNvSpPr txBox="1"/>
          <p:nvPr/>
        </p:nvSpPr>
        <p:spPr>
          <a:xfrm>
            <a:off x="13595350" y="9576102"/>
            <a:ext cx="1339850" cy="338554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es-ES" sz="1600" dirty="0"/>
              <a:t>Light </a:t>
            </a:r>
            <a:r>
              <a:rPr lang="es-ES" sz="1600" dirty="0" err="1"/>
              <a:t>client</a:t>
            </a:r>
            <a:endParaRPr lang="es-E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5F72F7-4C1E-4459-EF10-ED5178BA5813}"/>
              </a:ext>
            </a:extLst>
          </p:cNvPr>
          <p:cNvSpPr txBox="1"/>
          <p:nvPr/>
        </p:nvSpPr>
        <p:spPr>
          <a:xfrm>
            <a:off x="15316981" y="9576102"/>
            <a:ext cx="1339850" cy="338554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Covering</a:t>
            </a:r>
            <a:endParaRPr lang="es-E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5089EB-94F5-FB01-3537-01A24BEC4534}"/>
              </a:ext>
            </a:extLst>
          </p:cNvPr>
          <p:cNvSpPr txBox="1"/>
          <p:nvPr/>
        </p:nvSpPr>
        <p:spPr>
          <a:xfrm>
            <a:off x="11673884" y="10401300"/>
            <a:ext cx="1509857" cy="584775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 err="1"/>
              <a:t>Enrolment</a:t>
            </a:r>
            <a:r>
              <a:rPr lang="es-ES" sz="1600" dirty="0"/>
              <a:t> </a:t>
            </a:r>
            <a:r>
              <a:rPr lang="es-ES" sz="1600" dirty="0" err="1"/>
              <a:t>enquiry</a:t>
            </a:r>
            <a:endParaRPr lang="es-E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56104CC-72A0-7DE5-7BAF-92B3159AF275}"/>
              </a:ext>
            </a:extLst>
          </p:cNvPr>
          <p:cNvSpPr txBox="1"/>
          <p:nvPr/>
        </p:nvSpPr>
        <p:spPr>
          <a:xfrm>
            <a:off x="22460196" y="9431073"/>
            <a:ext cx="1339850" cy="584775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@firma </a:t>
            </a:r>
            <a:r>
              <a:rPr lang="es-ES" sz="1600" dirty="0" err="1"/>
              <a:t>federated</a:t>
            </a:r>
            <a:endParaRPr lang="es-E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636FA2-659C-DA36-B7A1-DB3502886301}"/>
              </a:ext>
            </a:extLst>
          </p:cNvPr>
          <p:cNvSpPr txBox="1"/>
          <p:nvPr/>
        </p:nvSpPr>
        <p:spPr>
          <a:xfrm>
            <a:off x="20624800" y="10390517"/>
            <a:ext cx="1509857" cy="584775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Core </a:t>
            </a:r>
            <a:r>
              <a:rPr lang="es-ES" sz="1600" dirty="0" err="1"/>
              <a:t>component</a:t>
            </a:r>
            <a:endParaRPr lang="es-E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70;p27">
            <a:extLst>
              <a:ext uri="{FF2B5EF4-FFF2-40B4-BE49-F238E27FC236}">
                <a16:creationId xmlns:a16="http://schemas.microsoft.com/office/drawing/2014/main" id="{2636D0AC-2444-EA17-B1AF-4A7DF1C3BA46}"/>
              </a:ext>
            </a:extLst>
          </p:cNvPr>
          <p:cNvSpPr/>
          <p:nvPr/>
        </p:nvSpPr>
        <p:spPr>
          <a:xfrm>
            <a:off x="6249" y="2108389"/>
            <a:ext cx="24377751" cy="10236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s-ES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179BFD-5744-C0AC-0BFF-ED339E0F2A9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743" y="2661438"/>
            <a:ext cx="15448984" cy="696180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sp>
        <p:nvSpPr>
          <p:cNvPr id="444" name="Google Shape;444;p24"/>
          <p:cNvSpPr txBox="1">
            <a:spLocks noGrp="1"/>
          </p:cNvSpPr>
          <p:nvPr>
            <p:ph type="title"/>
          </p:nvPr>
        </p:nvSpPr>
        <p:spPr>
          <a:xfrm>
            <a:off x="323349" y="-3574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lvl="0"/>
            <a:r>
              <a:rPr lang="es-ES" b="1" dirty="0" err="1"/>
              <a:t>RedIRIS</a:t>
            </a:r>
            <a:r>
              <a:rPr lang="es-ES" b="1" dirty="0"/>
              <a:t> </a:t>
            </a:r>
            <a:r>
              <a:rPr lang="es-ES" b="1" dirty="0" err="1"/>
              <a:t>Services</a:t>
            </a:r>
            <a:r>
              <a:rPr lang="es-ES" b="1" dirty="0"/>
              <a:t> | Security</a:t>
            </a:r>
            <a:endParaRPr b="1" dirty="0"/>
          </a:p>
        </p:txBody>
      </p:sp>
      <p:sp>
        <p:nvSpPr>
          <p:cNvPr id="445" name="Google Shape;445;p24"/>
          <p:cNvSpPr/>
          <p:nvPr/>
        </p:nvSpPr>
        <p:spPr>
          <a:xfrm>
            <a:off x="0" y="1458098"/>
            <a:ext cx="24384000" cy="12759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500"/>
              <a:buFont typeface="Helvetica Neue"/>
              <a:buNone/>
            </a:pPr>
            <a:endParaRPr sz="55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6" name="Google Shape;446;p24"/>
          <p:cNvSpPr txBox="1"/>
          <p:nvPr/>
        </p:nvSpPr>
        <p:spPr>
          <a:xfrm>
            <a:off x="181217" y="1712984"/>
            <a:ext cx="22746516" cy="882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00" tIns="71400" rIns="71400" bIns="714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858C"/>
              </a:buClr>
              <a:buSzPts val="2800"/>
              <a:buFont typeface="Arial"/>
              <a:buNone/>
            </a:pPr>
            <a:r>
              <a:rPr lang="en-US" sz="4800" b="1" dirty="0">
                <a:solidFill>
                  <a:schemeClr val="lt1"/>
                </a:solidFill>
              </a:rPr>
              <a:t>Management and hosting of DNS information of the affiliated institutions</a:t>
            </a:r>
          </a:p>
        </p:txBody>
      </p:sp>
      <p:sp>
        <p:nvSpPr>
          <p:cNvPr id="451" name="Google Shape;451;p24"/>
          <p:cNvSpPr txBox="1"/>
          <p:nvPr/>
        </p:nvSpPr>
        <p:spPr>
          <a:xfrm>
            <a:off x="323349" y="3530381"/>
            <a:ext cx="8529559" cy="46536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4000" b="0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s-ES" sz="3600" b="1" dirty="0">
                <a:solidFill>
                  <a:schemeClr val="accent2"/>
                </a:solidFill>
              </a:rPr>
              <a:t>IRIS-D</a:t>
            </a:r>
            <a:r>
              <a:rPr lang="es-ES" sz="3600" b="1" dirty="0">
                <a:solidFill>
                  <a:srgbClr val="FFC000"/>
                </a:solidFill>
              </a:rPr>
              <a:t>N</a:t>
            </a:r>
            <a:r>
              <a:rPr lang="es-ES" sz="3600" b="1" dirty="0">
                <a:solidFill>
                  <a:schemeClr val="accent2"/>
                </a:solidFill>
              </a:rPr>
              <a:t>S</a:t>
            </a:r>
            <a:r>
              <a:rPr lang="es-E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chemeClr val="bg1"/>
                </a:solidFill>
              </a:rPr>
              <a:t>is a tool that </a:t>
            </a:r>
            <a:r>
              <a:rPr lang="en-US" sz="3600" b="1" dirty="0" err="1">
                <a:solidFill>
                  <a:schemeClr val="bg1"/>
                </a:solidFill>
              </a:rPr>
              <a:t>RedIRIS</a:t>
            </a:r>
            <a:r>
              <a:rPr lang="en-US" sz="3600" b="1" dirty="0">
                <a:solidFill>
                  <a:schemeClr val="bg1"/>
                </a:solidFill>
              </a:rPr>
              <a:t> makes available to its Affiliated Institutions so that they can manage their DNS (Domain Name System).</a:t>
            </a:r>
            <a:endParaRPr sz="3600" b="1" i="0" u="none" strike="noStrike" cap="none" dirty="0">
              <a:solidFill>
                <a:schemeClr val="tx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24"/>
          <p:cNvSpPr txBox="1"/>
          <p:nvPr/>
        </p:nvSpPr>
        <p:spPr>
          <a:xfrm>
            <a:off x="7852227" y="10037246"/>
            <a:ext cx="16519500" cy="22711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71425" tIns="71425" rIns="71425" bIns="7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 err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RedIRIS</a:t>
            </a:r>
            <a:r>
              <a:rPr lang="en-US" sz="32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hires 2 clouds of secondary anycast servers </a:t>
            </a:r>
            <a:r>
              <a:rPr lang="en-US" sz="32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(with server networks across the planet) in which affiliated institutions can publish their DNS zones, to improve response time and have much greater resilience in the event of an attack.</a:t>
            </a:r>
          </a:p>
        </p:txBody>
      </p:sp>
      <p:sp>
        <p:nvSpPr>
          <p:cNvPr id="14" name="Google Shape;863;p29">
            <a:extLst>
              <a:ext uri="{FF2B5EF4-FFF2-40B4-BE49-F238E27FC236}">
                <a16:creationId xmlns:a16="http://schemas.microsoft.com/office/drawing/2014/main" id="{A7ADDBEF-E00F-6FC4-0E4A-260E8B25E9FB}"/>
              </a:ext>
            </a:extLst>
          </p:cNvPr>
          <p:cNvSpPr/>
          <p:nvPr/>
        </p:nvSpPr>
        <p:spPr>
          <a:xfrm>
            <a:off x="1029924" y="8099793"/>
            <a:ext cx="5444847" cy="2094591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Contract in execution between 2024 and 2028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A64F17-72CB-270A-3074-3290A461DAC8}"/>
              </a:ext>
            </a:extLst>
          </p:cNvPr>
          <p:cNvSpPr txBox="1"/>
          <p:nvPr/>
        </p:nvSpPr>
        <p:spPr>
          <a:xfrm>
            <a:off x="1442519" y="10321510"/>
            <a:ext cx="4619658" cy="132343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es-ES" sz="8000" b="1" dirty="0">
                <a:solidFill>
                  <a:schemeClr val="bg1"/>
                </a:solidFill>
              </a:rPr>
              <a:t>+250K€</a:t>
            </a:r>
            <a:endParaRPr lang="es-ES" sz="7200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7490BF-FA98-74C1-3B6A-8301F5C2E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2924" y="8202904"/>
            <a:ext cx="3057191" cy="13619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27D0B9-4B67-024B-AC7A-6855DD0F6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4673" y="6470511"/>
            <a:ext cx="3057191" cy="16292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218DFF-C825-499E-E47B-3D05434439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72704" y="8418153"/>
            <a:ext cx="2327366" cy="10482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6DD7DD-A3EA-E3BD-C749-2B355979F3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05402" y="8488709"/>
            <a:ext cx="3340035" cy="104820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58;p29">
            <a:extLst>
              <a:ext uri="{FF2B5EF4-FFF2-40B4-BE49-F238E27FC236}">
                <a16:creationId xmlns:a16="http://schemas.microsoft.com/office/drawing/2014/main" id="{BCAA0260-9CDB-1C15-81F7-290A08E909A7}"/>
              </a:ext>
            </a:extLst>
          </p:cNvPr>
          <p:cNvSpPr txBox="1"/>
          <p:nvPr/>
        </p:nvSpPr>
        <p:spPr>
          <a:xfrm>
            <a:off x="9963631" y="8200951"/>
            <a:ext cx="14420369" cy="23742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endParaRPr lang="es-ES" sz="2900" b="1" dirty="0">
              <a:solidFill>
                <a:schemeClr val="accent2"/>
              </a:solidFill>
            </a:endParaRPr>
          </a:p>
        </p:txBody>
      </p:sp>
      <p:sp>
        <p:nvSpPr>
          <p:cNvPr id="3" name="Google Shape;858;p29">
            <a:extLst>
              <a:ext uri="{FF2B5EF4-FFF2-40B4-BE49-F238E27FC236}">
                <a16:creationId xmlns:a16="http://schemas.microsoft.com/office/drawing/2014/main" id="{53349DCD-2E0C-EEBC-3CC8-F5E20D870E4F}"/>
              </a:ext>
            </a:extLst>
          </p:cNvPr>
          <p:cNvSpPr txBox="1"/>
          <p:nvPr/>
        </p:nvSpPr>
        <p:spPr>
          <a:xfrm>
            <a:off x="9893282" y="3681657"/>
            <a:ext cx="14490718" cy="19922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endParaRPr lang="es-ES" sz="2900" b="1" dirty="0">
              <a:solidFill>
                <a:schemeClr val="accent2"/>
              </a:solidFill>
            </a:endParaRPr>
          </a:p>
        </p:txBody>
      </p:sp>
      <p:sp>
        <p:nvSpPr>
          <p:cNvPr id="856" name="Google Shape;856;p29"/>
          <p:cNvSpPr/>
          <p:nvPr/>
        </p:nvSpPr>
        <p:spPr>
          <a:xfrm>
            <a:off x="1275908" y="6951696"/>
            <a:ext cx="6783572" cy="1168370"/>
          </a:xfrm>
          <a:prstGeom prst="roundRect">
            <a:avLst>
              <a:gd name="adj" fmla="val 16667"/>
            </a:avLst>
          </a:prstGeom>
          <a:solidFill>
            <a:srgbClr val="00849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s-ES" sz="3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r>
              <a:rPr lang="es-ES" sz="3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s-ES" sz="36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36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funding</a:t>
            </a:r>
            <a:endParaRPr sz="1600" dirty="0"/>
          </a:p>
        </p:txBody>
      </p:sp>
      <p:sp>
        <p:nvSpPr>
          <p:cNvPr id="857" name="Google Shape;857;p29"/>
          <p:cNvSpPr txBox="1">
            <a:spLocks noGrp="1"/>
          </p:cNvSpPr>
          <p:nvPr>
            <p:ph type="title"/>
          </p:nvPr>
        </p:nvSpPr>
        <p:spPr>
          <a:xfrm>
            <a:off x="257382" y="-29105"/>
            <a:ext cx="221748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425" tIns="71425" rIns="71425" bIns="71425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lang="es-ES" b="1" dirty="0"/>
              <a:t>UNI DIGITAL - </a:t>
            </a:r>
            <a:r>
              <a:rPr lang="es-ES" b="1" dirty="0" err="1"/>
              <a:t>RedIRIS</a:t>
            </a:r>
            <a:endParaRPr b="1" dirty="0"/>
          </a:p>
        </p:txBody>
      </p:sp>
      <p:sp>
        <p:nvSpPr>
          <p:cNvPr id="858" name="Google Shape;858;p29"/>
          <p:cNvSpPr txBox="1"/>
          <p:nvPr/>
        </p:nvSpPr>
        <p:spPr>
          <a:xfrm>
            <a:off x="-39756" y="1487542"/>
            <a:ext cx="24423756" cy="16257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en-US" sz="2900" b="0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As part of the Government of Spain's Recovery, Transformation and Resilience Plan (PRTR), investment is included in “Improving university infrastructure, equipment, technologies, teaching and digital assessment”, </a:t>
            </a:r>
            <a:r>
              <a:rPr lang="en-US" sz="2900" b="1" i="0" u="none" strike="noStrike" cap="none" dirty="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known as the UNI-DIGITAL program. (€144 million + VAT of RRF funds – of which €50+VAT million are for RedIRIS)</a:t>
            </a:r>
            <a:endParaRPr lang="es-ES" sz="2900" b="1" dirty="0">
              <a:solidFill>
                <a:srgbClr val="FFC000"/>
              </a:solidFill>
            </a:endParaRPr>
          </a:p>
        </p:txBody>
      </p:sp>
      <p:sp>
        <p:nvSpPr>
          <p:cNvPr id="859" name="Google Shape;859;p29"/>
          <p:cNvSpPr txBox="1"/>
          <p:nvPr/>
        </p:nvSpPr>
        <p:spPr>
          <a:xfrm>
            <a:off x="2065965" y="4746674"/>
            <a:ext cx="6188160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1" algn="ctr">
              <a:buSzPts val="3500"/>
            </a:pPr>
            <a:r>
              <a:rPr lang="en-US" sz="35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Support for shared ICT infrastructure and services</a:t>
            </a:r>
          </a:p>
        </p:txBody>
      </p:sp>
      <p:sp>
        <p:nvSpPr>
          <p:cNvPr id="860" name="Google Shape;860;p29"/>
          <p:cNvSpPr txBox="1"/>
          <p:nvPr/>
        </p:nvSpPr>
        <p:spPr>
          <a:xfrm>
            <a:off x="9955051" y="3862921"/>
            <a:ext cx="14031999" cy="270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UNI-DIGITAL RedIRIS Digital Infrastructures </a:t>
            </a:r>
            <a:r>
              <a:rPr lang="en-US" sz="36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to </a:t>
            </a:r>
            <a:r>
              <a:rPr lang="en-US" sz="3600" b="1" dirty="0">
                <a:solidFill>
                  <a:schemeClr val="bg1"/>
                </a:solidFill>
              </a:rPr>
              <a:t>expand the </a:t>
            </a:r>
            <a:r>
              <a:rPr lang="en-US" sz="36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RedIRIS fiber optic backbone network (€38M)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600" b="1" dirty="0">
              <a:solidFill>
                <a:schemeClr val="bg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+16 Agreements with affiliated institutions 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(7 of them regional </a:t>
            </a:r>
            <a:r>
              <a:rPr lang="en-US" sz="2800" b="1" dirty="0">
                <a:solidFill>
                  <a:schemeClr val="lt2"/>
                </a:solidFill>
              </a:rPr>
              <a:t>research and education</a:t>
            </a:r>
            <a:r>
              <a:rPr lang="en-US" sz="28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networks) to carry out </a:t>
            </a:r>
            <a:r>
              <a:rPr lang="en-US" sz="2800" b="1" dirty="0">
                <a:solidFill>
                  <a:schemeClr val="lt2"/>
                </a:solidFill>
              </a:rPr>
              <a:t>approximately 40 </a:t>
            </a:r>
            <a:r>
              <a:rPr lang="en-US" sz="2800" b="1" dirty="0" err="1">
                <a:solidFill>
                  <a:schemeClr val="lt2"/>
                </a:solidFill>
              </a:rPr>
              <a:t>deployements</a:t>
            </a:r>
            <a:br>
              <a:rPr lang="en-US" sz="28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29"/>
          <p:cNvSpPr/>
          <p:nvPr/>
        </p:nvSpPr>
        <p:spPr>
          <a:xfrm>
            <a:off x="699993" y="4424079"/>
            <a:ext cx="7827317" cy="1890536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29"/>
          <p:cNvSpPr/>
          <p:nvPr/>
        </p:nvSpPr>
        <p:spPr>
          <a:xfrm>
            <a:off x="1450492" y="7203028"/>
            <a:ext cx="585691" cy="616523"/>
          </a:xfrm>
          <a:custGeom>
            <a:avLst/>
            <a:gdLst/>
            <a:ahLst/>
            <a:cxnLst/>
            <a:rect l="l" t="t" r="r" b="b"/>
            <a:pathLst>
              <a:path w="456085" h="455929" extrusionOk="0">
                <a:moveTo>
                  <a:pt x="383239" y="149254"/>
                </a:moveTo>
                <a:lnTo>
                  <a:pt x="72847" y="149254"/>
                </a:lnTo>
                <a:lnTo>
                  <a:pt x="72847" y="306708"/>
                </a:lnTo>
                <a:lnTo>
                  <a:pt x="383239" y="306708"/>
                </a:lnTo>
                <a:moveTo>
                  <a:pt x="92294" y="171987"/>
                </a:moveTo>
                <a:lnTo>
                  <a:pt x="115827" y="171987"/>
                </a:lnTo>
                <a:cubicBezTo>
                  <a:pt x="111994" y="190097"/>
                  <a:pt x="110379" y="191712"/>
                  <a:pt x="92294" y="195543"/>
                </a:cubicBezTo>
                <a:close/>
                <a:moveTo>
                  <a:pt x="92294" y="263806"/>
                </a:moveTo>
                <a:cubicBezTo>
                  <a:pt x="110379" y="267637"/>
                  <a:pt x="111994" y="269252"/>
                  <a:pt x="115827" y="287331"/>
                </a:cubicBezTo>
                <a:lnTo>
                  <a:pt x="92294" y="287331"/>
                </a:lnTo>
                <a:close/>
                <a:moveTo>
                  <a:pt x="340227" y="287331"/>
                </a:moveTo>
                <a:cubicBezTo>
                  <a:pt x="344060" y="269252"/>
                  <a:pt x="345675" y="267637"/>
                  <a:pt x="363792" y="263806"/>
                </a:cubicBezTo>
                <a:lnTo>
                  <a:pt x="363792" y="287331"/>
                </a:lnTo>
                <a:close/>
                <a:moveTo>
                  <a:pt x="363792" y="244112"/>
                </a:moveTo>
                <a:cubicBezTo>
                  <a:pt x="334938" y="248387"/>
                  <a:pt x="324803" y="258519"/>
                  <a:pt x="320559" y="287331"/>
                </a:cubicBezTo>
                <a:lnTo>
                  <a:pt x="135496" y="287331"/>
                </a:lnTo>
                <a:cubicBezTo>
                  <a:pt x="131251" y="258519"/>
                  <a:pt x="121116" y="248387"/>
                  <a:pt x="92294" y="244112"/>
                </a:cubicBezTo>
                <a:lnTo>
                  <a:pt x="92294" y="215269"/>
                </a:lnTo>
                <a:cubicBezTo>
                  <a:pt x="121116" y="211026"/>
                  <a:pt x="131251" y="200894"/>
                  <a:pt x="135496" y="172050"/>
                </a:cubicBezTo>
                <a:lnTo>
                  <a:pt x="320559" y="172050"/>
                </a:lnTo>
                <a:cubicBezTo>
                  <a:pt x="324803" y="200894"/>
                  <a:pt x="334938" y="211026"/>
                  <a:pt x="363792" y="215269"/>
                </a:cubicBezTo>
                <a:lnTo>
                  <a:pt x="363792" y="244112"/>
                </a:lnTo>
                <a:close/>
                <a:moveTo>
                  <a:pt x="363792" y="195607"/>
                </a:moveTo>
                <a:cubicBezTo>
                  <a:pt x="345675" y="191776"/>
                  <a:pt x="344060" y="190161"/>
                  <a:pt x="340227" y="172050"/>
                </a:cubicBezTo>
                <a:lnTo>
                  <a:pt x="363792" y="172050"/>
                </a:lnTo>
                <a:close/>
                <a:moveTo>
                  <a:pt x="218763" y="254403"/>
                </a:moveTo>
                <a:cubicBezTo>
                  <a:pt x="217053" y="252256"/>
                  <a:pt x="215881" y="249739"/>
                  <a:pt x="215342" y="247057"/>
                </a:cubicBezTo>
                <a:lnTo>
                  <a:pt x="215342" y="246424"/>
                </a:lnTo>
                <a:lnTo>
                  <a:pt x="198461" y="248102"/>
                </a:lnTo>
                <a:lnTo>
                  <a:pt x="198461" y="248830"/>
                </a:lnTo>
                <a:cubicBezTo>
                  <a:pt x="199253" y="255375"/>
                  <a:pt x="202198" y="261469"/>
                  <a:pt x="206822" y="266149"/>
                </a:cubicBezTo>
                <a:cubicBezTo>
                  <a:pt x="211351" y="270262"/>
                  <a:pt x="217116" y="272804"/>
                  <a:pt x="223197" y="273400"/>
                </a:cubicBezTo>
                <a:lnTo>
                  <a:pt x="223197" y="280429"/>
                </a:lnTo>
                <a:lnTo>
                  <a:pt x="233269" y="280429"/>
                </a:lnTo>
                <a:lnTo>
                  <a:pt x="233269" y="273115"/>
                </a:lnTo>
                <a:cubicBezTo>
                  <a:pt x="240015" y="272380"/>
                  <a:pt x="246286" y="269363"/>
                  <a:pt x="251069" y="264566"/>
                </a:cubicBezTo>
                <a:cubicBezTo>
                  <a:pt x="255471" y="259864"/>
                  <a:pt x="257847" y="253624"/>
                  <a:pt x="257720" y="247184"/>
                </a:cubicBezTo>
                <a:cubicBezTo>
                  <a:pt x="257942" y="241637"/>
                  <a:pt x="256041" y="236216"/>
                  <a:pt x="252399" y="232018"/>
                </a:cubicBezTo>
                <a:cubicBezTo>
                  <a:pt x="248978" y="228187"/>
                  <a:pt x="242517" y="224989"/>
                  <a:pt x="233395" y="222519"/>
                </a:cubicBezTo>
                <a:lnTo>
                  <a:pt x="233395" y="202509"/>
                </a:lnTo>
                <a:cubicBezTo>
                  <a:pt x="236405" y="204108"/>
                  <a:pt x="238495" y="207027"/>
                  <a:pt x="239001" y="210393"/>
                </a:cubicBezTo>
                <a:lnTo>
                  <a:pt x="239001" y="211058"/>
                </a:lnTo>
                <a:lnTo>
                  <a:pt x="255408" y="209031"/>
                </a:lnTo>
                <a:lnTo>
                  <a:pt x="255408" y="208303"/>
                </a:lnTo>
                <a:cubicBezTo>
                  <a:pt x="254585" y="203053"/>
                  <a:pt x="252019" y="198238"/>
                  <a:pt x="248092" y="194657"/>
                </a:cubicBezTo>
                <a:cubicBezTo>
                  <a:pt x="243943" y="191158"/>
                  <a:pt x="238812" y="189015"/>
                  <a:pt x="233395" y="188514"/>
                </a:cubicBezTo>
                <a:lnTo>
                  <a:pt x="233395" y="182942"/>
                </a:lnTo>
                <a:lnTo>
                  <a:pt x="223324" y="182942"/>
                </a:lnTo>
                <a:lnTo>
                  <a:pt x="223324" y="188514"/>
                </a:lnTo>
                <a:cubicBezTo>
                  <a:pt x="217274" y="188977"/>
                  <a:pt x="211605" y="191557"/>
                  <a:pt x="207265" y="195797"/>
                </a:cubicBezTo>
                <a:cubicBezTo>
                  <a:pt x="203053" y="199976"/>
                  <a:pt x="200773" y="205704"/>
                  <a:pt x="200931" y="211628"/>
                </a:cubicBezTo>
                <a:cubicBezTo>
                  <a:pt x="200773" y="217412"/>
                  <a:pt x="202736" y="223054"/>
                  <a:pt x="206505" y="227458"/>
                </a:cubicBezTo>
                <a:cubicBezTo>
                  <a:pt x="211066" y="232208"/>
                  <a:pt x="216894" y="235513"/>
                  <a:pt x="223324" y="236957"/>
                </a:cubicBezTo>
                <a:lnTo>
                  <a:pt x="223324" y="258455"/>
                </a:lnTo>
                <a:cubicBezTo>
                  <a:pt x="221518" y="257391"/>
                  <a:pt x="219966" y="255995"/>
                  <a:pt x="218700" y="254339"/>
                </a:cubicBezTo>
                <a:close/>
                <a:moveTo>
                  <a:pt x="233269" y="239617"/>
                </a:moveTo>
                <a:cubicBezTo>
                  <a:pt x="235676" y="240205"/>
                  <a:pt x="237861" y="241456"/>
                  <a:pt x="239603" y="243226"/>
                </a:cubicBezTo>
                <a:cubicBezTo>
                  <a:pt x="241060" y="244866"/>
                  <a:pt x="241820" y="246991"/>
                  <a:pt x="241789" y="249178"/>
                </a:cubicBezTo>
                <a:cubicBezTo>
                  <a:pt x="241820" y="251686"/>
                  <a:pt x="240902" y="254108"/>
                  <a:pt x="239192" y="255954"/>
                </a:cubicBezTo>
                <a:cubicBezTo>
                  <a:pt x="237608" y="257670"/>
                  <a:pt x="235581" y="258873"/>
                  <a:pt x="233301" y="259405"/>
                </a:cubicBezTo>
                <a:close/>
                <a:moveTo>
                  <a:pt x="218826" y="215997"/>
                </a:moveTo>
                <a:cubicBezTo>
                  <a:pt x="217718" y="214540"/>
                  <a:pt x="217116" y="212764"/>
                  <a:pt x="217084" y="210931"/>
                </a:cubicBezTo>
                <a:cubicBezTo>
                  <a:pt x="217084" y="208946"/>
                  <a:pt x="217749" y="207021"/>
                  <a:pt x="219016" y="205485"/>
                </a:cubicBezTo>
                <a:cubicBezTo>
                  <a:pt x="220093" y="204076"/>
                  <a:pt x="221550" y="202981"/>
                  <a:pt x="223197" y="202319"/>
                </a:cubicBezTo>
                <a:lnTo>
                  <a:pt x="223197" y="219353"/>
                </a:lnTo>
                <a:cubicBezTo>
                  <a:pt x="221455" y="218584"/>
                  <a:pt x="219935" y="217412"/>
                  <a:pt x="218763" y="215933"/>
                </a:cubicBezTo>
                <a:close/>
                <a:moveTo>
                  <a:pt x="0" y="0"/>
                </a:moveTo>
                <a:lnTo>
                  <a:pt x="0" y="455930"/>
                </a:lnTo>
                <a:lnTo>
                  <a:pt x="456086" y="455930"/>
                </a:lnTo>
                <a:lnTo>
                  <a:pt x="456086" y="0"/>
                </a:lnTo>
                <a:close/>
                <a:moveTo>
                  <a:pt x="176670" y="96062"/>
                </a:moveTo>
                <a:lnTo>
                  <a:pt x="19447" y="96062"/>
                </a:lnTo>
                <a:lnTo>
                  <a:pt x="19447" y="76875"/>
                </a:lnTo>
                <a:lnTo>
                  <a:pt x="196180" y="76875"/>
                </a:lnTo>
                <a:lnTo>
                  <a:pt x="196180" y="68231"/>
                </a:lnTo>
                <a:lnTo>
                  <a:pt x="208216" y="76875"/>
                </a:lnTo>
                <a:lnTo>
                  <a:pt x="222564" y="87228"/>
                </a:lnTo>
                <a:lnTo>
                  <a:pt x="209641" y="96062"/>
                </a:lnTo>
                <a:lnTo>
                  <a:pt x="196180" y="105275"/>
                </a:lnTo>
                <a:lnTo>
                  <a:pt x="196180" y="96062"/>
                </a:lnTo>
                <a:close/>
                <a:moveTo>
                  <a:pt x="436639" y="379055"/>
                </a:moveTo>
                <a:lnTo>
                  <a:pt x="253096" y="379055"/>
                </a:lnTo>
                <a:lnTo>
                  <a:pt x="253096" y="387699"/>
                </a:lnTo>
                <a:lnTo>
                  <a:pt x="241060" y="379023"/>
                </a:lnTo>
                <a:lnTo>
                  <a:pt x="226681" y="368702"/>
                </a:lnTo>
                <a:lnTo>
                  <a:pt x="239603" y="359868"/>
                </a:lnTo>
                <a:lnTo>
                  <a:pt x="253096" y="350654"/>
                </a:lnTo>
                <a:lnTo>
                  <a:pt x="253096" y="359868"/>
                </a:lnTo>
                <a:lnTo>
                  <a:pt x="436639" y="359868"/>
                </a:lnTo>
                <a:close/>
                <a:moveTo>
                  <a:pt x="436639" y="340428"/>
                </a:moveTo>
                <a:lnTo>
                  <a:pt x="272385" y="340428"/>
                </a:lnTo>
                <a:lnTo>
                  <a:pt x="272385" y="313800"/>
                </a:lnTo>
                <a:lnTo>
                  <a:pt x="233395" y="340428"/>
                </a:lnTo>
                <a:lnTo>
                  <a:pt x="204890" y="359900"/>
                </a:lnTo>
                <a:lnTo>
                  <a:pt x="192538" y="368322"/>
                </a:lnTo>
                <a:lnTo>
                  <a:pt x="207487" y="379055"/>
                </a:lnTo>
                <a:lnTo>
                  <a:pt x="234536" y="398527"/>
                </a:lnTo>
                <a:lnTo>
                  <a:pt x="272385" y="425693"/>
                </a:lnTo>
                <a:lnTo>
                  <a:pt x="272385" y="398495"/>
                </a:lnTo>
                <a:lnTo>
                  <a:pt x="436449" y="398495"/>
                </a:lnTo>
                <a:lnTo>
                  <a:pt x="436449" y="436490"/>
                </a:lnTo>
                <a:lnTo>
                  <a:pt x="19384" y="436490"/>
                </a:lnTo>
                <a:lnTo>
                  <a:pt x="19384" y="115407"/>
                </a:lnTo>
                <a:lnTo>
                  <a:pt x="176607" y="115407"/>
                </a:lnTo>
                <a:lnTo>
                  <a:pt x="176607" y="142035"/>
                </a:lnTo>
                <a:lnTo>
                  <a:pt x="215595" y="115407"/>
                </a:lnTo>
                <a:lnTo>
                  <a:pt x="244101" y="95935"/>
                </a:lnTo>
                <a:lnTo>
                  <a:pt x="256421" y="87513"/>
                </a:lnTo>
                <a:lnTo>
                  <a:pt x="241504" y="76748"/>
                </a:lnTo>
                <a:lnTo>
                  <a:pt x="214424" y="57276"/>
                </a:lnTo>
                <a:lnTo>
                  <a:pt x="176607" y="30110"/>
                </a:lnTo>
                <a:lnTo>
                  <a:pt x="176607" y="57276"/>
                </a:lnTo>
                <a:lnTo>
                  <a:pt x="19384" y="57276"/>
                </a:lnTo>
                <a:lnTo>
                  <a:pt x="19384" y="19282"/>
                </a:lnTo>
                <a:lnTo>
                  <a:pt x="436575" y="19282"/>
                </a:lnTo>
                <a:close/>
              </a:path>
            </a:pathLst>
          </a:custGeom>
          <a:solidFill>
            <a:srgbClr val="FFD966"/>
          </a:solidFill>
          <a:ln w="9525" cap="flat" cmpd="sng">
            <a:solidFill>
              <a:srgbClr val="FFC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p29"/>
          <p:cNvSpPr/>
          <p:nvPr/>
        </p:nvSpPr>
        <p:spPr>
          <a:xfrm>
            <a:off x="1014218" y="6586222"/>
            <a:ext cx="7260463" cy="5377231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4" name="Google Shape;864;p29"/>
          <p:cNvSpPr/>
          <p:nvPr/>
        </p:nvSpPr>
        <p:spPr>
          <a:xfrm>
            <a:off x="1112221" y="4874969"/>
            <a:ext cx="799827" cy="855502"/>
          </a:xfrm>
          <a:custGeom>
            <a:avLst/>
            <a:gdLst/>
            <a:ahLst/>
            <a:cxnLst/>
            <a:rect l="l" t="t" r="r" b="b"/>
            <a:pathLst>
              <a:path w="576" h="576" extrusionOk="0">
                <a:moveTo>
                  <a:pt x="0" y="0"/>
                </a:moveTo>
                <a:cubicBezTo>
                  <a:pt x="0" y="576"/>
                  <a:pt x="0" y="576"/>
                  <a:pt x="0" y="576"/>
                </a:cubicBezTo>
                <a:cubicBezTo>
                  <a:pt x="576" y="576"/>
                  <a:pt x="576" y="576"/>
                  <a:pt x="576" y="576"/>
                </a:cubicBezTo>
                <a:cubicBezTo>
                  <a:pt x="576" y="0"/>
                  <a:pt x="576" y="0"/>
                  <a:pt x="576" y="0"/>
                </a:cubicBezTo>
                <a:lnTo>
                  <a:pt x="0" y="0"/>
                </a:lnTo>
                <a:close/>
                <a:moveTo>
                  <a:pt x="553" y="552"/>
                </a:moveTo>
                <a:cubicBezTo>
                  <a:pt x="23" y="552"/>
                  <a:pt x="23" y="552"/>
                  <a:pt x="23" y="552"/>
                </a:cubicBezTo>
                <a:cubicBezTo>
                  <a:pt x="23" y="23"/>
                  <a:pt x="23" y="23"/>
                  <a:pt x="23" y="23"/>
                </a:cubicBezTo>
                <a:cubicBezTo>
                  <a:pt x="553" y="23"/>
                  <a:pt x="553" y="23"/>
                  <a:pt x="553" y="23"/>
                </a:cubicBezTo>
                <a:lnTo>
                  <a:pt x="553" y="552"/>
                </a:lnTo>
                <a:close/>
                <a:moveTo>
                  <a:pt x="111" y="325"/>
                </a:moveTo>
                <a:cubicBezTo>
                  <a:pt x="118" y="325"/>
                  <a:pt x="123" y="319"/>
                  <a:pt x="123" y="313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58" y="174"/>
                  <a:pt x="158" y="174"/>
                  <a:pt x="158" y="174"/>
                </a:cubicBezTo>
                <a:cubicBezTo>
                  <a:pt x="165" y="233"/>
                  <a:pt x="212" y="279"/>
                  <a:pt x="272" y="285"/>
                </a:cubicBezTo>
                <a:cubicBezTo>
                  <a:pt x="272" y="313"/>
                  <a:pt x="272" y="313"/>
                  <a:pt x="272" y="313"/>
                </a:cubicBezTo>
                <a:cubicBezTo>
                  <a:pt x="272" y="319"/>
                  <a:pt x="277" y="325"/>
                  <a:pt x="284" y="325"/>
                </a:cubicBezTo>
                <a:cubicBezTo>
                  <a:pt x="290" y="325"/>
                  <a:pt x="296" y="319"/>
                  <a:pt x="296" y="313"/>
                </a:cubicBezTo>
                <a:cubicBezTo>
                  <a:pt x="296" y="285"/>
                  <a:pt x="296" y="285"/>
                  <a:pt x="296" y="285"/>
                </a:cubicBezTo>
                <a:cubicBezTo>
                  <a:pt x="355" y="280"/>
                  <a:pt x="402" y="233"/>
                  <a:pt x="409" y="174"/>
                </a:cubicBezTo>
                <a:cubicBezTo>
                  <a:pt x="444" y="174"/>
                  <a:pt x="444" y="174"/>
                  <a:pt x="444" y="174"/>
                </a:cubicBezTo>
                <a:cubicBezTo>
                  <a:pt x="444" y="313"/>
                  <a:pt x="444" y="313"/>
                  <a:pt x="444" y="313"/>
                </a:cubicBezTo>
                <a:cubicBezTo>
                  <a:pt x="444" y="319"/>
                  <a:pt x="449" y="325"/>
                  <a:pt x="456" y="325"/>
                </a:cubicBezTo>
                <a:cubicBezTo>
                  <a:pt x="462" y="325"/>
                  <a:pt x="468" y="319"/>
                  <a:pt x="468" y="313"/>
                </a:cubicBezTo>
                <a:cubicBezTo>
                  <a:pt x="468" y="162"/>
                  <a:pt x="468" y="162"/>
                  <a:pt x="468" y="162"/>
                </a:cubicBezTo>
                <a:cubicBezTo>
                  <a:pt x="468" y="155"/>
                  <a:pt x="462" y="150"/>
                  <a:pt x="456" y="150"/>
                </a:cubicBezTo>
                <a:cubicBezTo>
                  <a:pt x="409" y="150"/>
                  <a:pt x="409" y="150"/>
                  <a:pt x="409" y="150"/>
                </a:cubicBezTo>
                <a:cubicBezTo>
                  <a:pt x="404" y="85"/>
                  <a:pt x="350" y="34"/>
                  <a:pt x="284" y="34"/>
                </a:cubicBezTo>
                <a:cubicBezTo>
                  <a:pt x="217" y="34"/>
                  <a:pt x="163" y="85"/>
                  <a:pt x="158" y="150"/>
                </a:cubicBezTo>
                <a:cubicBezTo>
                  <a:pt x="111" y="150"/>
                  <a:pt x="111" y="150"/>
                  <a:pt x="111" y="150"/>
                </a:cubicBezTo>
                <a:cubicBezTo>
                  <a:pt x="105" y="150"/>
                  <a:pt x="99" y="155"/>
                  <a:pt x="99" y="162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99" y="319"/>
                  <a:pt x="105" y="325"/>
                  <a:pt x="111" y="325"/>
                </a:cubicBezTo>
                <a:close/>
                <a:moveTo>
                  <a:pt x="284" y="58"/>
                </a:moveTo>
                <a:cubicBezTo>
                  <a:pt x="337" y="58"/>
                  <a:pt x="380" y="98"/>
                  <a:pt x="385" y="150"/>
                </a:cubicBezTo>
                <a:cubicBezTo>
                  <a:pt x="341" y="150"/>
                  <a:pt x="341" y="150"/>
                  <a:pt x="341" y="150"/>
                </a:cubicBezTo>
                <a:cubicBezTo>
                  <a:pt x="363" y="128"/>
                  <a:pt x="363" y="128"/>
                  <a:pt x="363" y="128"/>
                </a:cubicBezTo>
                <a:cubicBezTo>
                  <a:pt x="368" y="123"/>
                  <a:pt x="368" y="116"/>
                  <a:pt x="363" y="111"/>
                </a:cubicBezTo>
                <a:cubicBezTo>
                  <a:pt x="358" y="106"/>
                  <a:pt x="351" y="106"/>
                  <a:pt x="346" y="111"/>
                </a:cubicBezTo>
                <a:cubicBezTo>
                  <a:pt x="303" y="153"/>
                  <a:pt x="303" y="153"/>
                  <a:pt x="303" y="153"/>
                </a:cubicBezTo>
                <a:cubicBezTo>
                  <a:pt x="299" y="158"/>
                  <a:pt x="299" y="166"/>
                  <a:pt x="303" y="170"/>
                </a:cubicBezTo>
                <a:cubicBezTo>
                  <a:pt x="346" y="213"/>
                  <a:pt x="346" y="213"/>
                  <a:pt x="346" y="213"/>
                </a:cubicBezTo>
                <a:cubicBezTo>
                  <a:pt x="348" y="215"/>
                  <a:pt x="351" y="217"/>
                  <a:pt x="355" y="217"/>
                </a:cubicBezTo>
                <a:cubicBezTo>
                  <a:pt x="358" y="217"/>
                  <a:pt x="361" y="215"/>
                  <a:pt x="363" y="213"/>
                </a:cubicBezTo>
                <a:cubicBezTo>
                  <a:pt x="368" y="208"/>
                  <a:pt x="368" y="201"/>
                  <a:pt x="363" y="196"/>
                </a:cubicBezTo>
                <a:cubicBezTo>
                  <a:pt x="341" y="174"/>
                  <a:pt x="341" y="174"/>
                  <a:pt x="341" y="174"/>
                </a:cubicBezTo>
                <a:cubicBezTo>
                  <a:pt x="385" y="174"/>
                  <a:pt x="385" y="174"/>
                  <a:pt x="385" y="174"/>
                </a:cubicBezTo>
                <a:cubicBezTo>
                  <a:pt x="378" y="220"/>
                  <a:pt x="341" y="256"/>
                  <a:pt x="296" y="261"/>
                </a:cubicBezTo>
                <a:cubicBezTo>
                  <a:pt x="296" y="215"/>
                  <a:pt x="296" y="215"/>
                  <a:pt x="296" y="215"/>
                </a:cubicBezTo>
                <a:cubicBezTo>
                  <a:pt x="318" y="237"/>
                  <a:pt x="318" y="237"/>
                  <a:pt x="318" y="237"/>
                </a:cubicBezTo>
                <a:cubicBezTo>
                  <a:pt x="322" y="241"/>
                  <a:pt x="330" y="241"/>
                  <a:pt x="335" y="237"/>
                </a:cubicBezTo>
                <a:cubicBezTo>
                  <a:pt x="339" y="232"/>
                  <a:pt x="339" y="224"/>
                  <a:pt x="335" y="220"/>
                </a:cubicBezTo>
                <a:cubicBezTo>
                  <a:pt x="294" y="179"/>
                  <a:pt x="294" y="179"/>
                  <a:pt x="294" y="179"/>
                </a:cubicBezTo>
                <a:cubicBezTo>
                  <a:pt x="292" y="175"/>
                  <a:pt x="288" y="173"/>
                  <a:pt x="284" y="173"/>
                </a:cubicBezTo>
                <a:cubicBezTo>
                  <a:pt x="279" y="173"/>
                  <a:pt x="276" y="175"/>
                  <a:pt x="273" y="179"/>
                </a:cubicBezTo>
                <a:cubicBezTo>
                  <a:pt x="232" y="220"/>
                  <a:pt x="232" y="220"/>
                  <a:pt x="232" y="220"/>
                </a:cubicBezTo>
                <a:cubicBezTo>
                  <a:pt x="228" y="224"/>
                  <a:pt x="228" y="232"/>
                  <a:pt x="232" y="237"/>
                </a:cubicBezTo>
                <a:cubicBezTo>
                  <a:pt x="235" y="239"/>
                  <a:pt x="238" y="240"/>
                  <a:pt x="241" y="240"/>
                </a:cubicBezTo>
                <a:cubicBezTo>
                  <a:pt x="244" y="240"/>
                  <a:pt x="247" y="239"/>
                  <a:pt x="249" y="237"/>
                </a:cubicBezTo>
                <a:cubicBezTo>
                  <a:pt x="272" y="215"/>
                  <a:pt x="272" y="215"/>
                  <a:pt x="272" y="215"/>
                </a:cubicBezTo>
                <a:cubicBezTo>
                  <a:pt x="272" y="261"/>
                  <a:pt x="272" y="261"/>
                  <a:pt x="272" y="261"/>
                </a:cubicBezTo>
                <a:cubicBezTo>
                  <a:pt x="226" y="255"/>
                  <a:pt x="189" y="220"/>
                  <a:pt x="183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04" y="196"/>
                  <a:pt x="204" y="196"/>
                  <a:pt x="204" y="196"/>
                </a:cubicBezTo>
                <a:cubicBezTo>
                  <a:pt x="199" y="201"/>
                  <a:pt x="199" y="208"/>
                  <a:pt x="204" y="213"/>
                </a:cubicBezTo>
                <a:cubicBezTo>
                  <a:pt x="206" y="215"/>
                  <a:pt x="210" y="217"/>
                  <a:pt x="213" y="217"/>
                </a:cubicBezTo>
                <a:cubicBezTo>
                  <a:pt x="216" y="217"/>
                  <a:pt x="219" y="215"/>
                  <a:pt x="221" y="213"/>
                </a:cubicBezTo>
                <a:cubicBezTo>
                  <a:pt x="264" y="170"/>
                  <a:pt x="264" y="170"/>
                  <a:pt x="264" y="170"/>
                </a:cubicBezTo>
                <a:cubicBezTo>
                  <a:pt x="268" y="166"/>
                  <a:pt x="268" y="158"/>
                  <a:pt x="264" y="153"/>
                </a:cubicBezTo>
                <a:cubicBezTo>
                  <a:pt x="221" y="111"/>
                  <a:pt x="221" y="111"/>
                  <a:pt x="221" y="111"/>
                </a:cubicBezTo>
                <a:cubicBezTo>
                  <a:pt x="216" y="106"/>
                  <a:pt x="209" y="106"/>
                  <a:pt x="204" y="111"/>
                </a:cubicBezTo>
                <a:cubicBezTo>
                  <a:pt x="199" y="116"/>
                  <a:pt x="199" y="123"/>
                  <a:pt x="204" y="128"/>
                </a:cubicBezTo>
                <a:cubicBezTo>
                  <a:pt x="226" y="150"/>
                  <a:pt x="226" y="150"/>
                  <a:pt x="226" y="150"/>
                </a:cubicBezTo>
                <a:cubicBezTo>
                  <a:pt x="182" y="150"/>
                  <a:pt x="182" y="150"/>
                  <a:pt x="182" y="150"/>
                </a:cubicBezTo>
                <a:cubicBezTo>
                  <a:pt x="187" y="98"/>
                  <a:pt x="231" y="58"/>
                  <a:pt x="284" y="58"/>
                </a:cubicBezTo>
                <a:close/>
                <a:moveTo>
                  <a:pt x="280" y="390"/>
                </a:moveTo>
                <a:cubicBezTo>
                  <a:pt x="280" y="398"/>
                  <a:pt x="274" y="404"/>
                  <a:pt x="267" y="404"/>
                </a:cubicBezTo>
                <a:cubicBezTo>
                  <a:pt x="259" y="404"/>
                  <a:pt x="254" y="398"/>
                  <a:pt x="254" y="390"/>
                </a:cubicBezTo>
                <a:cubicBezTo>
                  <a:pt x="254" y="383"/>
                  <a:pt x="259" y="377"/>
                  <a:pt x="267" y="377"/>
                </a:cubicBezTo>
                <a:cubicBezTo>
                  <a:pt x="274" y="377"/>
                  <a:pt x="280" y="383"/>
                  <a:pt x="280" y="390"/>
                </a:cubicBezTo>
                <a:close/>
                <a:moveTo>
                  <a:pt x="107" y="392"/>
                </a:moveTo>
                <a:cubicBezTo>
                  <a:pt x="114" y="404"/>
                  <a:pt x="114" y="404"/>
                  <a:pt x="114" y="404"/>
                </a:cubicBezTo>
                <a:cubicBezTo>
                  <a:pt x="100" y="404"/>
                  <a:pt x="100" y="404"/>
                  <a:pt x="100" y="404"/>
                </a:cubicBezTo>
                <a:cubicBezTo>
                  <a:pt x="86" y="404"/>
                  <a:pt x="86" y="404"/>
                  <a:pt x="86" y="404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0" y="380"/>
                  <a:pt x="100" y="380"/>
                  <a:pt x="100" y="380"/>
                </a:cubicBezTo>
                <a:lnTo>
                  <a:pt x="107" y="392"/>
                </a:lnTo>
                <a:close/>
                <a:moveTo>
                  <a:pt x="188" y="384"/>
                </a:moveTo>
                <a:cubicBezTo>
                  <a:pt x="147" y="342"/>
                  <a:pt x="147" y="342"/>
                  <a:pt x="147" y="342"/>
                </a:cubicBezTo>
                <a:cubicBezTo>
                  <a:pt x="53" y="343"/>
                  <a:pt x="53" y="343"/>
                  <a:pt x="53" y="343"/>
                </a:cubicBezTo>
                <a:cubicBezTo>
                  <a:pt x="53" y="530"/>
                  <a:pt x="53" y="530"/>
                  <a:pt x="53" y="530"/>
                </a:cubicBezTo>
                <a:cubicBezTo>
                  <a:pt x="188" y="530"/>
                  <a:pt x="188" y="530"/>
                  <a:pt x="188" y="530"/>
                </a:cubicBezTo>
                <a:lnTo>
                  <a:pt x="188" y="384"/>
                </a:lnTo>
                <a:close/>
                <a:moveTo>
                  <a:pt x="144" y="374"/>
                </a:moveTo>
                <a:cubicBezTo>
                  <a:pt x="154" y="384"/>
                  <a:pt x="154" y="384"/>
                  <a:pt x="154" y="384"/>
                </a:cubicBezTo>
                <a:cubicBezTo>
                  <a:pt x="144" y="384"/>
                  <a:pt x="144" y="384"/>
                  <a:pt x="144" y="384"/>
                </a:cubicBezTo>
                <a:lnTo>
                  <a:pt x="144" y="374"/>
                </a:lnTo>
                <a:close/>
                <a:moveTo>
                  <a:pt x="77" y="506"/>
                </a:moveTo>
                <a:cubicBezTo>
                  <a:pt x="77" y="367"/>
                  <a:pt x="77" y="367"/>
                  <a:pt x="77" y="367"/>
                </a:cubicBezTo>
                <a:cubicBezTo>
                  <a:pt x="122" y="366"/>
                  <a:pt x="122" y="366"/>
                  <a:pt x="122" y="366"/>
                </a:cubicBezTo>
                <a:cubicBezTo>
                  <a:pt x="122" y="406"/>
                  <a:pt x="122" y="406"/>
                  <a:pt x="122" y="406"/>
                </a:cubicBezTo>
                <a:cubicBezTo>
                  <a:pt x="164" y="406"/>
                  <a:pt x="164" y="406"/>
                  <a:pt x="164" y="406"/>
                </a:cubicBezTo>
                <a:cubicBezTo>
                  <a:pt x="164" y="506"/>
                  <a:pt x="164" y="506"/>
                  <a:pt x="164" y="506"/>
                </a:cubicBezTo>
                <a:lnTo>
                  <a:pt x="77" y="506"/>
                </a:lnTo>
                <a:close/>
                <a:moveTo>
                  <a:pt x="220" y="343"/>
                </a:moveTo>
                <a:cubicBezTo>
                  <a:pt x="220" y="530"/>
                  <a:pt x="220" y="530"/>
                  <a:pt x="220" y="530"/>
                </a:cubicBezTo>
                <a:cubicBezTo>
                  <a:pt x="356" y="530"/>
                  <a:pt x="356" y="530"/>
                  <a:pt x="356" y="530"/>
                </a:cubicBezTo>
                <a:cubicBezTo>
                  <a:pt x="356" y="384"/>
                  <a:pt x="356" y="384"/>
                  <a:pt x="356" y="384"/>
                </a:cubicBezTo>
                <a:cubicBezTo>
                  <a:pt x="314" y="342"/>
                  <a:pt x="314" y="342"/>
                  <a:pt x="314" y="342"/>
                </a:cubicBezTo>
                <a:lnTo>
                  <a:pt x="220" y="343"/>
                </a:lnTo>
                <a:close/>
                <a:moveTo>
                  <a:pt x="311" y="374"/>
                </a:moveTo>
                <a:cubicBezTo>
                  <a:pt x="322" y="384"/>
                  <a:pt x="322" y="384"/>
                  <a:pt x="322" y="384"/>
                </a:cubicBezTo>
                <a:cubicBezTo>
                  <a:pt x="311" y="384"/>
                  <a:pt x="311" y="384"/>
                  <a:pt x="311" y="384"/>
                </a:cubicBezTo>
                <a:lnTo>
                  <a:pt x="311" y="374"/>
                </a:lnTo>
                <a:close/>
                <a:moveTo>
                  <a:pt x="244" y="506"/>
                </a:moveTo>
                <a:cubicBezTo>
                  <a:pt x="244" y="367"/>
                  <a:pt x="244" y="367"/>
                  <a:pt x="244" y="367"/>
                </a:cubicBezTo>
                <a:cubicBezTo>
                  <a:pt x="289" y="366"/>
                  <a:pt x="289" y="366"/>
                  <a:pt x="289" y="366"/>
                </a:cubicBezTo>
                <a:cubicBezTo>
                  <a:pt x="289" y="406"/>
                  <a:pt x="289" y="406"/>
                  <a:pt x="289" y="406"/>
                </a:cubicBezTo>
                <a:cubicBezTo>
                  <a:pt x="332" y="406"/>
                  <a:pt x="332" y="406"/>
                  <a:pt x="332" y="406"/>
                </a:cubicBezTo>
                <a:cubicBezTo>
                  <a:pt x="332" y="506"/>
                  <a:pt x="332" y="506"/>
                  <a:pt x="332" y="506"/>
                </a:cubicBezTo>
                <a:lnTo>
                  <a:pt x="244" y="506"/>
                </a:lnTo>
                <a:close/>
                <a:moveTo>
                  <a:pt x="388" y="530"/>
                </a:moveTo>
                <a:cubicBezTo>
                  <a:pt x="523" y="530"/>
                  <a:pt x="523" y="530"/>
                  <a:pt x="523" y="530"/>
                </a:cubicBezTo>
                <a:cubicBezTo>
                  <a:pt x="523" y="384"/>
                  <a:pt x="523" y="384"/>
                  <a:pt x="523" y="384"/>
                </a:cubicBezTo>
                <a:cubicBezTo>
                  <a:pt x="481" y="342"/>
                  <a:pt x="481" y="342"/>
                  <a:pt x="481" y="342"/>
                </a:cubicBezTo>
                <a:cubicBezTo>
                  <a:pt x="388" y="343"/>
                  <a:pt x="388" y="343"/>
                  <a:pt x="388" y="343"/>
                </a:cubicBezTo>
                <a:lnTo>
                  <a:pt x="388" y="530"/>
                </a:lnTo>
                <a:close/>
                <a:moveTo>
                  <a:pt x="489" y="384"/>
                </a:moveTo>
                <a:cubicBezTo>
                  <a:pt x="479" y="384"/>
                  <a:pt x="479" y="384"/>
                  <a:pt x="479" y="384"/>
                </a:cubicBezTo>
                <a:cubicBezTo>
                  <a:pt x="479" y="374"/>
                  <a:pt x="479" y="374"/>
                  <a:pt x="479" y="374"/>
                </a:cubicBezTo>
                <a:lnTo>
                  <a:pt x="489" y="384"/>
                </a:lnTo>
                <a:close/>
                <a:moveTo>
                  <a:pt x="412" y="367"/>
                </a:moveTo>
                <a:cubicBezTo>
                  <a:pt x="457" y="366"/>
                  <a:pt x="457" y="366"/>
                  <a:pt x="457" y="366"/>
                </a:cubicBezTo>
                <a:cubicBezTo>
                  <a:pt x="457" y="406"/>
                  <a:pt x="457" y="406"/>
                  <a:pt x="457" y="406"/>
                </a:cubicBezTo>
                <a:cubicBezTo>
                  <a:pt x="499" y="406"/>
                  <a:pt x="499" y="406"/>
                  <a:pt x="499" y="406"/>
                </a:cubicBezTo>
                <a:cubicBezTo>
                  <a:pt x="499" y="506"/>
                  <a:pt x="499" y="506"/>
                  <a:pt x="499" y="506"/>
                </a:cubicBezTo>
                <a:cubicBezTo>
                  <a:pt x="412" y="506"/>
                  <a:pt x="412" y="506"/>
                  <a:pt x="412" y="506"/>
                </a:cubicBezTo>
                <a:lnTo>
                  <a:pt x="412" y="367"/>
                </a:lnTo>
                <a:close/>
                <a:moveTo>
                  <a:pt x="421" y="377"/>
                </a:moveTo>
                <a:cubicBezTo>
                  <a:pt x="447" y="377"/>
                  <a:pt x="447" y="377"/>
                  <a:pt x="447" y="377"/>
                </a:cubicBezTo>
                <a:cubicBezTo>
                  <a:pt x="447" y="404"/>
                  <a:pt x="447" y="404"/>
                  <a:pt x="447" y="404"/>
                </a:cubicBezTo>
                <a:cubicBezTo>
                  <a:pt x="421" y="404"/>
                  <a:pt x="421" y="404"/>
                  <a:pt x="421" y="404"/>
                </a:cubicBezTo>
                <a:lnTo>
                  <a:pt x="421" y="377"/>
                </a:lnTo>
                <a:close/>
              </a:path>
            </a:pathLst>
          </a:custGeom>
          <a:solidFill>
            <a:srgbClr val="FFD966"/>
          </a:solidFill>
          <a:ln w="9525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1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29"/>
          <p:cNvSpPr/>
          <p:nvPr/>
        </p:nvSpPr>
        <p:spPr>
          <a:xfrm flipH="1">
            <a:off x="8979072" y="4009993"/>
            <a:ext cx="558334" cy="561897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29"/>
          <p:cNvSpPr txBox="1"/>
          <p:nvPr/>
        </p:nvSpPr>
        <p:spPr>
          <a:xfrm>
            <a:off x="9984579" y="8256891"/>
            <a:ext cx="14420369" cy="4467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UNI-DIGITAL RedIRIS shared ICT services </a:t>
            </a:r>
            <a:r>
              <a:rPr lang="en-US" sz="36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to deploy ICT services and make more efficient management of resources, achieve economies of scale and improve interoperability (22M€)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6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lt2"/>
                </a:solidFill>
              </a:rPr>
              <a:t>Deployment of new services</a:t>
            </a: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(in the fields of cybersecurity, electronic administration, blockchain, centralized acquisition of licenses for </a:t>
            </a:r>
            <a:r>
              <a:rPr lang="en-US" sz="2800" dirty="0">
                <a:solidFill>
                  <a:schemeClr val="lt2"/>
                </a:solidFill>
              </a:rPr>
              <a:t>blended learning</a:t>
            </a: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, support for open science, etc.), as part of the Agreement with the Ministry for Science, Innovation and Universities and in collaboration with CRUE (Spanish association of universities)</a:t>
            </a:r>
            <a:endParaRPr sz="32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66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Noto Sans Symbols"/>
              <a:buNone/>
            </a:pPr>
            <a:endParaRPr sz="3000" b="0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66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Noto Sans Symbols"/>
              <a:buNone/>
            </a:pPr>
            <a:endParaRPr sz="3000" b="0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29"/>
          <p:cNvSpPr/>
          <p:nvPr/>
        </p:nvSpPr>
        <p:spPr>
          <a:xfrm flipH="1">
            <a:off x="9025147" y="8254299"/>
            <a:ext cx="558334" cy="561897"/>
          </a:xfrm>
          <a:custGeom>
            <a:avLst/>
            <a:gdLst/>
            <a:ahLst/>
            <a:cxnLst/>
            <a:rect l="l" t="t" r="r" b="b"/>
            <a:pathLst>
              <a:path w="685800" h="683490" extrusionOk="0">
                <a:moveTo>
                  <a:pt x="342900" y="0"/>
                </a:moveTo>
                <a:cubicBezTo>
                  <a:pt x="153352" y="0"/>
                  <a:pt x="0" y="152836"/>
                  <a:pt x="0" y="341745"/>
                </a:cubicBezTo>
                <a:cubicBezTo>
                  <a:pt x="0" y="530655"/>
                  <a:pt x="153352" y="683491"/>
                  <a:pt x="342900" y="683491"/>
                </a:cubicBezTo>
                <a:cubicBezTo>
                  <a:pt x="532448" y="683491"/>
                  <a:pt x="685800" y="530655"/>
                  <a:pt x="685800" y="341745"/>
                </a:cubicBezTo>
                <a:cubicBezTo>
                  <a:pt x="685800" y="152836"/>
                  <a:pt x="532448" y="0"/>
                  <a:pt x="342900" y="0"/>
                </a:cubicBezTo>
                <a:close/>
                <a:moveTo>
                  <a:pt x="411480" y="430979"/>
                </a:moveTo>
                <a:cubicBezTo>
                  <a:pt x="428625" y="448066"/>
                  <a:pt x="428625" y="474646"/>
                  <a:pt x="411480" y="491734"/>
                </a:cubicBezTo>
                <a:cubicBezTo>
                  <a:pt x="394335" y="508821"/>
                  <a:pt x="367665" y="508821"/>
                  <a:pt x="350520" y="491734"/>
                </a:cubicBezTo>
                <a:lnTo>
                  <a:pt x="200977" y="341745"/>
                </a:lnTo>
                <a:lnTo>
                  <a:pt x="351473" y="191757"/>
                </a:lnTo>
                <a:cubicBezTo>
                  <a:pt x="368618" y="174670"/>
                  <a:pt x="395288" y="174670"/>
                  <a:pt x="412433" y="191757"/>
                </a:cubicBezTo>
                <a:cubicBezTo>
                  <a:pt x="429578" y="208844"/>
                  <a:pt x="429578" y="235425"/>
                  <a:pt x="412433" y="252512"/>
                </a:cubicBezTo>
                <a:lnTo>
                  <a:pt x="322898" y="341745"/>
                </a:lnTo>
                <a:lnTo>
                  <a:pt x="411480" y="430979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8" name="Google Shape;868;p29"/>
          <p:cNvSpPr txBox="1"/>
          <p:nvPr/>
        </p:nvSpPr>
        <p:spPr>
          <a:xfrm>
            <a:off x="490889" y="8200951"/>
            <a:ext cx="8154246" cy="1289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None/>
            </a:pPr>
            <a:r>
              <a:rPr lang="es-ES" sz="4000" b="0" i="0" u="none" strike="noStrike" cap="none" dirty="0" err="1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European</a:t>
            </a:r>
            <a:r>
              <a:rPr lang="es-ES" sz="4000" b="0" i="0" u="none" strike="noStrike" cap="none" dirty="0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4000" b="0" i="0" u="none" strike="noStrike" cap="none" dirty="0" err="1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funds</a:t>
            </a:r>
            <a:r>
              <a:rPr lang="es-ES" sz="4000" b="0" i="0" u="none" strike="noStrike" cap="none" dirty="0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 - RRF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None/>
            </a:pPr>
            <a:r>
              <a:rPr lang="es-ES" sz="4400" b="1" i="0" u="none" strike="noStrike" cap="none" dirty="0">
                <a:solidFill>
                  <a:srgbClr val="008080"/>
                </a:solidFill>
                <a:latin typeface="Arial"/>
                <a:ea typeface="Arial"/>
                <a:cs typeface="Arial"/>
                <a:sym typeface="Arial"/>
              </a:rPr>
              <a:t>50M€ + VAT  </a:t>
            </a:r>
            <a:endParaRPr sz="4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3200"/>
              <a:buFont typeface="Arial"/>
              <a:buNone/>
            </a:pPr>
            <a:endParaRPr sz="36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9" name="Google Shape;869;p29" descr="Next Generation - Ayuntamiento de Ovie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7894" y="9644450"/>
            <a:ext cx="2701967" cy="189833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pic>
        <p:nvPicPr>
          <p:cNvPr id="870" name="Google Shape;870;p29" descr="Plan de Recuperación, Transformación y Resiliencia (PRTR)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57504" y="9645598"/>
            <a:ext cx="3787859" cy="191727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7843"/>
              </a:srgbClr>
            </a:outerShdw>
          </a:effectLst>
        </p:spPr>
      </p:pic>
      <p:sp>
        <p:nvSpPr>
          <p:cNvPr id="872" name="Google Shape;872;p29"/>
          <p:cNvSpPr/>
          <p:nvPr/>
        </p:nvSpPr>
        <p:spPr>
          <a:xfrm>
            <a:off x="1005617" y="3842533"/>
            <a:ext cx="2408723" cy="855502"/>
          </a:xfrm>
          <a:prstGeom prst="roundRect">
            <a:avLst>
              <a:gd name="adj" fmla="val 16667"/>
            </a:avLst>
          </a:prstGeom>
          <a:solidFill>
            <a:srgbClr val="00849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s-ES" sz="4000" b="1" i="0" u="none" strike="noStrike" cap="none" dirty="0" err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Scope</a:t>
            </a:r>
            <a:endParaRPr sz="1800" dirty="0"/>
          </a:p>
        </p:txBody>
      </p:sp>
      <p:sp>
        <p:nvSpPr>
          <p:cNvPr id="873" name="Google Shape;873;p29"/>
          <p:cNvSpPr txBox="1"/>
          <p:nvPr/>
        </p:nvSpPr>
        <p:spPr>
          <a:xfrm>
            <a:off x="9955052" y="6634899"/>
            <a:ext cx="14031998" cy="362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It is planned to bring optical </a:t>
            </a:r>
            <a:r>
              <a:rPr lang="en-US" sz="2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fibre</a:t>
            </a: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to new scientific and academic </a:t>
            </a:r>
            <a:r>
              <a:rPr lang="en-US" sz="2800" b="0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organisations</a:t>
            </a: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, and to collaborate with regional </a:t>
            </a:r>
            <a:r>
              <a:rPr lang="en-US" sz="2800" dirty="0">
                <a:solidFill>
                  <a:schemeClr val="lt2"/>
                </a:solidFill>
              </a:rPr>
              <a:t>research and education</a:t>
            </a:r>
            <a:r>
              <a:rPr lang="en-US" sz="2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networks in the renewal of optical and IP equipment to 100Gbps</a:t>
            </a:r>
            <a:endParaRPr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93,22,Slide38"/>
</p:tagLst>
</file>

<file path=ppt/theme/theme1.xml><?xml version="1.0" encoding="utf-8"?>
<a:theme xmlns:a="http://schemas.openxmlformats.org/drawingml/2006/main" name="RedIRIS Corporativa">
  <a:themeElements>
    <a:clrScheme name="Whit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06373"/>
      </a:accent1>
      <a:accent2>
        <a:srgbClr val="FDC52C"/>
      </a:accent2>
      <a:accent3>
        <a:srgbClr val="A59A94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8AEB6A830297F45818DF01F35975C62" ma:contentTypeVersion="17" ma:contentTypeDescription="Crear nuevo documento." ma:contentTypeScope="" ma:versionID="d57e7146a30ab1d4815a9d7789ad885b">
  <xsd:schema xmlns:xsd="http://www.w3.org/2001/XMLSchema" xmlns:xs="http://www.w3.org/2001/XMLSchema" xmlns:p="http://schemas.microsoft.com/office/2006/metadata/properties" xmlns:ns2="c265797b-38bb-4b46-a239-bf87acc7ae0b" xmlns:ns3="ca0004b8-dc6c-4c8a-982a-a06d05aa7003" targetNamespace="http://schemas.microsoft.com/office/2006/metadata/properties" ma:root="true" ma:fieldsID="3258591cbd6ea8aabe2f52f986f262af" ns2:_="" ns3:_="">
    <xsd:import namespace="c265797b-38bb-4b46-a239-bf87acc7ae0b"/>
    <xsd:import namespace="ca0004b8-dc6c-4c8a-982a-a06d05aa70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65797b-38bb-4b46-a239-bf87acc7ae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3e72c241-18b6-4900-8c08-d1ecc7d685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004b8-dc6c-4c8a-982a-a06d05aa700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840077c-ddac-4237-b2f4-323291543306}" ma:internalName="TaxCatchAll" ma:showField="CatchAllData" ma:web="ca0004b8-dc6c-4c8a-982a-a06d05aa70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265797b-38bb-4b46-a239-bf87acc7ae0b">
      <Terms xmlns="http://schemas.microsoft.com/office/infopath/2007/PartnerControls"/>
    </lcf76f155ced4ddcb4097134ff3c332f>
    <TaxCatchAll xmlns="ca0004b8-dc6c-4c8a-982a-a06d05aa7003" xsi:nil="true"/>
  </documentManagement>
</p:properties>
</file>

<file path=customXml/itemProps1.xml><?xml version="1.0" encoding="utf-8"?>
<ds:datastoreItem xmlns:ds="http://schemas.openxmlformats.org/officeDocument/2006/customXml" ds:itemID="{A02881D6-3A16-47A7-B5A3-8FA88FB660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50A20B-9904-462E-8D30-ECFE12CA90AD}">
  <ds:schemaRefs>
    <ds:schemaRef ds:uri="c265797b-38bb-4b46-a239-bf87acc7ae0b"/>
    <ds:schemaRef ds:uri="ca0004b8-dc6c-4c8a-982a-a06d05aa700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61333EA-7FD4-4F69-840A-2128E14FFB9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ca0004b8-dc6c-4c8a-982a-a06d05aa7003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c265797b-38bb-4b46-a239-bf87acc7ae0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2543</Words>
  <Application>Microsoft Office PowerPoint</Application>
  <PresentationFormat>Personalizado</PresentationFormat>
  <Paragraphs>377</Paragraphs>
  <Slides>23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RedIRIS Corporativa</vt:lpstr>
      <vt:lpstr>RedIRIS</vt:lpstr>
      <vt:lpstr>Who we are</vt:lpstr>
      <vt:lpstr>Presentación de PowerPoint</vt:lpstr>
      <vt:lpstr>Presentación de PowerPoint</vt:lpstr>
      <vt:lpstr>Presentación de PowerPoint</vt:lpstr>
      <vt:lpstr>RedIRIS Services | Massive transfer of scientific data</vt:lpstr>
      <vt:lpstr>RedIRIS Services| Technical support to institutions</vt:lpstr>
      <vt:lpstr>RedIRIS Services | Security</vt:lpstr>
      <vt:lpstr>UNI DIGITAL - RedIRIS</vt:lpstr>
      <vt:lpstr>Presentación de PowerPoint</vt:lpstr>
      <vt:lpstr>RedIRIS Services | Security</vt:lpstr>
      <vt:lpstr>RedIRIS Services | Security</vt:lpstr>
      <vt:lpstr>RedIRIS Services | Security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SERVICIOS CON LA DIRECTIVA NIS 2 </vt:lpstr>
      <vt:lpstr>Presentación de PowerPoint</vt:lpstr>
      <vt:lpstr>RedIRIS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RedIRIS</dc:title>
  <dc:creator>Alberto Pérez Gómez</dc:creator>
  <cp:lastModifiedBy>Alberto Pérez Gómez</cp:lastModifiedBy>
  <cp:revision>83</cp:revision>
  <dcterms:modified xsi:type="dcterms:W3CDTF">2024-09-20T07:10:51Z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0x010100A8AEB6A830297F45818DF01F35975C62</vt:lpwstr>
  </property>
  <property fmtid="{D5CDD505-2E9C-101B-9397-08002B2CF9AE}" pid="3" name="MediaServiceImageTags">
    <vt:lpwstr/>
  </property>
</Properties>
</file>