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402" r:id="rId5"/>
    <p:sldId id="396" r:id="rId6"/>
    <p:sldId id="403" r:id="rId7"/>
    <p:sldId id="405" r:id="rId8"/>
    <p:sldId id="404" r:id="rId9"/>
    <p:sldId id="406" r:id="rId10"/>
    <p:sldId id="407" r:id="rId11"/>
    <p:sldId id="408" r:id="rId12"/>
    <p:sldId id="409" r:id="rId13"/>
    <p:sldId id="397" r:id="rId14"/>
    <p:sldId id="398" r:id="rId15"/>
    <p:sldId id="399" r:id="rId16"/>
    <p:sldId id="400" r:id="rId17"/>
    <p:sldId id="40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03" autoAdjust="0"/>
    <p:restoredTop sz="96327" autoAdjust="0"/>
  </p:normalViewPr>
  <p:slideViewPr>
    <p:cSldViewPr snapToGrid="0">
      <p:cViewPr varScale="1">
        <p:scale>
          <a:sx n="127" d="100"/>
          <a:sy n="127" d="100"/>
        </p:scale>
        <p:origin x="960" y="192"/>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22/10/2024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5719" t="73613" r="52315" b="21211"/>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3" Type="http://schemas.openxmlformats.org/officeDocument/2006/relationships/image" Target="../media/image22.png"/><Relationship Id="rId18" Type="http://schemas.openxmlformats.org/officeDocument/2006/relationships/image" Target="../media/image27.png"/><Relationship Id="rId26" Type="http://schemas.openxmlformats.org/officeDocument/2006/relationships/image" Target="../media/image35.png"/><Relationship Id="rId39" Type="http://schemas.openxmlformats.org/officeDocument/2006/relationships/image" Target="../media/image48.png"/><Relationship Id="rId21" Type="http://schemas.openxmlformats.org/officeDocument/2006/relationships/image" Target="../media/image30.png"/><Relationship Id="rId34" Type="http://schemas.openxmlformats.org/officeDocument/2006/relationships/image" Target="../media/image43.png"/><Relationship Id="rId42" Type="http://schemas.openxmlformats.org/officeDocument/2006/relationships/image" Target="../media/image51.png"/><Relationship Id="rId7" Type="http://schemas.openxmlformats.org/officeDocument/2006/relationships/image" Target="../media/image16.png"/><Relationship Id="rId2" Type="http://schemas.openxmlformats.org/officeDocument/2006/relationships/image" Target="../media/image11.png"/><Relationship Id="rId16" Type="http://schemas.openxmlformats.org/officeDocument/2006/relationships/image" Target="../media/image25.png"/><Relationship Id="rId29"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3.png"/><Relationship Id="rId32" Type="http://schemas.openxmlformats.org/officeDocument/2006/relationships/image" Target="../media/image41.png"/><Relationship Id="rId37" Type="http://schemas.openxmlformats.org/officeDocument/2006/relationships/image" Target="../media/image46.png"/><Relationship Id="rId40" Type="http://schemas.openxmlformats.org/officeDocument/2006/relationships/image" Target="../media/image49.png"/><Relationship Id="rId45" Type="http://schemas.openxmlformats.org/officeDocument/2006/relationships/image" Target="../media/image54.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36" Type="http://schemas.openxmlformats.org/officeDocument/2006/relationships/image" Target="../media/image45.png"/><Relationship Id="rId10" Type="http://schemas.openxmlformats.org/officeDocument/2006/relationships/image" Target="../media/image19.png"/><Relationship Id="rId19" Type="http://schemas.openxmlformats.org/officeDocument/2006/relationships/image" Target="../media/image28.png"/><Relationship Id="rId31" Type="http://schemas.openxmlformats.org/officeDocument/2006/relationships/image" Target="../media/image40.png"/><Relationship Id="rId44" Type="http://schemas.openxmlformats.org/officeDocument/2006/relationships/image" Target="../media/image53.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png"/><Relationship Id="rId27" Type="http://schemas.openxmlformats.org/officeDocument/2006/relationships/image" Target="../media/image36.png"/><Relationship Id="rId30" Type="http://schemas.openxmlformats.org/officeDocument/2006/relationships/image" Target="../media/image39.png"/><Relationship Id="rId35" Type="http://schemas.openxmlformats.org/officeDocument/2006/relationships/image" Target="../media/image44.png"/><Relationship Id="rId43" Type="http://schemas.openxmlformats.org/officeDocument/2006/relationships/image" Target="../media/image52.png"/><Relationship Id="rId8" Type="http://schemas.openxmlformats.org/officeDocument/2006/relationships/image" Target="../media/image17.png"/><Relationship Id="rId3" Type="http://schemas.openxmlformats.org/officeDocument/2006/relationships/image" Target="../media/image12.pn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34.png"/><Relationship Id="rId33" Type="http://schemas.openxmlformats.org/officeDocument/2006/relationships/image" Target="../media/image42.png"/><Relationship Id="rId38" Type="http://schemas.openxmlformats.org/officeDocument/2006/relationships/image" Target="../media/image47.png"/><Relationship Id="rId20" Type="http://schemas.openxmlformats.org/officeDocument/2006/relationships/image" Target="../media/image29.png"/><Relationship Id="rId41" Type="http://schemas.openxmlformats.org/officeDocument/2006/relationships/image" Target="../media/image50.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307612"/>
            <a:ext cx="12192000" cy="6858000"/>
          </a:xfrm>
          <a:prstGeom prst="rect">
            <a:avLst/>
          </a:prstGeom>
        </p:spPr>
      </p:pic>
      <p:sp>
        <p:nvSpPr>
          <p:cNvPr id="9" name="Text Placeholder 10"/>
          <p:cNvSpPr txBox="1">
            <a:spLocks/>
          </p:cNvSpPr>
          <p:nvPr/>
        </p:nvSpPr>
        <p:spPr>
          <a:xfrm>
            <a:off x="1255494" y="1620946"/>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The GÉANT Compendium of NRENs</a:t>
            </a:r>
            <a:endParaRPr lang="en-US" sz="3000" dirty="0">
              <a:solidFill>
                <a:schemeClr val="bg1"/>
              </a:solidFill>
              <a:ea typeface="Calibri"/>
              <a:cs typeface="Calibri"/>
            </a:endParaRPr>
          </a:p>
        </p:txBody>
      </p:sp>
      <p:sp>
        <p:nvSpPr>
          <p:cNvPr id="10" name="Text Placeholder 6"/>
          <p:cNvSpPr txBox="1">
            <a:spLocks/>
          </p:cNvSpPr>
          <p:nvPr/>
        </p:nvSpPr>
        <p:spPr>
          <a:xfrm>
            <a:off x="1255494" y="2144175"/>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400" dirty="0">
                <a:solidFill>
                  <a:schemeClr val="bg1"/>
                </a:solidFill>
              </a:rPr>
              <a:t>Extend the Service Matrix for global use?</a:t>
            </a:r>
            <a:endParaRPr lang="en-GB" sz="2400" dirty="0">
              <a:solidFill>
                <a:schemeClr val="bg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Jennifer Ross</a:t>
            </a:r>
          </a:p>
          <a:p>
            <a:pPr>
              <a:lnSpc>
                <a:spcPct val="100000"/>
              </a:lnSpc>
              <a:spcBef>
                <a:spcPts val="0"/>
              </a:spcBef>
            </a:pPr>
            <a:r>
              <a:rPr lang="en-US" sz="2000" dirty="0">
                <a:solidFill>
                  <a:schemeClr val="bg1"/>
                </a:solidFill>
              </a:rPr>
              <a:t>Partner Relations</a:t>
            </a:r>
            <a:endParaRPr lang="en-GB" sz="2000" cap="all" dirty="0">
              <a:solidFill>
                <a:schemeClr val="bg1"/>
              </a:solidFill>
            </a:endParaRPr>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 / Confidential / Restricted</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SIG-MSP, Poznan, Poland</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24</a:t>
            </a:r>
            <a:r>
              <a:rPr lang="en-US" sz="1600" baseline="30000" dirty="0">
                <a:solidFill>
                  <a:schemeClr val="bg1"/>
                </a:solidFill>
              </a:rPr>
              <a:t>th</a:t>
            </a:r>
            <a:r>
              <a:rPr lang="en-US" sz="1600" dirty="0">
                <a:solidFill>
                  <a:schemeClr val="bg1"/>
                </a:solidFill>
              </a:rPr>
              <a:t> Oct. 2024</a:t>
            </a:r>
            <a:endParaRPr lang="en-GB" sz="1600" dirty="0">
              <a:solidFill>
                <a:schemeClr val="bg1"/>
              </a:solidFill>
            </a:endParaRPr>
          </a:p>
        </p:txBody>
      </p:sp>
    </p:spTree>
    <p:extLst>
      <p:ext uri="{BB962C8B-B14F-4D97-AF65-F5344CB8AC3E}">
        <p14:creationId xmlns:p14="http://schemas.microsoft.com/office/powerpoint/2010/main" val="4101351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658167B-A053-AE81-158B-F99E75A25CF9}"/>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96200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spTree>
    <p:extLst>
      <p:ext uri="{BB962C8B-B14F-4D97-AF65-F5344CB8AC3E}">
        <p14:creationId xmlns:p14="http://schemas.microsoft.com/office/powerpoint/2010/main" val="249601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E8EDA-DE5F-35CA-EFF1-961D0482A545}"/>
              </a:ext>
            </a:extLst>
          </p:cNvPr>
          <p:cNvSpPr>
            <a:spLocks noGrp="1"/>
          </p:cNvSpPr>
          <p:nvPr>
            <p:ph type="title"/>
          </p:nvPr>
        </p:nvSpPr>
        <p:spPr/>
        <p:txBody>
          <a:bodyPr>
            <a:noAutofit/>
          </a:bodyPr>
          <a:lstStyle/>
          <a:p>
            <a:r>
              <a:rPr lang="en-US" dirty="0" err="1"/>
              <a:t>Colour</a:t>
            </a:r>
            <a:r>
              <a:rPr lang="en-US" dirty="0"/>
              <a:t> palette</a:t>
            </a:r>
          </a:p>
        </p:txBody>
      </p:sp>
      <p:grpSp>
        <p:nvGrpSpPr>
          <p:cNvPr id="3" name="Group 2">
            <a:extLst>
              <a:ext uri="{FF2B5EF4-FFF2-40B4-BE49-F238E27FC236}">
                <a16:creationId xmlns:a16="http://schemas.microsoft.com/office/drawing/2014/main" id="{07A4A205-1E1E-80F6-2CFC-847DBFFC8CF8}"/>
              </a:ext>
            </a:extLst>
          </p:cNvPr>
          <p:cNvGrpSpPr/>
          <p:nvPr/>
        </p:nvGrpSpPr>
        <p:grpSpPr>
          <a:xfrm>
            <a:off x="1087137" y="1964762"/>
            <a:ext cx="10570514" cy="3498487"/>
            <a:chOff x="462214" y="1964761"/>
            <a:chExt cx="11281989" cy="3733962"/>
          </a:xfrm>
        </p:grpSpPr>
        <p:sp>
          <p:nvSpPr>
            <p:cNvPr id="5" name="Rectangle 4">
              <a:extLst>
                <a:ext uri="{FF2B5EF4-FFF2-40B4-BE49-F238E27FC236}">
                  <a16:creationId xmlns:a16="http://schemas.microsoft.com/office/drawing/2014/main" id="{39AE5F9D-2204-9BF6-C6CF-BB8A7EBE5280}"/>
                </a:ext>
              </a:extLst>
            </p:cNvPr>
            <p:cNvSpPr/>
            <p:nvPr/>
          </p:nvSpPr>
          <p:spPr>
            <a:xfrm>
              <a:off x="490191" y="2334094"/>
              <a:ext cx="2322360" cy="1106464"/>
            </a:xfrm>
            <a:prstGeom prst="rect">
              <a:avLst/>
            </a:prstGeom>
            <a:solidFill>
              <a:srgbClr val="004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#004461</a:t>
              </a:r>
            </a:p>
          </p:txBody>
        </p:sp>
        <p:sp>
          <p:nvSpPr>
            <p:cNvPr id="6" name="Rectangle 5">
              <a:extLst>
                <a:ext uri="{FF2B5EF4-FFF2-40B4-BE49-F238E27FC236}">
                  <a16:creationId xmlns:a16="http://schemas.microsoft.com/office/drawing/2014/main" id="{C444667E-D058-8938-3467-7579C0A13A23}"/>
                </a:ext>
              </a:extLst>
            </p:cNvPr>
            <p:cNvSpPr/>
            <p:nvPr/>
          </p:nvSpPr>
          <p:spPr>
            <a:xfrm>
              <a:off x="2909515" y="2334094"/>
              <a:ext cx="2322360" cy="1106464"/>
            </a:xfrm>
            <a:prstGeom prst="rect">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#EE426D</a:t>
              </a:r>
            </a:p>
          </p:txBody>
        </p:sp>
        <p:sp>
          <p:nvSpPr>
            <p:cNvPr id="7" name="Rectangle 6">
              <a:extLst>
                <a:ext uri="{FF2B5EF4-FFF2-40B4-BE49-F238E27FC236}">
                  <a16:creationId xmlns:a16="http://schemas.microsoft.com/office/drawing/2014/main" id="{51B73E25-ED09-71A8-A47C-2BAEE33E07DF}"/>
                </a:ext>
              </a:extLst>
            </p:cNvPr>
            <p:cNvSpPr/>
            <p:nvPr/>
          </p:nvSpPr>
          <p:spPr>
            <a:xfrm>
              <a:off x="490191" y="3827114"/>
              <a:ext cx="2322360" cy="1871609"/>
            </a:xfrm>
            <a:prstGeom prst="rect">
              <a:avLst/>
            </a:prstGeom>
            <a:noFill/>
            <a:ln w="6350">
              <a:solidFill>
                <a:srgbClr val="00446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GB" sz="1400" dirty="0">
                  <a:solidFill>
                    <a:srgbClr val="1F4270"/>
                  </a:solidFill>
                </a:rPr>
                <a:t>Teal is the lead primary colour, its neutrality providing a strong background for accent and secondary colours. </a:t>
              </a:r>
            </a:p>
          </p:txBody>
        </p:sp>
        <p:sp>
          <p:nvSpPr>
            <p:cNvPr id="8" name="Rectangle 7">
              <a:extLst>
                <a:ext uri="{FF2B5EF4-FFF2-40B4-BE49-F238E27FC236}">
                  <a16:creationId xmlns:a16="http://schemas.microsoft.com/office/drawing/2014/main" id="{1A5000F0-6691-EC1A-7124-847608FF1182}"/>
                </a:ext>
              </a:extLst>
            </p:cNvPr>
            <p:cNvSpPr/>
            <p:nvPr/>
          </p:nvSpPr>
          <p:spPr>
            <a:xfrm>
              <a:off x="2909515" y="3827113"/>
              <a:ext cx="2322360" cy="1871610"/>
            </a:xfrm>
            <a:prstGeom prst="rect">
              <a:avLst/>
            </a:prstGeom>
            <a:solidFill>
              <a:schemeClr val="bg1"/>
            </a:solidFill>
            <a:ln w="6350">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GB" sz="1400" dirty="0">
                  <a:solidFill>
                    <a:srgbClr val="1F4270"/>
                  </a:solidFill>
                </a:rPr>
                <a:t>Crimson is the accent primary colour, its brightness providing a strong contrast to the teal and a lead for the secondary colours. </a:t>
              </a:r>
            </a:p>
          </p:txBody>
        </p:sp>
        <p:sp>
          <p:nvSpPr>
            <p:cNvPr id="9" name="Rectangle 8">
              <a:extLst>
                <a:ext uri="{FF2B5EF4-FFF2-40B4-BE49-F238E27FC236}">
                  <a16:creationId xmlns:a16="http://schemas.microsoft.com/office/drawing/2014/main" id="{507E4D7C-4E93-07FE-18D0-1509275B045E}"/>
                </a:ext>
              </a:extLst>
            </p:cNvPr>
            <p:cNvSpPr/>
            <p:nvPr/>
          </p:nvSpPr>
          <p:spPr>
            <a:xfrm>
              <a:off x="5890970" y="3820859"/>
              <a:ext cx="5853233" cy="1871608"/>
            </a:xfrm>
            <a:prstGeom prst="rect">
              <a:avLst/>
            </a:prstGeom>
            <a:solidFill>
              <a:schemeClr val="bg1"/>
            </a:solidFill>
            <a:ln w="6350">
              <a:solidFill>
                <a:srgbClr val="A6B3B3"/>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400">
                  <a:solidFill>
                    <a:srgbClr val="1F4270"/>
                  </a:solidFill>
                </a:rPr>
                <a:t>The secondary colours have been selected to complement the primary colours. These secondary colours should be used sparingly and only used in addition to, and where they will not interfere with the primary colours. </a:t>
              </a:r>
            </a:p>
          </p:txBody>
        </p:sp>
        <p:sp>
          <p:nvSpPr>
            <p:cNvPr id="10" name="Rectangle 9">
              <a:extLst>
                <a:ext uri="{FF2B5EF4-FFF2-40B4-BE49-F238E27FC236}">
                  <a16:creationId xmlns:a16="http://schemas.microsoft.com/office/drawing/2014/main" id="{3E1FB99F-E85A-3508-8A5E-6DFF49D33F5F}"/>
                </a:ext>
              </a:extLst>
            </p:cNvPr>
            <p:cNvSpPr/>
            <p:nvPr/>
          </p:nvSpPr>
          <p:spPr>
            <a:xfrm>
              <a:off x="5890970" y="2334093"/>
              <a:ext cx="1388891" cy="1106465"/>
            </a:xfrm>
            <a:prstGeom prst="rect">
              <a:avLst/>
            </a:prstGeom>
            <a:solidFill>
              <a:srgbClr val="F4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1F4270"/>
                  </a:solidFill>
                </a:rPr>
                <a:t>Hex | #F4E200</a:t>
              </a:r>
            </a:p>
          </p:txBody>
        </p:sp>
        <p:sp>
          <p:nvSpPr>
            <p:cNvPr id="11" name="Rectangle 10">
              <a:extLst>
                <a:ext uri="{FF2B5EF4-FFF2-40B4-BE49-F238E27FC236}">
                  <a16:creationId xmlns:a16="http://schemas.microsoft.com/office/drawing/2014/main" id="{61DF64E2-3059-D1C7-DAC2-43796E7B38D1}"/>
                </a:ext>
              </a:extLst>
            </p:cNvPr>
            <p:cNvSpPr/>
            <p:nvPr/>
          </p:nvSpPr>
          <p:spPr>
            <a:xfrm>
              <a:off x="7379084" y="2336548"/>
              <a:ext cx="1388891" cy="1106465"/>
            </a:xfrm>
            <a:prstGeom prst="rect">
              <a:avLst/>
            </a:prstGeom>
            <a:solidFill>
              <a:srgbClr val="3C51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#3C51A2</a:t>
              </a:r>
            </a:p>
          </p:txBody>
        </p:sp>
        <p:sp>
          <p:nvSpPr>
            <p:cNvPr id="12" name="Rectangle 11">
              <a:extLst>
                <a:ext uri="{FF2B5EF4-FFF2-40B4-BE49-F238E27FC236}">
                  <a16:creationId xmlns:a16="http://schemas.microsoft.com/office/drawing/2014/main" id="{F1B47628-688F-2ADA-BE02-97D1E3D86F94}"/>
                </a:ext>
              </a:extLst>
            </p:cNvPr>
            <p:cNvSpPr/>
            <p:nvPr/>
          </p:nvSpPr>
          <p:spPr>
            <a:xfrm>
              <a:off x="10355312" y="2334094"/>
              <a:ext cx="1388891" cy="1106465"/>
            </a:xfrm>
            <a:prstGeom prst="rect">
              <a:avLst/>
            </a:prstGeom>
            <a:solidFill>
              <a:srgbClr val="1AAA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#1AAA88</a:t>
              </a:r>
            </a:p>
          </p:txBody>
        </p:sp>
        <p:sp>
          <p:nvSpPr>
            <p:cNvPr id="13" name="Rectangle 12">
              <a:extLst>
                <a:ext uri="{FF2B5EF4-FFF2-40B4-BE49-F238E27FC236}">
                  <a16:creationId xmlns:a16="http://schemas.microsoft.com/office/drawing/2014/main" id="{E91ACCA0-C01A-24C7-EEC1-72E65FD77334}"/>
                </a:ext>
              </a:extLst>
            </p:cNvPr>
            <p:cNvSpPr/>
            <p:nvPr/>
          </p:nvSpPr>
          <p:spPr>
            <a:xfrm>
              <a:off x="8867198" y="2334094"/>
              <a:ext cx="1388891" cy="1106465"/>
            </a:xfrm>
            <a:prstGeom prst="rect">
              <a:avLst/>
            </a:prstGeom>
            <a:solidFill>
              <a:srgbClr val="0AB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#0ABBC2</a:t>
              </a:r>
            </a:p>
          </p:txBody>
        </p:sp>
        <p:sp>
          <p:nvSpPr>
            <p:cNvPr id="14" name="TextBox 13">
              <a:extLst>
                <a:ext uri="{FF2B5EF4-FFF2-40B4-BE49-F238E27FC236}">
                  <a16:creationId xmlns:a16="http://schemas.microsoft.com/office/drawing/2014/main" id="{8F8BC792-7317-6712-567A-AA12E7D7DADF}"/>
                </a:ext>
              </a:extLst>
            </p:cNvPr>
            <p:cNvSpPr txBox="1"/>
            <p:nvPr/>
          </p:nvSpPr>
          <p:spPr>
            <a:xfrm>
              <a:off x="462214" y="1964761"/>
              <a:ext cx="916789" cy="369332"/>
            </a:xfrm>
            <a:prstGeom prst="rect">
              <a:avLst/>
            </a:prstGeom>
            <a:noFill/>
          </p:spPr>
          <p:txBody>
            <a:bodyPr wrap="none" rtlCol="0">
              <a:spAutoFit/>
            </a:bodyPr>
            <a:lstStyle/>
            <a:p>
              <a:r>
                <a:rPr lang="en-GB">
                  <a:solidFill>
                    <a:srgbClr val="1F4270"/>
                  </a:solidFill>
                </a:rPr>
                <a:t>Primary</a:t>
              </a:r>
            </a:p>
          </p:txBody>
        </p:sp>
        <p:sp>
          <p:nvSpPr>
            <p:cNvPr id="15" name="TextBox 14">
              <a:extLst>
                <a:ext uri="{FF2B5EF4-FFF2-40B4-BE49-F238E27FC236}">
                  <a16:creationId xmlns:a16="http://schemas.microsoft.com/office/drawing/2014/main" id="{A4225C2F-9598-FFBA-3C02-90C2C33EC891}"/>
                </a:ext>
              </a:extLst>
            </p:cNvPr>
            <p:cNvSpPr txBox="1"/>
            <p:nvPr/>
          </p:nvSpPr>
          <p:spPr>
            <a:xfrm>
              <a:off x="5809468" y="1964761"/>
              <a:ext cx="1163332" cy="369332"/>
            </a:xfrm>
            <a:prstGeom prst="rect">
              <a:avLst/>
            </a:prstGeom>
            <a:noFill/>
          </p:spPr>
          <p:txBody>
            <a:bodyPr wrap="none" rtlCol="0">
              <a:spAutoFit/>
            </a:bodyPr>
            <a:lstStyle/>
            <a:p>
              <a:r>
                <a:rPr lang="en-GB">
                  <a:solidFill>
                    <a:srgbClr val="1F4270"/>
                  </a:solidFill>
                </a:rPr>
                <a:t>Secondary</a:t>
              </a:r>
            </a:p>
          </p:txBody>
        </p:sp>
      </p:grpSp>
    </p:spTree>
    <p:extLst>
      <p:ext uri="{BB962C8B-B14F-4D97-AF65-F5344CB8AC3E}">
        <p14:creationId xmlns:p14="http://schemas.microsoft.com/office/powerpoint/2010/main" val="3946095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94E70-2D76-DE29-A203-64CA777109DC}"/>
              </a:ext>
            </a:extLst>
          </p:cNvPr>
          <p:cNvSpPr>
            <a:spLocks noGrp="1"/>
          </p:cNvSpPr>
          <p:nvPr>
            <p:ph type="title"/>
          </p:nvPr>
        </p:nvSpPr>
        <p:spPr>
          <a:xfrm>
            <a:off x="998895" y="786634"/>
            <a:ext cx="2906043" cy="645559"/>
          </a:xfrm>
        </p:spPr>
        <p:txBody>
          <a:bodyPr>
            <a:noAutofit/>
          </a:bodyPr>
          <a:lstStyle/>
          <a:p>
            <a:r>
              <a:rPr lang="en-US" dirty="0"/>
              <a:t>Best practice</a:t>
            </a:r>
          </a:p>
        </p:txBody>
      </p:sp>
      <p:grpSp>
        <p:nvGrpSpPr>
          <p:cNvPr id="4" name="Group 3">
            <a:extLst>
              <a:ext uri="{FF2B5EF4-FFF2-40B4-BE49-F238E27FC236}">
                <a16:creationId xmlns:a16="http://schemas.microsoft.com/office/drawing/2014/main" id="{285FD02F-5B86-0AD3-3619-82B23D71BCD3}"/>
              </a:ext>
            </a:extLst>
          </p:cNvPr>
          <p:cNvGrpSpPr/>
          <p:nvPr/>
        </p:nvGrpSpPr>
        <p:grpSpPr>
          <a:xfrm>
            <a:off x="939802" y="2612244"/>
            <a:ext cx="10071096" cy="2169299"/>
            <a:chOff x="939802" y="1536700"/>
            <a:chExt cx="10071096" cy="2169299"/>
          </a:xfrm>
        </p:grpSpPr>
        <p:sp>
          <p:nvSpPr>
            <p:cNvPr id="5" name="Oval 4">
              <a:extLst>
                <a:ext uri="{FF2B5EF4-FFF2-40B4-BE49-F238E27FC236}">
                  <a16:creationId xmlns:a16="http://schemas.microsoft.com/office/drawing/2014/main" id="{761DD382-A9AD-7AD3-0ABE-97B523A66CF6}"/>
                </a:ext>
              </a:extLst>
            </p:cNvPr>
            <p:cNvSpPr/>
            <p:nvPr/>
          </p:nvSpPr>
          <p:spPr>
            <a:xfrm>
              <a:off x="1193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1</a:t>
              </a:r>
            </a:p>
          </p:txBody>
        </p:sp>
        <p:sp>
          <p:nvSpPr>
            <p:cNvPr id="6" name="Oval 5">
              <a:extLst>
                <a:ext uri="{FF2B5EF4-FFF2-40B4-BE49-F238E27FC236}">
                  <a16:creationId xmlns:a16="http://schemas.microsoft.com/office/drawing/2014/main" id="{6444CF49-FB3F-9915-3CB9-DF69095875C3}"/>
                </a:ext>
              </a:extLst>
            </p:cNvPr>
            <p:cNvSpPr/>
            <p:nvPr/>
          </p:nvSpPr>
          <p:spPr>
            <a:xfrm>
              <a:off x="3987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2</a:t>
              </a:r>
            </a:p>
          </p:txBody>
        </p:sp>
        <p:sp>
          <p:nvSpPr>
            <p:cNvPr id="7" name="Oval 6">
              <a:extLst>
                <a:ext uri="{FF2B5EF4-FFF2-40B4-BE49-F238E27FC236}">
                  <a16:creationId xmlns:a16="http://schemas.microsoft.com/office/drawing/2014/main" id="{82448B23-C191-A5FA-02F0-76887B87546A}"/>
                </a:ext>
              </a:extLst>
            </p:cNvPr>
            <p:cNvSpPr/>
            <p:nvPr/>
          </p:nvSpPr>
          <p:spPr>
            <a:xfrm>
              <a:off x="68072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3</a:t>
              </a:r>
            </a:p>
          </p:txBody>
        </p:sp>
        <p:sp>
          <p:nvSpPr>
            <p:cNvPr id="8" name="Oval 7">
              <a:extLst>
                <a:ext uri="{FF2B5EF4-FFF2-40B4-BE49-F238E27FC236}">
                  <a16:creationId xmlns:a16="http://schemas.microsoft.com/office/drawing/2014/main" id="{B3966310-2BDA-CF70-5259-79926DF2F0C1}"/>
                </a:ext>
              </a:extLst>
            </p:cNvPr>
            <p:cNvSpPr/>
            <p:nvPr/>
          </p:nvSpPr>
          <p:spPr>
            <a:xfrm>
              <a:off x="96139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4</a:t>
              </a:r>
            </a:p>
          </p:txBody>
        </p:sp>
        <p:sp>
          <p:nvSpPr>
            <p:cNvPr id="9" name="TextBox 8">
              <a:extLst>
                <a:ext uri="{FF2B5EF4-FFF2-40B4-BE49-F238E27FC236}">
                  <a16:creationId xmlns:a16="http://schemas.microsoft.com/office/drawing/2014/main" id="{3DFB7395-DF59-806C-F23C-0FB00A5E55CF}"/>
                </a:ext>
              </a:extLst>
            </p:cNvPr>
            <p:cNvSpPr txBox="1"/>
            <p:nvPr/>
          </p:nvSpPr>
          <p:spPr>
            <a:xfrm>
              <a:off x="6365403" y="2875002"/>
              <a:ext cx="2026594" cy="461665"/>
            </a:xfrm>
            <a:prstGeom prst="rect">
              <a:avLst/>
            </a:prstGeom>
            <a:noFill/>
          </p:spPr>
          <p:txBody>
            <a:bodyPr wrap="square" rtlCol="0">
              <a:spAutoFit/>
            </a:bodyPr>
            <a:lstStyle/>
            <a:p>
              <a:pPr algn="ctr"/>
              <a:r>
                <a:rPr lang="en-US" sz="2400" b="1">
                  <a:solidFill>
                    <a:srgbClr val="1F4270"/>
                  </a:solidFill>
                </a:rPr>
                <a:t>Use photos </a:t>
              </a:r>
            </a:p>
          </p:txBody>
        </p:sp>
        <p:sp>
          <p:nvSpPr>
            <p:cNvPr id="10" name="TextBox 9">
              <a:extLst>
                <a:ext uri="{FF2B5EF4-FFF2-40B4-BE49-F238E27FC236}">
                  <a16:creationId xmlns:a16="http://schemas.microsoft.com/office/drawing/2014/main" id="{57556AC8-7C63-7876-9FE1-776F2C901413}"/>
                </a:ext>
              </a:extLst>
            </p:cNvPr>
            <p:cNvSpPr txBox="1"/>
            <p:nvPr/>
          </p:nvSpPr>
          <p:spPr>
            <a:xfrm>
              <a:off x="3746502" y="2875002"/>
              <a:ext cx="1650996" cy="830997"/>
            </a:xfrm>
            <a:prstGeom prst="rect">
              <a:avLst/>
            </a:prstGeom>
            <a:noFill/>
          </p:spPr>
          <p:txBody>
            <a:bodyPr wrap="square" rtlCol="0">
              <a:spAutoFit/>
            </a:bodyPr>
            <a:lstStyle/>
            <a:p>
              <a:pPr algn="ctr"/>
              <a:r>
                <a:rPr lang="en-US" sz="2400" b="1">
                  <a:solidFill>
                    <a:srgbClr val="1F4270"/>
                  </a:solidFill>
                </a:rPr>
                <a:t>Clear message</a:t>
              </a:r>
            </a:p>
          </p:txBody>
        </p:sp>
        <p:sp>
          <p:nvSpPr>
            <p:cNvPr id="11" name="TextBox 10">
              <a:extLst>
                <a:ext uri="{FF2B5EF4-FFF2-40B4-BE49-F238E27FC236}">
                  <a16:creationId xmlns:a16="http://schemas.microsoft.com/office/drawing/2014/main" id="{51D7390E-5DD4-744F-5D27-0FB19214E1B5}"/>
                </a:ext>
              </a:extLst>
            </p:cNvPr>
            <p:cNvSpPr txBox="1"/>
            <p:nvPr/>
          </p:nvSpPr>
          <p:spPr>
            <a:xfrm>
              <a:off x="939802" y="2875002"/>
              <a:ext cx="1650996" cy="830997"/>
            </a:xfrm>
            <a:prstGeom prst="rect">
              <a:avLst/>
            </a:prstGeom>
            <a:noFill/>
          </p:spPr>
          <p:txBody>
            <a:bodyPr wrap="square" rtlCol="0">
              <a:spAutoFit/>
            </a:bodyPr>
            <a:lstStyle/>
            <a:p>
              <a:pPr algn="ctr"/>
              <a:r>
                <a:rPr lang="en-US" sz="2400" b="1">
                  <a:solidFill>
                    <a:srgbClr val="1F4270"/>
                  </a:solidFill>
                </a:rPr>
                <a:t>Less is more</a:t>
              </a:r>
            </a:p>
          </p:txBody>
        </p:sp>
        <p:sp>
          <p:nvSpPr>
            <p:cNvPr id="12" name="TextBox 11">
              <a:extLst>
                <a:ext uri="{FF2B5EF4-FFF2-40B4-BE49-F238E27FC236}">
                  <a16:creationId xmlns:a16="http://schemas.microsoft.com/office/drawing/2014/main" id="{8914623A-5173-D6F4-170D-E8BC578DA8F0}"/>
                </a:ext>
              </a:extLst>
            </p:cNvPr>
            <p:cNvSpPr txBox="1"/>
            <p:nvPr/>
          </p:nvSpPr>
          <p:spPr>
            <a:xfrm>
              <a:off x="9359902" y="2875002"/>
              <a:ext cx="1650996" cy="830997"/>
            </a:xfrm>
            <a:prstGeom prst="rect">
              <a:avLst/>
            </a:prstGeom>
            <a:noFill/>
          </p:spPr>
          <p:txBody>
            <a:bodyPr wrap="square" rtlCol="0">
              <a:spAutoFit/>
            </a:bodyPr>
            <a:lstStyle/>
            <a:p>
              <a:pPr algn="ctr"/>
              <a:r>
                <a:rPr lang="en-US" sz="2400" b="1">
                  <a:solidFill>
                    <a:srgbClr val="1F4270"/>
                  </a:solidFill>
                </a:rPr>
                <a:t>Ask for help</a:t>
              </a:r>
            </a:p>
          </p:txBody>
        </p:sp>
      </p:grpSp>
      <p:sp>
        <p:nvSpPr>
          <p:cNvPr id="13" name="TextBox 12">
            <a:extLst>
              <a:ext uri="{FF2B5EF4-FFF2-40B4-BE49-F238E27FC236}">
                <a16:creationId xmlns:a16="http://schemas.microsoft.com/office/drawing/2014/main" id="{5638BF06-297E-91F9-E65A-88E3020C7B4F}"/>
              </a:ext>
            </a:extLst>
          </p:cNvPr>
          <p:cNvSpPr txBox="1"/>
          <p:nvPr/>
        </p:nvSpPr>
        <p:spPr>
          <a:xfrm>
            <a:off x="585562" y="4881888"/>
            <a:ext cx="2359476" cy="923330"/>
          </a:xfrm>
          <a:prstGeom prst="rect">
            <a:avLst/>
          </a:prstGeom>
          <a:noFill/>
        </p:spPr>
        <p:txBody>
          <a:bodyPr wrap="square" rtlCol="0">
            <a:spAutoFit/>
          </a:bodyPr>
          <a:lstStyle/>
          <a:p>
            <a:pPr algn="ctr"/>
            <a:r>
              <a:rPr lang="en-GB">
                <a:solidFill>
                  <a:srgbClr val="1F4270"/>
                </a:solidFill>
              </a:rPr>
              <a:t>Aim for one slide per minute of presentation (maximum!)</a:t>
            </a:r>
            <a:endParaRPr lang="en-US">
              <a:solidFill>
                <a:srgbClr val="1F4270"/>
              </a:solidFill>
            </a:endParaRPr>
          </a:p>
        </p:txBody>
      </p:sp>
      <p:sp>
        <p:nvSpPr>
          <p:cNvPr id="14" name="TextBox 13">
            <a:extLst>
              <a:ext uri="{FF2B5EF4-FFF2-40B4-BE49-F238E27FC236}">
                <a16:creationId xmlns:a16="http://schemas.microsoft.com/office/drawing/2014/main" id="{7CFC8DB9-30C4-32B3-1D8E-F4DA62CC133B}"/>
              </a:ext>
            </a:extLst>
          </p:cNvPr>
          <p:cNvSpPr txBox="1"/>
          <p:nvPr/>
        </p:nvSpPr>
        <p:spPr>
          <a:xfrm>
            <a:off x="3404281" y="4881888"/>
            <a:ext cx="2310038" cy="923330"/>
          </a:xfrm>
          <a:prstGeom prst="rect">
            <a:avLst/>
          </a:prstGeom>
          <a:noFill/>
        </p:spPr>
        <p:txBody>
          <a:bodyPr wrap="square" rtlCol="0">
            <a:spAutoFit/>
          </a:bodyPr>
          <a:lstStyle/>
          <a:p>
            <a:pPr algn="ctr"/>
            <a:r>
              <a:rPr lang="en-GB" dirty="0">
                <a:solidFill>
                  <a:srgbClr val="1F4270"/>
                </a:solidFill>
              </a:rPr>
              <a:t>Keep your messages concise, try not to overload your slide</a:t>
            </a:r>
            <a:endParaRPr lang="en-US" dirty="0">
              <a:solidFill>
                <a:srgbClr val="1F4270"/>
              </a:solidFill>
            </a:endParaRPr>
          </a:p>
        </p:txBody>
      </p:sp>
      <p:sp>
        <p:nvSpPr>
          <p:cNvPr id="15" name="TextBox 14">
            <a:extLst>
              <a:ext uri="{FF2B5EF4-FFF2-40B4-BE49-F238E27FC236}">
                <a16:creationId xmlns:a16="http://schemas.microsoft.com/office/drawing/2014/main" id="{64EC93C5-94A6-6105-FD06-046A6FF4DA1F}"/>
              </a:ext>
            </a:extLst>
          </p:cNvPr>
          <p:cNvSpPr txBox="1"/>
          <p:nvPr/>
        </p:nvSpPr>
        <p:spPr>
          <a:xfrm>
            <a:off x="9074151" y="4881888"/>
            <a:ext cx="2222498" cy="923330"/>
          </a:xfrm>
          <a:prstGeom prst="rect">
            <a:avLst/>
          </a:prstGeom>
          <a:noFill/>
        </p:spPr>
        <p:txBody>
          <a:bodyPr wrap="square" rtlCol="0">
            <a:spAutoFit/>
          </a:bodyPr>
          <a:lstStyle/>
          <a:p>
            <a:pPr algn="ctr"/>
            <a:r>
              <a:rPr lang="en-GB">
                <a:solidFill>
                  <a:srgbClr val="1F4270"/>
                </a:solidFill>
              </a:rPr>
              <a:t>Add notes to request any diagrams, illustrations or photos</a:t>
            </a:r>
            <a:endParaRPr lang="en-US">
              <a:solidFill>
                <a:srgbClr val="1F4270"/>
              </a:solidFill>
            </a:endParaRPr>
          </a:p>
        </p:txBody>
      </p:sp>
      <p:sp>
        <p:nvSpPr>
          <p:cNvPr id="16" name="TextBox 15">
            <a:extLst>
              <a:ext uri="{FF2B5EF4-FFF2-40B4-BE49-F238E27FC236}">
                <a16:creationId xmlns:a16="http://schemas.microsoft.com/office/drawing/2014/main" id="{E37EE870-AD10-BD37-F92C-279096DEECC3}"/>
              </a:ext>
            </a:extLst>
          </p:cNvPr>
          <p:cNvSpPr txBox="1"/>
          <p:nvPr/>
        </p:nvSpPr>
        <p:spPr>
          <a:xfrm>
            <a:off x="6508751" y="4881888"/>
            <a:ext cx="1739898" cy="923330"/>
          </a:xfrm>
          <a:prstGeom prst="rect">
            <a:avLst/>
          </a:prstGeom>
          <a:noFill/>
        </p:spPr>
        <p:txBody>
          <a:bodyPr wrap="square" rtlCol="0">
            <a:spAutoFit/>
          </a:bodyPr>
          <a:lstStyle/>
          <a:p>
            <a:pPr algn="ctr"/>
            <a:r>
              <a:rPr lang="en-GB" dirty="0">
                <a:solidFill>
                  <a:srgbClr val="1F4270"/>
                </a:solidFill>
              </a:rPr>
              <a:t>Use images to maximise impact</a:t>
            </a:r>
          </a:p>
        </p:txBody>
      </p:sp>
      <p:sp>
        <p:nvSpPr>
          <p:cNvPr id="3" name="TextBox 2">
            <a:extLst>
              <a:ext uri="{FF2B5EF4-FFF2-40B4-BE49-F238E27FC236}">
                <a16:creationId xmlns:a16="http://schemas.microsoft.com/office/drawing/2014/main" id="{0BE4F739-75D3-7A59-2FC0-9648F8DD4A17}"/>
              </a:ext>
            </a:extLst>
          </p:cNvPr>
          <p:cNvSpPr txBox="1"/>
          <p:nvPr/>
        </p:nvSpPr>
        <p:spPr>
          <a:xfrm>
            <a:off x="975091" y="1329782"/>
            <a:ext cx="8638809" cy="646331"/>
          </a:xfrm>
          <a:prstGeom prst="rect">
            <a:avLst/>
          </a:prstGeom>
          <a:noFill/>
        </p:spPr>
        <p:txBody>
          <a:bodyPr wrap="square" rtlCol="0">
            <a:spAutoFit/>
          </a:bodyPr>
          <a:lstStyle/>
          <a:p>
            <a:r>
              <a:rPr lang="en-GB" dirty="0">
                <a:solidFill>
                  <a:srgbClr val="1F4270"/>
                </a:solidFill>
              </a:rPr>
              <a:t>Please note, this template is for use with </a:t>
            </a:r>
            <a:r>
              <a:rPr lang="en-GB" b="1" dirty="0">
                <a:solidFill>
                  <a:srgbClr val="1F4270"/>
                </a:solidFill>
              </a:rPr>
              <a:t>GÉANT Association corporate content.</a:t>
            </a:r>
          </a:p>
          <a:p>
            <a:r>
              <a:rPr lang="en-GB" dirty="0">
                <a:solidFill>
                  <a:srgbClr val="1F4270"/>
                </a:solidFill>
              </a:rPr>
              <a:t>If you are representing project work, ensure you use the correct PROJECT template.</a:t>
            </a:r>
          </a:p>
        </p:txBody>
      </p:sp>
    </p:spTree>
    <p:extLst>
      <p:ext uri="{BB962C8B-B14F-4D97-AF65-F5344CB8AC3E}">
        <p14:creationId xmlns:p14="http://schemas.microsoft.com/office/powerpoint/2010/main" val="2412037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92A7E-2C52-4263-7F25-945F51B49F2E}"/>
              </a:ext>
            </a:extLst>
          </p:cNvPr>
          <p:cNvSpPr>
            <a:spLocks noGrp="1"/>
          </p:cNvSpPr>
          <p:nvPr>
            <p:ph type="title"/>
          </p:nvPr>
        </p:nvSpPr>
        <p:spPr/>
        <p:txBody>
          <a:bodyPr>
            <a:noAutofit/>
          </a:bodyPr>
          <a:lstStyle/>
          <a:p>
            <a:r>
              <a:rPr lang="en-US" dirty="0"/>
              <a:t>Typography</a:t>
            </a:r>
          </a:p>
        </p:txBody>
      </p:sp>
      <p:sp>
        <p:nvSpPr>
          <p:cNvPr id="4" name="TextBox 3">
            <a:extLst>
              <a:ext uri="{FF2B5EF4-FFF2-40B4-BE49-F238E27FC236}">
                <a16:creationId xmlns:a16="http://schemas.microsoft.com/office/drawing/2014/main" id="{FC30F52A-C058-4BD4-AE29-C221A62BBAAE}"/>
              </a:ext>
            </a:extLst>
          </p:cNvPr>
          <p:cNvSpPr txBox="1"/>
          <p:nvPr/>
        </p:nvSpPr>
        <p:spPr>
          <a:xfrm>
            <a:off x="998895" y="2168149"/>
            <a:ext cx="6082040" cy="523220"/>
          </a:xfrm>
          <a:prstGeom prst="rect">
            <a:avLst/>
          </a:prstGeom>
          <a:noFill/>
        </p:spPr>
        <p:txBody>
          <a:bodyPr wrap="square" rtlCol="0">
            <a:spAutoFit/>
          </a:bodyPr>
          <a:lstStyle/>
          <a:p>
            <a:r>
              <a:rPr lang="en-US" sz="2800" b="1">
                <a:solidFill>
                  <a:srgbClr val="065081"/>
                </a:solidFill>
              </a:rPr>
              <a:t>Slide Titles = 28pt Bold</a:t>
            </a:r>
          </a:p>
        </p:txBody>
      </p:sp>
      <p:sp>
        <p:nvSpPr>
          <p:cNvPr id="5" name="TextBox 4">
            <a:extLst>
              <a:ext uri="{FF2B5EF4-FFF2-40B4-BE49-F238E27FC236}">
                <a16:creationId xmlns:a16="http://schemas.microsoft.com/office/drawing/2014/main" id="{B11823EB-8C95-BDF2-A005-F35CDA38CC62}"/>
              </a:ext>
            </a:extLst>
          </p:cNvPr>
          <p:cNvSpPr txBox="1"/>
          <p:nvPr/>
        </p:nvSpPr>
        <p:spPr>
          <a:xfrm>
            <a:off x="998895" y="2899668"/>
            <a:ext cx="7858588" cy="461665"/>
          </a:xfrm>
          <a:prstGeom prst="rect">
            <a:avLst/>
          </a:prstGeom>
          <a:noFill/>
        </p:spPr>
        <p:txBody>
          <a:bodyPr wrap="square" rtlCol="0">
            <a:spAutoFit/>
          </a:bodyPr>
          <a:lstStyle/>
          <a:p>
            <a:r>
              <a:rPr lang="en-US" sz="2400">
                <a:solidFill>
                  <a:srgbClr val="065081"/>
                </a:solidFill>
              </a:rPr>
              <a:t>Sentences = 24pt Regular. See Slide 4.</a:t>
            </a:r>
          </a:p>
        </p:txBody>
      </p:sp>
      <p:sp>
        <p:nvSpPr>
          <p:cNvPr id="6" name="TextBox 5">
            <a:extLst>
              <a:ext uri="{FF2B5EF4-FFF2-40B4-BE49-F238E27FC236}">
                <a16:creationId xmlns:a16="http://schemas.microsoft.com/office/drawing/2014/main" id="{EBD19BFD-3B8C-0DD4-7441-4446F7AC050E}"/>
              </a:ext>
            </a:extLst>
          </p:cNvPr>
          <p:cNvSpPr txBox="1"/>
          <p:nvPr/>
        </p:nvSpPr>
        <p:spPr>
          <a:xfrm>
            <a:off x="998895" y="3569632"/>
            <a:ext cx="4943493" cy="369332"/>
          </a:xfrm>
          <a:prstGeom prst="rect">
            <a:avLst/>
          </a:prstGeom>
          <a:noFill/>
        </p:spPr>
        <p:txBody>
          <a:bodyPr wrap="square" rtlCol="0">
            <a:spAutoFit/>
          </a:bodyPr>
          <a:lstStyle/>
          <a:p>
            <a:r>
              <a:rPr lang="en-US">
                <a:solidFill>
                  <a:srgbClr val="065081"/>
                </a:solidFill>
              </a:rPr>
              <a:t>Paragraphs = 18pt Regular (never less). See Slide 2.</a:t>
            </a:r>
          </a:p>
        </p:txBody>
      </p:sp>
      <p:sp>
        <p:nvSpPr>
          <p:cNvPr id="7" name="TextBox 6">
            <a:extLst>
              <a:ext uri="{FF2B5EF4-FFF2-40B4-BE49-F238E27FC236}">
                <a16:creationId xmlns:a16="http://schemas.microsoft.com/office/drawing/2014/main" id="{C85AD2BF-87A2-9226-5F10-C1CE5E8C359C}"/>
              </a:ext>
            </a:extLst>
          </p:cNvPr>
          <p:cNvSpPr txBox="1"/>
          <p:nvPr/>
        </p:nvSpPr>
        <p:spPr>
          <a:xfrm>
            <a:off x="998895" y="4147263"/>
            <a:ext cx="7858588" cy="307777"/>
          </a:xfrm>
          <a:prstGeom prst="rect">
            <a:avLst/>
          </a:prstGeom>
          <a:noFill/>
        </p:spPr>
        <p:txBody>
          <a:bodyPr wrap="square" rtlCol="0">
            <a:spAutoFit/>
          </a:bodyPr>
          <a:lstStyle/>
          <a:p>
            <a:r>
              <a:rPr lang="en-US" sz="1400">
                <a:solidFill>
                  <a:schemeClr val="bg1">
                    <a:lumMod val="50000"/>
                  </a:schemeClr>
                </a:solidFill>
              </a:rPr>
              <a:t>Captions = 14pt Regular. See Slide 6.</a:t>
            </a:r>
          </a:p>
        </p:txBody>
      </p:sp>
      <p:pic>
        <p:nvPicPr>
          <p:cNvPr id="8" name="Picture 7" descr="Logo, icon&#10;&#10;Description automatically generated">
            <a:extLst>
              <a:ext uri="{FF2B5EF4-FFF2-40B4-BE49-F238E27FC236}">
                <a16:creationId xmlns:a16="http://schemas.microsoft.com/office/drawing/2014/main" id="{9BA0B7CA-3339-083C-8020-6AC684F37C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50" t="5061" r="3154" b="17729"/>
          <a:stretch/>
        </p:blipFill>
        <p:spPr>
          <a:xfrm>
            <a:off x="7397601" y="1964133"/>
            <a:ext cx="4112170" cy="2183130"/>
          </a:xfrm>
          <a:prstGeom prst="rect">
            <a:avLst/>
          </a:prstGeom>
        </p:spPr>
      </p:pic>
    </p:spTree>
    <p:extLst>
      <p:ext uri="{BB962C8B-B14F-4D97-AF65-F5344CB8AC3E}">
        <p14:creationId xmlns:p14="http://schemas.microsoft.com/office/powerpoint/2010/main" val="2177343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98A93-AA68-001E-03B4-DA06B60235BA}"/>
              </a:ext>
            </a:extLst>
          </p:cNvPr>
          <p:cNvSpPr>
            <a:spLocks noGrp="1"/>
          </p:cNvSpPr>
          <p:nvPr>
            <p:ph type="title"/>
          </p:nvPr>
        </p:nvSpPr>
        <p:spPr/>
        <p:txBody>
          <a:bodyPr>
            <a:noAutofit/>
          </a:bodyPr>
          <a:lstStyle/>
          <a:p>
            <a:r>
              <a:rPr lang="en-US" dirty="0"/>
              <a:t>Icon set</a:t>
            </a:r>
          </a:p>
        </p:txBody>
      </p:sp>
      <p:pic>
        <p:nvPicPr>
          <p:cNvPr id="44" name="Picture 43" descr="Icon&#10;&#10;Description automatically generated">
            <a:extLst>
              <a:ext uri="{FF2B5EF4-FFF2-40B4-BE49-F238E27FC236}">
                <a16:creationId xmlns:a16="http://schemas.microsoft.com/office/drawing/2014/main" id="{55AC751D-F5C1-68DF-5C9A-CD36E62995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232" y="1673919"/>
            <a:ext cx="633837" cy="633837"/>
          </a:xfrm>
          <a:prstGeom prst="rect">
            <a:avLst/>
          </a:prstGeom>
        </p:spPr>
      </p:pic>
      <p:pic>
        <p:nvPicPr>
          <p:cNvPr id="45" name="Picture 44" descr="Icon&#10;&#10;Description automatically generated">
            <a:extLst>
              <a:ext uri="{FF2B5EF4-FFF2-40B4-BE49-F238E27FC236}">
                <a16:creationId xmlns:a16="http://schemas.microsoft.com/office/drawing/2014/main" id="{D534D019-D75D-F61D-7394-1EDE2BD51A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6903" y="1673919"/>
            <a:ext cx="633837" cy="633837"/>
          </a:xfrm>
          <a:prstGeom prst="rect">
            <a:avLst/>
          </a:prstGeom>
        </p:spPr>
      </p:pic>
      <p:pic>
        <p:nvPicPr>
          <p:cNvPr id="46" name="Picture 45" descr="A red circle with a white circle in the middle&#10;&#10;Description automatically generated with low confidence">
            <a:extLst>
              <a:ext uri="{FF2B5EF4-FFF2-40B4-BE49-F238E27FC236}">
                <a16:creationId xmlns:a16="http://schemas.microsoft.com/office/drawing/2014/main" id="{42F77F2A-4138-DA69-B380-8C351CB3D9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61" y="1673919"/>
            <a:ext cx="633837" cy="633837"/>
          </a:xfrm>
          <a:prstGeom prst="rect">
            <a:avLst/>
          </a:prstGeom>
        </p:spPr>
      </p:pic>
      <p:pic>
        <p:nvPicPr>
          <p:cNvPr id="47" name="Picture 46" descr="Icon&#10;&#10;Description automatically generated">
            <a:extLst>
              <a:ext uri="{FF2B5EF4-FFF2-40B4-BE49-F238E27FC236}">
                <a16:creationId xmlns:a16="http://schemas.microsoft.com/office/drawing/2014/main" id="{C219EDFD-C34F-C360-322B-78CC1C65DC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0931" y="3475450"/>
            <a:ext cx="633837" cy="633837"/>
          </a:xfrm>
          <a:prstGeom prst="rect">
            <a:avLst/>
          </a:prstGeom>
        </p:spPr>
      </p:pic>
      <p:pic>
        <p:nvPicPr>
          <p:cNvPr id="48" name="Picture 47" descr="Icon&#10;&#10;Description automatically generated">
            <a:extLst>
              <a:ext uri="{FF2B5EF4-FFF2-40B4-BE49-F238E27FC236}">
                <a16:creationId xmlns:a16="http://schemas.microsoft.com/office/drawing/2014/main" id="{E8A9413C-BD1E-D646-9961-C5A437C06A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00931" y="2584648"/>
            <a:ext cx="633837" cy="633837"/>
          </a:xfrm>
          <a:prstGeom prst="rect">
            <a:avLst/>
          </a:prstGeom>
        </p:spPr>
      </p:pic>
      <p:pic>
        <p:nvPicPr>
          <p:cNvPr id="49" name="Picture 48" descr="Circle&#10;&#10;Description automatically generated">
            <a:extLst>
              <a:ext uri="{FF2B5EF4-FFF2-40B4-BE49-F238E27FC236}">
                <a16:creationId xmlns:a16="http://schemas.microsoft.com/office/drawing/2014/main" id="{E3E1C59C-3EF5-6BDB-7BD5-0076FDEE7D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0931" y="1673919"/>
            <a:ext cx="633837" cy="633837"/>
          </a:xfrm>
          <a:prstGeom prst="rect">
            <a:avLst/>
          </a:prstGeom>
        </p:spPr>
      </p:pic>
      <p:pic>
        <p:nvPicPr>
          <p:cNvPr id="50" name="Picture 49" descr="Icon&#10;&#10;Description automatically generated">
            <a:extLst>
              <a:ext uri="{FF2B5EF4-FFF2-40B4-BE49-F238E27FC236}">
                <a16:creationId xmlns:a16="http://schemas.microsoft.com/office/drawing/2014/main" id="{36C96203-F4A4-5DAF-7C35-33A43C9382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00931" y="4403681"/>
            <a:ext cx="633837" cy="633837"/>
          </a:xfrm>
          <a:prstGeom prst="rect">
            <a:avLst/>
          </a:prstGeom>
        </p:spPr>
      </p:pic>
      <p:pic>
        <p:nvPicPr>
          <p:cNvPr id="51" name="Picture 50" descr="Icon&#10;&#10;Description automatically generated">
            <a:extLst>
              <a:ext uri="{FF2B5EF4-FFF2-40B4-BE49-F238E27FC236}">
                <a16:creationId xmlns:a16="http://schemas.microsoft.com/office/drawing/2014/main" id="{576E099B-33DA-7CAC-BFD3-44666E905E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36602" y="1673919"/>
            <a:ext cx="633837" cy="633837"/>
          </a:xfrm>
          <a:prstGeom prst="rect">
            <a:avLst/>
          </a:prstGeom>
        </p:spPr>
      </p:pic>
      <p:pic>
        <p:nvPicPr>
          <p:cNvPr id="52" name="Picture 51" descr="Icon&#10;&#10;Description automatically generated">
            <a:extLst>
              <a:ext uri="{FF2B5EF4-FFF2-40B4-BE49-F238E27FC236}">
                <a16:creationId xmlns:a16="http://schemas.microsoft.com/office/drawing/2014/main" id="{DDFC7583-BB3E-4F6F-9DDC-70F2D4FC4DD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536602" y="2584648"/>
            <a:ext cx="633837" cy="633837"/>
          </a:xfrm>
          <a:prstGeom prst="rect">
            <a:avLst/>
          </a:prstGeom>
        </p:spPr>
      </p:pic>
      <p:pic>
        <p:nvPicPr>
          <p:cNvPr id="53" name="Picture 52" descr="Icon&#10;&#10;Description automatically generated">
            <a:extLst>
              <a:ext uri="{FF2B5EF4-FFF2-40B4-BE49-F238E27FC236}">
                <a16:creationId xmlns:a16="http://schemas.microsoft.com/office/drawing/2014/main" id="{D2062342-1282-2ABE-6154-D4AAD37055C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536602" y="3475450"/>
            <a:ext cx="633837" cy="633837"/>
          </a:xfrm>
          <a:prstGeom prst="rect">
            <a:avLst/>
          </a:prstGeom>
        </p:spPr>
      </p:pic>
      <p:pic>
        <p:nvPicPr>
          <p:cNvPr id="54" name="Picture 53" descr="Icon&#10;&#10;Description automatically generated">
            <a:extLst>
              <a:ext uri="{FF2B5EF4-FFF2-40B4-BE49-F238E27FC236}">
                <a16:creationId xmlns:a16="http://schemas.microsoft.com/office/drawing/2014/main" id="{BE9CC76E-A2D9-8DC7-0FA3-CC87CBA45D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41229" y="4403681"/>
            <a:ext cx="633837" cy="633837"/>
          </a:xfrm>
          <a:prstGeom prst="rect">
            <a:avLst/>
          </a:prstGeom>
        </p:spPr>
      </p:pic>
      <p:pic>
        <p:nvPicPr>
          <p:cNvPr id="55" name="Picture 54" descr="Icon&#10;&#10;Description automatically generated">
            <a:extLst>
              <a:ext uri="{FF2B5EF4-FFF2-40B4-BE49-F238E27FC236}">
                <a16:creationId xmlns:a16="http://schemas.microsoft.com/office/drawing/2014/main" id="{1CAA875A-96E2-8DAC-2766-2A5C449B502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86903" y="5308171"/>
            <a:ext cx="633837" cy="633837"/>
          </a:xfrm>
          <a:prstGeom prst="rect">
            <a:avLst/>
          </a:prstGeom>
        </p:spPr>
      </p:pic>
      <p:pic>
        <p:nvPicPr>
          <p:cNvPr id="56" name="Picture 55" descr="Icon&#10;&#10;Description automatically generated">
            <a:extLst>
              <a:ext uri="{FF2B5EF4-FFF2-40B4-BE49-F238E27FC236}">
                <a16:creationId xmlns:a16="http://schemas.microsoft.com/office/drawing/2014/main" id="{DCB6CF5D-1738-0A0A-04F8-8972D5D9005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51232" y="5308171"/>
            <a:ext cx="633837" cy="633837"/>
          </a:xfrm>
          <a:prstGeom prst="rect">
            <a:avLst/>
          </a:prstGeom>
        </p:spPr>
      </p:pic>
      <p:pic>
        <p:nvPicPr>
          <p:cNvPr id="57" name="Picture 56" descr="Icon&#10;&#10;Description automatically generated">
            <a:extLst>
              <a:ext uri="{FF2B5EF4-FFF2-40B4-BE49-F238E27FC236}">
                <a16:creationId xmlns:a16="http://schemas.microsoft.com/office/drawing/2014/main" id="{28833ABE-A02B-3309-5287-5974C4DE17A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15561" y="5308171"/>
            <a:ext cx="633837" cy="633837"/>
          </a:xfrm>
          <a:prstGeom prst="rect">
            <a:avLst/>
          </a:prstGeom>
        </p:spPr>
      </p:pic>
      <p:pic>
        <p:nvPicPr>
          <p:cNvPr id="58" name="Picture 57" descr="Icon&#10;&#10;Description automatically generated">
            <a:extLst>
              <a:ext uri="{FF2B5EF4-FFF2-40B4-BE49-F238E27FC236}">
                <a16:creationId xmlns:a16="http://schemas.microsoft.com/office/drawing/2014/main" id="{0B27EABD-36CC-5B10-0B0B-875430B9D88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65260" y="4403681"/>
            <a:ext cx="633837" cy="633837"/>
          </a:xfrm>
          <a:prstGeom prst="rect">
            <a:avLst/>
          </a:prstGeom>
        </p:spPr>
      </p:pic>
      <p:pic>
        <p:nvPicPr>
          <p:cNvPr id="59" name="Picture 58" descr="Icon&#10;&#10;Description automatically generated">
            <a:extLst>
              <a:ext uri="{FF2B5EF4-FFF2-40B4-BE49-F238E27FC236}">
                <a16:creationId xmlns:a16="http://schemas.microsoft.com/office/drawing/2014/main" id="{1EE561F1-12DB-3087-9392-4ADEE382E6F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729588" y="4403681"/>
            <a:ext cx="633837" cy="633837"/>
          </a:xfrm>
          <a:prstGeom prst="rect">
            <a:avLst/>
          </a:prstGeom>
        </p:spPr>
      </p:pic>
      <p:pic>
        <p:nvPicPr>
          <p:cNvPr id="60" name="Picture 59" descr="Icon&#10;&#10;Description automatically generated">
            <a:extLst>
              <a:ext uri="{FF2B5EF4-FFF2-40B4-BE49-F238E27FC236}">
                <a16:creationId xmlns:a16="http://schemas.microsoft.com/office/drawing/2014/main" id="{B6435D81-348D-B75B-0D25-AA74A9C59F1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793917" y="4403681"/>
            <a:ext cx="633837" cy="633837"/>
          </a:xfrm>
          <a:prstGeom prst="rect">
            <a:avLst/>
          </a:prstGeom>
        </p:spPr>
      </p:pic>
      <p:pic>
        <p:nvPicPr>
          <p:cNvPr id="61" name="Picture 60" descr="Icon&#10;&#10;Description automatically generated">
            <a:extLst>
              <a:ext uri="{FF2B5EF4-FFF2-40B4-BE49-F238E27FC236}">
                <a16:creationId xmlns:a16="http://schemas.microsoft.com/office/drawing/2014/main" id="{CE2BEB77-8BA5-50A8-1FDE-895A87AE917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858246" y="4403681"/>
            <a:ext cx="633837" cy="633837"/>
          </a:xfrm>
          <a:prstGeom prst="rect">
            <a:avLst/>
          </a:prstGeom>
        </p:spPr>
      </p:pic>
      <p:pic>
        <p:nvPicPr>
          <p:cNvPr id="62" name="Picture 61" descr="Icon&#10;&#10;Description automatically generated">
            <a:extLst>
              <a:ext uri="{FF2B5EF4-FFF2-40B4-BE49-F238E27FC236}">
                <a16:creationId xmlns:a16="http://schemas.microsoft.com/office/drawing/2014/main" id="{4B417C08-2643-CACE-D2C9-0C486FC6CA0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922575" y="4403681"/>
            <a:ext cx="633837" cy="633837"/>
          </a:xfrm>
          <a:prstGeom prst="rect">
            <a:avLst/>
          </a:prstGeom>
        </p:spPr>
      </p:pic>
      <p:pic>
        <p:nvPicPr>
          <p:cNvPr id="63" name="Picture 62" descr="A picture containing text, clipart&#10;&#10;Description automatically generated">
            <a:extLst>
              <a:ext uri="{FF2B5EF4-FFF2-40B4-BE49-F238E27FC236}">
                <a16:creationId xmlns:a16="http://schemas.microsoft.com/office/drawing/2014/main" id="{75DD190D-EDAE-676C-6358-17421C1DF59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986903" y="4403681"/>
            <a:ext cx="633837" cy="633837"/>
          </a:xfrm>
          <a:prstGeom prst="rect">
            <a:avLst/>
          </a:prstGeom>
        </p:spPr>
      </p:pic>
      <p:pic>
        <p:nvPicPr>
          <p:cNvPr id="64" name="Picture 63" descr="A picture containing text, clipart&#10;&#10;Description automatically generated">
            <a:extLst>
              <a:ext uri="{FF2B5EF4-FFF2-40B4-BE49-F238E27FC236}">
                <a16:creationId xmlns:a16="http://schemas.microsoft.com/office/drawing/2014/main" id="{1BED2548-EBE2-456F-6033-84974161C5C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51232" y="4403681"/>
            <a:ext cx="633837" cy="633837"/>
          </a:xfrm>
          <a:prstGeom prst="rect">
            <a:avLst/>
          </a:prstGeom>
        </p:spPr>
      </p:pic>
      <p:pic>
        <p:nvPicPr>
          <p:cNvPr id="65" name="Picture 64" descr="Icon&#10;&#10;Description automatically generated">
            <a:extLst>
              <a:ext uri="{FF2B5EF4-FFF2-40B4-BE49-F238E27FC236}">
                <a16:creationId xmlns:a16="http://schemas.microsoft.com/office/drawing/2014/main" id="{2B8F09AF-46F8-D714-1C50-3A166A74D4D8}"/>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15561" y="4403681"/>
            <a:ext cx="633837" cy="633837"/>
          </a:xfrm>
          <a:prstGeom prst="rect">
            <a:avLst/>
          </a:prstGeom>
        </p:spPr>
      </p:pic>
      <p:pic>
        <p:nvPicPr>
          <p:cNvPr id="66" name="Picture 65" descr="A picture containing text, clipart, vector graphics&#10;&#10;Description automatically generated">
            <a:extLst>
              <a:ext uri="{FF2B5EF4-FFF2-40B4-BE49-F238E27FC236}">
                <a16:creationId xmlns:a16="http://schemas.microsoft.com/office/drawing/2014/main" id="{90CC4C73-11DD-51D0-1196-4B6CA1863FA3}"/>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665260" y="3494164"/>
            <a:ext cx="633837" cy="633837"/>
          </a:xfrm>
          <a:prstGeom prst="rect">
            <a:avLst/>
          </a:prstGeom>
        </p:spPr>
      </p:pic>
      <p:pic>
        <p:nvPicPr>
          <p:cNvPr id="67" name="Picture 66" descr="Icon&#10;&#10;Description automatically generated">
            <a:extLst>
              <a:ext uri="{FF2B5EF4-FFF2-40B4-BE49-F238E27FC236}">
                <a16:creationId xmlns:a16="http://schemas.microsoft.com/office/drawing/2014/main" id="{3B0BA61D-2F80-2CB1-64C9-F0E1A59A983D}"/>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729588" y="3494164"/>
            <a:ext cx="633837" cy="633837"/>
          </a:xfrm>
          <a:prstGeom prst="rect">
            <a:avLst/>
          </a:prstGeom>
        </p:spPr>
      </p:pic>
      <p:pic>
        <p:nvPicPr>
          <p:cNvPr id="68" name="Picture 67" descr="Icon&#10;&#10;Description automatically generated">
            <a:extLst>
              <a:ext uri="{FF2B5EF4-FFF2-40B4-BE49-F238E27FC236}">
                <a16:creationId xmlns:a16="http://schemas.microsoft.com/office/drawing/2014/main" id="{6BB5B8F1-F0E3-1D43-9FD6-77FB55CACB8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793917" y="3494164"/>
            <a:ext cx="633837" cy="633837"/>
          </a:xfrm>
          <a:prstGeom prst="rect">
            <a:avLst/>
          </a:prstGeom>
        </p:spPr>
      </p:pic>
      <p:pic>
        <p:nvPicPr>
          <p:cNvPr id="69" name="Picture 68" descr="Icon&#10;&#10;Description automatically generated">
            <a:extLst>
              <a:ext uri="{FF2B5EF4-FFF2-40B4-BE49-F238E27FC236}">
                <a16:creationId xmlns:a16="http://schemas.microsoft.com/office/drawing/2014/main" id="{18DCE9FD-B5BD-7396-3761-4D7989F0DAE9}"/>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858246" y="3494164"/>
            <a:ext cx="633837" cy="633837"/>
          </a:xfrm>
          <a:prstGeom prst="rect">
            <a:avLst/>
          </a:prstGeom>
        </p:spPr>
      </p:pic>
      <p:pic>
        <p:nvPicPr>
          <p:cNvPr id="70" name="Picture 69" descr="Icon&#10;&#10;Description automatically generated">
            <a:extLst>
              <a:ext uri="{FF2B5EF4-FFF2-40B4-BE49-F238E27FC236}">
                <a16:creationId xmlns:a16="http://schemas.microsoft.com/office/drawing/2014/main" id="{CAF62B2F-03BB-0C6D-7CBD-D8FD05F8724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3922575" y="3494164"/>
            <a:ext cx="633837" cy="633837"/>
          </a:xfrm>
          <a:prstGeom prst="rect">
            <a:avLst/>
          </a:prstGeom>
        </p:spPr>
      </p:pic>
      <p:pic>
        <p:nvPicPr>
          <p:cNvPr id="71" name="Picture 70" descr="Icon&#10;&#10;Description automatically generated">
            <a:extLst>
              <a:ext uri="{FF2B5EF4-FFF2-40B4-BE49-F238E27FC236}">
                <a16:creationId xmlns:a16="http://schemas.microsoft.com/office/drawing/2014/main" id="{BC85FF16-1ED6-C154-2838-CFA764CED1F7}"/>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986903" y="3494164"/>
            <a:ext cx="633837" cy="633837"/>
          </a:xfrm>
          <a:prstGeom prst="rect">
            <a:avLst/>
          </a:prstGeom>
        </p:spPr>
      </p:pic>
      <p:pic>
        <p:nvPicPr>
          <p:cNvPr id="72" name="Picture 71" descr="Icon&#10;&#10;Description automatically generated">
            <a:extLst>
              <a:ext uri="{FF2B5EF4-FFF2-40B4-BE49-F238E27FC236}">
                <a16:creationId xmlns:a16="http://schemas.microsoft.com/office/drawing/2014/main" id="{B41AA79D-8A45-B3E1-580C-748A1D40F99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051232" y="3494164"/>
            <a:ext cx="633837" cy="633837"/>
          </a:xfrm>
          <a:prstGeom prst="rect">
            <a:avLst/>
          </a:prstGeom>
        </p:spPr>
      </p:pic>
      <p:pic>
        <p:nvPicPr>
          <p:cNvPr id="73" name="Picture 72" descr="Icon&#10;&#10;Description automatically generated">
            <a:extLst>
              <a:ext uri="{FF2B5EF4-FFF2-40B4-BE49-F238E27FC236}">
                <a16:creationId xmlns:a16="http://schemas.microsoft.com/office/drawing/2014/main" id="{A71182C5-2B3E-DA9A-94A9-FEF2EEFFD8A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115561" y="3494164"/>
            <a:ext cx="633837" cy="633837"/>
          </a:xfrm>
          <a:prstGeom prst="rect">
            <a:avLst/>
          </a:prstGeom>
        </p:spPr>
      </p:pic>
      <p:pic>
        <p:nvPicPr>
          <p:cNvPr id="74" name="Picture 73" descr="Icon&#10;&#10;Description automatically generated">
            <a:extLst>
              <a:ext uri="{FF2B5EF4-FFF2-40B4-BE49-F238E27FC236}">
                <a16:creationId xmlns:a16="http://schemas.microsoft.com/office/drawing/2014/main" id="{729B4F48-67CB-730B-A303-0E6EA418EBB2}"/>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665260" y="2584648"/>
            <a:ext cx="633837" cy="633837"/>
          </a:xfrm>
          <a:prstGeom prst="rect">
            <a:avLst/>
          </a:prstGeom>
        </p:spPr>
      </p:pic>
      <p:pic>
        <p:nvPicPr>
          <p:cNvPr id="75" name="Picture 74" descr="Icon&#10;&#10;Description automatically generated">
            <a:extLst>
              <a:ext uri="{FF2B5EF4-FFF2-40B4-BE49-F238E27FC236}">
                <a16:creationId xmlns:a16="http://schemas.microsoft.com/office/drawing/2014/main" id="{0DE03F24-F8C2-47DC-67EB-B2DEE96521E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6729588" y="2584648"/>
            <a:ext cx="633837" cy="633837"/>
          </a:xfrm>
          <a:prstGeom prst="rect">
            <a:avLst/>
          </a:prstGeom>
        </p:spPr>
      </p:pic>
      <p:pic>
        <p:nvPicPr>
          <p:cNvPr id="76" name="Picture 75" descr="Icon&#10;&#10;Description automatically generated">
            <a:extLst>
              <a:ext uri="{FF2B5EF4-FFF2-40B4-BE49-F238E27FC236}">
                <a16:creationId xmlns:a16="http://schemas.microsoft.com/office/drawing/2014/main" id="{F59CE495-638D-F2F5-ACC9-C02521F6BA83}"/>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793917" y="2584648"/>
            <a:ext cx="633837" cy="633837"/>
          </a:xfrm>
          <a:prstGeom prst="rect">
            <a:avLst/>
          </a:prstGeom>
        </p:spPr>
      </p:pic>
      <p:pic>
        <p:nvPicPr>
          <p:cNvPr id="77" name="Picture 76" descr="Icon&#10;&#10;Description automatically generated with medium confidence">
            <a:extLst>
              <a:ext uri="{FF2B5EF4-FFF2-40B4-BE49-F238E27FC236}">
                <a16:creationId xmlns:a16="http://schemas.microsoft.com/office/drawing/2014/main" id="{3F87E14F-1F81-AB72-ECA7-C8A91CA47FBA}"/>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4858246" y="2584648"/>
            <a:ext cx="633837" cy="633837"/>
          </a:xfrm>
          <a:prstGeom prst="rect">
            <a:avLst/>
          </a:prstGeom>
        </p:spPr>
      </p:pic>
      <p:pic>
        <p:nvPicPr>
          <p:cNvPr id="78" name="Picture 77" descr="Icon&#10;&#10;Description automatically generated">
            <a:extLst>
              <a:ext uri="{FF2B5EF4-FFF2-40B4-BE49-F238E27FC236}">
                <a16:creationId xmlns:a16="http://schemas.microsoft.com/office/drawing/2014/main" id="{860E2284-9277-097E-A098-E612BF783B7B}"/>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3922575" y="2584648"/>
            <a:ext cx="633837" cy="633837"/>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33266D52-76C6-AEC2-DA09-567799339C7C}"/>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2986903" y="2584648"/>
            <a:ext cx="633837" cy="633837"/>
          </a:xfrm>
          <a:prstGeom prst="rect">
            <a:avLst/>
          </a:prstGeom>
        </p:spPr>
      </p:pic>
      <p:pic>
        <p:nvPicPr>
          <p:cNvPr id="80" name="Picture 79" descr="Icon&#10;&#10;Description automatically generated">
            <a:extLst>
              <a:ext uri="{FF2B5EF4-FFF2-40B4-BE49-F238E27FC236}">
                <a16:creationId xmlns:a16="http://schemas.microsoft.com/office/drawing/2014/main" id="{031727DF-89A6-3EC0-FCC4-129C096A6014}"/>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2051232" y="2584648"/>
            <a:ext cx="633837" cy="633837"/>
          </a:xfrm>
          <a:prstGeom prst="rect">
            <a:avLst/>
          </a:prstGeom>
        </p:spPr>
      </p:pic>
      <p:pic>
        <p:nvPicPr>
          <p:cNvPr id="81" name="Picture 80" descr="A picture containing text, clipart&#10;&#10;Description automatically generated">
            <a:extLst>
              <a:ext uri="{FF2B5EF4-FFF2-40B4-BE49-F238E27FC236}">
                <a16:creationId xmlns:a16="http://schemas.microsoft.com/office/drawing/2014/main" id="{3F843D0A-779A-3AD4-32D5-06C0726C8DE8}"/>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115561" y="2584648"/>
            <a:ext cx="633837" cy="633837"/>
          </a:xfrm>
          <a:prstGeom prst="rect">
            <a:avLst/>
          </a:prstGeom>
        </p:spPr>
      </p:pic>
      <p:pic>
        <p:nvPicPr>
          <p:cNvPr id="82" name="Picture 81" descr="A picture containing text, clipart&#10;&#10;Description automatically generated">
            <a:extLst>
              <a:ext uri="{FF2B5EF4-FFF2-40B4-BE49-F238E27FC236}">
                <a16:creationId xmlns:a16="http://schemas.microsoft.com/office/drawing/2014/main" id="{81AD3522-D643-82A6-4BB3-110F63D651C1}"/>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7665260" y="1673919"/>
            <a:ext cx="633837" cy="633837"/>
          </a:xfrm>
          <a:prstGeom prst="rect">
            <a:avLst/>
          </a:prstGeom>
        </p:spPr>
      </p:pic>
      <p:pic>
        <p:nvPicPr>
          <p:cNvPr id="83" name="Picture 82" descr="Icon&#10;&#10;Description automatically generated">
            <a:extLst>
              <a:ext uri="{FF2B5EF4-FFF2-40B4-BE49-F238E27FC236}">
                <a16:creationId xmlns:a16="http://schemas.microsoft.com/office/drawing/2014/main" id="{D598CDDC-35F6-9D11-C1ED-54F1031D76C4}"/>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6729588" y="1673919"/>
            <a:ext cx="633837" cy="633837"/>
          </a:xfrm>
          <a:prstGeom prst="rect">
            <a:avLst/>
          </a:prstGeom>
        </p:spPr>
      </p:pic>
      <p:pic>
        <p:nvPicPr>
          <p:cNvPr id="84" name="Picture 83" descr="A picture containing text, clipart&#10;&#10;Description automatically generated">
            <a:extLst>
              <a:ext uri="{FF2B5EF4-FFF2-40B4-BE49-F238E27FC236}">
                <a16:creationId xmlns:a16="http://schemas.microsoft.com/office/drawing/2014/main" id="{B8B35011-BC91-F8A8-B6D1-2AD1C9FAB548}"/>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5793917" y="1673919"/>
            <a:ext cx="633837" cy="633837"/>
          </a:xfrm>
          <a:prstGeom prst="rect">
            <a:avLst/>
          </a:prstGeom>
        </p:spPr>
      </p:pic>
      <p:pic>
        <p:nvPicPr>
          <p:cNvPr id="85" name="Picture 84" descr="A picture containing text, clipart&#10;&#10;Description automatically generated">
            <a:extLst>
              <a:ext uri="{FF2B5EF4-FFF2-40B4-BE49-F238E27FC236}">
                <a16:creationId xmlns:a16="http://schemas.microsoft.com/office/drawing/2014/main" id="{A0B202C3-3F3C-98DA-7D56-29CD987FFD10}"/>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4858246" y="1673919"/>
            <a:ext cx="633837" cy="633837"/>
          </a:xfrm>
          <a:prstGeom prst="rect">
            <a:avLst/>
          </a:prstGeom>
        </p:spPr>
      </p:pic>
      <p:pic>
        <p:nvPicPr>
          <p:cNvPr id="86" name="Picture 85" descr="Icon&#10;&#10;Description automatically generated">
            <a:extLst>
              <a:ext uri="{FF2B5EF4-FFF2-40B4-BE49-F238E27FC236}">
                <a16:creationId xmlns:a16="http://schemas.microsoft.com/office/drawing/2014/main" id="{F6E02767-DBA2-0E75-CA85-894F8E042FE0}"/>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3922575" y="1673919"/>
            <a:ext cx="633837" cy="633837"/>
          </a:xfrm>
          <a:prstGeom prst="rect">
            <a:avLst/>
          </a:prstGeom>
        </p:spPr>
      </p:pic>
      <p:pic>
        <p:nvPicPr>
          <p:cNvPr id="87" name="Picture 86" descr="Icon&#10;&#10;Description automatically generated">
            <a:extLst>
              <a:ext uri="{FF2B5EF4-FFF2-40B4-BE49-F238E27FC236}">
                <a16:creationId xmlns:a16="http://schemas.microsoft.com/office/drawing/2014/main" id="{DB6E61D0-1C7D-A1C0-81BD-8C5A1B24CBCE}"/>
              </a:ext>
            </a:extLst>
          </p:cNvPr>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3922575" y="5308171"/>
            <a:ext cx="633837" cy="633837"/>
          </a:xfrm>
          <a:prstGeom prst="rect">
            <a:avLst/>
          </a:prstGeom>
        </p:spPr>
      </p:pic>
    </p:spTree>
    <p:extLst>
      <p:ext uri="{BB962C8B-B14F-4D97-AF65-F5344CB8AC3E}">
        <p14:creationId xmlns:p14="http://schemas.microsoft.com/office/powerpoint/2010/main" val="959243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The GÉANT Compendium of NRENs: what, how, where, </a:t>
            </a:r>
            <a:r>
              <a:rPr lang="en-US" dirty="0" err="1"/>
              <a:t>etc</a:t>
            </a:r>
            <a:r>
              <a:rPr lang="en-US" dirty="0"/>
              <a:t>?</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6" y="1567629"/>
            <a:ext cx="3723830" cy="5038830"/>
          </a:xfrm>
        </p:spPr>
        <p:txBody>
          <a:bodyPr>
            <a:normAutofit lnSpcReduction="10000"/>
          </a:bodyPr>
          <a:lstStyle/>
          <a:p>
            <a:pPr marL="0" indent="0" algn="ctr">
              <a:buNone/>
            </a:pPr>
            <a:r>
              <a:rPr lang="en-US" sz="2800" dirty="0" err="1">
                <a:solidFill>
                  <a:schemeClr val="accent1"/>
                </a:solidFill>
              </a:rPr>
              <a:t>compendium.geant.org</a:t>
            </a:r>
            <a:endParaRPr lang="en-US" sz="2800" dirty="0">
              <a:solidFill>
                <a:schemeClr val="accent1"/>
              </a:solidFill>
            </a:endParaRPr>
          </a:p>
          <a:p>
            <a:endParaRPr lang="en-US" sz="2000" dirty="0">
              <a:solidFill>
                <a:schemeClr val="accent2"/>
              </a:solidFill>
            </a:endParaRPr>
          </a:p>
          <a:p>
            <a:r>
              <a:rPr lang="en-US" sz="2000" dirty="0">
                <a:solidFill>
                  <a:schemeClr val="tx2"/>
                </a:solidFill>
              </a:rPr>
              <a:t>Bespoke survey site</a:t>
            </a:r>
          </a:p>
          <a:p>
            <a:r>
              <a:rPr lang="en-US" sz="2000" dirty="0">
                <a:solidFill>
                  <a:schemeClr val="tx2"/>
                </a:solidFill>
              </a:rPr>
              <a:t>Repository of survey response data</a:t>
            </a:r>
          </a:p>
          <a:p>
            <a:r>
              <a:rPr lang="en-US" sz="2000" dirty="0">
                <a:solidFill>
                  <a:schemeClr val="tx2"/>
                </a:solidFill>
              </a:rPr>
              <a:t>Link to previous Compendium Reports</a:t>
            </a:r>
          </a:p>
          <a:p>
            <a:endParaRPr lang="en-US" sz="2000" dirty="0">
              <a:solidFill>
                <a:schemeClr val="tx2"/>
              </a:solidFill>
            </a:endParaRPr>
          </a:p>
          <a:p>
            <a:r>
              <a:rPr lang="en-NL" sz="2000" dirty="0">
                <a:solidFill>
                  <a:schemeClr val="tx2"/>
                </a:solidFill>
              </a:rPr>
              <a:t>The Compendium survey opened for GÉANT NRENs annually</a:t>
            </a:r>
          </a:p>
          <a:p>
            <a:r>
              <a:rPr lang="en-NL" sz="2000" dirty="0">
                <a:solidFill>
                  <a:schemeClr val="tx2"/>
                </a:solidFill>
              </a:rPr>
              <a:t>c.90 questions + services</a:t>
            </a:r>
          </a:p>
          <a:p>
            <a:r>
              <a:rPr lang="en-NL" sz="2000" dirty="0">
                <a:solidFill>
                  <a:schemeClr val="tx2"/>
                </a:solidFill>
              </a:rPr>
              <a:t>High, steady response rate – only 2 NRENs regularly not completing some of the survey</a:t>
            </a:r>
          </a:p>
          <a:p>
            <a:endParaRPr lang="en-US" sz="2000" dirty="0">
              <a:solidFill>
                <a:schemeClr val="accent2"/>
              </a:solidFill>
            </a:endParaRPr>
          </a:p>
        </p:txBody>
      </p:sp>
      <p:pic>
        <p:nvPicPr>
          <p:cNvPr id="2" name="Picture 1">
            <a:extLst>
              <a:ext uri="{FF2B5EF4-FFF2-40B4-BE49-F238E27FC236}">
                <a16:creationId xmlns:a16="http://schemas.microsoft.com/office/drawing/2014/main" id="{AC400A25-21E4-5A77-FE64-46A5340B5BAD}"/>
              </a:ext>
            </a:extLst>
          </p:cNvPr>
          <p:cNvPicPr>
            <a:picLocks noChangeAspect="1"/>
          </p:cNvPicPr>
          <p:nvPr/>
        </p:nvPicPr>
        <p:blipFill>
          <a:blip r:embed="rId2"/>
          <a:stretch>
            <a:fillRect/>
          </a:stretch>
        </p:blipFill>
        <p:spPr>
          <a:xfrm>
            <a:off x="4853353" y="1399142"/>
            <a:ext cx="6897356" cy="5207317"/>
          </a:xfrm>
          <a:prstGeom prst="rect">
            <a:avLst/>
          </a:prstGeom>
        </p:spPr>
      </p:pic>
      <p:cxnSp>
        <p:nvCxnSpPr>
          <p:cNvPr id="6" name="Straight Connector 5">
            <a:extLst>
              <a:ext uri="{FF2B5EF4-FFF2-40B4-BE49-F238E27FC236}">
                <a16:creationId xmlns:a16="http://schemas.microsoft.com/office/drawing/2014/main" id="{339B2920-EA67-63FE-C08C-7205A7C2E39B}"/>
              </a:ext>
            </a:extLst>
          </p:cNvPr>
          <p:cNvCxnSpPr/>
          <p:nvPr/>
        </p:nvCxnSpPr>
        <p:spPr>
          <a:xfrm>
            <a:off x="1657978" y="4190162"/>
            <a:ext cx="197952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9635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AA926-3379-FF7C-46A8-6F430091B031}"/>
              </a:ext>
            </a:extLst>
          </p:cNvPr>
          <p:cNvSpPr>
            <a:spLocks noGrp="1"/>
          </p:cNvSpPr>
          <p:nvPr>
            <p:ph type="title"/>
          </p:nvPr>
        </p:nvSpPr>
        <p:spPr/>
        <p:txBody>
          <a:bodyPr/>
          <a:lstStyle/>
          <a:p>
            <a:r>
              <a:rPr lang="en-NL" dirty="0"/>
              <a:t>What </a:t>
            </a:r>
            <a:r>
              <a:rPr lang="en-GB" dirty="0"/>
              <a:t>I</a:t>
            </a:r>
            <a:r>
              <a:rPr lang="en-NL" dirty="0"/>
              <a:t>’ve been asked to talk about…. Non-GÉANT NRENs</a:t>
            </a:r>
          </a:p>
        </p:txBody>
      </p:sp>
      <p:sp>
        <p:nvSpPr>
          <p:cNvPr id="3" name="Content Placeholder 2">
            <a:extLst>
              <a:ext uri="{FF2B5EF4-FFF2-40B4-BE49-F238E27FC236}">
                <a16:creationId xmlns:a16="http://schemas.microsoft.com/office/drawing/2014/main" id="{15A9170A-26F1-607A-C0F9-106A562A7F91}"/>
              </a:ext>
            </a:extLst>
          </p:cNvPr>
          <p:cNvSpPr>
            <a:spLocks noGrp="1"/>
          </p:cNvSpPr>
          <p:nvPr>
            <p:ph sz="quarter" idx="10"/>
          </p:nvPr>
        </p:nvSpPr>
        <p:spPr>
          <a:xfrm>
            <a:off x="998896" y="1567629"/>
            <a:ext cx="5682678" cy="4503737"/>
          </a:xfrm>
        </p:spPr>
        <p:txBody>
          <a:bodyPr/>
          <a:lstStyle/>
          <a:p>
            <a:pPr marL="0" indent="0">
              <a:buNone/>
            </a:pPr>
            <a:r>
              <a:rPr lang="en-NL" u="sng" dirty="0"/>
              <a:t>Background:</a:t>
            </a:r>
          </a:p>
          <a:p>
            <a:r>
              <a:rPr lang="en-NL" dirty="0"/>
              <a:t>TNC24 CEO Track discussion</a:t>
            </a:r>
          </a:p>
          <a:p>
            <a:r>
              <a:rPr lang="en-NL" dirty="0"/>
              <a:t>Interest in knowing which services differ</a:t>
            </a:r>
            <a:r>
              <a:rPr lang="en-GB" dirty="0"/>
              <a:t>e</a:t>
            </a:r>
            <a:r>
              <a:rPr lang="en-NL" dirty="0"/>
              <a:t>nt NRENs offer their users</a:t>
            </a:r>
          </a:p>
          <a:p>
            <a:r>
              <a:rPr lang="en-NL" dirty="0"/>
              <a:t>For GÉANT NRENs, this information is in the Compendium</a:t>
            </a:r>
          </a:p>
          <a:p>
            <a:pPr marL="0" indent="0">
              <a:buNone/>
            </a:pPr>
            <a:endParaRPr lang="en-NL" dirty="0"/>
          </a:p>
          <a:p>
            <a:r>
              <a:rPr lang="en-NL" b="1" dirty="0"/>
              <a:t>Should we give non-GÉANT NRENs the option to contribute too?</a:t>
            </a:r>
          </a:p>
        </p:txBody>
      </p:sp>
      <p:pic>
        <p:nvPicPr>
          <p:cNvPr id="4" name="Picture 3">
            <a:extLst>
              <a:ext uri="{FF2B5EF4-FFF2-40B4-BE49-F238E27FC236}">
                <a16:creationId xmlns:a16="http://schemas.microsoft.com/office/drawing/2014/main" id="{85C2E0E5-095A-C570-F6FD-FCD71F91F346}"/>
              </a:ext>
            </a:extLst>
          </p:cNvPr>
          <p:cNvPicPr>
            <a:picLocks noChangeAspect="1"/>
          </p:cNvPicPr>
          <p:nvPr/>
        </p:nvPicPr>
        <p:blipFill>
          <a:blip r:embed="rId2"/>
          <a:stretch>
            <a:fillRect/>
          </a:stretch>
        </p:blipFill>
        <p:spPr>
          <a:xfrm>
            <a:off x="6521380" y="1436392"/>
            <a:ext cx="5542001" cy="5240737"/>
          </a:xfrm>
          <a:prstGeom prst="rect">
            <a:avLst/>
          </a:prstGeom>
        </p:spPr>
      </p:pic>
    </p:spTree>
    <p:extLst>
      <p:ext uri="{BB962C8B-B14F-4D97-AF65-F5344CB8AC3E}">
        <p14:creationId xmlns:p14="http://schemas.microsoft.com/office/powerpoint/2010/main" val="1653617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2BA79-DB73-86AD-29B4-D1C7CE748572}"/>
              </a:ext>
            </a:extLst>
          </p:cNvPr>
          <p:cNvSpPr>
            <a:spLocks noGrp="1"/>
          </p:cNvSpPr>
          <p:nvPr>
            <p:ph type="title"/>
          </p:nvPr>
        </p:nvSpPr>
        <p:spPr/>
        <p:txBody>
          <a:bodyPr/>
          <a:lstStyle/>
          <a:p>
            <a:r>
              <a:rPr lang="en-NL" dirty="0"/>
              <a:t>The Services Section</a:t>
            </a:r>
          </a:p>
        </p:txBody>
      </p:sp>
      <p:sp>
        <p:nvSpPr>
          <p:cNvPr id="3" name="Content Placeholder 2">
            <a:extLst>
              <a:ext uri="{FF2B5EF4-FFF2-40B4-BE49-F238E27FC236}">
                <a16:creationId xmlns:a16="http://schemas.microsoft.com/office/drawing/2014/main" id="{61875C53-B605-5466-CE73-6AEC56C4130A}"/>
              </a:ext>
            </a:extLst>
          </p:cNvPr>
          <p:cNvSpPr>
            <a:spLocks noGrp="1"/>
          </p:cNvSpPr>
          <p:nvPr>
            <p:ph sz="quarter" idx="10"/>
          </p:nvPr>
        </p:nvSpPr>
        <p:spPr>
          <a:xfrm>
            <a:off x="998895" y="1567629"/>
            <a:ext cx="4947361" cy="4503737"/>
          </a:xfrm>
        </p:spPr>
        <p:txBody>
          <a:bodyPr/>
          <a:lstStyle/>
          <a:p>
            <a:endParaRPr lang="en-NL" dirty="0"/>
          </a:p>
          <a:p>
            <a:r>
              <a:rPr lang="en-NL" dirty="0"/>
              <a:t>Known as the “service matrix” due to how the data is displayed.</a:t>
            </a:r>
          </a:p>
          <a:p>
            <a:r>
              <a:rPr lang="en-NL" dirty="0"/>
              <a:t>Historic problem of asking NRENs to update the matrix, but no timestamp.</a:t>
            </a:r>
          </a:p>
          <a:p>
            <a:r>
              <a:rPr lang="en-NL" dirty="0"/>
              <a:t>Now a part of the full survey.</a:t>
            </a:r>
          </a:p>
          <a:p>
            <a:r>
              <a:rPr lang="en-NL" dirty="0"/>
              <a:t>Service Families: Network, ISP, Security, Identity, Storage &amp; hosting, Multimedia, Collaboration, Professional.</a:t>
            </a:r>
          </a:p>
          <a:p>
            <a:endParaRPr lang="en-NL" dirty="0"/>
          </a:p>
        </p:txBody>
      </p:sp>
      <p:pic>
        <p:nvPicPr>
          <p:cNvPr id="5" name="Picture 4">
            <a:extLst>
              <a:ext uri="{FF2B5EF4-FFF2-40B4-BE49-F238E27FC236}">
                <a16:creationId xmlns:a16="http://schemas.microsoft.com/office/drawing/2014/main" id="{B131EE81-4AA4-CAB5-CD4A-D8FA62815A38}"/>
              </a:ext>
            </a:extLst>
          </p:cNvPr>
          <p:cNvPicPr>
            <a:picLocks noChangeAspect="1"/>
          </p:cNvPicPr>
          <p:nvPr/>
        </p:nvPicPr>
        <p:blipFill>
          <a:blip r:embed="rId2"/>
          <a:stretch>
            <a:fillRect/>
          </a:stretch>
        </p:blipFill>
        <p:spPr>
          <a:xfrm>
            <a:off x="5946256" y="673239"/>
            <a:ext cx="5876914" cy="5923503"/>
          </a:xfrm>
          <a:prstGeom prst="rect">
            <a:avLst/>
          </a:prstGeom>
        </p:spPr>
      </p:pic>
    </p:spTree>
    <p:extLst>
      <p:ext uri="{BB962C8B-B14F-4D97-AF65-F5344CB8AC3E}">
        <p14:creationId xmlns:p14="http://schemas.microsoft.com/office/powerpoint/2010/main" val="4112635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1FBF4-8700-3EFF-FF0E-C0DF55E3E6A2}"/>
              </a:ext>
            </a:extLst>
          </p:cNvPr>
          <p:cNvSpPr>
            <a:spLocks noGrp="1"/>
          </p:cNvSpPr>
          <p:nvPr>
            <p:ph type="title"/>
          </p:nvPr>
        </p:nvSpPr>
        <p:spPr/>
        <p:txBody>
          <a:bodyPr/>
          <a:lstStyle/>
          <a:p>
            <a:r>
              <a:rPr lang="en-NL" dirty="0"/>
              <a:t>Technical factors</a:t>
            </a:r>
          </a:p>
        </p:txBody>
      </p:sp>
      <p:sp>
        <p:nvSpPr>
          <p:cNvPr id="3" name="Content Placeholder 2">
            <a:extLst>
              <a:ext uri="{FF2B5EF4-FFF2-40B4-BE49-F238E27FC236}">
                <a16:creationId xmlns:a16="http://schemas.microsoft.com/office/drawing/2014/main" id="{6D8048CF-862D-1136-D83D-975D14A6DC66}"/>
              </a:ext>
            </a:extLst>
          </p:cNvPr>
          <p:cNvSpPr>
            <a:spLocks noGrp="1"/>
          </p:cNvSpPr>
          <p:nvPr>
            <p:ph sz="quarter" idx="10"/>
          </p:nvPr>
        </p:nvSpPr>
        <p:spPr/>
        <p:txBody>
          <a:bodyPr/>
          <a:lstStyle/>
          <a:p>
            <a:r>
              <a:rPr lang="en-NL" dirty="0"/>
              <a:t>The Compendium site is bespoke, and was created with the option to add “new” NRENs to the underlying database.</a:t>
            </a:r>
          </a:p>
          <a:p>
            <a:r>
              <a:rPr lang="en-NL" dirty="0"/>
              <a:t>This would require work by the programmers.</a:t>
            </a:r>
          </a:p>
          <a:p>
            <a:r>
              <a:rPr lang="en-NL" dirty="0"/>
              <a:t>We would have to decide whether the “new” NRENs fill in the full survey or just the services section.</a:t>
            </a:r>
          </a:p>
          <a:p>
            <a:r>
              <a:rPr lang="en-NL" dirty="0"/>
              <a:t>Creating a separate survey also takes time.</a:t>
            </a:r>
          </a:p>
          <a:p>
            <a:r>
              <a:rPr lang="en-NL" dirty="0"/>
              <a:t>Value in consistency: would be disapointing and a waste of time/effort to have patchy results.</a:t>
            </a:r>
          </a:p>
        </p:txBody>
      </p:sp>
    </p:spTree>
    <p:extLst>
      <p:ext uri="{BB962C8B-B14F-4D97-AF65-F5344CB8AC3E}">
        <p14:creationId xmlns:p14="http://schemas.microsoft.com/office/powerpoint/2010/main" val="22644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11991-89A4-DBDB-8EDC-EFD535F38ED8}"/>
              </a:ext>
            </a:extLst>
          </p:cNvPr>
          <p:cNvSpPr>
            <a:spLocks noGrp="1"/>
          </p:cNvSpPr>
          <p:nvPr>
            <p:ph type="title"/>
          </p:nvPr>
        </p:nvSpPr>
        <p:spPr/>
        <p:txBody>
          <a:bodyPr/>
          <a:lstStyle/>
          <a:p>
            <a:r>
              <a:rPr lang="en-NL" dirty="0"/>
              <a:t>My questions for you….</a:t>
            </a:r>
          </a:p>
        </p:txBody>
      </p:sp>
      <p:sp>
        <p:nvSpPr>
          <p:cNvPr id="3" name="Content Placeholder 2">
            <a:extLst>
              <a:ext uri="{FF2B5EF4-FFF2-40B4-BE49-F238E27FC236}">
                <a16:creationId xmlns:a16="http://schemas.microsoft.com/office/drawing/2014/main" id="{EDABF7BE-FF0D-120F-4940-A704D99DC916}"/>
              </a:ext>
            </a:extLst>
          </p:cNvPr>
          <p:cNvSpPr>
            <a:spLocks noGrp="1"/>
          </p:cNvSpPr>
          <p:nvPr>
            <p:ph sz="quarter" idx="10"/>
          </p:nvPr>
        </p:nvSpPr>
        <p:spPr/>
        <p:txBody>
          <a:bodyPr/>
          <a:lstStyle/>
          <a:p>
            <a:r>
              <a:rPr lang="en-NL" dirty="0"/>
              <a:t>The Compendium is funded from the GÉANT Project. Do GÉANT NRENs see the value in spending developer time/effort on adding international NRENs?</a:t>
            </a:r>
          </a:p>
          <a:p>
            <a:r>
              <a:rPr lang="en-NL" dirty="0"/>
              <a:t>Would you want responses from other NRENs presented alongside GÉANT Member NRENs?</a:t>
            </a:r>
          </a:p>
          <a:p>
            <a:r>
              <a:rPr lang="en-NL" dirty="0"/>
              <a:t>Would you like the whole survey opening to non-GÉANT NRENs?</a:t>
            </a:r>
          </a:p>
          <a:p>
            <a:r>
              <a:rPr lang="en-NL" dirty="0"/>
              <a:t>What “minimum commitment” would we expect from “new” survey respondents? </a:t>
            </a:r>
          </a:p>
        </p:txBody>
      </p:sp>
    </p:spTree>
    <p:extLst>
      <p:ext uri="{BB962C8B-B14F-4D97-AF65-F5344CB8AC3E}">
        <p14:creationId xmlns:p14="http://schemas.microsoft.com/office/powerpoint/2010/main" val="4136734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A7E51-4F97-48F8-22AF-5B09F195CFF0}"/>
              </a:ext>
            </a:extLst>
          </p:cNvPr>
          <p:cNvSpPr>
            <a:spLocks noGrp="1"/>
          </p:cNvSpPr>
          <p:nvPr>
            <p:ph type="title"/>
          </p:nvPr>
        </p:nvSpPr>
        <p:spPr/>
        <p:txBody>
          <a:bodyPr/>
          <a:lstStyle/>
          <a:p>
            <a:r>
              <a:rPr lang="en-NL" dirty="0"/>
              <a:t>Other Compendium Things of Relevance to SIG-MSP Members</a:t>
            </a:r>
          </a:p>
        </p:txBody>
      </p:sp>
      <p:sp>
        <p:nvSpPr>
          <p:cNvPr id="3" name="Content Placeholder 2">
            <a:extLst>
              <a:ext uri="{FF2B5EF4-FFF2-40B4-BE49-F238E27FC236}">
                <a16:creationId xmlns:a16="http://schemas.microsoft.com/office/drawing/2014/main" id="{AEACA7FB-F34A-BF89-5FAE-09A0F9B31EED}"/>
              </a:ext>
            </a:extLst>
          </p:cNvPr>
          <p:cNvSpPr>
            <a:spLocks noGrp="1"/>
          </p:cNvSpPr>
          <p:nvPr>
            <p:ph sz="quarter" idx="10"/>
          </p:nvPr>
        </p:nvSpPr>
        <p:spPr>
          <a:xfrm>
            <a:off x="998895" y="1567629"/>
            <a:ext cx="5974661" cy="4503737"/>
          </a:xfrm>
        </p:spPr>
        <p:txBody>
          <a:bodyPr/>
          <a:lstStyle/>
          <a:p>
            <a:r>
              <a:rPr lang="en-NL" dirty="0"/>
              <a:t>Information about how other NRENs charge their members is in the Compendium.</a:t>
            </a:r>
          </a:p>
          <a:p>
            <a:r>
              <a:rPr lang="en-NL" dirty="0"/>
              <a:t>Question is perhaps skewed towards network services.</a:t>
            </a:r>
          </a:p>
          <a:p>
            <a:r>
              <a:rPr lang="en-NL" dirty="0"/>
              <a:t>Would there be an appetite to add a new question?</a:t>
            </a:r>
          </a:p>
        </p:txBody>
      </p:sp>
      <p:pic>
        <p:nvPicPr>
          <p:cNvPr id="5" name="Picture 4">
            <a:extLst>
              <a:ext uri="{FF2B5EF4-FFF2-40B4-BE49-F238E27FC236}">
                <a16:creationId xmlns:a16="http://schemas.microsoft.com/office/drawing/2014/main" id="{49496356-7CEB-D852-77E6-44BBE16D6D58}"/>
              </a:ext>
            </a:extLst>
          </p:cNvPr>
          <p:cNvPicPr>
            <a:picLocks noChangeAspect="1"/>
          </p:cNvPicPr>
          <p:nvPr/>
        </p:nvPicPr>
        <p:blipFill>
          <a:blip r:embed="rId2"/>
          <a:stretch>
            <a:fillRect/>
          </a:stretch>
        </p:blipFill>
        <p:spPr>
          <a:xfrm>
            <a:off x="6973556" y="1733644"/>
            <a:ext cx="4985006" cy="4680705"/>
          </a:xfrm>
          <a:prstGeom prst="rect">
            <a:avLst/>
          </a:prstGeom>
        </p:spPr>
      </p:pic>
    </p:spTree>
    <p:extLst>
      <p:ext uri="{BB962C8B-B14F-4D97-AF65-F5344CB8AC3E}">
        <p14:creationId xmlns:p14="http://schemas.microsoft.com/office/powerpoint/2010/main" val="785693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AECE-7115-3BB6-CC77-3F63486B4830}"/>
              </a:ext>
            </a:extLst>
          </p:cNvPr>
          <p:cNvSpPr>
            <a:spLocks noGrp="1"/>
          </p:cNvSpPr>
          <p:nvPr>
            <p:ph type="title"/>
          </p:nvPr>
        </p:nvSpPr>
        <p:spPr/>
        <p:txBody>
          <a:bodyPr/>
          <a:lstStyle/>
          <a:p>
            <a:pPr marL="0" indent="0">
              <a:buNone/>
            </a:pPr>
            <a:r>
              <a:rPr lang="en-NL" dirty="0"/>
              <a:t>The Survey also asks:</a:t>
            </a:r>
          </a:p>
        </p:txBody>
      </p:sp>
      <p:sp>
        <p:nvSpPr>
          <p:cNvPr id="3" name="Content Placeholder 2">
            <a:extLst>
              <a:ext uri="{FF2B5EF4-FFF2-40B4-BE49-F238E27FC236}">
                <a16:creationId xmlns:a16="http://schemas.microsoft.com/office/drawing/2014/main" id="{DEF93214-BC16-4E3A-E9E1-29D5052FCD24}"/>
              </a:ext>
            </a:extLst>
          </p:cNvPr>
          <p:cNvSpPr>
            <a:spLocks noGrp="1"/>
          </p:cNvSpPr>
          <p:nvPr>
            <p:ph sz="quarter" idx="10"/>
          </p:nvPr>
        </p:nvSpPr>
        <p:spPr>
          <a:xfrm>
            <a:off x="797927" y="1567629"/>
            <a:ext cx="5419387" cy="4503737"/>
          </a:xfrm>
        </p:spPr>
        <p:txBody>
          <a:bodyPr/>
          <a:lstStyle/>
          <a:p>
            <a:r>
              <a:rPr lang="en-NL" dirty="0"/>
              <a:t>Does your NREN operate a formal service managmeent framework for all of your services?</a:t>
            </a:r>
          </a:p>
          <a:p>
            <a:r>
              <a:rPr lang="en-NL" dirty="0"/>
              <a:t>Are Service Level Targets available for your NREN services?</a:t>
            </a:r>
          </a:p>
          <a:p>
            <a:r>
              <a:rPr lang="en-NL" dirty="0"/>
              <a:t>Which service types are available for which user types?</a:t>
            </a:r>
          </a:p>
        </p:txBody>
      </p:sp>
      <p:pic>
        <p:nvPicPr>
          <p:cNvPr id="4" name="Picture 3">
            <a:extLst>
              <a:ext uri="{FF2B5EF4-FFF2-40B4-BE49-F238E27FC236}">
                <a16:creationId xmlns:a16="http://schemas.microsoft.com/office/drawing/2014/main" id="{0798AE0F-CD4B-5DF2-129A-5054C7A7E788}"/>
              </a:ext>
            </a:extLst>
          </p:cNvPr>
          <p:cNvPicPr>
            <a:picLocks noChangeAspect="1"/>
          </p:cNvPicPr>
          <p:nvPr/>
        </p:nvPicPr>
        <p:blipFill>
          <a:blip r:embed="rId2"/>
          <a:stretch>
            <a:fillRect/>
          </a:stretch>
        </p:blipFill>
        <p:spPr>
          <a:xfrm>
            <a:off x="6217314" y="1336165"/>
            <a:ext cx="5744409" cy="4421541"/>
          </a:xfrm>
          <a:prstGeom prst="rect">
            <a:avLst/>
          </a:prstGeom>
        </p:spPr>
      </p:pic>
    </p:spTree>
    <p:extLst>
      <p:ext uri="{BB962C8B-B14F-4D97-AF65-F5344CB8AC3E}">
        <p14:creationId xmlns:p14="http://schemas.microsoft.com/office/powerpoint/2010/main" val="3113989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1BEBB-C453-D74E-FD49-B6775B957F9E}"/>
              </a:ext>
            </a:extLst>
          </p:cNvPr>
          <p:cNvSpPr>
            <a:spLocks noGrp="1"/>
          </p:cNvSpPr>
          <p:nvPr>
            <p:ph type="title"/>
          </p:nvPr>
        </p:nvSpPr>
        <p:spPr/>
        <p:txBody>
          <a:bodyPr/>
          <a:lstStyle/>
          <a:p>
            <a:r>
              <a:rPr lang="en-NL" dirty="0"/>
              <a:t>Final Message</a:t>
            </a:r>
          </a:p>
        </p:txBody>
      </p:sp>
      <p:sp>
        <p:nvSpPr>
          <p:cNvPr id="3" name="Content Placeholder 2">
            <a:extLst>
              <a:ext uri="{FF2B5EF4-FFF2-40B4-BE49-F238E27FC236}">
                <a16:creationId xmlns:a16="http://schemas.microsoft.com/office/drawing/2014/main" id="{E8953B51-9CD3-80A0-6EF4-491F704BA8DD}"/>
              </a:ext>
            </a:extLst>
          </p:cNvPr>
          <p:cNvSpPr>
            <a:spLocks noGrp="1"/>
          </p:cNvSpPr>
          <p:nvPr>
            <p:ph sz="quarter" idx="10"/>
          </p:nvPr>
        </p:nvSpPr>
        <p:spPr/>
        <p:txBody>
          <a:bodyPr/>
          <a:lstStyle/>
          <a:p>
            <a:r>
              <a:rPr lang="en-NL" sz="3000" dirty="0"/>
              <a:t>The Compendium Survey is open until </a:t>
            </a:r>
            <a:r>
              <a:rPr lang="en-NL" sz="3000" u="sng" dirty="0"/>
              <a:t>6th December 2024</a:t>
            </a:r>
            <a:r>
              <a:rPr lang="en-NL" sz="3000" dirty="0"/>
              <a:t>.</a:t>
            </a:r>
          </a:p>
          <a:p>
            <a:endParaRPr lang="en-NL" dirty="0"/>
          </a:p>
          <a:p>
            <a:r>
              <a:rPr lang="en-NL" dirty="0"/>
              <a:t>2 NRENs have already completed it, 8 more have started.</a:t>
            </a:r>
          </a:p>
          <a:p>
            <a:endParaRPr lang="en-NL" dirty="0"/>
          </a:p>
          <a:p>
            <a:r>
              <a:rPr lang="en-NL" dirty="0"/>
              <a:t>Please make sure that your NREN fills in the survey in time!</a:t>
            </a:r>
          </a:p>
          <a:p>
            <a:endParaRPr lang="en-NL" dirty="0"/>
          </a:p>
          <a:p>
            <a:r>
              <a:rPr lang="en-NL" dirty="0"/>
              <a:t>The results will be published as soon as possible in the New Year on the data site.</a:t>
            </a:r>
          </a:p>
          <a:p>
            <a:endParaRPr lang="en-NL" dirty="0"/>
          </a:p>
        </p:txBody>
      </p:sp>
    </p:spTree>
    <p:extLst>
      <p:ext uri="{BB962C8B-B14F-4D97-AF65-F5344CB8AC3E}">
        <p14:creationId xmlns:p14="http://schemas.microsoft.com/office/powerpoint/2010/main" val="1407277143"/>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Association_Presentation_Template_2024" id="{62825795-2013-41BF-A5F3-AC7B5009A514}" vid="{0FF692CD-5C9D-458C-A42A-E19A6E9875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EAC39FCDB5274E85521115CCD44900" ma:contentTypeVersion="4" ma:contentTypeDescription="Create a new document." ma:contentTypeScope="" ma:versionID="b76de178137d6f462ca2198ee5b949ba">
  <xsd:schema xmlns:xsd="http://www.w3.org/2001/XMLSchema" xmlns:xs="http://www.w3.org/2001/XMLSchema" xmlns:p="http://schemas.microsoft.com/office/2006/metadata/properties" xmlns:ns2="4daf2f13-22e0-4a33-b887-3c149763def7" targetNamespace="http://schemas.microsoft.com/office/2006/metadata/properties" ma:root="true" ma:fieldsID="9bddc97bae6594a946bf892aacc48f5b" ns2:_="">
    <xsd:import namespace="4daf2f13-22e0-4a33-b887-3c149763def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f2f13-22e0-4a33-b887-3c149763de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A5B72C9-7958-4E8B-B634-351CA580A7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f2f13-22e0-4a33-b887-3c149763d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1FEE44-745C-43F3-A014-1380E4504F7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AE0BE17-F605-434A-9925-54251EFCA8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262</TotalTime>
  <Words>729</Words>
  <Application>Microsoft Macintosh PowerPoint</Application>
  <PresentationFormat>Widescreen</PresentationFormat>
  <Paragraphs>93</Paragraphs>
  <Slides>14</Slides>
  <Notes>0</Notes>
  <HiddenSlides>4</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PowerPoint Presentation</vt:lpstr>
      <vt:lpstr>The GÉANT Compendium of NRENs: what, how, where, etc?</vt:lpstr>
      <vt:lpstr>What I’ve been asked to talk about…. Non-GÉANT NRENs</vt:lpstr>
      <vt:lpstr>The Services Section</vt:lpstr>
      <vt:lpstr>Technical factors</vt:lpstr>
      <vt:lpstr>My questions for you….</vt:lpstr>
      <vt:lpstr>Other Compendium Things of Relevance to SIG-MSP Members</vt:lpstr>
      <vt:lpstr>The Survey also asks:</vt:lpstr>
      <vt:lpstr>Final Message</vt:lpstr>
      <vt:lpstr>PowerPoint Presentation</vt:lpstr>
      <vt:lpstr>Colour palette</vt:lpstr>
      <vt:lpstr>Best practice</vt:lpstr>
      <vt:lpstr>Typography</vt:lpstr>
      <vt:lpstr>Icon set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Jennifer Ross</dc:creator>
  <cp:lastModifiedBy>Jennifer Ross</cp:lastModifiedBy>
  <cp:revision>1</cp:revision>
  <dcterms:created xsi:type="dcterms:W3CDTF">2024-10-22T10:49:22Z</dcterms:created>
  <dcterms:modified xsi:type="dcterms:W3CDTF">2024-10-22T15:11:49Z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0x01010090EAC39FCDB5274E85521115CCD44900</vt:lpwstr>
  </property>
</Properties>
</file>