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1097" r:id="rId5"/>
    <p:sldId id="2076135956" r:id="rId6"/>
    <p:sldId id="2076135938" r:id="rId7"/>
    <p:sldId id="2076135957" r:id="rId8"/>
    <p:sldId id="2076135958" r:id="rId9"/>
    <p:sldId id="2076135955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092"/>
    <a:srgbClr val="2B388F"/>
    <a:srgbClr val="F15928"/>
    <a:srgbClr val="29B473"/>
    <a:srgbClr val="4DBCE2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81"/>
  </p:normalViewPr>
  <p:slideViewPr>
    <p:cSldViewPr snapToGrid="0">
      <p:cViewPr>
        <p:scale>
          <a:sx n="117" d="100"/>
          <a:sy n="117" d="100"/>
        </p:scale>
        <p:origin x="600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82B2588-2C2A-1B7B-B2BA-530024D4532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758367-9F2B-5F89-E4AD-77EE2CA731A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34C74-6314-CB45-918B-09E0ED9824A9}" type="datetimeFigureOut">
              <a:rPr lang="en-NL" smtClean="0"/>
              <a:t>10/18/24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714C12-593B-775F-9EEE-152E0A55C2F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43BF5B-C549-CE8A-0FBB-FF86BC30736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D4182-CEE8-B647-8C84-A64571FB3C09}" type="slidenum">
              <a:rPr lang="en-NL" smtClean="0"/>
              <a:t>‹nr.›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35647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591FFE-3E14-D54B-89AF-041AE048C1A3}" type="datetimeFigureOut">
              <a:rPr lang="en-US" smtClean="0"/>
              <a:t>10/18/24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BEE89-245C-514E-8941-11641E247325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752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L" dirty="0"/>
              <a:t>Introduction + Open Cloud for Research and Education explanation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61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A7A92F-FFC8-2B0B-8D4E-00101527B2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6E45E81-F160-C619-65C0-54B0FF9ECC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82166F-985F-F0E8-E452-BE3EAE640D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C7FE99-6D78-153A-2D9E-659E01818C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20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8BEE89-245C-514E-8941-11641E2473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2617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72F538AB-C8F7-7C7E-2192-F3FCE4F7897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DFF1B3-4D4D-C5D6-CDE7-6D42B393879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2842" y="652045"/>
            <a:ext cx="2161005" cy="598046"/>
          </a:xfrm>
          <a:prstGeom prst="rect">
            <a:avLst/>
          </a:prstGeom>
        </p:spPr>
      </p:pic>
      <p:pic>
        <p:nvPicPr>
          <p:cNvPr id="6" name="Picture 5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22E40496-BA98-12B4-D939-C33D1CC5B2F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6" y="5706089"/>
            <a:ext cx="1984777" cy="4148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ADA925-98DB-5107-B677-3B0C86F47C36}"/>
              </a:ext>
            </a:extLst>
          </p:cNvPr>
          <p:cNvSpPr/>
          <p:nvPr userDrawn="1"/>
        </p:nvSpPr>
        <p:spPr>
          <a:xfrm>
            <a:off x="763642" y="2058848"/>
            <a:ext cx="690715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 main title heading</a:t>
            </a:r>
            <a:endParaRPr lang="en-GB" altLang="zh-CN" sz="36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3075">
            <a:extLst>
              <a:ext uri="{FF2B5EF4-FFF2-40B4-BE49-F238E27FC236}">
                <a16:creationId xmlns:a16="http://schemas.microsoft.com/office/drawing/2014/main" id="{09540AF7-DC59-F665-C297-B03BC54F34F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642" y="3710304"/>
            <a:ext cx="4605939" cy="1838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400" b="1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last name, </a:t>
            </a:r>
            <a:r>
              <a:rPr lang="en-GB" altLang="en-US" sz="240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organisation</a:t>
            </a:r>
          </a:p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Month Year</a:t>
            </a:r>
          </a:p>
          <a:p>
            <a:pPr>
              <a:spcBef>
                <a:spcPct val="20000"/>
              </a:spcBef>
            </a:pPr>
            <a:r>
              <a:rPr lang="en-GB" altLang="en-US"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Event, date and location</a:t>
            </a:r>
          </a:p>
        </p:txBody>
      </p:sp>
    </p:spTree>
    <p:extLst>
      <p:ext uri="{BB962C8B-B14F-4D97-AF65-F5344CB8AC3E}">
        <p14:creationId xmlns:p14="http://schemas.microsoft.com/office/powerpoint/2010/main" val="1998698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10896E-5C95-54B5-059A-4A5B64044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1"/>
            <a:ext cx="7779538" cy="100583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A06DF-6B68-33C9-50D7-6FEA8D3F2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982" y="1440032"/>
            <a:ext cx="10882672" cy="492604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Slide Number Placeholder 12">
            <a:extLst>
              <a:ext uri="{FF2B5EF4-FFF2-40B4-BE49-F238E27FC236}">
                <a16:creationId xmlns:a16="http://schemas.microsoft.com/office/drawing/2014/main" id="{E9A70202-9A1C-F2FA-D4BB-92DE132EE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11454" y="6422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3092"/>
                </a:solidFill>
              </a:defRPr>
            </a:lvl1pPr>
          </a:lstStyle>
          <a:p>
            <a:fld id="{E8FBBCF6-D925-7B4D-9B17-9151C399621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8611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3E595E5C-710E-9D5F-24CC-427DF59580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57374D-4DC1-E2F8-9D68-34892D535E9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702842" y="652045"/>
            <a:ext cx="2161005" cy="59804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4B2F9AF-BFF9-AAC2-C68C-F9BFFD6BDAAD}"/>
              </a:ext>
            </a:extLst>
          </p:cNvPr>
          <p:cNvSpPr/>
          <p:nvPr userDrawn="1"/>
        </p:nvSpPr>
        <p:spPr>
          <a:xfrm>
            <a:off x="858284" y="5718789"/>
            <a:ext cx="570466" cy="383561"/>
          </a:xfrm>
          <a:prstGeom prst="rect">
            <a:avLst/>
          </a:prstGeom>
          <a:solidFill>
            <a:srgbClr val="2C309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D876E7E2-3DE2-8D11-53E4-48B1DC3CEC0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86" y="5706089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8195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761999" y="1465200"/>
            <a:ext cx="10671175" cy="435133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Inhalt hinzufügen</a:t>
            </a:r>
          </a:p>
          <a:p>
            <a:pPr lvl="1"/>
            <a:r>
              <a:rPr lang="de-DE" dirty="0"/>
              <a:t>Zweite </a:t>
            </a:r>
            <a:r>
              <a:rPr lang="de-CH" noProof="0" dirty="0"/>
              <a:t>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F82A-F25D-403A-9DF1-5F893A9FC756}" type="datetime1">
              <a:rPr lang="de-CH" smtClean="0"/>
              <a:t>18.10.24</a:t>
            </a:fld>
            <a:endParaRPr lang="de-CH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  <a:endParaRPr lang="de-CH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96923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background with circles&#10;&#10;Description automatically generated">
            <a:extLst>
              <a:ext uri="{FF2B5EF4-FFF2-40B4-BE49-F238E27FC236}">
                <a16:creationId xmlns:a16="http://schemas.microsoft.com/office/drawing/2014/main" id="{D0A2F1ED-5309-6670-B350-93444FD967A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16923" t="12073" b="69286"/>
          <a:stretch/>
        </p:blipFill>
        <p:spPr>
          <a:xfrm>
            <a:off x="-1460" y="0"/>
            <a:ext cx="12193460" cy="1018674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BC5EA7-224A-DAD6-0EB7-85ABD6DAD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1982" y="1440032"/>
            <a:ext cx="10882672" cy="49260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B06937-2FCF-9AC3-EC7D-C0AF20307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982" y="-10160"/>
            <a:ext cx="7437699" cy="1008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006E8B-216F-926C-0C26-402F456961A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675818" y="290546"/>
            <a:ext cx="1756611" cy="4861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C167BE00-7549-2EE6-5B32-B8189E3047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04748" y="642230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C3092"/>
                </a:solidFill>
              </a:defRPr>
            </a:lvl1pPr>
          </a:lstStyle>
          <a:p>
            <a:fld id="{E8FBBCF6-D925-7B4D-9B17-9151C3996211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51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49" r:id="rId3"/>
    <p:sldLayoutId id="214748365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0" kern="1200">
          <a:solidFill>
            <a:schemeClr val="accent4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B388F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emf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6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17.svg"/><Relationship Id="rId7" Type="http://schemas.openxmlformats.org/officeDocument/2006/relationships/image" Target="../media/image21.svg"/><Relationship Id="rId12" Type="http://schemas.openxmlformats.org/officeDocument/2006/relationships/image" Target="../media/image26.png"/><Relationship Id="rId2" Type="http://schemas.openxmlformats.org/officeDocument/2006/relationships/image" Target="../media/image16.pn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25.svg"/><Relationship Id="rId5" Type="http://schemas.openxmlformats.org/officeDocument/2006/relationships/image" Target="../media/image19.sv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svg"/><Relationship Id="rId1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 descr="Afbeelding met hemel, buitenshuis, wolk, verkeerslicht&#10;&#10;Automatisch gegenereerde beschrijving">
            <a:extLst>
              <a:ext uri="{FF2B5EF4-FFF2-40B4-BE49-F238E27FC236}">
                <a16:creationId xmlns:a16="http://schemas.microsoft.com/office/drawing/2014/main" id="{5AE2AAE5-207D-9CA4-80A0-FABC1A56F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70394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6A16472-BA94-CE64-8657-FF34E6AA2AA9}"/>
              </a:ext>
            </a:extLst>
          </p:cNvPr>
          <p:cNvSpPr/>
          <p:nvPr/>
        </p:nvSpPr>
        <p:spPr>
          <a:xfrm>
            <a:off x="135681" y="180945"/>
            <a:ext cx="69071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OCRE2024 update</a:t>
            </a:r>
          </a:p>
          <a:p>
            <a:r>
              <a:rPr lang="en-GB" alt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(confidential)</a:t>
            </a:r>
          </a:p>
        </p:txBody>
      </p:sp>
      <p:sp>
        <p:nvSpPr>
          <p:cNvPr id="3" name="Rectángulo 3075">
            <a:extLst>
              <a:ext uri="{FF2B5EF4-FFF2-40B4-BE49-F238E27FC236}">
                <a16:creationId xmlns:a16="http://schemas.microsoft.com/office/drawing/2014/main" id="{331B3789-6F09-5F04-F61A-3AE414BEA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3642" y="4326824"/>
            <a:ext cx="4318997" cy="248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altLang="en-US" sz="2400" b="1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altLang="en-US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Michel Wets</a:t>
            </a:r>
          </a:p>
          <a:p>
            <a:pPr>
              <a:spcBef>
                <a:spcPct val="20000"/>
              </a:spcBef>
            </a:pPr>
            <a:r>
              <a:rPr lang="en-GB" alt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October 2024</a:t>
            </a:r>
          </a:p>
          <a:p>
            <a:pPr>
              <a:spcBef>
                <a:spcPct val="20000"/>
              </a:spcBef>
            </a:pPr>
            <a:r>
              <a:rPr lang="en-GB" altLang="en-US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SIG-MSP Poznan</a:t>
            </a:r>
            <a:endParaRPr lang="en-GB" altLang="en-US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20000"/>
              </a:spcBef>
            </a:pPr>
            <a:endParaRPr lang="en-GB" altLang="en-US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7850ECE-89DB-1B24-6C7F-72F9149DB3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94" y="6202017"/>
            <a:ext cx="1031428" cy="490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Green Traffic Light Png">
            <a:extLst>
              <a:ext uri="{FF2B5EF4-FFF2-40B4-BE49-F238E27FC236}">
                <a16:creationId xmlns:a16="http://schemas.microsoft.com/office/drawing/2014/main" id="{961A75A2-C168-D3E0-1C5C-B68CD88A44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2934586" cy="293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57366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70673-BC00-4D11-DA3F-204E293198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55FA18C-7ED6-FCDC-A643-17EAE69DA4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122" y="1315854"/>
            <a:ext cx="4365438" cy="436543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81600D-92AE-4CC5-AFA0-06D29283E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E8FBBCF6-D925-7B4D-9B17-9151C3996211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10CF9A-EF4C-405F-E0AF-C892A9A726E1}"/>
              </a:ext>
            </a:extLst>
          </p:cNvPr>
          <p:cNvSpPr txBox="1"/>
          <p:nvPr/>
        </p:nvSpPr>
        <p:spPr>
          <a:xfrm>
            <a:off x="851770" y="212942"/>
            <a:ext cx="5134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sz="3200" b="1" dirty="0">
                <a:solidFill>
                  <a:srgbClr val="FFC000"/>
                </a:solidFill>
              </a:rPr>
              <a:t>Nearly a decade of history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D8B5439-7585-FC35-73F0-EA65B507AB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121" y="5866019"/>
            <a:ext cx="1638735" cy="77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Down Arrow 14">
            <a:extLst>
              <a:ext uri="{FF2B5EF4-FFF2-40B4-BE49-F238E27FC236}">
                <a16:creationId xmlns:a16="http://schemas.microsoft.com/office/drawing/2014/main" id="{BC0DE0BA-6285-C887-1CBD-D322D4494BC3}"/>
              </a:ext>
            </a:extLst>
          </p:cNvPr>
          <p:cNvSpPr/>
          <p:nvPr/>
        </p:nvSpPr>
        <p:spPr>
          <a:xfrm>
            <a:off x="6880312" y="1339702"/>
            <a:ext cx="617876" cy="529220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084E75B-9A0F-F39A-59A2-11B01C0C8E85}"/>
              </a:ext>
            </a:extLst>
          </p:cNvPr>
          <p:cNvSpPr txBox="1"/>
          <p:nvPr/>
        </p:nvSpPr>
        <p:spPr>
          <a:xfrm>
            <a:off x="7389628" y="1339702"/>
            <a:ext cx="173996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2006 – 2012</a:t>
            </a:r>
          </a:p>
          <a:p>
            <a:r>
              <a:rPr lang="en-NL" sz="1400" dirty="0"/>
              <a:t>Start Cloud platforms</a:t>
            </a:r>
          </a:p>
          <a:p>
            <a:endParaRPr lang="en-NL" dirty="0"/>
          </a:p>
        </p:txBody>
      </p:sp>
      <p:pic>
        <p:nvPicPr>
          <p:cNvPr id="17" name="Picture 10" descr="Amazon Web Services – Wikipedia">
            <a:extLst>
              <a:ext uri="{FF2B5EF4-FFF2-40B4-BE49-F238E27FC236}">
                <a16:creationId xmlns:a16="http://schemas.microsoft.com/office/drawing/2014/main" id="{48141950-11A5-B3A0-E959-30553D6014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2921" y="1365927"/>
            <a:ext cx="577045" cy="34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0" descr="Cloud Computing Services | Google Cloud">
            <a:extLst>
              <a:ext uri="{FF2B5EF4-FFF2-40B4-BE49-F238E27FC236}">
                <a16:creationId xmlns:a16="http://schemas.microsoft.com/office/drawing/2014/main" id="{FDA84F06-F432-D037-FFCE-0725EFCD9A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34014" y="994434"/>
            <a:ext cx="913060" cy="47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Reminder: Oracle Cloud unavailable this weekend | Vanderbilt University">
            <a:extLst>
              <a:ext uri="{FF2B5EF4-FFF2-40B4-BE49-F238E27FC236}">
                <a16:creationId xmlns:a16="http://schemas.microsoft.com/office/drawing/2014/main" id="{F74FD3D9-1E06-94C7-592D-0CC35B301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9910" y="1711195"/>
            <a:ext cx="738909" cy="42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C587799-FDA5-531A-45FD-536C8F6493E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30652" y="1025591"/>
            <a:ext cx="1058530" cy="707604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B470119-3167-59F8-E886-057FA569DA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55824" y="1654412"/>
            <a:ext cx="1459320" cy="30627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BC893D9-FCB7-FF59-4625-EAEC9DCE4F42}"/>
              </a:ext>
            </a:extLst>
          </p:cNvPr>
          <p:cNvSpPr txBox="1"/>
          <p:nvPr/>
        </p:nvSpPr>
        <p:spPr>
          <a:xfrm>
            <a:off x="7389628" y="1959769"/>
            <a:ext cx="4476308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2015</a:t>
            </a:r>
          </a:p>
          <a:p>
            <a:r>
              <a:rPr lang="en-NL" sz="1400" dirty="0"/>
              <a:t>Start collaboration NRENs to tender commercial Cloud services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4BF3638-EF29-4908-E0DA-1A58DCAA2677}"/>
              </a:ext>
            </a:extLst>
          </p:cNvPr>
          <p:cNvSpPr txBox="1"/>
          <p:nvPr/>
        </p:nvSpPr>
        <p:spPr>
          <a:xfrm>
            <a:off x="7389628" y="2738135"/>
            <a:ext cx="44763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2016 - 2020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1400" dirty="0"/>
              <a:t>(2016) First collective NREN tender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1400" dirty="0"/>
              <a:t>IaaS frameworks available in 27 countries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11</a:t>
            </a:r>
            <a:r>
              <a:rPr lang="en-NL" sz="1400"/>
              <a:t> </a:t>
            </a:r>
            <a:r>
              <a:rPr lang="en-NL" sz="1400" dirty="0"/>
              <a:t>Cloud platforms available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A356E61-D2CD-A235-5425-EC0B1DE0B592}"/>
              </a:ext>
            </a:extLst>
          </p:cNvPr>
          <p:cNvSpPr txBox="1"/>
          <p:nvPr/>
        </p:nvSpPr>
        <p:spPr>
          <a:xfrm>
            <a:off x="7389628" y="3737932"/>
            <a:ext cx="44763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2019</a:t>
            </a:r>
          </a:p>
          <a:p>
            <a:r>
              <a:rPr lang="en-NL" sz="1400" dirty="0"/>
              <a:t>Start OCRE Project</a:t>
            </a:r>
            <a:br>
              <a:rPr lang="en-NL" sz="1400" dirty="0"/>
            </a:br>
            <a:r>
              <a:rPr lang="en-NL" sz="1400" dirty="0"/>
              <a:t>How can Cloud computing be beneficial for Reseach and Education? </a:t>
            </a:r>
            <a:br>
              <a:rPr lang="en-NL" sz="1400" dirty="0"/>
            </a:br>
            <a:r>
              <a:rPr lang="en-NL" sz="1400" dirty="0"/>
              <a:t>Open Clouds for Research Environments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7389D86-80FC-9B21-862A-4CA9E90CC3C8}"/>
              </a:ext>
            </a:extLst>
          </p:cNvPr>
          <p:cNvSpPr txBox="1"/>
          <p:nvPr/>
        </p:nvSpPr>
        <p:spPr>
          <a:xfrm>
            <a:off x="7389628" y="4907697"/>
            <a:ext cx="447630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2020 - 2024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1400" dirty="0"/>
              <a:t>(2020) Launch OCRE tender (IaaS+)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1400" dirty="0"/>
              <a:t>IaaS+ frameworks in 40 countries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1400" dirty="0"/>
              <a:t>On average 14 platforms availabe per country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L" sz="14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AD8420FF-CDC9-F16C-2B34-46F7B7B1392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54195" y="4229787"/>
            <a:ext cx="1980582" cy="462840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9BDF7E5C-5106-47C4-D5AA-D66C129CCBC0}"/>
              </a:ext>
            </a:extLst>
          </p:cNvPr>
          <p:cNvSpPr txBox="1"/>
          <p:nvPr/>
        </p:nvSpPr>
        <p:spPr>
          <a:xfrm>
            <a:off x="7389628" y="5848518"/>
            <a:ext cx="4748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2024 -2029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1400" dirty="0"/>
              <a:t>(2024) Launch OCRE2024 tender (IaaS+)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L" sz="1400" dirty="0"/>
              <a:t>Frameworks availabe </a:t>
            </a:r>
            <a:r>
              <a:rPr lang="en-NL" sz="1400"/>
              <a:t>per </a:t>
            </a:r>
            <a:r>
              <a:rPr lang="en-US" sz="1400" dirty="0"/>
              <a:t>3</a:t>
            </a:r>
            <a:r>
              <a:rPr lang="en-NL" sz="1400"/>
              <a:t>/</a:t>
            </a:r>
            <a:r>
              <a:rPr lang="en-US" sz="1400" dirty="0"/>
              <a:t>2</a:t>
            </a:r>
            <a:r>
              <a:rPr lang="en-NL" sz="1400"/>
              <a:t>/2025 </a:t>
            </a:r>
            <a:r>
              <a:rPr lang="en-NL" sz="1400" dirty="0"/>
              <a:t>– </a:t>
            </a:r>
            <a:r>
              <a:rPr lang="en-NL" sz="1400"/>
              <a:t>ending </a:t>
            </a:r>
            <a:r>
              <a:rPr lang="en-US" sz="1400" dirty="0"/>
              <a:t>2</a:t>
            </a:r>
            <a:r>
              <a:rPr lang="en-NL" sz="1400"/>
              <a:t>/2/20</a:t>
            </a:r>
            <a:r>
              <a:rPr lang="en-US" sz="1400" dirty="0"/>
              <a:t>30</a:t>
            </a:r>
            <a:endParaRPr lang="en-N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L" sz="1400" dirty="0"/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D7A2610-AF8A-1E6C-36E3-1E2630C4A72B}"/>
              </a:ext>
            </a:extLst>
          </p:cNvPr>
          <p:cNvCxnSpPr>
            <a:cxnSpLocks/>
          </p:cNvCxnSpPr>
          <p:nvPr/>
        </p:nvCxnSpPr>
        <p:spPr>
          <a:xfrm>
            <a:off x="6785213" y="1745057"/>
            <a:ext cx="404037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68C1E1B8-82B1-2057-32DD-64DD66AAF5F6}"/>
              </a:ext>
            </a:extLst>
          </p:cNvPr>
          <p:cNvCxnSpPr>
            <a:cxnSpLocks/>
          </p:cNvCxnSpPr>
          <p:nvPr/>
        </p:nvCxnSpPr>
        <p:spPr>
          <a:xfrm>
            <a:off x="6758500" y="2343475"/>
            <a:ext cx="404037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B143DBB-2BE3-CD77-BB22-2CECA4FB9231}"/>
              </a:ext>
            </a:extLst>
          </p:cNvPr>
          <p:cNvCxnSpPr>
            <a:cxnSpLocks/>
          </p:cNvCxnSpPr>
          <p:nvPr/>
        </p:nvCxnSpPr>
        <p:spPr>
          <a:xfrm>
            <a:off x="6737943" y="3245966"/>
            <a:ext cx="404037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BF5BE2B-9146-AD50-9957-6A3BB80BAE84}"/>
              </a:ext>
            </a:extLst>
          </p:cNvPr>
          <p:cNvCxnSpPr>
            <a:cxnSpLocks/>
          </p:cNvCxnSpPr>
          <p:nvPr/>
        </p:nvCxnSpPr>
        <p:spPr>
          <a:xfrm>
            <a:off x="6732758" y="4130294"/>
            <a:ext cx="404037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2DA067E-AD3C-E29D-FF06-18C0DF4CED1E}"/>
              </a:ext>
            </a:extLst>
          </p:cNvPr>
          <p:cNvCxnSpPr>
            <a:cxnSpLocks/>
          </p:cNvCxnSpPr>
          <p:nvPr/>
        </p:nvCxnSpPr>
        <p:spPr>
          <a:xfrm>
            <a:off x="6777636" y="5416834"/>
            <a:ext cx="404037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B2958BB-DA65-8B3F-14B1-EA4D9251038C}"/>
              </a:ext>
            </a:extLst>
          </p:cNvPr>
          <p:cNvCxnSpPr>
            <a:cxnSpLocks/>
          </p:cNvCxnSpPr>
          <p:nvPr/>
        </p:nvCxnSpPr>
        <p:spPr>
          <a:xfrm>
            <a:off x="6785213" y="6138803"/>
            <a:ext cx="404037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Afbeelding 5">
            <a:extLst>
              <a:ext uri="{FF2B5EF4-FFF2-40B4-BE49-F238E27FC236}">
                <a16:creationId xmlns:a16="http://schemas.microsoft.com/office/drawing/2014/main" id="{C3459577-7614-B80D-BC01-370FBA29A53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71043" y="5080880"/>
            <a:ext cx="2686643" cy="1622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11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/>
      <p:bldP spid="26" grpId="0"/>
      <p:bldP spid="27" grpId="0"/>
      <p:bldP spid="28" grpId="0"/>
      <p:bldP spid="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63E2ED5D-5C54-25C5-F995-075A44D1CFF2}"/>
              </a:ext>
            </a:extLst>
          </p:cNvPr>
          <p:cNvSpPr/>
          <p:nvPr/>
        </p:nvSpPr>
        <p:spPr>
          <a:xfrm>
            <a:off x="8472264" y="4284572"/>
            <a:ext cx="1828800" cy="598388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D21276A2-4F8D-17CF-3F39-537B891497D5}"/>
              </a:ext>
            </a:extLst>
          </p:cNvPr>
          <p:cNvCxnSpPr>
            <a:cxnSpLocks/>
          </p:cNvCxnSpPr>
          <p:nvPr/>
        </p:nvCxnSpPr>
        <p:spPr>
          <a:xfrm flipV="1">
            <a:off x="10301064" y="3141134"/>
            <a:ext cx="0" cy="2079542"/>
          </a:xfrm>
          <a:prstGeom prst="line">
            <a:avLst/>
          </a:prstGeom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ular Callout 31">
            <a:extLst>
              <a:ext uri="{FF2B5EF4-FFF2-40B4-BE49-F238E27FC236}">
                <a16:creationId xmlns:a16="http://schemas.microsoft.com/office/drawing/2014/main" id="{D7E58F94-70A8-B793-8D36-E25455152496}"/>
              </a:ext>
            </a:extLst>
          </p:cNvPr>
          <p:cNvSpPr/>
          <p:nvPr/>
        </p:nvSpPr>
        <p:spPr>
          <a:xfrm>
            <a:off x="2857699" y="1268760"/>
            <a:ext cx="1757131" cy="769884"/>
          </a:xfrm>
          <a:prstGeom prst="wedgeRectCallout">
            <a:avLst>
              <a:gd name="adj1" fmla="val -47138"/>
              <a:gd name="adj2" fmla="val 268719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3" name="Rectangular Callout 32">
            <a:extLst>
              <a:ext uri="{FF2B5EF4-FFF2-40B4-BE49-F238E27FC236}">
                <a16:creationId xmlns:a16="http://schemas.microsoft.com/office/drawing/2014/main" id="{575E4348-D9B7-F0AA-DAA9-A86744F481E1}"/>
              </a:ext>
            </a:extLst>
          </p:cNvPr>
          <p:cNvSpPr/>
          <p:nvPr/>
        </p:nvSpPr>
        <p:spPr>
          <a:xfrm>
            <a:off x="4614830" y="2133298"/>
            <a:ext cx="2147829" cy="730215"/>
          </a:xfrm>
          <a:prstGeom prst="wedgeRectCallout">
            <a:avLst>
              <a:gd name="adj1" fmla="val 131855"/>
              <a:gd name="adj2" fmla="val 157778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Rectangular Callout 33">
            <a:extLst>
              <a:ext uri="{FF2B5EF4-FFF2-40B4-BE49-F238E27FC236}">
                <a16:creationId xmlns:a16="http://schemas.microsoft.com/office/drawing/2014/main" id="{C64B4FC3-E96C-3366-7CF9-82854B0CD294}"/>
              </a:ext>
            </a:extLst>
          </p:cNvPr>
          <p:cNvSpPr/>
          <p:nvPr/>
        </p:nvSpPr>
        <p:spPr>
          <a:xfrm>
            <a:off x="6845233" y="1438473"/>
            <a:ext cx="2204599" cy="769884"/>
          </a:xfrm>
          <a:prstGeom prst="wedgeRectCallout">
            <a:avLst>
              <a:gd name="adj1" fmla="val 41925"/>
              <a:gd name="adj2" fmla="val 237394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Rectangular Callout 34">
            <a:extLst>
              <a:ext uri="{FF2B5EF4-FFF2-40B4-BE49-F238E27FC236}">
                <a16:creationId xmlns:a16="http://schemas.microsoft.com/office/drawing/2014/main" id="{2FC70BB7-D5D8-3D54-1415-C06581BB0302}"/>
              </a:ext>
            </a:extLst>
          </p:cNvPr>
          <p:cNvSpPr/>
          <p:nvPr/>
        </p:nvSpPr>
        <p:spPr>
          <a:xfrm>
            <a:off x="9811477" y="1848371"/>
            <a:ext cx="1757131" cy="769884"/>
          </a:xfrm>
          <a:prstGeom prst="wedgeRectCallout">
            <a:avLst>
              <a:gd name="adj1" fmla="val -21404"/>
              <a:gd name="adj2" fmla="val 182576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6F870D-90E5-E63C-035C-3D00A57B7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Timeline of the OCRE 2024 Tender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3325F3-45B0-0F2C-E85E-2DB38A603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AAA76E4-68B6-CD27-5C06-1AA964309847}"/>
              </a:ext>
            </a:extLst>
          </p:cNvPr>
          <p:cNvCxnSpPr/>
          <p:nvPr/>
        </p:nvCxnSpPr>
        <p:spPr>
          <a:xfrm>
            <a:off x="983432" y="3852524"/>
            <a:ext cx="10585176" cy="0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val 5">
            <a:extLst>
              <a:ext uri="{FF2B5EF4-FFF2-40B4-BE49-F238E27FC236}">
                <a16:creationId xmlns:a16="http://schemas.microsoft.com/office/drawing/2014/main" id="{19A68547-7C5F-16DE-3BA4-96538DF56EE4}"/>
              </a:ext>
            </a:extLst>
          </p:cNvPr>
          <p:cNvSpPr/>
          <p:nvPr/>
        </p:nvSpPr>
        <p:spPr>
          <a:xfrm>
            <a:off x="1199456" y="3708508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A390BAC-1A45-7DC3-EFCC-2F6C64002F15}"/>
              </a:ext>
            </a:extLst>
          </p:cNvPr>
          <p:cNvSpPr/>
          <p:nvPr/>
        </p:nvSpPr>
        <p:spPr>
          <a:xfrm>
            <a:off x="2740563" y="3743938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43B5410-BEC0-1773-7117-0601420F42E6}"/>
              </a:ext>
            </a:extLst>
          </p:cNvPr>
          <p:cNvSpPr/>
          <p:nvPr/>
        </p:nvSpPr>
        <p:spPr>
          <a:xfrm>
            <a:off x="8760296" y="3708505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E05012C-3E0C-DB86-4651-102C30721BDE}"/>
              </a:ext>
            </a:extLst>
          </p:cNvPr>
          <p:cNvSpPr/>
          <p:nvPr/>
        </p:nvSpPr>
        <p:spPr>
          <a:xfrm>
            <a:off x="8088466" y="3719129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BF1DC20-B117-8760-1798-61C0D01EB316}"/>
              </a:ext>
            </a:extLst>
          </p:cNvPr>
          <p:cNvSpPr/>
          <p:nvPr/>
        </p:nvSpPr>
        <p:spPr>
          <a:xfrm>
            <a:off x="10164452" y="3708505"/>
            <a:ext cx="288032" cy="28803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78F16A2-3B38-04CD-5610-C97BBB129989}"/>
              </a:ext>
            </a:extLst>
          </p:cNvPr>
          <p:cNvSpPr txBox="1"/>
          <p:nvPr/>
        </p:nvSpPr>
        <p:spPr>
          <a:xfrm>
            <a:off x="6959936" y="1818473"/>
            <a:ext cx="2088392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/>
              <a:t>Contract Completion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CF9F2E6-E97F-6821-67B6-FB514C271E01}"/>
              </a:ext>
            </a:extLst>
          </p:cNvPr>
          <p:cNvSpPr txBox="1"/>
          <p:nvPr/>
        </p:nvSpPr>
        <p:spPr>
          <a:xfrm>
            <a:off x="3124985" y="1378211"/>
            <a:ext cx="1147750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/>
              <a:t>13.05.2024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50D289B-7691-EFFB-FA1F-A754FDBBF711}"/>
              </a:ext>
            </a:extLst>
          </p:cNvPr>
          <p:cNvSpPr txBox="1"/>
          <p:nvPr/>
        </p:nvSpPr>
        <p:spPr>
          <a:xfrm>
            <a:off x="5226931" y="2242951"/>
            <a:ext cx="128971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End Nov</a:t>
            </a:r>
            <a:r>
              <a:rPr lang="en-CH"/>
              <a:t>.2024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F17E86-4AF2-C4BF-0FFA-246FF90CEF6F}"/>
              </a:ext>
            </a:extLst>
          </p:cNvPr>
          <p:cNvSpPr txBox="1"/>
          <p:nvPr/>
        </p:nvSpPr>
        <p:spPr>
          <a:xfrm>
            <a:off x="7014359" y="1546954"/>
            <a:ext cx="149399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/>
              <a:t>December </a:t>
            </a:r>
            <a:r>
              <a:rPr lang="en-CH"/>
              <a:t>2024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E82EA1-A9CE-06B9-C4DE-50554D4127D7}"/>
              </a:ext>
            </a:extLst>
          </p:cNvPr>
          <p:cNvSpPr txBox="1"/>
          <p:nvPr/>
        </p:nvSpPr>
        <p:spPr>
          <a:xfrm>
            <a:off x="10160608" y="1932271"/>
            <a:ext cx="1147750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/>
              <a:t>03.02.2025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514064E-BCBE-9FF5-8403-90CA9340B287}"/>
              </a:ext>
            </a:extLst>
          </p:cNvPr>
          <p:cNvSpPr txBox="1"/>
          <p:nvPr/>
        </p:nvSpPr>
        <p:spPr>
          <a:xfrm>
            <a:off x="3178204" y="1633520"/>
            <a:ext cx="1072409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/>
              <a:t>Evaluation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6521326-2DCE-5C99-9BBD-F851E152805F}"/>
              </a:ext>
            </a:extLst>
          </p:cNvPr>
          <p:cNvSpPr txBox="1"/>
          <p:nvPr/>
        </p:nvSpPr>
        <p:spPr>
          <a:xfrm>
            <a:off x="4801288" y="2481582"/>
            <a:ext cx="17175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/>
              <a:t>Award</a:t>
            </a:r>
            <a:r>
              <a:rPr lang="en-US" dirty="0"/>
              <a:t> + standstill </a:t>
            </a:r>
            <a:endParaRPr lang="en-CH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B1E859-3103-D85C-507C-6BF857331681}"/>
              </a:ext>
            </a:extLst>
          </p:cNvPr>
          <p:cNvSpPr txBox="1"/>
          <p:nvPr/>
        </p:nvSpPr>
        <p:spPr>
          <a:xfrm>
            <a:off x="10408436" y="2181279"/>
            <a:ext cx="487313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/>
              <a:t>Start</a:t>
            </a:r>
          </a:p>
        </p:txBody>
      </p:sp>
      <p:sp>
        <p:nvSpPr>
          <p:cNvPr id="31" name="Rectangular Callout 30">
            <a:extLst>
              <a:ext uri="{FF2B5EF4-FFF2-40B4-BE49-F238E27FC236}">
                <a16:creationId xmlns:a16="http://schemas.microsoft.com/office/drawing/2014/main" id="{D21555DB-5527-8BE9-C263-9336B32AA85D}"/>
              </a:ext>
            </a:extLst>
          </p:cNvPr>
          <p:cNvSpPr/>
          <p:nvPr/>
        </p:nvSpPr>
        <p:spPr>
          <a:xfrm>
            <a:off x="983432" y="1816116"/>
            <a:ext cx="1757131" cy="769884"/>
          </a:xfrm>
          <a:prstGeom prst="wedgeRectCallout">
            <a:avLst>
              <a:gd name="adj1" fmla="val -28267"/>
              <a:gd name="adj2" fmla="val 186492"/>
            </a:avLst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992C2B-3438-033E-D2C6-B3B2362C4F1C}"/>
              </a:ext>
            </a:extLst>
          </p:cNvPr>
          <p:cNvSpPr txBox="1"/>
          <p:nvPr/>
        </p:nvSpPr>
        <p:spPr>
          <a:xfrm>
            <a:off x="1142014" y="2181189"/>
            <a:ext cx="1215717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 dirty="0"/>
              <a:t>Publication*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B0FB08-7B05-6FC1-4127-E565A4D96049}"/>
              </a:ext>
            </a:extLst>
          </p:cNvPr>
          <p:cNvSpPr txBox="1"/>
          <p:nvPr/>
        </p:nvSpPr>
        <p:spPr>
          <a:xfrm>
            <a:off x="1142014" y="1930818"/>
            <a:ext cx="1147750" cy="27334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/>
              <a:t>20.03.2024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FF05D55-8704-1B31-AC91-38E82EAB1605}"/>
              </a:ext>
            </a:extLst>
          </p:cNvPr>
          <p:cNvSpPr txBox="1"/>
          <p:nvPr/>
        </p:nvSpPr>
        <p:spPr>
          <a:xfrm>
            <a:off x="5148820" y="4284572"/>
            <a:ext cx="3227678" cy="57156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CH">
                <a:solidFill>
                  <a:schemeClr val="accent5">
                    <a:lumMod val="75000"/>
                  </a:schemeClr>
                </a:solidFill>
              </a:rPr>
              <a:t>Deadline for Call-off Contracts </a:t>
            </a:r>
          </a:p>
          <a:p>
            <a:r>
              <a:rPr lang="en-CH">
                <a:solidFill>
                  <a:schemeClr val="accent5">
                    <a:lumMod val="75000"/>
                  </a:schemeClr>
                </a:solidFill>
              </a:rPr>
              <a:t>under OCRE 2020 (30.11.2024)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2FD91C30-EB7B-6C12-E804-4953AFB0E36F}"/>
              </a:ext>
            </a:extLst>
          </p:cNvPr>
          <p:cNvCxnSpPr>
            <a:cxnSpLocks/>
          </p:cNvCxnSpPr>
          <p:nvPr/>
        </p:nvCxnSpPr>
        <p:spPr>
          <a:xfrm flipV="1">
            <a:off x="8472264" y="3141134"/>
            <a:ext cx="0" cy="2013228"/>
          </a:xfrm>
          <a:prstGeom prst="line">
            <a:avLst/>
          </a:prstGeom>
          <a:ln w="22225">
            <a:solidFill>
              <a:schemeClr val="accent5">
                <a:lumMod val="7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D9164256-3BB3-0B63-7BBD-BA870F5B20D0}"/>
              </a:ext>
            </a:extLst>
          </p:cNvPr>
          <p:cNvSpPr txBox="1"/>
          <p:nvPr/>
        </p:nvSpPr>
        <p:spPr>
          <a:xfrm>
            <a:off x="10352359" y="4284572"/>
            <a:ext cx="1735732" cy="8697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Commence date</a:t>
            </a:r>
            <a:r>
              <a:rPr lang="en-CH">
                <a:solidFill>
                  <a:srgbClr val="00B050"/>
                </a:solidFill>
              </a:rPr>
              <a:t> </a:t>
            </a:r>
          </a:p>
          <a:p>
            <a:r>
              <a:rPr lang="en-CH">
                <a:solidFill>
                  <a:srgbClr val="00B050"/>
                </a:solidFill>
              </a:rPr>
              <a:t>OCRE2024</a:t>
            </a:r>
          </a:p>
          <a:p>
            <a:endParaRPr lang="en-CH">
              <a:solidFill>
                <a:srgbClr val="00B050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5515292-C921-9E61-66A3-4B3FEE8DC3FD}"/>
              </a:ext>
            </a:extLst>
          </p:cNvPr>
          <p:cNvSpPr txBox="1"/>
          <p:nvPr/>
        </p:nvSpPr>
        <p:spPr>
          <a:xfrm>
            <a:off x="767408" y="5133514"/>
            <a:ext cx="830259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dirty="0"/>
              <a:t>Duration of OCRE2024 Call-off Contracts is up to five (5) years from the Commence Date.</a:t>
            </a:r>
            <a:r>
              <a:rPr lang="en-CH"/>
              <a:t> </a:t>
            </a:r>
          </a:p>
          <a:p>
            <a:endParaRPr lang="en-GB" i="1" dirty="0"/>
          </a:p>
        </p:txBody>
      </p:sp>
      <p:sp>
        <p:nvSpPr>
          <p:cNvPr id="9" name="Up Arrow 8">
            <a:extLst>
              <a:ext uri="{FF2B5EF4-FFF2-40B4-BE49-F238E27FC236}">
                <a16:creationId xmlns:a16="http://schemas.microsoft.com/office/drawing/2014/main" id="{C9911069-CBEB-717A-4A10-48F8F80543D3}"/>
              </a:ext>
            </a:extLst>
          </p:cNvPr>
          <p:cNvSpPr/>
          <p:nvPr/>
        </p:nvSpPr>
        <p:spPr>
          <a:xfrm rot="10800000">
            <a:off x="6766235" y="2412189"/>
            <a:ext cx="284455" cy="1394170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36468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5A76A-5D7A-8792-AC6A-FEC1856D3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L" dirty="0"/>
              <a:t>What is IaaS+?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B30DDC-4A4E-03F0-215F-4C248AE13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pic>
        <p:nvPicPr>
          <p:cNvPr id="5" name="Tijdelijke aanduiding voor afbeelding 4">
            <a:extLst>
              <a:ext uri="{FF2B5EF4-FFF2-40B4-BE49-F238E27FC236}">
                <a16:creationId xmlns:a16="http://schemas.microsoft.com/office/drawing/2014/main" id="{09F6BC04-0D74-E9CC-3343-156B17E778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9" b="2489"/>
          <a:stretch>
            <a:fillRect/>
          </a:stretch>
        </p:blipFill>
        <p:spPr>
          <a:xfrm>
            <a:off x="978569" y="589591"/>
            <a:ext cx="9600826" cy="6841511"/>
          </a:xfrm>
          <a:prstGeom prst="roundRect">
            <a:avLst>
              <a:gd name="adj" fmla="val 3394"/>
            </a:avLst>
          </a:prstGeom>
        </p:spPr>
      </p:pic>
    </p:spTree>
    <p:extLst>
      <p:ext uri="{BB962C8B-B14F-4D97-AF65-F5344CB8AC3E}">
        <p14:creationId xmlns:p14="http://schemas.microsoft.com/office/powerpoint/2010/main" val="1261805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695FB7-6046-F025-C1CD-C6E5278379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614" y="0"/>
            <a:ext cx="7437699" cy="1008514"/>
          </a:xfrm>
        </p:spPr>
        <p:txBody>
          <a:bodyPr/>
          <a:lstStyle/>
          <a:p>
            <a:r>
              <a:rPr lang="en-NL" dirty="0"/>
              <a:t>Goal and key benefits for the R&amp;E Community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B5C0A2-1D97-1D18-A334-6D82BC7AB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62C2B31-B0D8-49A1-503D-84B04CFD9369}"/>
              </a:ext>
            </a:extLst>
          </p:cNvPr>
          <p:cNvSpPr/>
          <p:nvPr/>
        </p:nvSpPr>
        <p:spPr>
          <a:xfrm>
            <a:off x="64532" y="1122549"/>
            <a:ext cx="1014899" cy="101489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NL"/>
          </a:p>
        </p:txBody>
      </p:sp>
      <p:sp>
        <p:nvSpPr>
          <p:cNvPr id="7" name="Rectangle 6" descr="Handshake">
            <a:extLst>
              <a:ext uri="{FF2B5EF4-FFF2-40B4-BE49-F238E27FC236}">
                <a16:creationId xmlns:a16="http://schemas.microsoft.com/office/drawing/2014/main" id="{56FE88E7-6E04-614D-C492-8D81EC56667D}"/>
              </a:ext>
            </a:extLst>
          </p:cNvPr>
          <p:cNvSpPr/>
          <p:nvPr/>
        </p:nvSpPr>
        <p:spPr>
          <a:xfrm>
            <a:off x="277660" y="1270264"/>
            <a:ext cx="588641" cy="588641"/>
          </a:xfrm>
          <a:prstGeom prst="rect">
            <a:avLst/>
          </a:prstGeom>
          <a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NL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56FB19-6B1C-9323-72E1-4AEC1172FB6E}"/>
              </a:ext>
            </a:extLst>
          </p:cNvPr>
          <p:cNvSpPr txBox="1"/>
          <p:nvPr/>
        </p:nvSpPr>
        <p:spPr>
          <a:xfrm>
            <a:off x="1183605" y="1122549"/>
            <a:ext cx="3305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Easy to use and compliant agreements. Fitting requirements of the R&amp;E community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7A7DEC4-FBD5-A23A-1371-C762496FB94D}"/>
              </a:ext>
            </a:extLst>
          </p:cNvPr>
          <p:cNvSpPr/>
          <p:nvPr/>
        </p:nvSpPr>
        <p:spPr>
          <a:xfrm>
            <a:off x="138455" y="4688055"/>
            <a:ext cx="1014899" cy="101489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NL"/>
          </a:p>
        </p:txBody>
      </p:sp>
      <p:sp>
        <p:nvSpPr>
          <p:cNvPr id="10" name="Rectangle 9" descr="Lock">
            <a:extLst>
              <a:ext uri="{FF2B5EF4-FFF2-40B4-BE49-F238E27FC236}">
                <a16:creationId xmlns:a16="http://schemas.microsoft.com/office/drawing/2014/main" id="{5427B5A2-091B-6ED7-D241-38A383C030A2}"/>
              </a:ext>
            </a:extLst>
          </p:cNvPr>
          <p:cNvSpPr/>
          <p:nvPr/>
        </p:nvSpPr>
        <p:spPr>
          <a:xfrm>
            <a:off x="351584" y="4901184"/>
            <a:ext cx="588641" cy="588641"/>
          </a:xfrm>
          <a:prstGeom prst="rect">
            <a:avLst/>
          </a:prstGeom>
          <a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NL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3F2D77-5A9C-0A02-23EA-C789D4AEB5AA}"/>
              </a:ext>
            </a:extLst>
          </p:cNvPr>
          <p:cNvSpPr txBox="1"/>
          <p:nvPr/>
        </p:nvSpPr>
        <p:spPr>
          <a:xfrm>
            <a:off x="1252194" y="4821209"/>
            <a:ext cx="2423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Safe data handling, GDPR compliant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8E594F7-88D2-8B4C-7244-6DBB1C7F6551}"/>
              </a:ext>
            </a:extLst>
          </p:cNvPr>
          <p:cNvSpPr/>
          <p:nvPr/>
        </p:nvSpPr>
        <p:spPr>
          <a:xfrm>
            <a:off x="64532" y="2300219"/>
            <a:ext cx="1014899" cy="101489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NL"/>
          </a:p>
        </p:txBody>
      </p:sp>
      <p:sp>
        <p:nvSpPr>
          <p:cNvPr id="13" name="Rectangle 12" descr="Kiosk">
            <a:extLst>
              <a:ext uri="{FF2B5EF4-FFF2-40B4-BE49-F238E27FC236}">
                <a16:creationId xmlns:a16="http://schemas.microsoft.com/office/drawing/2014/main" id="{A331A7CC-EDBE-3011-75C4-FBF8C2BC64FA}"/>
              </a:ext>
            </a:extLst>
          </p:cNvPr>
          <p:cNvSpPr/>
          <p:nvPr/>
        </p:nvSpPr>
        <p:spPr>
          <a:xfrm>
            <a:off x="277661" y="2513348"/>
            <a:ext cx="588641" cy="588641"/>
          </a:xfrm>
          <a:prstGeom prst="rect">
            <a:avLst/>
          </a:prstGeom>
          <a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NL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E9F909-EBD8-5BFF-CCCF-3213CB3517C5}"/>
              </a:ext>
            </a:extLst>
          </p:cNvPr>
          <p:cNvSpPr txBox="1"/>
          <p:nvPr/>
        </p:nvSpPr>
        <p:spPr>
          <a:xfrm>
            <a:off x="1183605" y="2167438"/>
            <a:ext cx="3305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Access to best in class suppliers and technologies. </a:t>
            </a:r>
            <a:br>
              <a:rPr lang="en-NL" dirty="0"/>
            </a:br>
            <a:r>
              <a:rPr lang="en-NL" dirty="0"/>
              <a:t>Suppliers are continously monitored and managed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6FC1637-672B-2E88-08B4-67898137C44A}"/>
              </a:ext>
            </a:extLst>
          </p:cNvPr>
          <p:cNvSpPr/>
          <p:nvPr/>
        </p:nvSpPr>
        <p:spPr>
          <a:xfrm>
            <a:off x="122759" y="3510385"/>
            <a:ext cx="1014899" cy="101489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NL"/>
          </a:p>
        </p:txBody>
      </p:sp>
      <p:sp>
        <p:nvSpPr>
          <p:cNvPr id="17" name="Rectangle 16" descr="Network">
            <a:extLst>
              <a:ext uri="{FF2B5EF4-FFF2-40B4-BE49-F238E27FC236}">
                <a16:creationId xmlns:a16="http://schemas.microsoft.com/office/drawing/2014/main" id="{D27D6542-87AB-BF3E-F59F-4321D4DD628C}"/>
              </a:ext>
            </a:extLst>
          </p:cNvPr>
          <p:cNvSpPr/>
          <p:nvPr/>
        </p:nvSpPr>
        <p:spPr>
          <a:xfrm>
            <a:off x="335888" y="3723514"/>
            <a:ext cx="588641" cy="588641"/>
          </a:xfrm>
          <a:prstGeom prst="rect">
            <a:avLst/>
          </a:prstGeom>
          <a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NL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A463D0-2D78-7D9C-2F1A-31DB61D98165}"/>
              </a:ext>
            </a:extLst>
          </p:cNvPr>
          <p:cNvSpPr txBox="1"/>
          <p:nvPr/>
        </p:nvSpPr>
        <p:spPr>
          <a:xfrm>
            <a:off x="1183605" y="3572094"/>
            <a:ext cx="3305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Services offered by suppliers are compatible with G</a:t>
            </a:r>
            <a:r>
              <a:rPr lang="en-GB" dirty="0" err="1"/>
              <a:t>É</a:t>
            </a:r>
            <a:r>
              <a:rPr lang="en-NL" dirty="0"/>
              <a:t>ANT infrastructure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16132DB0-20A5-A0C1-5E67-26924924A0F6}"/>
              </a:ext>
            </a:extLst>
          </p:cNvPr>
          <p:cNvSpPr/>
          <p:nvPr/>
        </p:nvSpPr>
        <p:spPr>
          <a:xfrm>
            <a:off x="168706" y="5775120"/>
            <a:ext cx="1014899" cy="1014899"/>
          </a:xfrm>
          <a:prstGeom prst="ellipse">
            <a:avLst/>
          </a:prstGeom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en-NL"/>
          </a:p>
        </p:txBody>
      </p:sp>
      <p:sp>
        <p:nvSpPr>
          <p:cNvPr id="20" name="Rectangle 19" descr="Office Worker">
            <a:extLst>
              <a:ext uri="{FF2B5EF4-FFF2-40B4-BE49-F238E27FC236}">
                <a16:creationId xmlns:a16="http://schemas.microsoft.com/office/drawing/2014/main" id="{8F43C4E0-F03A-F2FF-2018-AAC83AECEB74}"/>
              </a:ext>
            </a:extLst>
          </p:cNvPr>
          <p:cNvSpPr/>
          <p:nvPr/>
        </p:nvSpPr>
        <p:spPr>
          <a:xfrm>
            <a:off x="381835" y="5988249"/>
            <a:ext cx="588641" cy="588641"/>
          </a:xfrm>
          <a:prstGeom prst="rect">
            <a:avLst/>
          </a:prstGeom>
          <a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NL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46D0DE6-2EEE-2587-208C-4C8166AD7ADF}"/>
              </a:ext>
            </a:extLst>
          </p:cNvPr>
          <p:cNvSpPr txBox="1"/>
          <p:nvPr/>
        </p:nvSpPr>
        <p:spPr>
          <a:xfrm>
            <a:off x="1271144" y="5930559"/>
            <a:ext cx="2423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L" dirty="0"/>
              <a:t>Ease of doing business, reporting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8851CD-C4D9-F74B-F70B-6E0FAE4F1293}"/>
              </a:ext>
            </a:extLst>
          </p:cNvPr>
          <p:cNvSpPr txBox="1"/>
          <p:nvPr/>
        </p:nvSpPr>
        <p:spPr>
          <a:xfrm>
            <a:off x="7562001" y="3512026"/>
            <a:ext cx="4287364" cy="13234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/>
              <a:t>Connectivity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/>
              <a:t>Peering Connection (Géant / NREN</a:t>
            </a:r>
            <a:r>
              <a:rPr lang="en-CH" sz="1400"/>
              <a:t>) </a:t>
            </a:r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Minimum </a:t>
            </a:r>
            <a:r>
              <a:rPr lang="en-CH" sz="1400"/>
              <a:t>Egress </a:t>
            </a:r>
            <a:r>
              <a:rPr lang="en-CH" sz="1400" dirty="0"/>
              <a:t>waiver caped at 15% of </a:t>
            </a:r>
            <a:r>
              <a:rPr lang="en-CH" sz="1400"/>
              <a:t>monthly consumption</a:t>
            </a:r>
            <a:r>
              <a:rPr lang="en-US" sz="1400" dirty="0"/>
              <a:t> and exit support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Provisions for large research data sets</a:t>
            </a:r>
            <a:endParaRPr lang="en-CH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32DBAE9-9421-D5D6-E403-ACA16645EFC2}"/>
              </a:ext>
            </a:extLst>
          </p:cNvPr>
          <p:cNvGrpSpPr/>
          <p:nvPr/>
        </p:nvGrpSpPr>
        <p:grpSpPr>
          <a:xfrm>
            <a:off x="6381256" y="3572094"/>
            <a:ext cx="824571" cy="824571"/>
            <a:chOff x="541672" y="985520"/>
            <a:chExt cx="1610594" cy="1610594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1CC0C21-F2A2-3156-6C9C-50319CE0972E}"/>
                </a:ext>
              </a:extLst>
            </p:cNvPr>
            <p:cNvSpPr/>
            <p:nvPr/>
          </p:nvSpPr>
          <p:spPr>
            <a:xfrm>
              <a:off x="623392" y="1067240"/>
              <a:ext cx="1447155" cy="144715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F108615-8FD6-C467-159D-B2B6624C52D5}"/>
                </a:ext>
              </a:extLst>
            </p:cNvPr>
            <p:cNvSpPr/>
            <p:nvPr/>
          </p:nvSpPr>
          <p:spPr>
            <a:xfrm>
              <a:off x="541672" y="985520"/>
              <a:ext cx="1610594" cy="1610594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1AE5E8E7-46D1-CDAD-5A56-FA96D9098B1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71883" y="3671364"/>
            <a:ext cx="626029" cy="626029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56B5C770-29DD-4CE6-93FB-2AE9D0252EDC}"/>
              </a:ext>
            </a:extLst>
          </p:cNvPr>
          <p:cNvGrpSpPr/>
          <p:nvPr/>
        </p:nvGrpSpPr>
        <p:grpSpPr>
          <a:xfrm>
            <a:off x="6381256" y="2450910"/>
            <a:ext cx="824571" cy="824571"/>
            <a:chOff x="541672" y="985520"/>
            <a:chExt cx="1610594" cy="161059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17894BC-1C67-165A-C55E-5A0BC5C7AC04}"/>
                </a:ext>
              </a:extLst>
            </p:cNvPr>
            <p:cNvSpPr/>
            <p:nvPr/>
          </p:nvSpPr>
          <p:spPr>
            <a:xfrm>
              <a:off x="623392" y="1067240"/>
              <a:ext cx="1447155" cy="144715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28186592-790C-47EF-97BF-8671CFE613B7}"/>
                </a:ext>
              </a:extLst>
            </p:cNvPr>
            <p:cNvSpPr/>
            <p:nvPr/>
          </p:nvSpPr>
          <p:spPr>
            <a:xfrm>
              <a:off x="541672" y="985520"/>
              <a:ext cx="1610594" cy="1610594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829D76C-C5F6-F07B-128D-177D0724C8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423094" y="2543085"/>
            <a:ext cx="640219" cy="640219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EAD6A36-8BBD-D196-778C-3CA2CD586DD4}"/>
              </a:ext>
            </a:extLst>
          </p:cNvPr>
          <p:cNvSpPr txBox="1"/>
          <p:nvPr/>
        </p:nvSpPr>
        <p:spPr>
          <a:xfrm>
            <a:off x="7562000" y="2382016"/>
            <a:ext cx="4385947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/>
              <a:t>Pricing &amp; Conditions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Minimal discount 8%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Access to vendor’s senior management via GÉANT CMG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Access to trainings and workshops on new technologies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C328F7F-4C19-A0B0-C87A-2C66350E9129}"/>
              </a:ext>
            </a:extLst>
          </p:cNvPr>
          <p:cNvGrpSpPr/>
          <p:nvPr/>
        </p:nvGrpSpPr>
        <p:grpSpPr>
          <a:xfrm>
            <a:off x="6381256" y="4755441"/>
            <a:ext cx="824571" cy="824571"/>
            <a:chOff x="541672" y="985520"/>
            <a:chExt cx="1610594" cy="161059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D926A5C-9D89-CB75-9283-492DB81F6D3B}"/>
                </a:ext>
              </a:extLst>
            </p:cNvPr>
            <p:cNvSpPr/>
            <p:nvPr/>
          </p:nvSpPr>
          <p:spPr>
            <a:xfrm>
              <a:off x="623392" y="1067240"/>
              <a:ext cx="1447155" cy="144715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E0E4FB5-8374-83F8-5A9D-26E0D1D84783}"/>
                </a:ext>
              </a:extLst>
            </p:cNvPr>
            <p:cNvSpPr/>
            <p:nvPr/>
          </p:nvSpPr>
          <p:spPr>
            <a:xfrm>
              <a:off x="541672" y="985520"/>
              <a:ext cx="1610594" cy="1610594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35" name="Picture 34">
            <a:extLst>
              <a:ext uri="{FF2B5EF4-FFF2-40B4-BE49-F238E27FC236}">
                <a16:creationId xmlns:a16="http://schemas.microsoft.com/office/drawing/2014/main" id="{C888182F-BAEB-9FF0-AF12-8F0518BFFD2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35621" y="4821209"/>
            <a:ext cx="740896" cy="740896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F7FDC4E2-7CDC-C0F5-B375-C4B0C3F4637F}"/>
              </a:ext>
            </a:extLst>
          </p:cNvPr>
          <p:cNvSpPr txBox="1"/>
          <p:nvPr/>
        </p:nvSpPr>
        <p:spPr>
          <a:xfrm>
            <a:off x="7562001" y="4667124"/>
            <a:ext cx="454530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/>
              <a:t>Data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GDPR analysis updated yearly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Information of data processing changes during contract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No AI training with customer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Available standard DPA upon request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1388AE9-959C-FBB1-8515-EDE5AE007650}"/>
              </a:ext>
            </a:extLst>
          </p:cNvPr>
          <p:cNvGrpSpPr/>
          <p:nvPr/>
        </p:nvGrpSpPr>
        <p:grpSpPr>
          <a:xfrm>
            <a:off x="6381256" y="1196687"/>
            <a:ext cx="824571" cy="824571"/>
            <a:chOff x="541672" y="985520"/>
            <a:chExt cx="1610594" cy="1610594"/>
          </a:xfrm>
        </p:grpSpPr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99B7B51-5002-076B-018B-5BDFDFCCD1C4}"/>
                </a:ext>
              </a:extLst>
            </p:cNvPr>
            <p:cNvSpPr/>
            <p:nvPr/>
          </p:nvSpPr>
          <p:spPr>
            <a:xfrm>
              <a:off x="623392" y="1067240"/>
              <a:ext cx="1447155" cy="144715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44C5E2A-27C6-E53A-9F35-958E39ED81FB}"/>
                </a:ext>
              </a:extLst>
            </p:cNvPr>
            <p:cNvSpPr/>
            <p:nvPr/>
          </p:nvSpPr>
          <p:spPr>
            <a:xfrm>
              <a:off x="541672" y="985520"/>
              <a:ext cx="1610594" cy="1610594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135CDC35-1E0F-E653-AA5D-E0C0111DDED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81255" y="1207490"/>
            <a:ext cx="824571" cy="824571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108868BD-2CF8-C94F-86E6-28A0B56A0A73}"/>
              </a:ext>
            </a:extLst>
          </p:cNvPr>
          <p:cNvSpPr txBox="1"/>
          <p:nvPr/>
        </p:nvSpPr>
        <p:spPr>
          <a:xfrm>
            <a:off x="7562001" y="1059442"/>
            <a:ext cx="3380224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/>
              <a:t>Set up of Cloud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Identity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Shared use across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BYOL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Local support &amp; trainings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78330A0-3F56-AA07-BE55-805BE2318C71}"/>
              </a:ext>
            </a:extLst>
          </p:cNvPr>
          <p:cNvSpPr txBox="1"/>
          <p:nvPr/>
        </p:nvSpPr>
        <p:spPr>
          <a:xfrm>
            <a:off x="7562000" y="5870175"/>
            <a:ext cx="4461293" cy="13234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600" b="1" dirty="0"/>
              <a:t>Reporting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Online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Split billing and E-invoicing / billing in local currency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Security incident reporting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H" sz="1400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AD72F4E4-4903-71A2-EFD5-DE27A71AD00B}"/>
              </a:ext>
            </a:extLst>
          </p:cNvPr>
          <p:cNvGrpSpPr/>
          <p:nvPr/>
        </p:nvGrpSpPr>
        <p:grpSpPr>
          <a:xfrm>
            <a:off x="6381256" y="5919524"/>
            <a:ext cx="824571" cy="824571"/>
            <a:chOff x="541672" y="985520"/>
            <a:chExt cx="1610594" cy="1610594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A2AF1F15-98C9-36DB-BCA0-9B5831B66CB7}"/>
                </a:ext>
              </a:extLst>
            </p:cNvPr>
            <p:cNvSpPr/>
            <p:nvPr/>
          </p:nvSpPr>
          <p:spPr>
            <a:xfrm>
              <a:off x="623392" y="1067240"/>
              <a:ext cx="1447155" cy="1447155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0614E9E5-6E22-51A0-86E7-1E917879EA01}"/>
                </a:ext>
              </a:extLst>
            </p:cNvPr>
            <p:cNvSpPr/>
            <p:nvPr/>
          </p:nvSpPr>
          <p:spPr>
            <a:xfrm>
              <a:off x="541672" y="985520"/>
              <a:ext cx="1610594" cy="1610594"/>
            </a:xfrm>
            <a:prstGeom prst="ellipse">
              <a:avLst/>
            </a:prstGeom>
            <a:noFill/>
            <a:ln w="28575"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23F375FB-A8A1-80CA-3788-E24DEDF8DA17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558902" y="6082563"/>
            <a:ext cx="489146" cy="489146"/>
          </a:xfrm>
          <a:prstGeom prst="rect">
            <a:avLst/>
          </a:prstGeom>
        </p:spPr>
      </p:pic>
      <p:sp>
        <p:nvSpPr>
          <p:cNvPr id="47" name="Right Arrow 46">
            <a:extLst>
              <a:ext uri="{FF2B5EF4-FFF2-40B4-BE49-F238E27FC236}">
                <a16:creationId xmlns:a16="http://schemas.microsoft.com/office/drawing/2014/main" id="{E1783CDF-9AC9-8538-F134-A00884E5B136}"/>
              </a:ext>
            </a:extLst>
          </p:cNvPr>
          <p:cNvSpPr/>
          <p:nvPr/>
        </p:nvSpPr>
        <p:spPr>
          <a:xfrm>
            <a:off x="4765551" y="1455696"/>
            <a:ext cx="1339702" cy="30655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49" name="Right Arrow 48">
            <a:extLst>
              <a:ext uri="{FF2B5EF4-FFF2-40B4-BE49-F238E27FC236}">
                <a16:creationId xmlns:a16="http://schemas.microsoft.com/office/drawing/2014/main" id="{CCEE5969-74FF-A988-AD06-594F8A1B37FC}"/>
              </a:ext>
            </a:extLst>
          </p:cNvPr>
          <p:cNvSpPr/>
          <p:nvPr/>
        </p:nvSpPr>
        <p:spPr>
          <a:xfrm>
            <a:off x="4710193" y="6115757"/>
            <a:ext cx="1377401" cy="306552"/>
          </a:xfrm>
          <a:prstGeom prst="rightArrow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0" name="Right Arrow 49">
            <a:extLst>
              <a:ext uri="{FF2B5EF4-FFF2-40B4-BE49-F238E27FC236}">
                <a16:creationId xmlns:a16="http://schemas.microsoft.com/office/drawing/2014/main" id="{DF6B4147-88C4-00E7-E63B-64D4D36B9DAB}"/>
              </a:ext>
            </a:extLst>
          </p:cNvPr>
          <p:cNvSpPr/>
          <p:nvPr/>
        </p:nvSpPr>
        <p:spPr>
          <a:xfrm>
            <a:off x="4710194" y="3880483"/>
            <a:ext cx="1377401" cy="30655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1" name="Right Arrow 50">
            <a:extLst>
              <a:ext uri="{FF2B5EF4-FFF2-40B4-BE49-F238E27FC236}">
                <a16:creationId xmlns:a16="http://schemas.microsoft.com/office/drawing/2014/main" id="{B237F29C-21B3-9F9B-3117-BC841CEEDE9C}"/>
              </a:ext>
            </a:extLst>
          </p:cNvPr>
          <p:cNvSpPr/>
          <p:nvPr/>
        </p:nvSpPr>
        <p:spPr>
          <a:xfrm>
            <a:off x="4710193" y="4991098"/>
            <a:ext cx="1377401" cy="306552"/>
          </a:xfrm>
          <a:prstGeom prst="rightArrow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2" name="Right Arrow 51">
            <a:extLst>
              <a:ext uri="{FF2B5EF4-FFF2-40B4-BE49-F238E27FC236}">
                <a16:creationId xmlns:a16="http://schemas.microsoft.com/office/drawing/2014/main" id="{ADD0985A-B0DD-8368-4CFF-C3CA06750C60}"/>
              </a:ext>
            </a:extLst>
          </p:cNvPr>
          <p:cNvSpPr/>
          <p:nvPr/>
        </p:nvSpPr>
        <p:spPr>
          <a:xfrm>
            <a:off x="4697114" y="2614326"/>
            <a:ext cx="1377401" cy="306552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58277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1" grpId="0"/>
      <p:bldP spid="36" grpId="0"/>
      <p:bldP spid="41" grpId="0"/>
      <p:bldP spid="41" grpId="1"/>
      <p:bldP spid="42" grpId="0"/>
      <p:bldP spid="47" grpId="0" animBg="1"/>
      <p:bldP spid="47" grpId="1" animBg="1"/>
      <p:bldP spid="49" grpId="0" animBg="1"/>
      <p:bldP spid="50" grpId="0" animBg="1"/>
      <p:bldP spid="51" grpId="0" animBg="1"/>
      <p:bldP spid="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06F3F4-D221-2EEF-CD2C-802AE56C2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b="1" dirty="0"/>
              <a:t>The OCRE2024 scoring team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D9EBD13-8854-CE7D-8B9B-077247D800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05" y="1440032"/>
            <a:ext cx="11855045" cy="4894667"/>
          </a:xfrm>
        </p:spPr>
        <p:txBody>
          <a:bodyPr/>
          <a:lstStyle/>
          <a:p>
            <a:r>
              <a:rPr lang="en-IE" dirty="0"/>
              <a:t>Participating NRENs: </a:t>
            </a:r>
            <a:r>
              <a:rPr lang="en-IE" dirty="0" err="1"/>
              <a:t>RHnet</a:t>
            </a:r>
            <a:r>
              <a:rPr lang="en-IE" dirty="0"/>
              <a:t>, SIKT, DEIC, DFN, FCCN, SURF &amp; GÉANT</a:t>
            </a:r>
          </a:p>
          <a:p>
            <a:r>
              <a:rPr lang="en-IE" dirty="0"/>
              <a:t>Participants worked on this 3 days a week for 6 months, meeting 5 times in person</a:t>
            </a:r>
          </a:p>
          <a:p>
            <a:r>
              <a:rPr lang="en-IE" dirty="0"/>
              <a:t>All are still actively involved in the aftermath of the scoring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49DAA72-DF86-5367-A8C6-EC24671326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8FBBCF6-D925-7B4D-9B17-9151C3996211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879EB86-F743-B87F-828D-1CE86211A1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033"/>
          <a:stretch/>
        </p:blipFill>
        <p:spPr>
          <a:xfrm>
            <a:off x="69209" y="2871121"/>
            <a:ext cx="6529895" cy="391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12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8811E5-E2AB-5936-1124-2353F34F4833}"/>
              </a:ext>
            </a:extLst>
          </p:cNvPr>
          <p:cNvSpPr/>
          <p:nvPr/>
        </p:nvSpPr>
        <p:spPr>
          <a:xfrm>
            <a:off x="763642" y="2490969"/>
            <a:ext cx="809296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  <a:p>
            <a:r>
              <a:rPr lang="en-GB" altLang="zh-CN" sz="48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please</a:t>
            </a:r>
          </a:p>
        </p:txBody>
      </p:sp>
    </p:spTree>
    <p:extLst>
      <p:ext uri="{BB962C8B-B14F-4D97-AF65-F5344CB8AC3E}">
        <p14:creationId xmlns:p14="http://schemas.microsoft.com/office/powerpoint/2010/main" val="3482775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7D4340EE09C2244A77938397E69559C" ma:contentTypeVersion="19" ma:contentTypeDescription="Create a new document." ma:contentTypeScope="" ma:versionID="1f3b26efdf96474c4069ebfa7826cee9">
  <xsd:schema xmlns:xsd="http://www.w3.org/2001/XMLSchema" xmlns:xs="http://www.w3.org/2001/XMLSchema" xmlns:p="http://schemas.microsoft.com/office/2006/metadata/properties" xmlns:ns1="http://schemas.microsoft.com/sharepoint/v3" xmlns:ns2="832eeb63-89ae-4dd7-aa73-b83b83b148a0" xmlns:ns3="a0b78b92-4f9c-471f-a764-53ef0b7c3d81" targetNamespace="http://schemas.microsoft.com/office/2006/metadata/properties" ma:root="true" ma:fieldsID="3bd46b6cb897c9952ec39906dbed87af" ns1:_="" ns2:_="" ns3:_="">
    <xsd:import namespace="http://schemas.microsoft.com/sharepoint/v3"/>
    <xsd:import namespace="832eeb63-89ae-4dd7-aa73-b83b83b148a0"/>
    <xsd:import namespace="a0b78b92-4f9c-471f-a764-53ef0b7c3d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1:_ip_UnifiedCompliancePolicyProperties" minOccurs="0"/>
                <xsd:element ref="ns1:_ip_UnifiedCompliancePolicyUIAc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4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5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2eeb63-89ae-4dd7-aa73-b83b83b148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e39ebc3d-b31a-4691-846c-24affd11c52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2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0b78b92-4f9c-471f-a764-53ef0b7c3d8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822dcc8-de9a-4e6b-ada4-7e5a2fcdfcd1}" ma:internalName="TaxCatchAll" ma:showField="CatchAllData" ma:web="a0b78b92-4f9c-471f-a764-53ef0b7c3d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TaxCatchAll xmlns="a0b78b92-4f9c-471f-a764-53ef0b7c3d81" xsi:nil="true"/>
    <lcf76f155ced4ddcb4097134ff3c332f xmlns="832eeb63-89ae-4dd7-aa73-b83b83b148a0">
      <Terms xmlns="http://schemas.microsoft.com/office/infopath/2007/PartnerControls"/>
    </lcf76f155ced4ddcb4097134ff3c332f>
    <_ip_UnifiedCompliancePolicyProperties xmlns="http://schemas.microsoft.com/sharepoint/v3" xsi:nil="true"/>
    <SharedWithUsers xmlns="a0b78b92-4f9c-471f-a764-53ef0b7c3d81">
      <UserInfo>
        <DisplayName>Garvan McFeeley</DisplayName>
        <AccountId>6</AccountId>
        <AccountType/>
      </UserInfo>
      <UserInfo>
        <DisplayName>Badreddine Ajbar El Gueriri</DisplayName>
        <AccountId>93</AccountId>
        <AccountType/>
      </UserInfo>
      <UserInfo>
        <DisplayName>Michel  Wets</DisplayName>
        <AccountId>95</AccountId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52443E-A720-4753-9E46-0E21863C7D17}">
  <ds:schemaRefs>
    <ds:schemaRef ds:uri="832eeb63-89ae-4dd7-aa73-b83b83b148a0"/>
    <ds:schemaRef ds:uri="a0b78b92-4f9c-471f-a764-53ef0b7c3d8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AF95839F-2DCE-4731-B107-938F98DB7F6C}">
  <ds:schemaRefs>
    <ds:schemaRef ds:uri="832eeb63-89ae-4dd7-aa73-b83b83b148a0"/>
    <ds:schemaRef ds:uri="a0b78b92-4f9c-471f-a764-53ef0b7c3d81"/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FB38BB1E-F918-41B7-BE38-46788337E5C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9482</TotalTime>
  <Words>421</Words>
  <Application>Microsoft Macintosh PowerPoint</Application>
  <PresentationFormat>Breedbeeld</PresentationFormat>
  <Paragraphs>83</Paragraphs>
  <Slides>7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Aptos</vt:lpstr>
      <vt:lpstr>Arial</vt:lpstr>
      <vt:lpstr>Calibri</vt:lpstr>
      <vt:lpstr>Office Theme</vt:lpstr>
      <vt:lpstr>PowerPoint-presentatie</vt:lpstr>
      <vt:lpstr>PowerPoint-presentatie</vt:lpstr>
      <vt:lpstr>Timeline of the OCRE 2024 Tender</vt:lpstr>
      <vt:lpstr>What is IaaS+?</vt:lpstr>
      <vt:lpstr>Goal and key benefits for the R&amp;E Community</vt:lpstr>
      <vt:lpstr>The OCRE2024 scoring team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Michel Wets</cp:lastModifiedBy>
  <cp:revision>16</cp:revision>
  <dcterms:created xsi:type="dcterms:W3CDTF">2023-03-14T15:06:16Z</dcterms:created>
  <dcterms:modified xsi:type="dcterms:W3CDTF">2024-10-18T14:54:19Z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0x01010087D4340EE09C2244A77938397E69559C</vt:lpwstr>
  </property>
  <property fmtid="{D5CDD505-2E9C-101B-9397-08002B2CF9AE}" pid="3" name="MediaServiceImageTags">
    <vt:lpwstr/>
  </property>
</Properties>
</file>