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2" r:id="rId3"/>
    <p:sldId id="265" r:id="rId4"/>
    <p:sldId id="263" r:id="rId5"/>
    <p:sldId id="266" r:id="rId6"/>
    <p:sldId id="261" r:id="rId7"/>
    <p:sldId id="267" r:id="rId8"/>
  </p:sldIdLst>
  <p:sldSz cx="24382413" cy="13716000"/>
  <p:notesSz cx="6858000" cy="9144000"/>
  <p:defaultTextStyle>
    <a:defPPr>
      <a:defRPr lang="nl-BE"/>
    </a:defPPr>
    <a:lvl1pPr marL="0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354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709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063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417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771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126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480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834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35"/>
    <p:restoredTop sz="96405"/>
  </p:normalViewPr>
  <p:slideViewPr>
    <p:cSldViewPr snapToGrid="0" showGuides="1">
      <p:cViewPr varScale="1">
        <p:scale>
          <a:sx n="55" d="100"/>
          <a:sy n="55" d="100"/>
        </p:scale>
        <p:origin x="306" y="102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16T07:40:47.0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16T07:40:52.0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16T07:43:40.9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16T07:43:42.26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16T07:43:42.6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63366-3F75-524C-B618-3F1A0CB6910B}" type="datetimeFigureOut">
              <a:rPr lang="nl-BE" smtClean="0"/>
              <a:t>16/10/2024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43062-E75C-1548-8F97-19F0BC40474D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38171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54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709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3063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417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771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126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480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834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net-Titeldia-01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BE91F524-157B-764E-7354-29D14A1D68B7}"/>
              </a:ext>
            </a:extLst>
          </p:cNvPr>
          <p:cNvSpPr/>
          <p:nvPr userDrawn="1"/>
        </p:nvSpPr>
        <p:spPr>
          <a:xfrm>
            <a:off x="633600" y="10998000"/>
            <a:ext cx="23115599" cy="208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720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76A9E18A-D235-4214-98AF-842A7425AC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" y="-1"/>
            <a:ext cx="24382413" cy="1371510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6B8656D-B07C-8355-43DB-69D90A3BEE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05200" y="2855300"/>
            <a:ext cx="7812000" cy="414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10700" b="1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stijl te bewerken</a:t>
            </a:r>
            <a:endParaRPr lang="nl-BE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FE89DFD0-38F4-F511-E503-F537F1D5C3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296800" y="8978400"/>
            <a:ext cx="7686000" cy="2862373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1415A8C-460A-B455-BB7B-D64C77714DB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794400" y="11581200"/>
            <a:ext cx="1134000" cy="82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127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net-Tussentitel-04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76A9E18A-D235-4214-98AF-842A7425AC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 flipV="1">
            <a:off x="-1" y="0"/>
            <a:ext cx="24382413" cy="1371510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6B8656D-B07C-8355-43DB-69D90A3BEE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51200" y="6381600"/>
            <a:ext cx="14565600" cy="5899300"/>
          </a:xfrm>
        </p:spPr>
        <p:txBody>
          <a:bodyPr lIns="0" tIns="0" rIns="0" bIns="0" anchor="t" anchorCtr="0">
            <a:noAutofit/>
          </a:bodyPr>
          <a:lstStyle>
            <a:lvl1pPr algn="l">
              <a:defRPr sz="12400" b="1" baseline="0">
                <a:ln w="38100">
                  <a:solidFill>
                    <a:schemeClr val="bg1"/>
                  </a:solidFill>
                </a:ln>
                <a:noFill/>
              </a:defRPr>
            </a:lvl1pPr>
          </a:lstStyle>
          <a:p>
            <a:r>
              <a:rPr lang="nl-NL" dirty="0"/>
              <a:t>Klik om stijl te bewerken</a:t>
            </a:r>
            <a:endParaRPr lang="nl-BE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E8AD2A1-A8CA-8EE3-D772-594E78F9E2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51201" y="4622799"/>
            <a:ext cx="14565600" cy="1270001"/>
          </a:xfrm>
        </p:spPr>
        <p:txBody>
          <a:bodyPr lIns="0" tIns="0" rIns="0" bIns="0" anchor="b" anchorCtr="0">
            <a:noAutofit/>
          </a:bodyPr>
          <a:lstStyle>
            <a:lvl1pPr marL="0" indent="0">
              <a:buNone/>
              <a:defRPr sz="2900" b="1" i="0" baseline="0">
                <a:solidFill>
                  <a:schemeClr val="bg1"/>
                </a:solidFill>
              </a:defRPr>
            </a:lvl1pPr>
            <a:lvl2pPr marL="91435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70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06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41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177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12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48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483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831376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net-Tussentitel-05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76A9E18A-D235-4214-98AF-842A7425AC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 flipV="1">
            <a:off x="-1" y="0"/>
            <a:ext cx="24382413" cy="1371510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6B8656D-B07C-8355-43DB-69D90A3BEE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51200" y="6381600"/>
            <a:ext cx="14565600" cy="5899300"/>
          </a:xfrm>
        </p:spPr>
        <p:txBody>
          <a:bodyPr lIns="0" tIns="0" rIns="0" bIns="0" anchor="t" anchorCtr="0">
            <a:noAutofit/>
          </a:bodyPr>
          <a:lstStyle>
            <a:lvl1pPr algn="l">
              <a:defRPr sz="12400" b="1" baseline="0">
                <a:ln w="38100">
                  <a:solidFill>
                    <a:schemeClr val="bg1"/>
                  </a:solidFill>
                </a:ln>
                <a:noFill/>
              </a:defRPr>
            </a:lvl1pPr>
          </a:lstStyle>
          <a:p>
            <a:r>
              <a:rPr lang="nl-NL" dirty="0"/>
              <a:t>Klik om stijl te bewerken</a:t>
            </a:r>
            <a:endParaRPr lang="nl-BE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E8AD2A1-A8CA-8EE3-D772-594E78F9E2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51201" y="4622799"/>
            <a:ext cx="14565600" cy="1270001"/>
          </a:xfrm>
        </p:spPr>
        <p:txBody>
          <a:bodyPr lIns="0" tIns="0" rIns="0" bIns="0" anchor="b" anchorCtr="0">
            <a:noAutofit/>
          </a:bodyPr>
          <a:lstStyle>
            <a:lvl1pPr marL="0" indent="0">
              <a:buNone/>
              <a:defRPr sz="2900" b="1" i="0" baseline="0">
                <a:solidFill>
                  <a:schemeClr val="bg1"/>
                </a:solidFill>
              </a:defRPr>
            </a:lvl1pPr>
            <a:lvl2pPr marL="91435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70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06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41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177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12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48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483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7052868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net-Titeldia-02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BE91F524-157B-764E-7354-29D14A1D68B7}"/>
              </a:ext>
            </a:extLst>
          </p:cNvPr>
          <p:cNvSpPr/>
          <p:nvPr userDrawn="1"/>
        </p:nvSpPr>
        <p:spPr>
          <a:xfrm>
            <a:off x="18054000" y="633600"/>
            <a:ext cx="5695200" cy="12445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endParaRPr lang="nl-BE" sz="720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76A9E18A-D235-4214-98AF-842A7425AC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V="1">
            <a:off x="-1" y="0"/>
            <a:ext cx="24382413" cy="1371510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6B8656D-B07C-8355-43DB-69D90A3BEE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28400" y="2545200"/>
            <a:ext cx="10717200" cy="88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10966" b="1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stijl te bewerken</a:t>
            </a:r>
            <a:endParaRPr lang="nl-BE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FE89DFD0-38F4-F511-E503-F537F1D5C3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243100" y="8798400"/>
            <a:ext cx="7686000" cy="2862373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1415A8C-460A-B455-BB7B-D64C77714DB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794400" y="11581200"/>
            <a:ext cx="1134000" cy="82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085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net-Titel+Tekst+BKGimg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>
            <a:extLst>
              <a:ext uri="{FF2B5EF4-FFF2-40B4-BE49-F238E27FC236}">
                <a16:creationId xmlns:a16="http://schemas.microsoft.com/office/drawing/2014/main" id="{8CF82139-97AB-EDD7-08CD-99CB95213D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94" y="893"/>
            <a:ext cx="24382413" cy="1371510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BBCFDB5-DCEA-24BF-EE31-529023518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800" y="4456800"/>
            <a:ext cx="8305200" cy="1283600"/>
          </a:xfrm>
        </p:spPr>
        <p:txBody>
          <a:bodyPr lIns="0" tIns="0" rIns="0" bIns="0" anchor="t" anchorCtr="0">
            <a:noAutofit/>
          </a:bodyPr>
          <a:lstStyle>
            <a:lvl1pPr>
              <a:defRPr sz="4800" b="1" i="0" baseline="0"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Klik om stijl te bewerken</a:t>
            </a:r>
            <a:endParaRPr lang="nl-BE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C5A3A3-3E3F-ED14-8795-34C10D4405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291" y="13172399"/>
            <a:ext cx="8826609" cy="543601"/>
          </a:xfrm>
        </p:spPr>
        <p:txBody>
          <a:bodyPr lIns="0" tIns="0" rIns="0" bIns="0" anchor="t" anchorCtr="0"/>
          <a:lstStyle>
            <a:lvl1pPr>
              <a:defRPr sz="1800" baseline="0">
                <a:solidFill>
                  <a:srgbClr val="797979"/>
                </a:solidFill>
              </a:defRPr>
            </a:lvl1pPr>
          </a:lstStyle>
          <a:p>
            <a:r>
              <a:rPr lang="fr-FR"/>
              <a:t>02/10/2024  - BCG Meeting</a:t>
            </a:r>
            <a:endParaRPr lang="nl-BE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8695718-8CD5-8665-E345-089B23BB0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3600" y="13172400"/>
            <a:ext cx="914341" cy="543600"/>
          </a:xfrm>
        </p:spPr>
        <p:txBody>
          <a:bodyPr lIns="0" tIns="0" rIns="0" bIns="0" anchor="t" anchorCtr="0"/>
          <a:lstStyle>
            <a:lvl1pPr algn="l">
              <a:defRPr sz="1800" baseline="0">
                <a:solidFill>
                  <a:srgbClr val="797979"/>
                </a:solidFill>
              </a:defRPr>
            </a:lvl1pPr>
          </a:lstStyle>
          <a:p>
            <a:fld id="{04A3572B-1A88-E24B-A4DC-E584B9BA7FBE}" type="slidenum">
              <a:rPr lang="nl-BE" smtClean="0"/>
              <a:pPr/>
              <a:t>‹#›</a:t>
            </a:fld>
            <a:endParaRPr lang="nl-BE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3EC9329-4BBE-E6E8-7206-86FDE14DEC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4400" y="993600"/>
            <a:ext cx="4669200" cy="1738874"/>
          </a:xfrm>
          <a:prstGeom prst="rect">
            <a:avLst/>
          </a:prstGeom>
        </p:spPr>
      </p:pic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85F2A40E-31F3-6EE5-3E30-57C269740F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24800" y="6202800"/>
            <a:ext cx="8305200" cy="54939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20000"/>
              </a:lnSpc>
              <a:buNone/>
              <a:defRPr sz="3000" baseline="0">
                <a:latin typeface="+mn-lt"/>
              </a:defRPr>
            </a:lvl1pPr>
            <a:lvl2pPr>
              <a:defRPr sz="3000" baseline="0">
                <a:latin typeface="+mn-lt"/>
              </a:defRPr>
            </a:lvl2pPr>
            <a:lvl3pPr>
              <a:defRPr sz="3000" baseline="0">
                <a:latin typeface="+mn-lt"/>
              </a:defRPr>
            </a:lvl3pPr>
            <a:lvl4pPr>
              <a:defRPr sz="3000" baseline="0">
                <a:latin typeface="+mn-lt"/>
              </a:defRPr>
            </a:lvl4pPr>
            <a:lvl5pPr>
              <a:defRPr sz="3000" baseline="0">
                <a:latin typeface="+mn-lt"/>
              </a:defRPr>
            </a:lvl5pPr>
          </a:lstStyle>
          <a:p>
            <a:pPr lvl="0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48193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net-BKGimg+Titel+Tekst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4CC68F8C-3AFF-793F-3536-494AAC1DD2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" y="0"/>
            <a:ext cx="24382413" cy="1371510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BBCFDB5-DCEA-24BF-EE31-529023518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64800" y="4456800"/>
            <a:ext cx="8305200" cy="1283600"/>
          </a:xfrm>
        </p:spPr>
        <p:txBody>
          <a:bodyPr lIns="0" tIns="0" rIns="0" bIns="0" anchor="t" anchorCtr="0">
            <a:noAutofit/>
          </a:bodyPr>
          <a:lstStyle>
            <a:lvl1pPr>
              <a:defRPr sz="4800" b="1" i="0" baseline="0"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Klik om stijl te bewerken</a:t>
            </a:r>
            <a:endParaRPr lang="nl-BE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C5A3A3-3E3F-ED14-8795-34C10D4405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291" y="13172399"/>
            <a:ext cx="8826609" cy="543601"/>
          </a:xfrm>
        </p:spPr>
        <p:txBody>
          <a:bodyPr lIns="0" tIns="0" rIns="0" bIns="0" anchor="t" anchorCtr="0"/>
          <a:lstStyle>
            <a:lvl1pPr>
              <a:defRPr sz="1800" baseline="0">
                <a:solidFill>
                  <a:srgbClr val="797979"/>
                </a:solidFill>
              </a:defRPr>
            </a:lvl1pPr>
          </a:lstStyle>
          <a:p>
            <a:r>
              <a:rPr lang="fr-FR"/>
              <a:t>02/10/2024  - BCG Meeting</a:t>
            </a:r>
            <a:endParaRPr lang="nl-BE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8695718-8CD5-8665-E345-089B23BB0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3600" y="13172400"/>
            <a:ext cx="914341" cy="543600"/>
          </a:xfrm>
        </p:spPr>
        <p:txBody>
          <a:bodyPr lIns="0" tIns="0" rIns="0" bIns="0" anchor="t" anchorCtr="0"/>
          <a:lstStyle>
            <a:lvl1pPr algn="l">
              <a:defRPr sz="1800" baseline="0">
                <a:solidFill>
                  <a:srgbClr val="797979"/>
                </a:solidFill>
              </a:defRPr>
            </a:lvl1pPr>
          </a:lstStyle>
          <a:p>
            <a:fld id="{04A3572B-1A88-E24B-A4DC-E584B9BA7FBE}" type="slidenum">
              <a:rPr lang="nl-BE" smtClean="0"/>
              <a:pPr/>
              <a:t>‹#›</a:t>
            </a:fld>
            <a:endParaRPr lang="nl-BE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3EC9329-4BBE-E6E8-7206-86FDE14DEC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24401" y="993600"/>
            <a:ext cx="4669198" cy="1738874"/>
          </a:xfrm>
          <a:prstGeom prst="rect">
            <a:avLst/>
          </a:prstGeom>
        </p:spPr>
      </p:pic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85F2A40E-31F3-6EE5-3E30-57C269740F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564800" y="6202800"/>
            <a:ext cx="8305200" cy="54939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20000"/>
              </a:lnSpc>
              <a:buNone/>
              <a:defRPr sz="3000" baseline="0">
                <a:latin typeface="+mn-lt"/>
              </a:defRPr>
            </a:lvl1pPr>
            <a:lvl2pPr>
              <a:defRPr sz="3000" baseline="0">
                <a:latin typeface="+mn-lt"/>
              </a:defRPr>
            </a:lvl2pPr>
            <a:lvl3pPr>
              <a:defRPr sz="3000" baseline="0">
                <a:latin typeface="+mn-lt"/>
              </a:defRPr>
            </a:lvl3pPr>
            <a:lvl4pPr>
              <a:defRPr sz="3000" baseline="0">
                <a:latin typeface="+mn-lt"/>
              </a:defRPr>
            </a:lvl4pPr>
            <a:lvl5pPr>
              <a:defRPr sz="3000" baseline="0">
                <a:latin typeface="+mn-lt"/>
              </a:defRPr>
            </a:lvl5pPr>
          </a:lstStyle>
          <a:p>
            <a:pPr lvl="0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03262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net-Titel+Tekst-2kolomm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BCFDB5-DCEA-24BF-EE31-529023518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800" y="4456800"/>
            <a:ext cx="8305200" cy="1283600"/>
          </a:xfrm>
        </p:spPr>
        <p:txBody>
          <a:bodyPr lIns="0" tIns="0" rIns="0" bIns="0" anchor="t" anchorCtr="0">
            <a:noAutofit/>
          </a:bodyPr>
          <a:lstStyle>
            <a:lvl1pPr>
              <a:defRPr sz="4800" b="1" i="0" baseline="0"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Klik om stijl te bewerken</a:t>
            </a:r>
            <a:endParaRPr lang="nl-BE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C5A3A3-3E3F-ED14-8795-34C10D4405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291" y="13172399"/>
            <a:ext cx="8826609" cy="543601"/>
          </a:xfrm>
        </p:spPr>
        <p:txBody>
          <a:bodyPr lIns="0" tIns="0" rIns="0" bIns="0" anchor="t" anchorCtr="0"/>
          <a:lstStyle>
            <a:lvl1pPr>
              <a:defRPr sz="1800" baseline="0">
                <a:solidFill>
                  <a:srgbClr val="797979"/>
                </a:solidFill>
              </a:defRPr>
            </a:lvl1pPr>
          </a:lstStyle>
          <a:p>
            <a:r>
              <a:rPr lang="fr-FR"/>
              <a:t>02/10/2024  - BCG Meeting</a:t>
            </a:r>
            <a:endParaRPr lang="nl-BE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8695718-8CD5-8665-E345-089B23BB0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3600" y="13172400"/>
            <a:ext cx="914341" cy="543600"/>
          </a:xfrm>
        </p:spPr>
        <p:txBody>
          <a:bodyPr lIns="0" tIns="0" rIns="0" bIns="0" anchor="t" anchorCtr="0"/>
          <a:lstStyle>
            <a:lvl1pPr algn="l">
              <a:defRPr sz="1800" baseline="0">
                <a:solidFill>
                  <a:srgbClr val="797979"/>
                </a:solidFill>
              </a:defRPr>
            </a:lvl1pPr>
          </a:lstStyle>
          <a:p>
            <a:fld id="{04A3572B-1A88-E24B-A4DC-E584B9BA7FBE}" type="slidenum">
              <a:rPr lang="nl-BE" smtClean="0"/>
              <a:pPr/>
              <a:t>‹#›</a:t>
            </a:fld>
            <a:endParaRPr lang="nl-BE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3EC9329-4BBE-E6E8-7206-86FDE14DEC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4400" y="993600"/>
            <a:ext cx="4669200" cy="1738874"/>
          </a:xfrm>
          <a:prstGeom prst="rect">
            <a:avLst/>
          </a:prstGeom>
        </p:spPr>
      </p:pic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85F2A40E-31F3-6EE5-3E30-57C269740F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24800" y="6202800"/>
            <a:ext cx="17474400" cy="5493900"/>
          </a:xfrm>
        </p:spPr>
        <p:txBody>
          <a:bodyPr lIns="0" tIns="0" rIns="0" bIns="0" numCol="2" spcCol="864000">
            <a:noAutofit/>
          </a:bodyPr>
          <a:lstStyle>
            <a:lvl1pPr marL="0" indent="0">
              <a:lnSpc>
                <a:spcPct val="120000"/>
              </a:lnSpc>
              <a:buNone/>
              <a:defRPr sz="3000" baseline="0">
                <a:latin typeface="+mn-lt"/>
              </a:defRPr>
            </a:lvl1pPr>
            <a:lvl2pPr>
              <a:defRPr sz="3000" baseline="0">
                <a:latin typeface="+mn-lt"/>
              </a:defRPr>
            </a:lvl2pPr>
            <a:lvl3pPr>
              <a:defRPr sz="3000" baseline="0">
                <a:latin typeface="+mn-lt"/>
              </a:defRPr>
            </a:lvl3pPr>
            <a:lvl4pPr>
              <a:defRPr sz="3000" baseline="0">
                <a:latin typeface="+mn-lt"/>
              </a:defRPr>
            </a:lvl4pPr>
            <a:lvl5pPr>
              <a:defRPr sz="3000" baseline="0">
                <a:latin typeface="+mn-lt"/>
              </a:defRPr>
            </a:lvl5pPr>
          </a:lstStyle>
          <a:p>
            <a:pPr lvl="0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29054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net-Titel+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BCFDB5-DCEA-24BF-EE31-529023518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800" y="4456800"/>
            <a:ext cx="8305200" cy="1283600"/>
          </a:xfrm>
        </p:spPr>
        <p:txBody>
          <a:bodyPr lIns="0" tIns="0" rIns="0" bIns="0" anchor="t" anchorCtr="0">
            <a:noAutofit/>
          </a:bodyPr>
          <a:lstStyle>
            <a:lvl1pPr>
              <a:defRPr sz="4800" b="1" i="0" baseline="0"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Klik om stijl te bewerken</a:t>
            </a:r>
            <a:endParaRPr lang="nl-BE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C5A3A3-3E3F-ED14-8795-34C10D4405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291" y="13172399"/>
            <a:ext cx="8826609" cy="543601"/>
          </a:xfrm>
        </p:spPr>
        <p:txBody>
          <a:bodyPr lIns="0" tIns="0" rIns="0" bIns="0" anchor="t" anchorCtr="0"/>
          <a:lstStyle>
            <a:lvl1pPr>
              <a:defRPr sz="1800" baseline="0">
                <a:solidFill>
                  <a:srgbClr val="797979"/>
                </a:solidFill>
              </a:defRPr>
            </a:lvl1pPr>
          </a:lstStyle>
          <a:p>
            <a:r>
              <a:rPr lang="fr-FR"/>
              <a:t>02/10/2024  - BCG Meeting</a:t>
            </a:r>
            <a:endParaRPr lang="nl-BE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8695718-8CD5-8665-E345-089B23BB0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3600" y="13172400"/>
            <a:ext cx="914341" cy="543600"/>
          </a:xfrm>
        </p:spPr>
        <p:txBody>
          <a:bodyPr lIns="0" tIns="0" rIns="0" bIns="0" anchor="t" anchorCtr="0"/>
          <a:lstStyle>
            <a:lvl1pPr algn="l">
              <a:defRPr sz="1800" baseline="0">
                <a:solidFill>
                  <a:srgbClr val="797979"/>
                </a:solidFill>
              </a:defRPr>
            </a:lvl1pPr>
          </a:lstStyle>
          <a:p>
            <a:fld id="{04A3572B-1A88-E24B-A4DC-E584B9BA7FBE}" type="slidenum">
              <a:rPr lang="nl-BE" smtClean="0"/>
              <a:pPr/>
              <a:t>‹#›</a:t>
            </a:fld>
            <a:endParaRPr lang="nl-BE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3EC9329-4BBE-E6E8-7206-86FDE14DEC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4400" y="993600"/>
            <a:ext cx="4669200" cy="1738874"/>
          </a:xfrm>
          <a:prstGeom prst="rect">
            <a:avLst/>
          </a:prstGeom>
        </p:spPr>
      </p:pic>
      <p:sp>
        <p:nvSpPr>
          <p:cNvPr id="7" name="Tijdelijke aanduiding voor tekst 4">
            <a:extLst>
              <a:ext uri="{FF2B5EF4-FFF2-40B4-BE49-F238E27FC236}">
                <a16:creationId xmlns:a16="http://schemas.microsoft.com/office/drawing/2014/main" id="{858B43AC-8C0D-02FF-9660-DF9F48347A1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124200" y="6202363"/>
            <a:ext cx="18212400" cy="5494337"/>
          </a:xfrm>
        </p:spPr>
        <p:txBody>
          <a:bodyPr lIns="0" tIns="0" rIns="0" bIns="0">
            <a:noAutofit/>
          </a:bodyPr>
          <a:lstStyle>
            <a:lvl1pPr marL="288000" indent="-288000">
              <a:lnSpc>
                <a:spcPct val="120000"/>
              </a:lnSpc>
              <a:spcBef>
                <a:spcPts val="1000"/>
              </a:spcBef>
              <a:defRPr sz="3000" baseline="0"/>
            </a:lvl1pPr>
            <a:lvl2pPr marL="576000" indent="-288000">
              <a:lnSpc>
                <a:spcPct val="120000"/>
              </a:lnSpc>
              <a:defRPr sz="3000" baseline="0"/>
            </a:lvl2pPr>
            <a:lvl3pPr marL="864000" indent="-288000">
              <a:lnSpc>
                <a:spcPct val="120000"/>
              </a:lnSpc>
              <a:defRPr sz="3000" baseline="0"/>
            </a:lvl3pPr>
            <a:lvl4pPr marL="1152000" indent="-288000">
              <a:lnSpc>
                <a:spcPct val="120000"/>
              </a:lnSpc>
              <a:defRPr sz="3000" baseline="0"/>
            </a:lvl4pPr>
            <a:lvl5pPr marL="1440000" indent="-288000">
              <a:lnSpc>
                <a:spcPct val="120000"/>
              </a:lnSpc>
              <a:defRPr sz="3000" baseline="0"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48636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net-Tussentitel-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76A9E18A-D235-4214-98AF-842A7425AC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 flipV="1">
            <a:off x="-1" y="0"/>
            <a:ext cx="24382413" cy="1371510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6B8656D-B07C-8355-43DB-69D90A3BEE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51200" y="6381600"/>
            <a:ext cx="14565600" cy="5899300"/>
          </a:xfrm>
        </p:spPr>
        <p:txBody>
          <a:bodyPr lIns="0" tIns="0" rIns="0" bIns="0" anchor="t" anchorCtr="0">
            <a:noAutofit/>
          </a:bodyPr>
          <a:lstStyle>
            <a:lvl1pPr algn="l">
              <a:defRPr sz="12400" b="1" baseline="0">
                <a:ln w="38100">
                  <a:solidFill>
                    <a:schemeClr val="bg1"/>
                  </a:solidFill>
                </a:ln>
                <a:noFill/>
              </a:defRPr>
            </a:lvl1pPr>
          </a:lstStyle>
          <a:p>
            <a:r>
              <a:rPr lang="nl-NL" dirty="0"/>
              <a:t>Klik om stijl te bewerken</a:t>
            </a:r>
            <a:endParaRPr lang="nl-BE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E8AD2A1-A8CA-8EE3-D772-594E78F9E2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51201" y="4622799"/>
            <a:ext cx="14565600" cy="1270001"/>
          </a:xfrm>
        </p:spPr>
        <p:txBody>
          <a:bodyPr lIns="0" tIns="0" rIns="0" bIns="0" anchor="b" anchorCtr="0">
            <a:noAutofit/>
          </a:bodyPr>
          <a:lstStyle>
            <a:lvl1pPr marL="0" indent="0">
              <a:buNone/>
              <a:defRPr sz="2900" b="1" i="0" baseline="0">
                <a:solidFill>
                  <a:schemeClr val="bg1"/>
                </a:solidFill>
              </a:defRPr>
            </a:lvl1pPr>
            <a:lvl2pPr marL="91435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70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06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41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177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12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48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483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6192189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net-Tussentitel-0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76A9E18A-D235-4214-98AF-842A7425AC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 flipV="1">
            <a:off x="-1" y="0"/>
            <a:ext cx="24382413" cy="1371510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6B8656D-B07C-8355-43DB-69D90A3BEE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51200" y="6381600"/>
            <a:ext cx="14565600" cy="5899300"/>
          </a:xfrm>
        </p:spPr>
        <p:txBody>
          <a:bodyPr lIns="0" tIns="0" rIns="0" bIns="0" anchor="t" anchorCtr="0">
            <a:noAutofit/>
          </a:bodyPr>
          <a:lstStyle>
            <a:lvl1pPr algn="l">
              <a:defRPr sz="12400" b="1" baseline="0">
                <a:ln w="38100">
                  <a:solidFill>
                    <a:schemeClr val="bg1"/>
                  </a:solidFill>
                </a:ln>
                <a:noFill/>
              </a:defRPr>
            </a:lvl1pPr>
          </a:lstStyle>
          <a:p>
            <a:r>
              <a:rPr lang="nl-NL" dirty="0"/>
              <a:t>Klik om stijl te bewerken</a:t>
            </a:r>
            <a:endParaRPr lang="nl-BE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E8AD2A1-A8CA-8EE3-D772-594E78F9E2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51201" y="4622799"/>
            <a:ext cx="14565600" cy="1270001"/>
          </a:xfrm>
        </p:spPr>
        <p:txBody>
          <a:bodyPr lIns="0" tIns="0" rIns="0" bIns="0" anchor="b" anchorCtr="0">
            <a:noAutofit/>
          </a:bodyPr>
          <a:lstStyle>
            <a:lvl1pPr marL="0" indent="0">
              <a:buNone/>
              <a:defRPr sz="2900" b="1" i="0" baseline="0">
                <a:solidFill>
                  <a:schemeClr val="bg1"/>
                </a:solidFill>
              </a:defRPr>
            </a:lvl1pPr>
            <a:lvl2pPr marL="91435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70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06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41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177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12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48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483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17398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net-Tussentitel-0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76A9E18A-D235-4214-98AF-842A7425AC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 flipV="1">
            <a:off x="-1" y="0"/>
            <a:ext cx="24382413" cy="1371510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6B8656D-B07C-8355-43DB-69D90A3BEE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51200" y="6381600"/>
            <a:ext cx="14565600" cy="5899300"/>
          </a:xfrm>
        </p:spPr>
        <p:txBody>
          <a:bodyPr lIns="0" tIns="0" rIns="0" bIns="0" anchor="t" anchorCtr="0">
            <a:noAutofit/>
          </a:bodyPr>
          <a:lstStyle>
            <a:lvl1pPr algn="l">
              <a:defRPr sz="12400" b="1" baseline="0">
                <a:ln w="38100">
                  <a:solidFill>
                    <a:schemeClr val="bg1"/>
                  </a:solidFill>
                </a:ln>
                <a:noFill/>
              </a:defRPr>
            </a:lvl1pPr>
          </a:lstStyle>
          <a:p>
            <a:r>
              <a:rPr lang="nl-NL" dirty="0"/>
              <a:t>Klik om stijl te bewerken</a:t>
            </a:r>
            <a:endParaRPr lang="nl-BE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E8AD2A1-A8CA-8EE3-D772-594E78F9E2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51201" y="4622799"/>
            <a:ext cx="14565600" cy="1270001"/>
          </a:xfrm>
        </p:spPr>
        <p:txBody>
          <a:bodyPr lIns="0" tIns="0" rIns="0" bIns="0" anchor="b" anchorCtr="0">
            <a:noAutofit/>
          </a:bodyPr>
          <a:lstStyle>
            <a:lvl1pPr marL="0" indent="0">
              <a:buNone/>
              <a:defRPr sz="2900" b="1" i="0" baseline="0">
                <a:solidFill>
                  <a:schemeClr val="bg1"/>
                </a:solidFill>
              </a:defRPr>
            </a:lvl1pPr>
            <a:lvl2pPr marL="91435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70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06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41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177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12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48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483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09893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889FF38-E616-5A3A-01C8-3485F5B45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291" y="730251"/>
            <a:ext cx="21029831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CDD80A0-4B91-E8F1-C977-CE95E559B4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291" y="3651250"/>
            <a:ext cx="21029831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A726371-4182-73E0-73A2-54CB945698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291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02/10/2024  - BCG Meeting</a:t>
            </a:r>
            <a:endParaRPr lang="nl-BE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BAAB434-CB74-1BC3-36C7-9FC82A37E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6675" y="12712701"/>
            <a:ext cx="822906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BE"/>
              <a:t>02/10/2024  - BCG Meeting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0520EC7-0A48-1A43-D4EA-AEA7C8E560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0079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3572B-1A88-E24B-A4DC-E584B9BA7FB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08982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/>
  <p:txStyles>
    <p:titleStyle>
      <a:lvl1pPr algn="l" defTabSz="1828709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7" indent="-457177" algn="l" defTabSz="1828709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53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886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240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594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767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7" Type="http://schemas.openxmlformats.org/officeDocument/2006/relationships/image" Target="../media/image20.png"/><Relationship Id="rId12" Type="http://schemas.openxmlformats.org/officeDocument/2006/relationships/image" Target="../media/image16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6.xml"/><Relationship Id="rId11" Type="http://schemas.openxmlformats.org/officeDocument/2006/relationships/customXml" Target="../ink/ink5.xml"/><Relationship Id="rId10" Type="http://schemas.openxmlformats.org/officeDocument/2006/relationships/customXml" Target="../ink/ink4.xml"/><Relationship Id="rId9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F1B4F2-44E5-C1AE-7F1B-AB1A38CF25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/>
              <a:t>Belnet</a:t>
            </a:r>
            <a:br>
              <a:rPr lang="nl-BE" dirty="0"/>
            </a:br>
            <a:br>
              <a:rPr lang="nl-BE" dirty="0"/>
            </a:br>
            <a:r>
              <a:rPr lang="nl-BE" sz="4400" dirty="0"/>
              <a:t>24/10/2024</a:t>
            </a:r>
          </a:p>
        </p:txBody>
      </p:sp>
    </p:spTree>
    <p:extLst>
      <p:ext uri="{BB962C8B-B14F-4D97-AF65-F5344CB8AC3E}">
        <p14:creationId xmlns:p14="http://schemas.microsoft.com/office/powerpoint/2010/main" val="3218011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A93366-4438-4DFD-EF8B-A583B5804B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/>
              <a:t>Product Management @ Belnet</a:t>
            </a:r>
            <a:endParaRPr lang="nl-BE" dirty="0">
              <a:ln w="38100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60EAF6A-67F1-D928-8471-668A22369D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SIG-MSP 24/10/2024</a:t>
            </a:r>
          </a:p>
        </p:txBody>
      </p:sp>
    </p:spTree>
    <p:extLst>
      <p:ext uri="{BB962C8B-B14F-4D97-AF65-F5344CB8AC3E}">
        <p14:creationId xmlns:p14="http://schemas.microsoft.com/office/powerpoint/2010/main" val="3063400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9B112A4-2528-4C05-D92E-D13CD5083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02/10/2024  - BCG Meeting</a:t>
            </a:r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D5402A3-67E5-5A03-F3F6-132F750E1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572B-1A88-E24B-A4DC-E584B9BA7FBE}" type="slidenum">
              <a:rPr lang="nl-BE" smtClean="0"/>
              <a:pPr/>
              <a:t>3</a:t>
            </a:fld>
            <a:endParaRPr lang="nl-BE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4C133BE-2D41-EFFD-7EA4-602E369D396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85006" y="3420533"/>
            <a:ext cx="18212400" cy="9398652"/>
          </a:xfrm>
        </p:spPr>
        <p:txBody>
          <a:bodyPr/>
          <a:lstStyle/>
          <a:p>
            <a:pPr marL="0" indent="0">
              <a:buNone/>
            </a:pPr>
            <a:r>
              <a:rPr lang="en-US" sz="5400" b="1" dirty="0">
                <a:latin typeface="Tahoma" panose="020B0604030504040204" pitchFamily="34" charset="0"/>
              </a:rPr>
              <a:t>Challenges</a:t>
            </a:r>
          </a:p>
          <a:p>
            <a:pPr marL="0" indent="0">
              <a:buNone/>
            </a:pPr>
            <a:endParaRPr lang="en-US" b="1" dirty="0">
              <a:latin typeface="Tahoma" panose="020B0604030504040204" pitchFamily="34" charset="0"/>
            </a:endParaRPr>
          </a:p>
          <a:p>
            <a:r>
              <a:rPr lang="en-US" dirty="0">
                <a:latin typeface="Tahoma" panose="020B0604030504040204" pitchFamily="34" charset="0"/>
              </a:rPr>
              <a:t>Budgets </a:t>
            </a:r>
          </a:p>
          <a:p>
            <a:pPr lvl="2"/>
            <a:r>
              <a:rPr lang="en-US" dirty="0">
                <a:latin typeface="Tahoma" panose="020B0604030504040204" pitchFamily="34" charset="0"/>
              </a:rPr>
              <a:t>Mixed of dotation and profits of several services like BNIX, OCRE, Security Services (DDoS)</a:t>
            </a:r>
          </a:p>
          <a:p>
            <a:r>
              <a:rPr lang="en-US" dirty="0">
                <a:latin typeface="Tahoma" panose="020B0604030504040204" pitchFamily="34" charset="0"/>
              </a:rPr>
              <a:t>People</a:t>
            </a:r>
          </a:p>
          <a:p>
            <a:pPr lvl="2"/>
            <a:r>
              <a:rPr lang="en-US" dirty="0">
                <a:latin typeface="Tahoma" panose="020B0604030504040204" pitchFamily="34" charset="0"/>
              </a:rPr>
              <a:t>We lost quite some people lately and hard to find new ones.</a:t>
            </a:r>
          </a:p>
          <a:p>
            <a:pPr lvl="2"/>
            <a:r>
              <a:rPr lang="en-US" dirty="0">
                <a:latin typeface="Tahoma" panose="020B0604030504040204" pitchFamily="34" charset="0"/>
              </a:rPr>
              <a:t>We hire consultants but that is expensive and often only a short term solution.</a:t>
            </a:r>
          </a:p>
          <a:p>
            <a:pPr lvl="2"/>
            <a:r>
              <a:rPr lang="en-US" dirty="0">
                <a:latin typeface="Tahoma" panose="020B0604030504040204" pitchFamily="34" charset="0"/>
              </a:rPr>
              <a:t>2 product managers are responsible for all services, even doing contracts sometimes, CRM changes, …</a:t>
            </a:r>
          </a:p>
          <a:p>
            <a:pPr lvl="1"/>
            <a:r>
              <a:rPr lang="en-US" dirty="0">
                <a:latin typeface="Tahoma" panose="020B0604030504040204" pitchFamily="34" charset="0"/>
              </a:rPr>
              <a:t>Customers</a:t>
            </a:r>
          </a:p>
          <a:p>
            <a:pPr lvl="3"/>
            <a:r>
              <a:rPr lang="en-US" dirty="0">
                <a:latin typeface="Tahoma" panose="020B0604030504040204" pitchFamily="34" charset="0"/>
              </a:rPr>
              <a:t>Hard to add new customers</a:t>
            </a:r>
          </a:p>
          <a:p>
            <a:pPr lvl="3"/>
            <a:r>
              <a:rPr lang="en-US" dirty="0">
                <a:latin typeface="Tahoma" panose="020B0604030504040204" pitchFamily="34" charset="0"/>
              </a:rPr>
              <a:t>Customers with uncertain budgets</a:t>
            </a:r>
          </a:p>
          <a:p>
            <a:pPr lvl="3"/>
            <a:r>
              <a:rPr lang="en-US" dirty="0">
                <a:latin typeface="Tahoma" panose="020B0604030504040204" pitchFamily="34" charset="0"/>
              </a:rPr>
              <a:t>R&amp;E world is still to discover</a:t>
            </a:r>
          </a:p>
          <a:p>
            <a:pPr lvl="1"/>
            <a:endParaRPr lang="en-US" dirty="0">
              <a:latin typeface="Tahoma" panose="020B0604030504040204" pitchFamily="34" charset="0"/>
            </a:endParaRPr>
          </a:p>
          <a:p>
            <a:pPr marL="576000" lvl="2" indent="0">
              <a:buNone/>
            </a:pPr>
            <a:endParaRPr lang="en-US" dirty="0">
              <a:latin typeface="Tahoma" panose="020B0604030504040204" pitchFamily="34" charset="0"/>
            </a:endParaRPr>
          </a:p>
          <a:p>
            <a:endParaRPr lang="en-US" dirty="0">
              <a:latin typeface="Tahoma" panose="020B0604030504040204" pitchFamily="34" charset="0"/>
            </a:endParaRPr>
          </a:p>
          <a:p>
            <a:pPr marL="0" indent="0">
              <a:buNone/>
            </a:pPr>
            <a:endParaRPr lang="nl-BE" b="1" dirty="0">
              <a:effectLst/>
              <a:latin typeface="Tahoma" panose="020B0604030504040204" pitchFamily="34" charset="0"/>
            </a:endParaRP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04869276-F1B8-A74E-D5A3-C3522E8D8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3427" y="1376442"/>
            <a:ext cx="14670840" cy="667650"/>
          </a:xfrm>
        </p:spPr>
        <p:txBody>
          <a:bodyPr/>
          <a:lstStyle/>
          <a:p>
            <a:pPr algn="r"/>
            <a:r>
              <a:rPr lang="nl-BE" dirty="0"/>
              <a:t>Product Management: </a:t>
            </a:r>
            <a:r>
              <a:rPr lang="nl-BE" dirty="0" err="1"/>
              <a:t>Challenges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89064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D384FF-363C-5E1D-9B9D-E36D4C7A8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867" y="1446595"/>
            <a:ext cx="12889800" cy="667650"/>
          </a:xfrm>
        </p:spPr>
        <p:txBody>
          <a:bodyPr/>
          <a:lstStyle/>
          <a:p>
            <a:pPr algn="r"/>
            <a:r>
              <a:rPr lang="nl-BE" dirty="0"/>
              <a:t>Product Management: </a:t>
            </a:r>
            <a:r>
              <a:rPr lang="nl-BE" dirty="0" err="1"/>
              <a:t>Statistics</a:t>
            </a:r>
            <a:endParaRPr lang="nl-BE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090395C-C63B-CBB0-6AF8-785BA25E0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02/10/2024  - BCG Meeting</a:t>
            </a:r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46070D2-6C8C-884A-3E5B-33AEA01F8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572B-1A88-E24B-A4DC-E584B9BA7FBE}" type="slidenum">
              <a:rPr lang="nl-BE" smtClean="0"/>
              <a:pPr/>
              <a:t>4</a:t>
            </a:fld>
            <a:endParaRPr lang="nl-B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F25EF7-409F-840A-A464-36646BFBC5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5270" y="4107597"/>
            <a:ext cx="10268678" cy="55262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B31C58-D0BC-8A20-43F4-84DF4D3722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799" y="4172265"/>
            <a:ext cx="5338215" cy="555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353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9B112A4-2528-4C05-D92E-D13CD5083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02/10/2024  - BCG Meeting</a:t>
            </a:r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D5402A3-67E5-5A03-F3F6-132F750E1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572B-1A88-E24B-A4DC-E584B9BA7FBE}" type="slidenum">
              <a:rPr lang="nl-BE" smtClean="0"/>
              <a:pPr/>
              <a:t>5</a:t>
            </a:fld>
            <a:endParaRPr lang="nl-BE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4C133BE-2D41-EFFD-7EA4-602E369D396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35208" y="2565400"/>
            <a:ext cx="18212400" cy="8585200"/>
          </a:xfrm>
        </p:spPr>
        <p:txBody>
          <a:bodyPr/>
          <a:lstStyle/>
          <a:p>
            <a:pPr marL="0" indent="0">
              <a:buNone/>
            </a:pPr>
            <a:endParaRPr lang="en-US" dirty="0">
              <a:latin typeface="Tahoma" panose="020B0604030504040204" pitchFamily="34" charset="0"/>
            </a:endParaRPr>
          </a:p>
          <a:p>
            <a:pPr marL="0" indent="0">
              <a:buNone/>
            </a:pPr>
            <a:endParaRPr lang="nl-BE" b="1" dirty="0">
              <a:effectLst/>
              <a:latin typeface="Tahoma" panose="020B0604030504040204" pitchFamily="34" charset="0"/>
            </a:endParaRP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04869276-F1B8-A74E-D5A3-C3522E8D8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6666" y="1376442"/>
            <a:ext cx="14670840" cy="667650"/>
          </a:xfrm>
        </p:spPr>
        <p:txBody>
          <a:bodyPr/>
          <a:lstStyle/>
          <a:p>
            <a:pPr algn="r"/>
            <a:r>
              <a:rPr lang="nl-BE" dirty="0"/>
              <a:t>Product Management: </a:t>
            </a:r>
            <a:r>
              <a:rPr lang="nl-BE" dirty="0" err="1"/>
              <a:t>All</a:t>
            </a:r>
            <a:r>
              <a:rPr lang="nl-BE" dirty="0"/>
              <a:t> Services @ Belnet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D41BE7A9-0EF4-1C90-9437-E73C2B63BF21}"/>
                  </a:ext>
                </a:extLst>
              </p14:cNvPr>
              <p14:cNvContentPartPr/>
              <p14:nvPr/>
            </p14:nvContentPartPr>
            <p14:xfrm>
              <a:off x="10092905" y="6417942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D41BE7A9-0EF4-1C90-9437-E73C2B63BF2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084265" y="640894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41B4A985-82CC-6B47-4287-259C2FA6BF1C}"/>
                  </a:ext>
                </a:extLst>
              </p14:cNvPr>
              <p14:cNvContentPartPr/>
              <p14:nvPr/>
            </p14:nvContentPartPr>
            <p14:xfrm>
              <a:off x="11799665" y="5661582"/>
              <a:ext cx="360" cy="3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41B4A985-82CC-6B47-4287-259C2FA6BF1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791025" y="565258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156A1EF7-55FF-25A8-1EAA-90BED6A02B89}"/>
                  </a:ext>
                </a:extLst>
              </p14:cNvPr>
              <p14:cNvContentPartPr/>
              <p14:nvPr/>
            </p14:nvContentPartPr>
            <p14:xfrm>
              <a:off x="9635705" y="7789542"/>
              <a:ext cx="360" cy="3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156A1EF7-55FF-25A8-1EAA-90BED6A02B8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627065" y="778054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A7E4E0F7-98A2-70A9-F43B-8B2A9F81F846}"/>
                  </a:ext>
                </a:extLst>
              </p14:cNvPr>
              <p14:cNvContentPartPr/>
              <p14:nvPr/>
            </p14:nvContentPartPr>
            <p14:xfrm>
              <a:off x="4729625" y="5309142"/>
              <a:ext cx="360" cy="3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A7E4E0F7-98A2-70A9-F43B-8B2A9F81F84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20625" y="530050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97E60AAF-140F-DD33-F0EA-A6CF0A96C6ED}"/>
                  </a:ext>
                </a:extLst>
              </p14:cNvPr>
              <p14:cNvContentPartPr/>
              <p14:nvPr/>
            </p14:nvContentPartPr>
            <p14:xfrm>
              <a:off x="5855345" y="5678862"/>
              <a:ext cx="360" cy="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97E60AAF-140F-DD33-F0EA-A6CF0A96C6E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846705" y="5669862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24BB6A01-CCC8-3003-793A-CBC17B3D35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308" y="3059723"/>
            <a:ext cx="16737815" cy="865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423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9B112A4-2528-4C05-D92E-D13CD5083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02/10/2024  - BCG Meeting</a:t>
            </a:r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D5402A3-67E5-5A03-F3F6-132F750E1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572B-1A88-E24B-A4DC-E584B9BA7FBE}" type="slidenum">
              <a:rPr lang="nl-BE" smtClean="0"/>
              <a:pPr/>
              <a:t>6</a:t>
            </a:fld>
            <a:endParaRPr lang="nl-BE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4C133BE-2D41-EFFD-7EA4-602E369D396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85006" y="3420533"/>
            <a:ext cx="18212400" cy="8585200"/>
          </a:xfrm>
        </p:spPr>
        <p:txBody>
          <a:bodyPr/>
          <a:lstStyle/>
          <a:p>
            <a:pPr marL="0" indent="0">
              <a:buNone/>
            </a:pPr>
            <a:r>
              <a:rPr lang="en-US" sz="5400" b="1" dirty="0">
                <a:latin typeface="Tahoma" panose="020B0604030504040204" pitchFamily="34" charset="0"/>
              </a:rPr>
              <a:t>Priority 1 products</a:t>
            </a:r>
          </a:p>
          <a:p>
            <a:pPr marL="0" indent="0">
              <a:buNone/>
            </a:pPr>
            <a:endParaRPr lang="en-US" b="1" dirty="0">
              <a:latin typeface="Tahoma" panose="020B0604030504040204" pitchFamily="34" charset="0"/>
            </a:endParaRPr>
          </a:p>
          <a:p>
            <a:r>
              <a:rPr lang="en-US" b="1" dirty="0">
                <a:latin typeface="Tahoma" panose="020B0604030504040204" pitchFamily="34" charset="0"/>
              </a:rPr>
              <a:t>DDoS Self-Service Portal </a:t>
            </a:r>
            <a:r>
              <a:rPr lang="en-US" dirty="0">
                <a:latin typeface="Tahoma" panose="020B0604030504040204" pitchFamily="34" charset="0"/>
              </a:rPr>
              <a:t>– portal that allow customers to see what is going on, in real time, when suffering a DDoS attack.</a:t>
            </a:r>
          </a:p>
          <a:p>
            <a:r>
              <a:rPr lang="en-US" b="1" dirty="0">
                <a:latin typeface="Tahoma" panose="020B0604030504040204" pitchFamily="34" charset="0"/>
              </a:rPr>
              <a:t>SOC (Security Operations Center) </a:t>
            </a:r>
            <a:r>
              <a:rPr lang="en-US" dirty="0">
                <a:latin typeface="Tahoma" panose="020B0604030504040204" pitchFamily="34" charset="0"/>
              </a:rPr>
              <a:t>– Belnet will launch a tender mainly intended for the R&amp;E community to offer 24/7 network monitoring through the new framework</a:t>
            </a:r>
          </a:p>
          <a:p>
            <a:r>
              <a:rPr lang="en-US" b="1" dirty="0">
                <a:latin typeface="Tahoma" panose="020B0604030504040204" pitchFamily="34" charset="0"/>
              </a:rPr>
              <a:t>OCRE24 </a:t>
            </a:r>
            <a:r>
              <a:rPr lang="en-US" dirty="0">
                <a:latin typeface="Tahoma" panose="020B0604030504040204" pitchFamily="34" charset="0"/>
              </a:rPr>
              <a:t>– Working towards new offers/partners</a:t>
            </a:r>
          </a:p>
          <a:p>
            <a:r>
              <a:rPr lang="en-US" b="1" dirty="0">
                <a:latin typeface="Tahoma" panose="020B0604030504040204" pitchFamily="34" charset="0"/>
              </a:rPr>
              <a:t>Belnet Advanced Mail Security</a:t>
            </a:r>
            <a:r>
              <a:rPr lang="en-US" dirty="0">
                <a:latin typeface="Tahoma" panose="020B0604030504040204" pitchFamily="34" charset="0"/>
              </a:rPr>
              <a:t>: New pricing as tender has been renewed</a:t>
            </a:r>
          </a:p>
          <a:p>
            <a:r>
              <a:rPr lang="en-US" b="1" dirty="0">
                <a:latin typeface="Tahoma" panose="020B0604030504040204" pitchFamily="34" charset="0"/>
              </a:rPr>
              <a:t>Managed Wi-Fi (Campus as a Service) : </a:t>
            </a:r>
            <a:r>
              <a:rPr lang="en-US" dirty="0">
                <a:latin typeface="Tahoma" panose="020B0604030504040204" pitchFamily="34" charset="0"/>
              </a:rPr>
              <a:t>Juniper Mist</a:t>
            </a:r>
          </a:p>
          <a:p>
            <a:r>
              <a:rPr lang="en-US" b="1" dirty="0">
                <a:latin typeface="Tahoma" panose="020B0604030504040204" pitchFamily="34" charset="0"/>
              </a:rPr>
              <a:t>Boosted : </a:t>
            </a:r>
            <a:r>
              <a:rPr lang="en-US" dirty="0">
                <a:latin typeface="Tahoma" panose="020B0604030504040204" pitchFamily="34" charset="0"/>
              </a:rPr>
              <a:t>Belgium Optical network for Optical frequency Standards and </a:t>
            </a:r>
            <a:r>
              <a:rPr lang="en-US" dirty="0" err="1">
                <a:latin typeface="Tahoma" panose="020B0604030504040204" pitchFamily="34" charset="0"/>
              </a:rPr>
              <a:t>TimE</a:t>
            </a:r>
            <a:r>
              <a:rPr lang="en-US" dirty="0">
                <a:latin typeface="Tahoma" panose="020B0604030504040204" pitchFamily="34" charset="0"/>
              </a:rPr>
              <a:t> Dissemination</a:t>
            </a:r>
          </a:p>
          <a:p>
            <a:pPr lvl="2"/>
            <a:r>
              <a:rPr lang="en-US" dirty="0">
                <a:latin typeface="Tahoma" panose="020B0604030504040204" pitchFamily="34" charset="0"/>
              </a:rPr>
              <a:t>Implementing a Time &amp; Frequency (T&amp;F) network</a:t>
            </a:r>
          </a:p>
          <a:p>
            <a:pPr lvl="2"/>
            <a:r>
              <a:rPr lang="en-US" dirty="0">
                <a:latin typeface="Tahoma" panose="020B0604030504040204" pitchFamily="34" charset="0"/>
              </a:rPr>
              <a:t>cost evaluation</a:t>
            </a:r>
          </a:p>
          <a:p>
            <a:pPr marL="0" indent="0">
              <a:buNone/>
            </a:pPr>
            <a:endParaRPr lang="en-US" dirty="0">
              <a:latin typeface="Tahoma" panose="020B0604030504040204" pitchFamily="34" charset="0"/>
            </a:endParaRPr>
          </a:p>
          <a:p>
            <a:pPr marL="0" indent="0">
              <a:buNone/>
            </a:pPr>
            <a:endParaRPr lang="nl-BE" b="1" dirty="0">
              <a:effectLst/>
              <a:latin typeface="Tahoma" panose="020B0604030504040204" pitchFamily="34" charset="0"/>
            </a:endParaRP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04869276-F1B8-A74E-D5A3-C3522E8D8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8360" y="1542150"/>
            <a:ext cx="14670840" cy="667650"/>
          </a:xfrm>
        </p:spPr>
        <p:txBody>
          <a:bodyPr/>
          <a:lstStyle/>
          <a:p>
            <a:pPr algn="r"/>
            <a:r>
              <a:rPr lang="nl-BE" dirty="0"/>
              <a:t>Product Management: </a:t>
            </a:r>
            <a:r>
              <a:rPr lang="nl-BE" dirty="0" err="1"/>
              <a:t>Products</a:t>
            </a:r>
            <a:r>
              <a:rPr lang="nl-BE" dirty="0"/>
              <a:t> in development</a:t>
            </a:r>
          </a:p>
        </p:txBody>
      </p:sp>
    </p:spTree>
    <p:extLst>
      <p:ext uri="{BB962C8B-B14F-4D97-AF65-F5344CB8AC3E}">
        <p14:creationId xmlns:p14="http://schemas.microsoft.com/office/powerpoint/2010/main" val="3317925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9B112A4-2528-4C05-D92E-D13CD5083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02/10/2024  - BCG Meeting</a:t>
            </a:r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D5402A3-67E5-5A03-F3F6-132F750E1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572B-1A88-E24B-A4DC-E584B9BA7FBE}" type="slidenum">
              <a:rPr lang="nl-BE" smtClean="0"/>
              <a:pPr/>
              <a:t>7</a:t>
            </a:fld>
            <a:endParaRPr lang="nl-BE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4C133BE-2D41-EFFD-7EA4-602E369D396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85006" y="3420533"/>
            <a:ext cx="18212400" cy="8585200"/>
          </a:xfrm>
        </p:spPr>
        <p:txBody>
          <a:bodyPr/>
          <a:lstStyle/>
          <a:p>
            <a:pPr marL="0" indent="0">
              <a:buNone/>
            </a:pPr>
            <a:r>
              <a:rPr lang="en-US" sz="5400" b="1" dirty="0">
                <a:latin typeface="Tahoma" panose="020B0604030504040204" pitchFamily="34" charset="0"/>
              </a:rPr>
              <a:t>Other</a:t>
            </a:r>
          </a:p>
          <a:p>
            <a:pPr marL="0" indent="0">
              <a:buNone/>
            </a:pPr>
            <a:endParaRPr lang="en-US" b="1" dirty="0">
              <a:latin typeface="Tahoma" panose="020B0604030504040204" pitchFamily="34" charset="0"/>
            </a:endParaRPr>
          </a:p>
          <a:p>
            <a:r>
              <a:rPr lang="en-US" b="1" dirty="0">
                <a:latin typeface="Tahoma" panose="020B0604030504040204" pitchFamily="34" charset="0"/>
              </a:rPr>
              <a:t>Quantum Communication Infrastructure </a:t>
            </a:r>
            <a:r>
              <a:rPr lang="en-US" dirty="0">
                <a:latin typeface="Tahoma" panose="020B0604030504040204" pitchFamily="34" charset="0"/>
              </a:rPr>
              <a:t>– A major milestone was the purchase of the Quantum Key Distribution (QKD) equipment. These machines are central to establishing secure connections. </a:t>
            </a:r>
          </a:p>
          <a:p>
            <a:r>
              <a:rPr lang="en-US" b="1" i="0" u="none" strike="noStrike" dirty="0">
                <a:effectLst/>
                <a:latin typeface="Tahoma" panose="020B0604030504040204" pitchFamily="34" charset="0"/>
              </a:rPr>
              <a:t>PID </a:t>
            </a:r>
            <a:r>
              <a:rPr lang="en-US" i="0" u="none" strike="noStrike" dirty="0">
                <a:effectLst/>
                <a:latin typeface="Tahoma" panose="020B0604030504040204" pitchFamily="34" charset="0"/>
              </a:rPr>
              <a:t>– longer term</a:t>
            </a:r>
          </a:p>
          <a:p>
            <a:r>
              <a:rPr lang="en-US" b="1" dirty="0">
                <a:latin typeface="Tahoma" panose="020B0604030504040204" pitchFamily="34" charset="0"/>
              </a:rPr>
              <a:t>Pricing Public Internet </a:t>
            </a:r>
            <a:r>
              <a:rPr lang="en-US" dirty="0">
                <a:latin typeface="Tahoma" panose="020B0604030504040204" pitchFamily="34" charset="0"/>
              </a:rPr>
              <a:t>- Revising</a:t>
            </a:r>
            <a:endParaRPr lang="en-US" i="0" u="none" strike="noStrike" dirty="0">
              <a:effectLst/>
              <a:latin typeface="Tahoma" panose="020B0604030504040204" pitchFamily="34" charset="0"/>
            </a:endParaRPr>
          </a:p>
          <a:p>
            <a:pPr marL="0" indent="0">
              <a:buNone/>
            </a:pPr>
            <a:endParaRPr lang="nl-BE" i="0" u="none" strike="noStrike" dirty="0">
              <a:effectLst/>
              <a:latin typeface="roboto" panose="02000000000000000000" pitchFamily="2" charset="0"/>
            </a:endParaRPr>
          </a:p>
          <a:p>
            <a:endParaRPr lang="en-US" dirty="0">
              <a:latin typeface="Tahoma" panose="020B0604030504040204" pitchFamily="34" charset="0"/>
            </a:endParaRPr>
          </a:p>
          <a:p>
            <a:pPr marL="0" indent="0">
              <a:buNone/>
            </a:pPr>
            <a:endParaRPr lang="nl-BE" b="1" dirty="0">
              <a:effectLst/>
              <a:latin typeface="Tahoma" panose="020B0604030504040204" pitchFamily="34" charset="0"/>
            </a:endParaRP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04869276-F1B8-A74E-D5A3-C3522E8D8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8360" y="1542150"/>
            <a:ext cx="14670840" cy="667650"/>
          </a:xfrm>
        </p:spPr>
        <p:txBody>
          <a:bodyPr/>
          <a:lstStyle/>
          <a:p>
            <a:pPr algn="r"/>
            <a:r>
              <a:rPr lang="nl-BE" dirty="0"/>
              <a:t>Product Management: </a:t>
            </a:r>
            <a:r>
              <a:rPr lang="nl-BE" dirty="0" err="1"/>
              <a:t>Products</a:t>
            </a:r>
            <a:r>
              <a:rPr lang="nl-BE" dirty="0"/>
              <a:t> in development</a:t>
            </a:r>
          </a:p>
        </p:txBody>
      </p:sp>
    </p:spTree>
    <p:extLst>
      <p:ext uri="{BB962C8B-B14F-4D97-AF65-F5344CB8AC3E}">
        <p14:creationId xmlns:p14="http://schemas.microsoft.com/office/powerpoint/2010/main" val="218302872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Belnet">
      <a:dk1>
        <a:srgbClr val="000000"/>
      </a:dk1>
      <a:lt1>
        <a:srgbClr val="FFFFFF"/>
      </a:lt1>
      <a:dk2>
        <a:srgbClr val="00AFFF"/>
      </a:dk2>
      <a:lt2>
        <a:srgbClr val="FFFFFF"/>
      </a:lt2>
      <a:accent1>
        <a:srgbClr val="00AFFF"/>
      </a:accent1>
      <a:accent2>
        <a:srgbClr val="0F73F5"/>
      </a:accent2>
      <a:accent3>
        <a:srgbClr val="9173F5"/>
      </a:accent3>
      <a:accent4>
        <a:srgbClr val="D74164"/>
      </a:accent4>
      <a:accent5>
        <a:srgbClr val="6ECDAF"/>
      </a:accent5>
      <a:accent6>
        <a:srgbClr val="70AD47"/>
      </a:accent6>
      <a:hlink>
        <a:srgbClr val="0563C1"/>
      </a:hlink>
      <a:folHlink>
        <a:srgbClr val="954F72"/>
      </a:folHlink>
    </a:clrScheme>
    <a:fontScheme name="Belnet">
      <a:majorFont>
        <a:latin typeface="Tahom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ahom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299</Words>
  <Application>Microsoft Office PowerPoint</Application>
  <PresentationFormat>Custom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roboto</vt:lpstr>
      <vt:lpstr>Tahoma</vt:lpstr>
      <vt:lpstr>Kantoorthema</vt:lpstr>
      <vt:lpstr>Belnet  24/10/2024</vt:lpstr>
      <vt:lpstr>Product Management @ Belnet</vt:lpstr>
      <vt:lpstr>Product Management: Challenges</vt:lpstr>
      <vt:lpstr>Product Management: Statistics</vt:lpstr>
      <vt:lpstr>Product Management: All Services @ Belnet</vt:lpstr>
      <vt:lpstr>Product Management: Products in development</vt:lpstr>
      <vt:lpstr>Product Management: Products in development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Koploper  op vlak van netwerken!</dc:title>
  <dc:creator>Ruben Horemans</dc:creator>
  <cp:lastModifiedBy>Jean Pierre Aerts</cp:lastModifiedBy>
  <cp:revision>37</cp:revision>
  <dcterms:created xsi:type="dcterms:W3CDTF">2023-06-06T08:16:39Z</dcterms:created>
  <dcterms:modified xsi:type="dcterms:W3CDTF">2024-10-16T07:48:01Z</dcterms:modified>
</cp:coreProperties>
</file>