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371" r:id="rId2"/>
    <p:sldId id="422" r:id="rId3"/>
    <p:sldId id="424" r:id="rId4"/>
    <p:sldId id="396" r:id="rId5"/>
    <p:sldId id="423" r:id="rId6"/>
    <p:sldId id="426" r:id="rId7"/>
    <p:sldId id="416" r:id="rId8"/>
    <p:sldId id="406" r:id="rId9"/>
    <p:sldId id="425" r:id="rId10"/>
    <p:sldId id="427" r:id="rId11"/>
    <p:sldId id="41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F29"/>
    <a:srgbClr val="E96F2F"/>
    <a:srgbClr val="FFC189"/>
    <a:srgbClr val="FFAC61"/>
    <a:srgbClr val="CC6100"/>
    <a:srgbClr val="FFFFFF"/>
    <a:srgbClr val="A7B3B4"/>
    <a:srgbClr val="743700"/>
    <a:srgbClr val="425E9B"/>
    <a:srgbClr val="3034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2F51BE-94E5-B543-8775-D9EEDC57359B}" v="568" dt="2024-10-18T13:32:47.396"/>
    <p1510:client id="{A43CB147-0841-3AD7-C8B9-E17EEC065E46}" v="288" dt="2024-10-18T12:28:17.062"/>
    <p1510:client id="{AC0A5FFD-CBC5-8FC0-7ADB-0C7962AF806E}" v="191" dt="2024-10-18T13:28:50.13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60"/>
    <p:restoredTop sz="77802"/>
  </p:normalViewPr>
  <p:slideViewPr>
    <p:cSldViewPr snapToGrid="0">
      <p:cViewPr varScale="1">
        <p:scale>
          <a:sx n="115" d="100"/>
          <a:sy n="115" d="100"/>
        </p:scale>
        <p:origin x="240" y="376"/>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svg"/><Relationship Id="rId1" Type="http://schemas.openxmlformats.org/officeDocument/2006/relationships/image" Target="../media/image13.png"/><Relationship Id="rId6" Type="http://schemas.openxmlformats.org/officeDocument/2006/relationships/image" Target="../media/image18.svg"/><Relationship Id="rId5" Type="http://schemas.openxmlformats.org/officeDocument/2006/relationships/image" Target="../media/image17.png"/><Relationship Id="rId4" Type="http://schemas.openxmlformats.org/officeDocument/2006/relationships/image" Target="../media/image16.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1FF507-AF8E-4C83-BA58-68D51801BEAC}" type="doc">
      <dgm:prSet loTypeId="urn:microsoft.com/office/officeart/2016/7/layout/HexagonTimeline" loCatId="timeline" qsTypeId="urn:microsoft.com/office/officeart/2005/8/quickstyle/simple1" qsCatId="simple" csTypeId="urn:microsoft.com/office/officeart/2005/8/colors/accent1_2" csCatId="accent1" phldr="1"/>
      <dgm:spPr/>
      <dgm:t>
        <a:bodyPr/>
        <a:lstStyle/>
        <a:p>
          <a:endParaRPr lang="en-US"/>
        </a:p>
      </dgm:t>
    </dgm:pt>
    <dgm:pt modelId="{3738A166-1228-493D-B4DA-E2C9504FADB9}">
      <dgm:prSet phldrT="[Text]" phldr="0" custT="1"/>
      <dgm:spPr>
        <a:solidFill>
          <a:srgbClr val="FF8F29"/>
        </a:solidFill>
        <a:ln>
          <a:solidFill>
            <a:srgbClr val="E96F2F"/>
          </a:solidFill>
        </a:ln>
      </dgm:spPr>
      <dgm:t>
        <a:bodyPr/>
        <a:lstStyle/>
        <a:p>
          <a:pPr rtl="0"/>
          <a:r>
            <a:rPr lang="en-US" sz="1400" dirty="0">
              <a:latin typeface="Calibri Light" panose="020F0302020204030204"/>
            </a:rPr>
            <a:t> First NREN using VMS </a:t>
          </a:r>
        </a:p>
      </dgm:t>
    </dgm:pt>
    <dgm:pt modelId="{DDF270C4-13C1-4932-BC0A-005F742F0E4F}" type="parTrans" cxnId="{BF91874D-009C-47C3-A39B-AF230D09C765}">
      <dgm:prSet/>
      <dgm:spPr/>
      <dgm:t>
        <a:bodyPr/>
        <a:lstStyle/>
        <a:p>
          <a:endParaRPr lang="en-US"/>
        </a:p>
      </dgm:t>
    </dgm:pt>
    <dgm:pt modelId="{5BF0F302-EF85-455B-82A4-69A03FB7E73F}" type="sibTrans" cxnId="{BF91874D-009C-47C3-A39B-AF230D09C765}">
      <dgm:prSet/>
      <dgm:spPr/>
      <dgm:t>
        <a:bodyPr/>
        <a:lstStyle/>
        <a:p>
          <a:endParaRPr lang="en-US"/>
        </a:p>
      </dgm:t>
    </dgm:pt>
    <dgm:pt modelId="{5D54B37B-2A7F-4377-AE18-65903C1F7E59}">
      <dgm:prSet phldrT="[Text]" phldr="0" custT="1"/>
      <dgm:spPr/>
      <dgm:t>
        <a:bodyPr/>
        <a:lstStyle/>
        <a:p>
          <a:pPr rtl="0"/>
          <a:r>
            <a:rPr lang="en-US" sz="1400" b="1" dirty="0">
              <a:solidFill>
                <a:schemeClr val="accent2">
                  <a:lumMod val="90000"/>
                  <a:lumOff val="10000"/>
                </a:schemeClr>
              </a:solidFill>
              <a:latin typeface="Calibri Light" panose="020F0302020204030204"/>
            </a:rPr>
            <a:t> May 2024</a:t>
          </a:r>
          <a:endParaRPr lang="en-US" sz="1400" b="1" dirty="0">
            <a:solidFill>
              <a:schemeClr val="accent2">
                <a:lumMod val="90000"/>
                <a:lumOff val="10000"/>
              </a:schemeClr>
            </a:solidFill>
          </a:endParaRPr>
        </a:p>
      </dgm:t>
    </dgm:pt>
    <dgm:pt modelId="{C42E317A-AE94-436B-BBDA-65C05D5E5F6F}" type="parTrans" cxnId="{1D306CEA-F1A3-41B9-8224-AB6679CB42C3}">
      <dgm:prSet/>
      <dgm:spPr/>
      <dgm:t>
        <a:bodyPr/>
        <a:lstStyle/>
        <a:p>
          <a:endParaRPr lang="en-US"/>
        </a:p>
      </dgm:t>
    </dgm:pt>
    <dgm:pt modelId="{4683D48F-F306-4773-8373-B201F9A9D5DE}" type="sibTrans" cxnId="{1D306CEA-F1A3-41B9-8224-AB6679CB42C3}">
      <dgm:prSet/>
      <dgm:spPr/>
      <dgm:t>
        <a:bodyPr/>
        <a:lstStyle/>
        <a:p>
          <a:endParaRPr lang="en-US"/>
        </a:p>
      </dgm:t>
    </dgm:pt>
    <dgm:pt modelId="{0A2959C0-A606-4DBC-95AC-C6682D5C8FAC}">
      <dgm:prSet phldrT="[Text]" phldr="0" custT="1"/>
      <dgm:spPr>
        <a:solidFill>
          <a:srgbClr val="FF8F29"/>
        </a:solidFill>
        <a:ln>
          <a:solidFill>
            <a:srgbClr val="E96F2F"/>
          </a:solidFill>
        </a:ln>
      </dgm:spPr>
      <dgm:t>
        <a:bodyPr/>
        <a:lstStyle/>
        <a:p>
          <a:pPr rtl="0"/>
          <a:r>
            <a:rPr lang="en-US" sz="1400" dirty="0">
              <a:latin typeface="Calibri Light" panose="020F0302020204030204"/>
            </a:rPr>
            <a:t> Second NREN on trial</a:t>
          </a:r>
          <a:endParaRPr lang="en-US" sz="1400" dirty="0"/>
        </a:p>
      </dgm:t>
    </dgm:pt>
    <dgm:pt modelId="{5D284EAC-87DD-4D99-A65B-364A847D2D2C}" type="parTrans" cxnId="{952F4A88-FC3A-40F6-8A7F-BFB6A77FE3E2}">
      <dgm:prSet/>
      <dgm:spPr/>
      <dgm:t>
        <a:bodyPr/>
        <a:lstStyle/>
        <a:p>
          <a:endParaRPr lang="en-US"/>
        </a:p>
      </dgm:t>
    </dgm:pt>
    <dgm:pt modelId="{8A59B70F-1C02-412C-A5BD-929171503D7A}" type="sibTrans" cxnId="{952F4A88-FC3A-40F6-8A7F-BFB6A77FE3E2}">
      <dgm:prSet/>
      <dgm:spPr/>
      <dgm:t>
        <a:bodyPr/>
        <a:lstStyle/>
        <a:p>
          <a:endParaRPr lang="en-US"/>
        </a:p>
      </dgm:t>
    </dgm:pt>
    <dgm:pt modelId="{E49197AE-7035-4845-9139-C9F84DEB860E}">
      <dgm:prSet phldrT="[Text]" phldr="0" custT="1"/>
      <dgm:spPr/>
      <dgm:t>
        <a:bodyPr/>
        <a:lstStyle/>
        <a:p>
          <a:pPr rtl="0"/>
          <a:r>
            <a:rPr lang="en-US" sz="1400" b="1" dirty="0">
              <a:solidFill>
                <a:schemeClr val="accent2">
                  <a:lumMod val="90000"/>
                  <a:lumOff val="10000"/>
                </a:schemeClr>
              </a:solidFill>
              <a:latin typeface="Calibri Light" panose="020F0302020204030204"/>
            </a:rPr>
            <a:t> June 2024</a:t>
          </a:r>
          <a:endParaRPr lang="en-US" sz="1400" b="1" dirty="0">
            <a:solidFill>
              <a:schemeClr val="accent2">
                <a:lumMod val="90000"/>
                <a:lumOff val="10000"/>
              </a:schemeClr>
            </a:solidFill>
          </a:endParaRPr>
        </a:p>
      </dgm:t>
    </dgm:pt>
    <dgm:pt modelId="{08204365-F59C-4D8E-A7CD-3F7048920708}" type="parTrans" cxnId="{85238F7D-0C1A-4D40-A4C3-63F91EBE11E6}">
      <dgm:prSet/>
      <dgm:spPr/>
      <dgm:t>
        <a:bodyPr/>
        <a:lstStyle/>
        <a:p>
          <a:endParaRPr lang="en-US"/>
        </a:p>
      </dgm:t>
    </dgm:pt>
    <dgm:pt modelId="{02BF2BB0-1A7D-4261-8165-DF572AFFA40A}" type="sibTrans" cxnId="{85238F7D-0C1A-4D40-A4C3-63F91EBE11E6}">
      <dgm:prSet/>
      <dgm:spPr/>
      <dgm:t>
        <a:bodyPr/>
        <a:lstStyle/>
        <a:p>
          <a:endParaRPr lang="en-US"/>
        </a:p>
      </dgm:t>
    </dgm:pt>
    <dgm:pt modelId="{51D236D2-75B5-4A59-A3FA-67F1721A3415}">
      <dgm:prSet phldrT="[Text]" phldr="0" custT="1"/>
      <dgm:spPr>
        <a:solidFill>
          <a:srgbClr val="FF8F29"/>
        </a:solidFill>
        <a:ln>
          <a:solidFill>
            <a:srgbClr val="E96F2F"/>
          </a:solidFill>
        </a:ln>
      </dgm:spPr>
      <dgm:t>
        <a:bodyPr/>
        <a:lstStyle/>
        <a:p>
          <a:pPr rtl="0"/>
          <a:r>
            <a:rPr lang="en-US" sz="1400" dirty="0">
              <a:latin typeface="Calibri Light" panose="020F0302020204030204"/>
            </a:rPr>
            <a:t> Other NRENs interested</a:t>
          </a:r>
          <a:endParaRPr lang="en-US" sz="1400" dirty="0"/>
        </a:p>
      </dgm:t>
    </dgm:pt>
    <dgm:pt modelId="{9B80FD33-83CE-4CE9-AC48-788172F2A44E}" type="parTrans" cxnId="{1CFAA0A3-E87C-4249-98A8-6439958FE960}">
      <dgm:prSet/>
      <dgm:spPr/>
      <dgm:t>
        <a:bodyPr/>
        <a:lstStyle/>
        <a:p>
          <a:endParaRPr lang="en-US"/>
        </a:p>
      </dgm:t>
    </dgm:pt>
    <dgm:pt modelId="{32E96A00-1294-493C-9DF3-31F3DB72B2E7}" type="sibTrans" cxnId="{1CFAA0A3-E87C-4249-98A8-6439958FE960}">
      <dgm:prSet/>
      <dgm:spPr/>
      <dgm:t>
        <a:bodyPr/>
        <a:lstStyle/>
        <a:p>
          <a:endParaRPr lang="en-US"/>
        </a:p>
      </dgm:t>
    </dgm:pt>
    <dgm:pt modelId="{7514E987-B80B-4863-B7DF-54266D1260BE}">
      <dgm:prSet phldrT="[Text]" phldr="0" custT="1"/>
      <dgm:spPr/>
      <dgm:t>
        <a:bodyPr/>
        <a:lstStyle/>
        <a:p>
          <a:pPr rtl="0"/>
          <a:r>
            <a:rPr lang="en-US" sz="1400" b="1" dirty="0">
              <a:solidFill>
                <a:schemeClr val="accent2">
                  <a:lumMod val="90000"/>
                  <a:lumOff val="10000"/>
                </a:schemeClr>
              </a:solidFill>
              <a:latin typeface="Calibri Light" panose="020F0302020204030204"/>
            </a:rPr>
            <a:t> July-October 2024</a:t>
          </a:r>
          <a:endParaRPr lang="en-US" sz="1400" b="1" dirty="0">
            <a:solidFill>
              <a:schemeClr val="accent2">
                <a:lumMod val="90000"/>
                <a:lumOff val="10000"/>
              </a:schemeClr>
            </a:solidFill>
          </a:endParaRPr>
        </a:p>
      </dgm:t>
    </dgm:pt>
    <dgm:pt modelId="{7B731FD1-88A2-45C7-98AA-C84FF04A1BBC}" type="parTrans" cxnId="{5D5B7E65-2C72-4727-825B-B6DDEB427C3C}">
      <dgm:prSet/>
      <dgm:spPr/>
      <dgm:t>
        <a:bodyPr/>
        <a:lstStyle/>
        <a:p>
          <a:endParaRPr lang="en-US"/>
        </a:p>
      </dgm:t>
    </dgm:pt>
    <dgm:pt modelId="{DAA03CF5-D497-40DE-9108-FDDA743C0C65}" type="sibTrans" cxnId="{5D5B7E65-2C72-4727-825B-B6DDEB427C3C}">
      <dgm:prSet/>
      <dgm:spPr/>
      <dgm:t>
        <a:bodyPr/>
        <a:lstStyle/>
        <a:p>
          <a:endParaRPr lang="en-US"/>
        </a:p>
      </dgm:t>
    </dgm:pt>
    <dgm:pt modelId="{75A25B8D-D0AB-4FB5-A2AB-068925E43230}">
      <dgm:prSet phldr="0" custT="1"/>
      <dgm:spPr>
        <a:solidFill>
          <a:srgbClr val="FF8F29"/>
        </a:solidFill>
        <a:ln>
          <a:solidFill>
            <a:srgbClr val="E96F2F"/>
          </a:solidFill>
        </a:ln>
      </dgm:spPr>
      <dgm:t>
        <a:bodyPr/>
        <a:lstStyle/>
        <a:p>
          <a:pPr rtl="0"/>
          <a:r>
            <a:rPr lang="en-US" sz="1400" dirty="0">
              <a:latin typeface="Calibri Light" panose="020F0302020204030204"/>
            </a:rPr>
            <a:t> Service officially launched</a:t>
          </a:r>
          <a:endParaRPr lang="en-US" sz="1400" dirty="0"/>
        </a:p>
      </dgm:t>
    </dgm:pt>
    <dgm:pt modelId="{4C47B50B-0AE1-49FC-BAA0-41AD39DA9757}" type="parTrans" cxnId="{F4D5ACF1-8149-FB4C-ABA8-DEA7B989F8CF}">
      <dgm:prSet/>
      <dgm:spPr/>
      <dgm:t>
        <a:bodyPr/>
        <a:lstStyle/>
        <a:p>
          <a:endParaRPr lang="en-GB"/>
        </a:p>
      </dgm:t>
    </dgm:pt>
    <dgm:pt modelId="{C1B7E731-B82A-4C18-AEAE-8FD4E45A51B0}" type="sibTrans" cxnId="{F4D5ACF1-8149-FB4C-ABA8-DEA7B989F8CF}">
      <dgm:prSet/>
      <dgm:spPr/>
      <dgm:t>
        <a:bodyPr/>
        <a:lstStyle/>
        <a:p>
          <a:endParaRPr lang="en-GB"/>
        </a:p>
      </dgm:t>
    </dgm:pt>
    <dgm:pt modelId="{316E8C1E-2447-47F2-B09D-816197216FAE}">
      <dgm:prSet phldr="0" custT="1"/>
      <dgm:spPr/>
      <dgm:t>
        <a:bodyPr/>
        <a:lstStyle/>
        <a:p>
          <a:r>
            <a:rPr lang="en-US" sz="1400" b="1" dirty="0">
              <a:solidFill>
                <a:schemeClr val="accent2">
                  <a:lumMod val="90000"/>
                  <a:lumOff val="10000"/>
                </a:schemeClr>
              </a:solidFill>
              <a:latin typeface="Calibri Light" panose="020F0302020204030204"/>
            </a:rPr>
            <a:t>December 2023</a:t>
          </a:r>
          <a:endParaRPr lang="en-US" sz="1400" b="1" dirty="0">
            <a:solidFill>
              <a:schemeClr val="accent2">
                <a:lumMod val="90000"/>
                <a:lumOff val="10000"/>
              </a:schemeClr>
            </a:solidFill>
          </a:endParaRPr>
        </a:p>
      </dgm:t>
    </dgm:pt>
    <dgm:pt modelId="{3B6A26DC-0B55-4375-A313-63E6E7EC3AF8}" type="parTrans" cxnId="{7BF00A05-2560-BE4D-88E5-183860DD589E}">
      <dgm:prSet/>
      <dgm:spPr/>
      <dgm:t>
        <a:bodyPr/>
        <a:lstStyle/>
        <a:p>
          <a:endParaRPr lang="en-GB"/>
        </a:p>
      </dgm:t>
    </dgm:pt>
    <dgm:pt modelId="{C034DE05-6134-40E6-A569-6F0ECAA9F8C6}" type="sibTrans" cxnId="{7BF00A05-2560-BE4D-88E5-183860DD589E}">
      <dgm:prSet/>
      <dgm:spPr/>
      <dgm:t>
        <a:bodyPr/>
        <a:lstStyle/>
        <a:p>
          <a:endParaRPr lang="en-GB"/>
        </a:p>
      </dgm:t>
    </dgm:pt>
    <dgm:pt modelId="{4F8CF3E5-C887-478A-8FAD-7F1C0776AEF5}" type="pres">
      <dgm:prSet presAssocID="{8B1FF507-AF8E-4C83-BA58-68D51801BEAC}" presName="Name0" presStyleCnt="0">
        <dgm:presLayoutVars>
          <dgm:chMax/>
          <dgm:chPref/>
          <dgm:animLvl val="lvl"/>
        </dgm:presLayoutVars>
      </dgm:prSet>
      <dgm:spPr/>
    </dgm:pt>
    <dgm:pt modelId="{F7E7827C-C136-463D-B0C1-3E2DFCD8EA3D}" type="pres">
      <dgm:prSet presAssocID="{3738A166-1228-493D-B4DA-E2C9504FADB9}" presName="composite" presStyleCnt="0"/>
      <dgm:spPr/>
    </dgm:pt>
    <dgm:pt modelId="{65F29651-9EC1-47E1-8EE9-1800BD1CEE7F}" type="pres">
      <dgm:prSet presAssocID="{3738A166-1228-493D-B4DA-E2C9504FADB9}" presName="Parent1" presStyleLbl="alignNode1" presStyleIdx="0" presStyleCnt="4">
        <dgm:presLayoutVars>
          <dgm:chMax val="1"/>
          <dgm:chPref val="1"/>
          <dgm:bulletEnabled val="1"/>
        </dgm:presLayoutVars>
      </dgm:prSet>
      <dgm:spPr/>
    </dgm:pt>
    <dgm:pt modelId="{46260E47-8C5D-45E4-A2C4-02F7973C429F}" type="pres">
      <dgm:prSet presAssocID="{3738A166-1228-493D-B4DA-E2C9504FADB9}" presName="Childtext1" presStyleLbl="revTx" presStyleIdx="0" presStyleCnt="4">
        <dgm:presLayoutVars>
          <dgm:chMax val="0"/>
          <dgm:chPref val="0"/>
          <dgm:bulletEnabled/>
        </dgm:presLayoutVars>
      </dgm:prSet>
      <dgm:spPr/>
    </dgm:pt>
    <dgm:pt modelId="{1161CE93-069B-40C5-916A-67EB5A4C5513}" type="pres">
      <dgm:prSet presAssocID="{3738A166-1228-493D-B4DA-E2C9504FADB9}" presName="ConnectLine" presStyleLbl="sibTrans1D1" presStyleIdx="0" presStyleCnt="4"/>
      <dgm:spPr>
        <a:solidFill>
          <a:srgbClr val="FF8F29"/>
        </a:solidFill>
        <a:ln w="12700" cap="flat" cmpd="sng" algn="ctr">
          <a:solidFill>
            <a:srgbClr val="E96F2F"/>
          </a:solidFill>
          <a:prstDash val="dash"/>
          <a:miter lim="800000"/>
        </a:ln>
        <a:effectLst/>
      </dgm:spPr>
    </dgm:pt>
    <dgm:pt modelId="{856F47C6-CCEE-44C9-B220-FDEBA25F4EB1}" type="pres">
      <dgm:prSet presAssocID="{3738A166-1228-493D-B4DA-E2C9504FADB9}" presName="ConnectLineEnd" presStyleLbl="node1" presStyleIdx="0" presStyleCnt="4"/>
      <dgm:spPr>
        <a:solidFill>
          <a:srgbClr val="FF8F29"/>
        </a:solidFill>
        <a:ln>
          <a:solidFill>
            <a:srgbClr val="E96F2F"/>
          </a:solidFill>
        </a:ln>
      </dgm:spPr>
    </dgm:pt>
    <dgm:pt modelId="{3A063279-3163-489C-A599-BE0DF122CAEB}" type="pres">
      <dgm:prSet presAssocID="{3738A166-1228-493D-B4DA-E2C9504FADB9}" presName="EmptyPane" presStyleCnt="0"/>
      <dgm:spPr/>
    </dgm:pt>
    <dgm:pt modelId="{2D41DC22-8B36-48E5-988E-B4F0676CCA4F}" type="pres">
      <dgm:prSet presAssocID="{5BF0F302-EF85-455B-82A4-69A03FB7E73F}" presName="spaceBetweenRectangles" presStyleLbl="fgAcc1" presStyleIdx="0" presStyleCnt="3">
        <dgm:style>
          <a:lnRef idx="2">
            <a:schemeClr val="accent4"/>
          </a:lnRef>
          <a:fillRef idx="0">
            <a:schemeClr val="accent4"/>
          </a:fillRef>
          <a:effectRef idx="1">
            <a:schemeClr val="accent4"/>
          </a:effectRef>
          <a:fontRef idx="minor">
            <a:schemeClr val="tx1"/>
          </a:fontRef>
        </dgm:style>
      </dgm:prSet>
      <dgm:spPr>
        <a:solidFill>
          <a:srgbClr val="FF8F29"/>
        </a:solidFill>
        <a:ln>
          <a:solidFill>
            <a:srgbClr val="E96F2F"/>
          </a:solidFill>
        </a:ln>
      </dgm:spPr>
    </dgm:pt>
    <dgm:pt modelId="{6535A374-ADF9-4D55-B223-5ED0224C4978}" type="pres">
      <dgm:prSet presAssocID="{75A25B8D-D0AB-4FB5-A2AB-068925E43230}" presName="composite" presStyleCnt="0"/>
      <dgm:spPr/>
    </dgm:pt>
    <dgm:pt modelId="{F5959A07-ACF4-4FE1-9EFF-2E9E463CA27C}" type="pres">
      <dgm:prSet presAssocID="{75A25B8D-D0AB-4FB5-A2AB-068925E43230}" presName="Parent1" presStyleLbl="alignNode1" presStyleIdx="1" presStyleCnt="4">
        <dgm:presLayoutVars>
          <dgm:chMax val="1"/>
          <dgm:chPref val="1"/>
          <dgm:bulletEnabled val="1"/>
        </dgm:presLayoutVars>
      </dgm:prSet>
      <dgm:spPr/>
    </dgm:pt>
    <dgm:pt modelId="{E514DE1B-D414-4771-A21B-5B46CE67848C}" type="pres">
      <dgm:prSet presAssocID="{75A25B8D-D0AB-4FB5-A2AB-068925E43230}" presName="Childtext1" presStyleLbl="revTx" presStyleIdx="1" presStyleCnt="4">
        <dgm:presLayoutVars>
          <dgm:chMax val="0"/>
          <dgm:chPref val="0"/>
          <dgm:bulletEnabled/>
        </dgm:presLayoutVars>
      </dgm:prSet>
      <dgm:spPr/>
    </dgm:pt>
    <dgm:pt modelId="{67DC3A29-22F5-4A8D-8302-70088EE9E35E}" type="pres">
      <dgm:prSet presAssocID="{75A25B8D-D0AB-4FB5-A2AB-068925E43230}" presName="ConnectLine" presStyleLbl="sibTrans1D1" presStyleIdx="1" presStyleCnt="4"/>
      <dgm:spPr>
        <a:solidFill>
          <a:srgbClr val="FF8F29"/>
        </a:solidFill>
        <a:ln w="12700" cap="flat" cmpd="sng" algn="ctr">
          <a:solidFill>
            <a:srgbClr val="E96F2F"/>
          </a:solidFill>
          <a:prstDash val="dash"/>
          <a:miter lim="800000"/>
        </a:ln>
        <a:effectLst/>
      </dgm:spPr>
    </dgm:pt>
    <dgm:pt modelId="{63DD2B79-C3E2-482D-A5BC-DB2047650811}" type="pres">
      <dgm:prSet presAssocID="{75A25B8D-D0AB-4FB5-A2AB-068925E43230}" presName="ConnectLineEnd" presStyleLbl="node1" presStyleIdx="1" presStyleCnt="4"/>
      <dgm:spPr>
        <a:solidFill>
          <a:srgbClr val="FF8F29"/>
        </a:solidFill>
        <a:ln>
          <a:solidFill>
            <a:srgbClr val="E96F2F"/>
          </a:solidFill>
        </a:ln>
      </dgm:spPr>
    </dgm:pt>
    <dgm:pt modelId="{5D5EDD94-B095-434E-80BF-70793FA3439F}" type="pres">
      <dgm:prSet presAssocID="{75A25B8D-D0AB-4FB5-A2AB-068925E43230}" presName="EmptyPane" presStyleCnt="0"/>
      <dgm:spPr/>
    </dgm:pt>
    <dgm:pt modelId="{17B573E0-9D78-45AD-9DAD-676D562E8356}" type="pres">
      <dgm:prSet presAssocID="{C1B7E731-B82A-4C18-AEAE-8FD4E45A51B0}" presName="spaceBetweenRectangles" presStyleLbl="fgAcc1" presStyleIdx="1" presStyleCnt="3">
        <dgm:style>
          <a:lnRef idx="2">
            <a:schemeClr val="accent4"/>
          </a:lnRef>
          <a:fillRef idx="0">
            <a:schemeClr val="accent4"/>
          </a:fillRef>
          <a:effectRef idx="1">
            <a:schemeClr val="accent4"/>
          </a:effectRef>
          <a:fontRef idx="minor">
            <a:schemeClr val="tx1"/>
          </a:fontRef>
        </dgm:style>
      </dgm:prSet>
      <dgm:spPr>
        <a:solidFill>
          <a:srgbClr val="FF8F29"/>
        </a:solidFill>
        <a:ln>
          <a:solidFill>
            <a:srgbClr val="E96F2F"/>
          </a:solidFill>
        </a:ln>
      </dgm:spPr>
    </dgm:pt>
    <dgm:pt modelId="{53DFA598-287B-4D07-A543-168408962331}" type="pres">
      <dgm:prSet presAssocID="{0A2959C0-A606-4DBC-95AC-C6682D5C8FAC}" presName="composite" presStyleCnt="0"/>
      <dgm:spPr/>
    </dgm:pt>
    <dgm:pt modelId="{05002014-CE06-4FD3-BE93-CD3D62C8003A}" type="pres">
      <dgm:prSet presAssocID="{0A2959C0-A606-4DBC-95AC-C6682D5C8FAC}" presName="Parent1" presStyleLbl="alignNode1" presStyleIdx="2" presStyleCnt="4">
        <dgm:presLayoutVars>
          <dgm:chMax val="1"/>
          <dgm:chPref val="1"/>
          <dgm:bulletEnabled val="1"/>
        </dgm:presLayoutVars>
      </dgm:prSet>
      <dgm:spPr/>
    </dgm:pt>
    <dgm:pt modelId="{13A2B61C-90A0-4F25-A09B-B93EB87526E4}" type="pres">
      <dgm:prSet presAssocID="{0A2959C0-A606-4DBC-95AC-C6682D5C8FAC}" presName="Childtext1" presStyleLbl="revTx" presStyleIdx="2" presStyleCnt="4">
        <dgm:presLayoutVars>
          <dgm:chMax val="0"/>
          <dgm:chPref val="0"/>
          <dgm:bulletEnabled/>
        </dgm:presLayoutVars>
      </dgm:prSet>
      <dgm:spPr/>
    </dgm:pt>
    <dgm:pt modelId="{71D91A7E-17E4-44E3-BD9D-615EDA3E3749}" type="pres">
      <dgm:prSet presAssocID="{0A2959C0-A606-4DBC-95AC-C6682D5C8FAC}" presName="ConnectLine" presStyleLbl="sibTrans1D1" presStyleIdx="2" presStyleCnt="4"/>
      <dgm:spPr>
        <a:noFill/>
        <a:ln w="12700" cap="flat" cmpd="sng" algn="ctr">
          <a:solidFill>
            <a:srgbClr val="E96F2F"/>
          </a:solidFill>
          <a:prstDash val="dash"/>
          <a:miter lim="800000"/>
        </a:ln>
        <a:effectLst/>
      </dgm:spPr>
    </dgm:pt>
    <dgm:pt modelId="{64C7D185-7860-405C-A1C4-BC5BEAE7665A}" type="pres">
      <dgm:prSet presAssocID="{0A2959C0-A606-4DBC-95AC-C6682D5C8FAC}" presName="ConnectLineEnd" presStyleLbl="node1" presStyleIdx="2" presStyleCnt="4"/>
      <dgm:spPr>
        <a:solidFill>
          <a:srgbClr val="FF8F29"/>
        </a:solidFill>
        <a:ln>
          <a:solidFill>
            <a:srgbClr val="E96F2F"/>
          </a:solidFill>
        </a:ln>
      </dgm:spPr>
    </dgm:pt>
    <dgm:pt modelId="{5C2C76DE-24A7-4850-94AC-58D154188335}" type="pres">
      <dgm:prSet presAssocID="{0A2959C0-A606-4DBC-95AC-C6682D5C8FAC}" presName="EmptyPane" presStyleCnt="0"/>
      <dgm:spPr/>
    </dgm:pt>
    <dgm:pt modelId="{2D489BE7-F79A-458F-B629-3045CD69D4CC}" type="pres">
      <dgm:prSet presAssocID="{8A59B70F-1C02-412C-A5BD-929171503D7A}" presName="spaceBetweenRectangles" presStyleLbl="fgAcc1" presStyleIdx="2" presStyleCnt="3">
        <dgm:style>
          <a:lnRef idx="2">
            <a:schemeClr val="accent4"/>
          </a:lnRef>
          <a:fillRef idx="0">
            <a:schemeClr val="accent4"/>
          </a:fillRef>
          <a:effectRef idx="1">
            <a:schemeClr val="accent4"/>
          </a:effectRef>
          <a:fontRef idx="minor">
            <a:schemeClr val="tx1"/>
          </a:fontRef>
        </dgm:style>
      </dgm:prSet>
      <dgm:spPr>
        <a:solidFill>
          <a:srgbClr val="FF8F29"/>
        </a:solidFill>
        <a:ln>
          <a:solidFill>
            <a:srgbClr val="E96F2F"/>
          </a:solidFill>
        </a:ln>
      </dgm:spPr>
    </dgm:pt>
    <dgm:pt modelId="{D7309775-4013-416D-BB0B-EF667D5C007D}" type="pres">
      <dgm:prSet presAssocID="{51D236D2-75B5-4A59-A3FA-67F1721A3415}" presName="composite" presStyleCnt="0"/>
      <dgm:spPr/>
    </dgm:pt>
    <dgm:pt modelId="{B953A0B1-2B38-4CD3-9C54-A375DD0D0809}" type="pres">
      <dgm:prSet presAssocID="{51D236D2-75B5-4A59-A3FA-67F1721A3415}" presName="Parent1" presStyleLbl="alignNode1" presStyleIdx="3" presStyleCnt="4">
        <dgm:presLayoutVars>
          <dgm:chMax val="1"/>
          <dgm:chPref val="1"/>
          <dgm:bulletEnabled val="1"/>
        </dgm:presLayoutVars>
      </dgm:prSet>
      <dgm:spPr/>
    </dgm:pt>
    <dgm:pt modelId="{B01C0B76-A3EA-412E-AEC4-9BB92783B778}" type="pres">
      <dgm:prSet presAssocID="{51D236D2-75B5-4A59-A3FA-67F1721A3415}" presName="Childtext1" presStyleLbl="revTx" presStyleIdx="3" presStyleCnt="4">
        <dgm:presLayoutVars>
          <dgm:chMax val="0"/>
          <dgm:chPref val="0"/>
          <dgm:bulletEnabled/>
        </dgm:presLayoutVars>
      </dgm:prSet>
      <dgm:spPr/>
    </dgm:pt>
    <dgm:pt modelId="{B2C6DB5C-64A6-4617-9D12-BFEA8A9174A4}" type="pres">
      <dgm:prSet presAssocID="{51D236D2-75B5-4A59-A3FA-67F1721A3415}" presName="ConnectLine" presStyleLbl="sibTrans1D1" presStyleIdx="3" presStyleCnt="4"/>
      <dgm:spPr>
        <a:noFill/>
        <a:ln w="12700" cap="flat" cmpd="sng" algn="ctr">
          <a:solidFill>
            <a:srgbClr val="E96F2F"/>
          </a:solidFill>
          <a:prstDash val="dash"/>
          <a:miter lim="800000"/>
        </a:ln>
        <a:effectLst/>
      </dgm:spPr>
    </dgm:pt>
    <dgm:pt modelId="{DB9343B4-8B71-4D71-82B3-BBC6E418CE6A}" type="pres">
      <dgm:prSet presAssocID="{51D236D2-75B5-4A59-A3FA-67F1721A3415}" presName="ConnectLineEnd" presStyleLbl="node1" presStyleIdx="3" presStyleCnt="4"/>
      <dgm:spPr>
        <a:solidFill>
          <a:srgbClr val="FF8F29"/>
        </a:solidFill>
        <a:ln>
          <a:solidFill>
            <a:srgbClr val="E96F2F"/>
          </a:solidFill>
        </a:ln>
      </dgm:spPr>
    </dgm:pt>
    <dgm:pt modelId="{B8216132-E41F-4472-AC4E-796ACA7F5AA7}" type="pres">
      <dgm:prSet presAssocID="{51D236D2-75B5-4A59-A3FA-67F1721A3415}" presName="EmptyPane" presStyleCnt="0"/>
      <dgm:spPr/>
    </dgm:pt>
  </dgm:ptLst>
  <dgm:cxnLst>
    <dgm:cxn modelId="{7BF00A05-2560-BE4D-88E5-183860DD589E}" srcId="{3738A166-1228-493D-B4DA-E2C9504FADB9}" destId="{316E8C1E-2447-47F2-B09D-816197216FAE}" srcOrd="0" destOrd="0" parTransId="{3B6A26DC-0B55-4375-A313-63E6E7EC3AF8}" sibTransId="{C034DE05-6134-40E6-A569-6F0ECAA9F8C6}"/>
    <dgm:cxn modelId="{6488B812-7C95-4540-A326-8A019302CBFC}" type="presOf" srcId="{5D54B37B-2A7F-4377-AE18-65903C1F7E59}" destId="{E514DE1B-D414-4771-A21B-5B46CE67848C}" srcOrd="0" destOrd="0" presId="urn:microsoft.com/office/officeart/2016/7/layout/HexagonTimeline"/>
    <dgm:cxn modelId="{ED1E922D-2EE0-4363-98DB-C13A30B5DA27}" type="presOf" srcId="{8B1FF507-AF8E-4C83-BA58-68D51801BEAC}" destId="{4F8CF3E5-C887-478A-8FAD-7F1C0776AEF5}" srcOrd="0" destOrd="0" presId="urn:microsoft.com/office/officeart/2016/7/layout/HexagonTimeline"/>
    <dgm:cxn modelId="{E9922736-C374-1344-A01B-B004CE80262F}" type="presOf" srcId="{3738A166-1228-493D-B4DA-E2C9504FADB9}" destId="{65F29651-9EC1-47E1-8EE9-1800BD1CEE7F}" srcOrd="0" destOrd="0" presId="urn:microsoft.com/office/officeart/2016/7/layout/HexagonTimeline"/>
    <dgm:cxn modelId="{2CA5AD43-B905-644A-B6DE-DC17C8B75739}" type="presOf" srcId="{316E8C1E-2447-47F2-B09D-816197216FAE}" destId="{46260E47-8C5D-45E4-A2C4-02F7973C429F}" srcOrd="0" destOrd="0" presId="urn:microsoft.com/office/officeart/2016/7/layout/HexagonTimeline"/>
    <dgm:cxn modelId="{BF91874D-009C-47C3-A39B-AF230D09C765}" srcId="{8B1FF507-AF8E-4C83-BA58-68D51801BEAC}" destId="{3738A166-1228-493D-B4DA-E2C9504FADB9}" srcOrd="0" destOrd="0" parTransId="{DDF270C4-13C1-4932-BC0A-005F742F0E4F}" sibTransId="{5BF0F302-EF85-455B-82A4-69A03FB7E73F}"/>
    <dgm:cxn modelId="{5D5B7E65-2C72-4727-825B-B6DDEB427C3C}" srcId="{51D236D2-75B5-4A59-A3FA-67F1721A3415}" destId="{7514E987-B80B-4863-B7DF-54266D1260BE}" srcOrd="0" destOrd="0" parTransId="{7B731FD1-88A2-45C7-98AA-C84FF04A1BBC}" sibTransId="{DAA03CF5-D497-40DE-9108-FDDA743C0C65}"/>
    <dgm:cxn modelId="{85238F7D-0C1A-4D40-A4C3-63F91EBE11E6}" srcId="{0A2959C0-A606-4DBC-95AC-C6682D5C8FAC}" destId="{E49197AE-7035-4845-9139-C9F84DEB860E}" srcOrd="0" destOrd="0" parTransId="{08204365-F59C-4D8E-A7CD-3F7048920708}" sibTransId="{02BF2BB0-1A7D-4261-8165-DF572AFFA40A}"/>
    <dgm:cxn modelId="{952F4A88-FC3A-40F6-8A7F-BFB6A77FE3E2}" srcId="{8B1FF507-AF8E-4C83-BA58-68D51801BEAC}" destId="{0A2959C0-A606-4DBC-95AC-C6682D5C8FAC}" srcOrd="2" destOrd="0" parTransId="{5D284EAC-87DD-4D99-A65B-364A847D2D2C}" sibTransId="{8A59B70F-1C02-412C-A5BD-929171503D7A}"/>
    <dgm:cxn modelId="{31427A99-3D49-5041-8E71-61B7CE988FAE}" type="presOf" srcId="{51D236D2-75B5-4A59-A3FA-67F1721A3415}" destId="{B953A0B1-2B38-4CD3-9C54-A375DD0D0809}" srcOrd="0" destOrd="0" presId="urn:microsoft.com/office/officeart/2016/7/layout/HexagonTimeline"/>
    <dgm:cxn modelId="{9DC79DA3-AD93-3C4A-9AB3-3BF7577280E9}" type="presOf" srcId="{7514E987-B80B-4863-B7DF-54266D1260BE}" destId="{B01C0B76-A3EA-412E-AEC4-9BB92783B778}" srcOrd="0" destOrd="0" presId="urn:microsoft.com/office/officeart/2016/7/layout/HexagonTimeline"/>
    <dgm:cxn modelId="{1CFAA0A3-E87C-4249-98A8-6439958FE960}" srcId="{8B1FF507-AF8E-4C83-BA58-68D51801BEAC}" destId="{51D236D2-75B5-4A59-A3FA-67F1721A3415}" srcOrd="3" destOrd="0" parTransId="{9B80FD33-83CE-4CE9-AC48-788172F2A44E}" sibTransId="{32E96A00-1294-493C-9DF3-31F3DB72B2E7}"/>
    <dgm:cxn modelId="{ED947CAE-B45C-2A46-B3AF-D4B33BB6209D}" type="presOf" srcId="{E49197AE-7035-4845-9139-C9F84DEB860E}" destId="{13A2B61C-90A0-4F25-A09B-B93EB87526E4}" srcOrd="0" destOrd="0" presId="urn:microsoft.com/office/officeart/2016/7/layout/HexagonTimeline"/>
    <dgm:cxn modelId="{3650E9C5-A38E-D143-8B11-DCF477D1E248}" type="presOf" srcId="{75A25B8D-D0AB-4FB5-A2AB-068925E43230}" destId="{F5959A07-ACF4-4FE1-9EFF-2E9E463CA27C}" srcOrd="0" destOrd="0" presId="urn:microsoft.com/office/officeart/2016/7/layout/HexagonTimeline"/>
    <dgm:cxn modelId="{1D306CEA-F1A3-41B9-8224-AB6679CB42C3}" srcId="{75A25B8D-D0AB-4FB5-A2AB-068925E43230}" destId="{5D54B37B-2A7F-4377-AE18-65903C1F7E59}" srcOrd="0" destOrd="0" parTransId="{C42E317A-AE94-436B-BBDA-65C05D5E5F6F}" sibTransId="{4683D48F-F306-4773-8373-B201F9A9D5DE}"/>
    <dgm:cxn modelId="{F4D5ACF1-8149-FB4C-ABA8-DEA7B989F8CF}" srcId="{8B1FF507-AF8E-4C83-BA58-68D51801BEAC}" destId="{75A25B8D-D0AB-4FB5-A2AB-068925E43230}" srcOrd="1" destOrd="0" parTransId="{4C47B50B-0AE1-49FC-BAA0-41AD39DA9757}" sibTransId="{C1B7E731-B82A-4C18-AEAE-8FD4E45A51B0}"/>
    <dgm:cxn modelId="{41F348FC-EA89-064D-9C4A-36F45F239DC7}" type="presOf" srcId="{0A2959C0-A606-4DBC-95AC-C6682D5C8FAC}" destId="{05002014-CE06-4FD3-BE93-CD3D62C8003A}" srcOrd="0" destOrd="0" presId="urn:microsoft.com/office/officeart/2016/7/layout/HexagonTimeline"/>
    <dgm:cxn modelId="{7F32E429-9008-AE44-B595-B02851C496D0}" type="presParOf" srcId="{4F8CF3E5-C887-478A-8FAD-7F1C0776AEF5}" destId="{F7E7827C-C136-463D-B0C1-3E2DFCD8EA3D}" srcOrd="0" destOrd="0" presId="urn:microsoft.com/office/officeart/2016/7/layout/HexagonTimeline"/>
    <dgm:cxn modelId="{3C8CE6C4-E1FF-4341-832C-FD352E3658B7}" type="presParOf" srcId="{F7E7827C-C136-463D-B0C1-3E2DFCD8EA3D}" destId="{65F29651-9EC1-47E1-8EE9-1800BD1CEE7F}" srcOrd="0" destOrd="0" presId="urn:microsoft.com/office/officeart/2016/7/layout/HexagonTimeline"/>
    <dgm:cxn modelId="{6FCD0FC1-DE95-C049-A983-0D51E9D4B3C6}" type="presParOf" srcId="{F7E7827C-C136-463D-B0C1-3E2DFCD8EA3D}" destId="{46260E47-8C5D-45E4-A2C4-02F7973C429F}" srcOrd="1" destOrd="0" presId="urn:microsoft.com/office/officeart/2016/7/layout/HexagonTimeline"/>
    <dgm:cxn modelId="{37646F20-8392-1E4F-8A1F-756E59182389}" type="presParOf" srcId="{F7E7827C-C136-463D-B0C1-3E2DFCD8EA3D}" destId="{1161CE93-069B-40C5-916A-67EB5A4C5513}" srcOrd="2" destOrd="0" presId="urn:microsoft.com/office/officeart/2016/7/layout/HexagonTimeline"/>
    <dgm:cxn modelId="{A33013A9-34BC-FD4D-9C5D-4F2D8D789DD5}" type="presParOf" srcId="{F7E7827C-C136-463D-B0C1-3E2DFCD8EA3D}" destId="{856F47C6-CCEE-44C9-B220-FDEBA25F4EB1}" srcOrd="3" destOrd="0" presId="urn:microsoft.com/office/officeart/2016/7/layout/HexagonTimeline"/>
    <dgm:cxn modelId="{83AD826A-2A2A-984D-8177-261C5F03527D}" type="presParOf" srcId="{F7E7827C-C136-463D-B0C1-3E2DFCD8EA3D}" destId="{3A063279-3163-489C-A599-BE0DF122CAEB}" srcOrd="4" destOrd="0" presId="urn:microsoft.com/office/officeart/2016/7/layout/HexagonTimeline"/>
    <dgm:cxn modelId="{765A46B5-863B-764A-9E9F-80D2167456F9}" type="presParOf" srcId="{4F8CF3E5-C887-478A-8FAD-7F1C0776AEF5}" destId="{2D41DC22-8B36-48E5-988E-B4F0676CCA4F}" srcOrd="1" destOrd="0" presId="urn:microsoft.com/office/officeart/2016/7/layout/HexagonTimeline"/>
    <dgm:cxn modelId="{F3963B72-A3AE-7546-A88D-074828A5C6CF}" type="presParOf" srcId="{4F8CF3E5-C887-478A-8FAD-7F1C0776AEF5}" destId="{6535A374-ADF9-4D55-B223-5ED0224C4978}" srcOrd="2" destOrd="0" presId="urn:microsoft.com/office/officeart/2016/7/layout/HexagonTimeline"/>
    <dgm:cxn modelId="{A8E3F4A9-89D0-D147-AF6C-1139D539C62F}" type="presParOf" srcId="{6535A374-ADF9-4D55-B223-5ED0224C4978}" destId="{F5959A07-ACF4-4FE1-9EFF-2E9E463CA27C}" srcOrd="0" destOrd="0" presId="urn:microsoft.com/office/officeart/2016/7/layout/HexagonTimeline"/>
    <dgm:cxn modelId="{953E1C62-63D9-2247-B8EE-FFBDCB9A07CC}" type="presParOf" srcId="{6535A374-ADF9-4D55-B223-5ED0224C4978}" destId="{E514DE1B-D414-4771-A21B-5B46CE67848C}" srcOrd="1" destOrd="0" presId="urn:microsoft.com/office/officeart/2016/7/layout/HexagonTimeline"/>
    <dgm:cxn modelId="{3AAC68C2-1000-BB4A-B3B4-ABB2C5FD6DCD}" type="presParOf" srcId="{6535A374-ADF9-4D55-B223-5ED0224C4978}" destId="{67DC3A29-22F5-4A8D-8302-70088EE9E35E}" srcOrd="2" destOrd="0" presId="urn:microsoft.com/office/officeart/2016/7/layout/HexagonTimeline"/>
    <dgm:cxn modelId="{EA06B698-8D50-FA4E-96F2-AEE25ABA108A}" type="presParOf" srcId="{6535A374-ADF9-4D55-B223-5ED0224C4978}" destId="{63DD2B79-C3E2-482D-A5BC-DB2047650811}" srcOrd="3" destOrd="0" presId="urn:microsoft.com/office/officeart/2016/7/layout/HexagonTimeline"/>
    <dgm:cxn modelId="{3C00D24C-A542-484C-8BD4-6ECD36221834}" type="presParOf" srcId="{6535A374-ADF9-4D55-B223-5ED0224C4978}" destId="{5D5EDD94-B095-434E-80BF-70793FA3439F}" srcOrd="4" destOrd="0" presId="urn:microsoft.com/office/officeart/2016/7/layout/HexagonTimeline"/>
    <dgm:cxn modelId="{B7AF2340-3735-C145-B33D-224D6B40B205}" type="presParOf" srcId="{4F8CF3E5-C887-478A-8FAD-7F1C0776AEF5}" destId="{17B573E0-9D78-45AD-9DAD-676D562E8356}" srcOrd="3" destOrd="0" presId="urn:microsoft.com/office/officeart/2016/7/layout/HexagonTimeline"/>
    <dgm:cxn modelId="{76287C51-ABB1-754C-803D-86D4B0EE3E62}" type="presParOf" srcId="{4F8CF3E5-C887-478A-8FAD-7F1C0776AEF5}" destId="{53DFA598-287B-4D07-A543-168408962331}" srcOrd="4" destOrd="0" presId="urn:microsoft.com/office/officeart/2016/7/layout/HexagonTimeline"/>
    <dgm:cxn modelId="{8F334E88-B9E9-AC48-9A01-22F6188C4C2C}" type="presParOf" srcId="{53DFA598-287B-4D07-A543-168408962331}" destId="{05002014-CE06-4FD3-BE93-CD3D62C8003A}" srcOrd="0" destOrd="0" presId="urn:microsoft.com/office/officeart/2016/7/layout/HexagonTimeline"/>
    <dgm:cxn modelId="{522501F1-516B-5D4A-890E-9B81D2EEBFC4}" type="presParOf" srcId="{53DFA598-287B-4D07-A543-168408962331}" destId="{13A2B61C-90A0-4F25-A09B-B93EB87526E4}" srcOrd="1" destOrd="0" presId="urn:microsoft.com/office/officeart/2016/7/layout/HexagonTimeline"/>
    <dgm:cxn modelId="{8F8FC321-D8C0-5748-9F51-9300E336DAFD}" type="presParOf" srcId="{53DFA598-287B-4D07-A543-168408962331}" destId="{71D91A7E-17E4-44E3-BD9D-615EDA3E3749}" srcOrd="2" destOrd="0" presId="urn:microsoft.com/office/officeart/2016/7/layout/HexagonTimeline"/>
    <dgm:cxn modelId="{FF2C325E-2DB0-C84C-9BBF-954A03CCA5D4}" type="presParOf" srcId="{53DFA598-287B-4D07-A543-168408962331}" destId="{64C7D185-7860-405C-A1C4-BC5BEAE7665A}" srcOrd="3" destOrd="0" presId="urn:microsoft.com/office/officeart/2016/7/layout/HexagonTimeline"/>
    <dgm:cxn modelId="{B4C5900D-4093-AC49-B46A-E79A0D90B213}" type="presParOf" srcId="{53DFA598-287B-4D07-A543-168408962331}" destId="{5C2C76DE-24A7-4850-94AC-58D154188335}" srcOrd="4" destOrd="0" presId="urn:microsoft.com/office/officeart/2016/7/layout/HexagonTimeline"/>
    <dgm:cxn modelId="{73B662BD-FEA7-2B43-A3E5-B0BD50B36363}" type="presParOf" srcId="{4F8CF3E5-C887-478A-8FAD-7F1C0776AEF5}" destId="{2D489BE7-F79A-458F-B629-3045CD69D4CC}" srcOrd="5" destOrd="0" presId="urn:microsoft.com/office/officeart/2016/7/layout/HexagonTimeline"/>
    <dgm:cxn modelId="{FDBECFFF-16A1-864F-9DF3-F5BA891218A0}" type="presParOf" srcId="{4F8CF3E5-C887-478A-8FAD-7F1C0776AEF5}" destId="{D7309775-4013-416D-BB0B-EF667D5C007D}" srcOrd="6" destOrd="0" presId="urn:microsoft.com/office/officeart/2016/7/layout/HexagonTimeline"/>
    <dgm:cxn modelId="{0124FF39-56CC-3845-973B-86FF90761868}" type="presParOf" srcId="{D7309775-4013-416D-BB0B-EF667D5C007D}" destId="{B953A0B1-2B38-4CD3-9C54-A375DD0D0809}" srcOrd="0" destOrd="0" presId="urn:microsoft.com/office/officeart/2016/7/layout/HexagonTimeline"/>
    <dgm:cxn modelId="{EDA2ADE2-4182-E143-BF06-72F721A1B742}" type="presParOf" srcId="{D7309775-4013-416D-BB0B-EF667D5C007D}" destId="{B01C0B76-A3EA-412E-AEC4-9BB92783B778}" srcOrd="1" destOrd="0" presId="urn:microsoft.com/office/officeart/2016/7/layout/HexagonTimeline"/>
    <dgm:cxn modelId="{2749C3A0-7A00-E045-A925-D82A83356FAA}" type="presParOf" srcId="{D7309775-4013-416D-BB0B-EF667D5C007D}" destId="{B2C6DB5C-64A6-4617-9D12-BFEA8A9174A4}" srcOrd="2" destOrd="0" presId="urn:microsoft.com/office/officeart/2016/7/layout/HexagonTimeline"/>
    <dgm:cxn modelId="{FA958361-FA26-C64E-AB11-8355DAA2C0D5}" type="presParOf" srcId="{D7309775-4013-416D-BB0B-EF667D5C007D}" destId="{DB9343B4-8B71-4D71-82B3-BBC6E418CE6A}" srcOrd="3" destOrd="0" presId="urn:microsoft.com/office/officeart/2016/7/layout/HexagonTimeline"/>
    <dgm:cxn modelId="{7FB5631D-1A21-3C40-A5A0-C9063DFF23EF}" type="presParOf" srcId="{D7309775-4013-416D-BB0B-EF667D5C007D}" destId="{B8216132-E41F-4472-AC4E-796ACA7F5AA7}" srcOrd="4" destOrd="0" presId="urn:microsoft.com/office/officeart/2016/7/layout/HexagonTimeline"/>
  </dgm:cxnLst>
  <dgm:bg>
    <a:noFill/>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6F5EB9-6A53-46D8-9768-A543D2423611}" type="doc">
      <dgm:prSet loTypeId="urn:microsoft.com/office/officeart/2018/2/layout/IconLabelDescriptionList" loCatId="icon" qsTypeId="urn:microsoft.com/office/officeart/2005/8/quickstyle/simple1" qsCatId="simple" csTypeId="urn:microsoft.com/office/officeart/2005/8/colors/accent3_2" csCatId="accent3" phldr="1"/>
      <dgm:spPr/>
      <dgm:t>
        <a:bodyPr/>
        <a:lstStyle/>
        <a:p>
          <a:endParaRPr lang="en-US"/>
        </a:p>
      </dgm:t>
    </dgm:pt>
    <dgm:pt modelId="{789411EE-0250-4C87-AFD5-DB54FD865FAE}">
      <dgm:prSet custT="1"/>
      <dgm:spPr/>
      <dgm:t>
        <a:bodyPr/>
        <a:lstStyle/>
        <a:p>
          <a:pPr>
            <a:lnSpc>
              <a:spcPct val="100000"/>
            </a:lnSpc>
            <a:defRPr b="1"/>
          </a:pPr>
          <a:r>
            <a:rPr lang="en-US" sz="1800">
              <a:solidFill>
                <a:schemeClr val="accent2">
                  <a:lumMod val="90000"/>
                  <a:lumOff val="10000"/>
                </a:schemeClr>
              </a:solidFill>
            </a:rPr>
            <a:t>No fixed monthly fee for subscribing to the service</a:t>
          </a:r>
        </a:p>
      </dgm:t>
    </dgm:pt>
    <dgm:pt modelId="{DE96201C-7B3F-4546-8D7B-CA8796265E8F}" type="parTrans" cxnId="{56D159AA-13E0-46E1-9249-51AB979E3E86}">
      <dgm:prSet/>
      <dgm:spPr/>
      <dgm:t>
        <a:bodyPr/>
        <a:lstStyle/>
        <a:p>
          <a:endParaRPr lang="en-US"/>
        </a:p>
      </dgm:t>
    </dgm:pt>
    <dgm:pt modelId="{F71E969C-9310-4EAD-BE4F-BEC45F1067D4}" type="sibTrans" cxnId="{56D159AA-13E0-46E1-9249-51AB979E3E86}">
      <dgm:prSet/>
      <dgm:spPr/>
      <dgm:t>
        <a:bodyPr/>
        <a:lstStyle/>
        <a:p>
          <a:endParaRPr lang="en-US"/>
        </a:p>
      </dgm:t>
    </dgm:pt>
    <dgm:pt modelId="{78EF2F4F-177E-4D93-81FB-D633FA5306AE}">
      <dgm:prSet/>
      <dgm:spPr/>
      <dgm:t>
        <a:bodyPr/>
        <a:lstStyle/>
        <a:p>
          <a:pPr>
            <a:lnSpc>
              <a:spcPct val="100000"/>
            </a:lnSpc>
            <a:defRPr b="1"/>
          </a:pPr>
          <a:r>
            <a:rPr lang="en-US" dirty="0">
              <a:solidFill>
                <a:schemeClr val="accent2">
                  <a:lumMod val="90000"/>
                  <a:lumOff val="10000"/>
                </a:schemeClr>
              </a:solidFill>
            </a:rPr>
            <a:t>Billing based on usage</a:t>
          </a:r>
        </a:p>
      </dgm:t>
    </dgm:pt>
    <dgm:pt modelId="{D15A36D7-ADFA-4961-9111-8393DE7C4CB1}" type="parTrans" cxnId="{6F4434EE-4179-4776-A981-2468569357A6}">
      <dgm:prSet/>
      <dgm:spPr/>
      <dgm:t>
        <a:bodyPr/>
        <a:lstStyle/>
        <a:p>
          <a:endParaRPr lang="en-US"/>
        </a:p>
      </dgm:t>
    </dgm:pt>
    <dgm:pt modelId="{83B5273A-ED7B-48B8-B64E-6854A360862B}" type="sibTrans" cxnId="{6F4434EE-4179-4776-A981-2468569357A6}">
      <dgm:prSet/>
      <dgm:spPr/>
      <dgm:t>
        <a:bodyPr/>
        <a:lstStyle/>
        <a:p>
          <a:endParaRPr lang="en-US"/>
        </a:p>
      </dgm:t>
    </dgm:pt>
    <dgm:pt modelId="{7D54C305-02C9-45A5-9EF8-37F628C67B09}">
      <dgm:prSet/>
      <dgm:spPr/>
      <dgm:t>
        <a:bodyPr/>
        <a:lstStyle/>
        <a:p>
          <a:pPr>
            <a:lnSpc>
              <a:spcPct val="100000"/>
            </a:lnSpc>
            <a:defRPr b="1"/>
          </a:pPr>
          <a:r>
            <a:rPr lang="en-US">
              <a:solidFill>
                <a:schemeClr val="accent2">
                  <a:lumMod val="90000"/>
                  <a:lumOff val="10000"/>
                </a:schemeClr>
              </a:solidFill>
            </a:rPr>
            <a:t>Offered via a layered approach</a:t>
          </a:r>
        </a:p>
      </dgm:t>
    </dgm:pt>
    <dgm:pt modelId="{DDC81175-00BE-4E91-887C-211D9BB26189}" type="parTrans" cxnId="{082203E0-1F4D-4C58-B268-F2BED90B0DA7}">
      <dgm:prSet/>
      <dgm:spPr/>
      <dgm:t>
        <a:bodyPr/>
        <a:lstStyle/>
        <a:p>
          <a:endParaRPr lang="en-US"/>
        </a:p>
      </dgm:t>
    </dgm:pt>
    <dgm:pt modelId="{6B84FA5E-5637-444C-8CC2-696DD069DB65}" type="sibTrans" cxnId="{082203E0-1F4D-4C58-B268-F2BED90B0DA7}">
      <dgm:prSet/>
      <dgm:spPr/>
      <dgm:t>
        <a:bodyPr/>
        <a:lstStyle/>
        <a:p>
          <a:endParaRPr lang="en-US"/>
        </a:p>
      </dgm:t>
    </dgm:pt>
    <dgm:pt modelId="{6647E85F-4E54-446F-A6B7-3BA3D8E1FAAA}">
      <dgm:prSet/>
      <dgm:spPr/>
      <dgm:t>
        <a:bodyPr/>
        <a:lstStyle/>
        <a:p>
          <a:pPr>
            <a:lnSpc>
              <a:spcPct val="100000"/>
            </a:lnSpc>
          </a:pPr>
          <a:r>
            <a:rPr lang="en-US">
              <a:solidFill>
                <a:schemeClr val="accent2">
                  <a:lumMod val="90000"/>
                  <a:lumOff val="10000"/>
                </a:schemeClr>
              </a:solidFill>
            </a:rPr>
            <a:t>GÉANT acts as primary Service Manager</a:t>
          </a:r>
        </a:p>
      </dgm:t>
    </dgm:pt>
    <dgm:pt modelId="{31E37CAB-71FC-43A4-9C42-8F783192B1BB}" type="parTrans" cxnId="{BAC79A89-2067-4257-AFAE-A071A8931EDE}">
      <dgm:prSet/>
      <dgm:spPr/>
      <dgm:t>
        <a:bodyPr/>
        <a:lstStyle/>
        <a:p>
          <a:endParaRPr lang="en-US"/>
        </a:p>
      </dgm:t>
    </dgm:pt>
    <dgm:pt modelId="{ABBE9445-903B-453A-A669-638EEA91FB02}" type="sibTrans" cxnId="{BAC79A89-2067-4257-AFAE-A071A8931EDE}">
      <dgm:prSet/>
      <dgm:spPr/>
      <dgm:t>
        <a:bodyPr/>
        <a:lstStyle/>
        <a:p>
          <a:endParaRPr lang="en-US"/>
        </a:p>
      </dgm:t>
    </dgm:pt>
    <dgm:pt modelId="{94D721B5-E6EE-4D5C-9F6E-2925D25B54A8}">
      <dgm:prSet/>
      <dgm:spPr/>
      <dgm:t>
        <a:bodyPr/>
        <a:lstStyle/>
        <a:p>
          <a:pPr>
            <a:lnSpc>
              <a:spcPct val="100000"/>
            </a:lnSpc>
          </a:pPr>
          <a:r>
            <a:rPr lang="en-US">
              <a:solidFill>
                <a:schemeClr val="accent2">
                  <a:lumMod val="90000"/>
                  <a:lumOff val="10000"/>
                </a:schemeClr>
              </a:solidFill>
            </a:rPr>
            <a:t>NRENs act as users and/or managers for their Institutions</a:t>
          </a:r>
        </a:p>
      </dgm:t>
    </dgm:pt>
    <dgm:pt modelId="{4446B9EC-FAA1-4735-BA10-5DB356360F7D}" type="parTrans" cxnId="{B933876E-A1BE-4247-9994-0E2533F63D6F}">
      <dgm:prSet/>
      <dgm:spPr/>
      <dgm:t>
        <a:bodyPr/>
        <a:lstStyle/>
        <a:p>
          <a:endParaRPr lang="en-US"/>
        </a:p>
      </dgm:t>
    </dgm:pt>
    <dgm:pt modelId="{C61A0DCD-4B68-4489-99DB-376EDD35A457}" type="sibTrans" cxnId="{B933876E-A1BE-4247-9994-0E2533F63D6F}">
      <dgm:prSet/>
      <dgm:spPr/>
      <dgm:t>
        <a:bodyPr/>
        <a:lstStyle/>
        <a:p>
          <a:endParaRPr lang="en-US"/>
        </a:p>
      </dgm:t>
    </dgm:pt>
    <dgm:pt modelId="{E0551E63-C030-44D6-B933-7BFE5C278D55}" type="pres">
      <dgm:prSet presAssocID="{696F5EB9-6A53-46D8-9768-A543D2423611}" presName="root" presStyleCnt="0">
        <dgm:presLayoutVars>
          <dgm:dir/>
          <dgm:resizeHandles val="exact"/>
        </dgm:presLayoutVars>
      </dgm:prSet>
      <dgm:spPr/>
    </dgm:pt>
    <dgm:pt modelId="{F600B259-7982-476D-9E3F-476A0FD818D0}" type="pres">
      <dgm:prSet presAssocID="{789411EE-0250-4C87-AFD5-DB54FD865FAE}" presName="compNode" presStyleCnt="0"/>
      <dgm:spPr/>
    </dgm:pt>
    <dgm:pt modelId="{E9222E5C-E8F3-4999-AABD-17D99E53B65F}" type="pres">
      <dgm:prSet presAssocID="{789411EE-0250-4C87-AFD5-DB54FD865FAE}" presName="iconRect" presStyleLbl="node1" presStyleIdx="0" presStyleCnt="3" custLinFactNeighborX="-93" custLinFactNeighborY="9710"/>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heckmark"/>
        </a:ext>
      </dgm:extLst>
    </dgm:pt>
    <dgm:pt modelId="{D5CF2FCD-04D6-447D-87E2-C39487E90DFA}" type="pres">
      <dgm:prSet presAssocID="{789411EE-0250-4C87-AFD5-DB54FD865FAE}" presName="iconSpace" presStyleCnt="0"/>
      <dgm:spPr/>
    </dgm:pt>
    <dgm:pt modelId="{16951ECB-332A-482D-B926-789B7C61EDAE}" type="pres">
      <dgm:prSet presAssocID="{789411EE-0250-4C87-AFD5-DB54FD865FAE}" presName="parTx" presStyleLbl="revTx" presStyleIdx="0" presStyleCnt="6" custLinFactNeighborX="-32">
        <dgm:presLayoutVars>
          <dgm:chMax val="0"/>
          <dgm:chPref val="0"/>
        </dgm:presLayoutVars>
      </dgm:prSet>
      <dgm:spPr/>
    </dgm:pt>
    <dgm:pt modelId="{1A95215B-C43C-42F5-B060-EA6D50DBE418}" type="pres">
      <dgm:prSet presAssocID="{789411EE-0250-4C87-AFD5-DB54FD865FAE}" presName="txSpace" presStyleCnt="0"/>
      <dgm:spPr/>
    </dgm:pt>
    <dgm:pt modelId="{F2DBED68-A176-44D5-944B-54120DED75B1}" type="pres">
      <dgm:prSet presAssocID="{789411EE-0250-4C87-AFD5-DB54FD865FAE}" presName="desTx" presStyleLbl="revTx" presStyleIdx="1" presStyleCnt="6">
        <dgm:presLayoutVars/>
      </dgm:prSet>
      <dgm:spPr/>
    </dgm:pt>
    <dgm:pt modelId="{F53FC227-D34C-4DB1-A9E2-7AD4D8FB9260}" type="pres">
      <dgm:prSet presAssocID="{F71E969C-9310-4EAD-BE4F-BEC45F1067D4}" presName="sibTrans" presStyleCnt="0"/>
      <dgm:spPr/>
    </dgm:pt>
    <dgm:pt modelId="{05EF11A8-3B24-4921-93F5-E09E4410EE37}" type="pres">
      <dgm:prSet presAssocID="{78EF2F4F-177E-4D93-81FB-D633FA5306AE}" presName="compNode" presStyleCnt="0"/>
      <dgm:spPr/>
    </dgm:pt>
    <dgm:pt modelId="{992BE611-94D0-4D47-AFA0-B9F02E6CFB3E}" type="pres">
      <dgm:prSet presAssocID="{78EF2F4F-177E-4D93-81FB-D633FA5306AE}" presName="iconRect" presStyleLbl="node1" presStyleIdx="1" presStyleCnt="3" custLinFactNeighborX="-7024" custLinFactNeighborY="11868"/>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Fax"/>
        </a:ext>
      </dgm:extLst>
    </dgm:pt>
    <dgm:pt modelId="{D0974022-7568-4DFD-9870-CD82C8128ECC}" type="pres">
      <dgm:prSet presAssocID="{78EF2F4F-177E-4D93-81FB-D633FA5306AE}" presName="iconSpace" presStyleCnt="0"/>
      <dgm:spPr/>
    </dgm:pt>
    <dgm:pt modelId="{A8FEF14F-C66D-46A5-AF76-F5159E7AA16C}" type="pres">
      <dgm:prSet presAssocID="{78EF2F4F-177E-4D93-81FB-D633FA5306AE}" presName="parTx" presStyleLbl="revTx" presStyleIdx="2" presStyleCnt="6" custLinFactNeighborX="-3" custLinFactNeighborY="4354">
        <dgm:presLayoutVars>
          <dgm:chMax val="0"/>
          <dgm:chPref val="0"/>
        </dgm:presLayoutVars>
      </dgm:prSet>
      <dgm:spPr/>
    </dgm:pt>
    <dgm:pt modelId="{04AC6878-BB9D-403D-AB4F-6CBA409F7419}" type="pres">
      <dgm:prSet presAssocID="{78EF2F4F-177E-4D93-81FB-D633FA5306AE}" presName="txSpace" presStyleCnt="0"/>
      <dgm:spPr/>
    </dgm:pt>
    <dgm:pt modelId="{65105EF3-2B38-4E68-A540-A904B2282E79}" type="pres">
      <dgm:prSet presAssocID="{78EF2F4F-177E-4D93-81FB-D633FA5306AE}" presName="desTx" presStyleLbl="revTx" presStyleIdx="3" presStyleCnt="6">
        <dgm:presLayoutVars/>
      </dgm:prSet>
      <dgm:spPr/>
    </dgm:pt>
    <dgm:pt modelId="{9FBA6A28-9853-43EE-8E54-1145F3514908}" type="pres">
      <dgm:prSet presAssocID="{83B5273A-ED7B-48B8-B64E-6854A360862B}" presName="sibTrans" presStyleCnt="0"/>
      <dgm:spPr/>
    </dgm:pt>
    <dgm:pt modelId="{069DB4BC-6ADA-446E-9DCA-3D1100A60A0B}" type="pres">
      <dgm:prSet presAssocID="{7D54C305-02C9-45A5-9EF8-37F628C67B09}" presName="compNode" presStyleCnt="0"/>
      <dgm:spPr/>
    </dgm:pt>
    <dgm:pt modelId="{FBB4BC05-BC76-43EA-9608-DACF80850CB5}" type="pres">
      <dgm:prSet presAssocID="{7D54C305-02C9-45A5-9EF8-37F628C67B09}" presName="iconRect" presStyleLbl="node1" presStyleIdx="2" presStyleCnt="3" custLinFactNeighborX="-14026" custLinFactNeighborY="11868"/>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User Network"/>
        </a:ext>
      </dgm:extLst>
    </dgm:pt>
    <dgm:pt modelId="{E88B1951-6198-418B-BF59-68E7ACF1BD57}" type="pres">
      <dgm:prSet presAssocID="{7D54C305-02C9-45A5-9EF8-37F628C67B09}" presName="iconSpace" presStyleCnt="0"/>
      <dgm:spPr/>
    </dgm:pt>
    <dgm:pt modelId="{6EEDD753-EC7F-4ED6-A150-9082C4F60CA7}" type="pres">
      <dgm:prSet presAssocID="{7D54C305-02C9-45A5-9EF8-37F628C67B09}" presName="parTx" presStyleLbl="revTx" presStyleIdx="4" presStyleCnt="6" custLinFactNeighborX="27" custLinFactNeighborY="2177">
        <dgm:presLayoutVars>
          <dgm:chMax val="0"/>
          <dgm:chPref val="0"/>
        </dgm:presLayoutVars>
      </dgm:prSet>
      <dgm:spPr/>
    </dgm:pt>
    <dgm:pt modelId="{0D318751-6B6F-4D7A-B2C7-FD902E7E550B}" type="pres">
      <dgm:prSet presAssocID="{7D54C305-02C9-45A5-9EF8-37F628C67B09}" presName="txSpace" presStyleCnt="0"/>
      <dgm:spPr/>
    </dgm:pt>
    <dgm:pt modelId="{34D710E3-A957-415C-9B61-4A72682DC35F}" type="pres">
      <dgm:prSet presAssocID="{7D54C305-02C9-45A5-9EF8-37F628C67B09}" presName="desTx" presStyleLbl="revTx" presStyleIdx="5" presStyleCnt="6">
        <dgm:presLayoutVars/>
      </dgm:prSet>
      <dgm:spPr/>
    </dgm:pt>
  </dgm:ptLst>
  <dgm:cxnLst>
    <dgm:cxn modelId="{77C10B33-A98C-4BCE-A75E-6CD51805AD09}" type="presOf" srcId="{7D54C305-02C9-45A5-9EF8-37F628C67B09}" destId="{6EEDD753-EC7F-4ED6-A150-9082C4F60CA7}" srcOrd="0" destOrd="0" presId="urn:microsoft.com/office/officeart/2018/2/layout/IconLabelDescriptionList"/>
    <dgm:cxn modelId="{ADB5286E-330D-439F-AF66-F313C750A46F}" type="presOf" srcId="{789411EE-0250-4C87-AFD5-DB54FD865FAE}" destId="{16951ECB-332A-482D-B926-789B7C61EDAE}" srcOrd="0" destOrd="0" presId="urn:microsoft.com/office/officeart/2018/2/layout/IconLabelDescriptionList"/>
    <dgm:cxn modelId="{B933876E-A1BE-4247-9994-0E2533F63D6F}" srcId="{7D54C305-02C9-45A5-9EF8-37F628C67B09}" destId="{94D721B5-E6EE-4D5C-9F6E-2925D25B54A8}" srcOrd="1" destOrd="0" parTransId="{4446B9EC-FAA1-4735-BA10-5DB356360F7D}" sibTransId="{C61A0DCD-4B68-4489-99DB-376EDD35A457}"/>
    <dgm:cxn modelId="{58F9A083-017B-436D-BEBC-61CA9E70868B}" type="presOf" srcId="{78EF2F4F-177E-4D93-81FB-D633FA5306AE}" destId="{A8FEF14F-C66D-46A5-AF76-F5159E7AA16C}" srcOrd="0" destOrd="0" presId="urn:microsoft.com/office/officeart/2018/2/layout/IconLabelDescriptionList"/>
    <dgm:cxn modelId="{BAC79A89-2067-4257-AFAE-A071A8931EDE}" srcId="{7D54C305-02C9-45A5-9EF8-37F628C67B09}" destId="{6647E85F-4E54-446F-A6B7-3BA3D8E1FAAA}" srcOrd="0" destOrd="0" parTransId="{31E37CAB-71FC-43A4-9C42-8F783192B1BB}" sibTransId="{ABBE9445-903B-453A-A669-638EEA91FB02}"/>
    <dgm:cxn modelId="{7FC8E98B-61C0-48D3-B739-8A96AAD43439}" type="presOf" srcId="{696F5EB9-6A53-46D8-9768-A543D2423611}" destId="{E0551E63-C030-44D6-B933-7BFE5C278D55}" srcOrd="0" destOrd="0" presId="urn:microsoft.com/office/officeart/2018/2/layout/IconLabelDescriptionList"/>
    <dgm:cxn modelId="{56D159AA-13E0-46E1-9249-51AB979E3E86}" srcId="{696F5EB9-6A53-46D8-9768-A543D2423611}" destId="{789411EE-0250-4C87-AFD5-DB54FD865FAE}" srcOrd="0" destOrd="0" parTransId="{DE96201C-7B3F-4546-8D7B-CA8796265E8F}" sibTransId="{F71E969C-9310-4EAD-BE4F-BEC45F1067D4}"/>
    <dgm:cxn modelId="{082203E0-1F4D-4C58-B268-F2BED90B0DA7}" srcId="{696F5EB9-6A53-46D8-9768-A543D2423611}" destId="{7D54C305-02C9-45A5-9EF8-37F628C67B09}" srcOrd="2" destOrd="0" parTransId="{DDC81175-00BE-4E91-887C-211D9BB26189}" sibTransId="{6B84FA5E-5637-444C-8CC2-696DD069DB65}"/>
    <dgm:cxn modelId="{967372EC-34D9-4999-95DB-5F966111254F}" type="presOf" srcId="{6647E85F-4E54-446F-A6B7-3BA3D8E1FAAA}" destId="{34D710E3-A957-415C-9B61-4A72682DC35F}" srcOrd="0" destOrd="0" presId="urn:microsoft.com/office/officeart/2018/2/layout/IconLabelDescriptionList"/>
    <dgm:cxn modelId="{6F4434EE-4179-4776-A981-2468569357A6}" srcId="{696F5EB9-6A53-46D8-9768-A543D2423611}" destId="{78EF2F4F-177E-4D93-81FB-D633FA5306AE}" srcOrd="1" destOrd="0" parTransId="{D15A36D7-ADFA-4961-9111-8393DE7C4CB1}" sibTransId="{83B5273A-ED7B-48B8-B64E-6854A360862B}"/>
    <dgm:cxn modelId="{E5962DF7-9064-4EAB-9D66-6E8FFA2CEB36}" type="presOf" srcId="{94D721B5-E6EE-4D5C-9F6E-2925D25B54A8}" destId="{34D710E3-A957-415C-9B61-4A72682DC35F}" srcOrd="0" destOrd="1" presId="urn:microsoft.com/office/officeart/2018/2/layout/IconLabelDescriptionList"/>
    <dgm:cxn modelId="{F3C763AB-03BD-4317-925F-2F4213CA456E}" type="presParOf" srcId="{E0551E63-C030-44D6-B933-7BFE5C278D55}" destId="{F600B259-7982-476D-9E3F-476A0FD818D0}" srcOrd="0" destOrd="0" presId="urn:microsoft.com/office/officeart/2018/2/layout/IconLabelDescriptionList"/>
    <dgm:cxn modelId="{ABA7ECE8-F498-4555-B388-14AF04C6E8C7}" type="presParOf" srcId="{F600B259-7982-476D-9E3F-476A0FD818D0}" destId="{E9222E5C-E8F3-4999-AABD-17D99E53B65F}" srcOrd="0" destOrd="0" presId="urn:microsoft.com/office/officeart/2018/2/layout/IconLabelDescriptionList"/>
    <dgm:cxn modelId="{2A176476-FC53-47DF-82A9-6BD0158C8C6E}" type="presParOf" srcId="{F600B259-7982-476D-9E3F-476A0FD818D0}" destId="{D5CF2FCD-04D6-447D-87E2-C39487E90DFA}" srcOrd="1" destOrd="0" presId="urn:microsoft.com/office/officeart/2018/2/layout/IconLabelDescriptionList"/>
    <dgm:cxn modelId="{8D114119-2BA6-49D8-BF2A-86E4241E7367}" type="presParOf" srcId="{F600B259-7982-476D-9E3F-476A0FD818D0}" destId="{16951ECB-332A-482D-B926-789B7C61EDAE}" srcOrd="2" destOrd="0" presId="urn:microsoft.com/office/officeart/2018/2/layout/IconLabelDescriptionList"/>
    <dgm:cxn modelId="{E17F22BA-19A5-4476-89DE-1E5F44FB35CB}" type="presParOf" srcId="{F600B259-7982-476D-9E3F-476A0FD818D0}" destId="{1A95215B-C43C-42F5-B060-EA6D50DBE418}" srcOrd="3" destOrd="0" presId="urn:microsoft.com/office/officeart/2018/2/layout/IconLabelDescriptionList"/>
    <dgm:cxn modelId="{EF09086F-42F2-4B44-9DE2-8DC8C5606C13}" type="presParOf" srcId="{F600B259-7982-476D-9E3F-476A0FD818D0}" destId="{F2DBED68-A176-44D5-944B-54120DED75B1}" srcOrd="4" destOrd="0" presId="urn:microsoft.com/office/officeart/2018/2/layout/IconLabelDescriptionList"/>
    <dgm:cxn modelId="{17685222-9BBD-4853-8AD0-981044FAF924}" type="presParOf" srcId="{E0551E63-C030-44D6-B933-7BFE5C278D55}" destId="{F53FC227-D34C-4DB1-A9E2-7AD4D8FB9260}" srcOrd="1" destOrd="0" presId="urn:microsoft.com/office/officeart/2018/2/layout/IconLabelDescriptionList"/>
    <dgm:cxn modelId="{B8C0497B-3DD9-4E2A-A6A5-6BA3CEE359C1}" type="presParOf" srcId="{E0551E63-C030-44D6-B933-7BFE5C278D55}" destId="{05EF11A8-3B24-4921-93F5-E09E4410EE37}" srcOrd="2" destOrd="0" presId="urn:microsoft.com/office/officeart/2018/2/layout/IconLabelDescriptionList"/>
    <dgm:cxn modelId="{1DE3F0F6-54F7-48F5-8585-713F7F07378A}" type="presParOf" srcId="{05EF11A8-3B24-4921-93F5-E09E4410EE37}" destId="{992BE611-94D0-4D47-AFA0-B9F02E6CFB3E}" srcOrd="0" destOrd="0" presId="urn:microsoft.com/office/officeart/2018/2/layout/IconLabelDescriptionList"/>
    <dgm:cxn modelId="{E170CEDF-C51D-4F10-9531-A532DD5EB8E0}" type="presParOf" srcId="{05EF11A8-3B24-4921-93F5-E09E4410EE37}" destId="{D0974022-7568-4DFD-9870-CD82C8128ECC}" srcOrd="1" destOrd="0" presId="urn:microsoft.com/office/officeart/2018/2/layout/IconLabelDescriptionList"/>
    <dgm:cxn modelId="{A809701E-C32D-4024-889A-824FF2EA8AB1}" type="presParOf" srcId="{05EF11A8-3B24-4921-93F5-E09E4410EE37}" destId="{A8FEF14F-C66D-46A5-AF76-F5159E7AA16C}" srcOrd="2" destOrd="0" presId="urn:microsoft.com/office/officeart/2018/2/layout/IconLabelDescriptionList"/>
    <dgm:cxn modelId="{0DC0C15C-ECD5-40D6-A872-B655AF42480C}" type="presParOf" srcId="{05EF11A8-3B24-4921-93F5-E09E4410EE37}" destId="{04AC6878-BB9D-403D-AB4F-6CBA409F7419}" srcOrd="3" destOrd="0" presId="urn:microsoft.com/office/officeart/2018/2/layout/IconLabelDescriptionList"/>
    <dgm:cxn modelId="{E0F194C4-1BE7-4933-8121-55EF963F836B}" type="presParOf" srcId="{05EF11A8-3B24-4921-93F5-E09E4410EE37}" destId="{65105EF3-2B38-4E68-A540-A904B2282E79}" srcOrd="4" destOrd="0" presId="urn:microsoft.com/office/officeart/2018/2/layout/IconLabelDescriptionList"/>
    <dgm:cxn modelId="{16AF6D8E-B1A1-4B92-87BD-124535AA5C5C}" type="presParOf" srcId="{E0551E63-C030-44D6-B933-7BFE5C278D55}" destId="{9FBA6A28-9853-43EE-8E54-1145F3514908}" srcOrd="3" destOrd="0" presId="urn:microsoft.com/office/officeart/2018/2/layout/IconLabelDescriptionList"/>
    <dgm:cxn modelId="{B859785B-38D6-4047-AABD-36D6C262457B}" type="presParOf" srcId="{E0551E63-C030-44D6-B933-7BFE5C278D55}" destId="{069DB4BC-6ADA-446E-9DCA-3D1100A60A0B}" srcOrd="4" destOrd="0" presId="urn:microsoft.com/office/officeart/2018/2/layout/IconLabelDescriptionList"/>
    <dgm:cxn modelId="{B0A8784B-E20F-4A90-8285-A9E5C512FE1A}" type="presParOf" srcId="{069DB4BC-6ADA-446E-9DCA-3D1100A60A0B}" destId="{FBB4BC05-BC76-43EA-9608-DACF80850CB5}" srcOrd="0" destOrd="0" presId="urn:microsoft.com/office/officeart/2018/2/layout/IconLabelDescriptionList"/>
    <dgm:cxn modelId="{67B03694-A771-482F-B4C3-76D0445CFAE1}" type="presParOf" srcId="{069DB4BC-6ADA-446E-9DCA-3D1100A60A0B}" destId="{E88B1951-6198-418B-BF59-68E7ACF1BD57}" srcOrd="1" destOrd="0" presId="urn:microsoft.com/office/officeart/2018/2/layout/IconLabelDescriptionList"/>
    <dgm:cxn modelId="{9ECA72A1-BE1F-467A-AC22-C6756EEE6531}" type="presParOf" srcId="{069DB4BC-6ADA-446E-9DCA-3D1100A60A0B}" destId="{6EEDD753-EC7F-4ED6-A150-9082C4F60CA7}" srcOrd="2" destOrd="0" presId="urn:microsoft.com/office/officeart/2018/2/layout/IconLabelDescriptionList"/>
    <dgm:cxn modelId="{AD352FAB-0039-44D1-B206-BE59C83C666C}" type="presParOf" srcId="{069DB4BC-6ADA-446E-9DCA-3D1100A60A0B}" destId="{0D318751-6B6F-4D7A-B2C7-FD902E7E550B}" srcOrd="3" destOrd="0" presId="urn:microsoft.com/office/officeart/2018/2/layout/IconLabelDescriptionList"/>
    <dgm:cxn modelId="{9C44EAAA-609F-4918-AFCB-01432C7FD5FC}" type="presParOf" srcId="{069DB4BC-6ADA-446E-9DCA-3D1100A60A0B}" destId="{34D710E3-A957-415C-9B61-4A72682DC35F}" srcOrd="4" destOrd="0" presId="urn:microsoft.com/office/officeart/2018/2/layout/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F29651-9EC1-47E1-8EE9-1800BD1CEE7F}">
      <dsp:nvSpPr>
        <dsp:cNvPr id="0" name=""/>
        <dsp:cNvSpPr/>
      </dsp:nvSpPr>
      <dsp:spPr>
        <a:xfrm>
          <a:off x="247693" y="2200641"/>
          <a:ext cx="1273850" cy="600174"/>
        </a:xfrm>
        <a:prstGeom prst="homePlate">
          <a:avLst>
            <a:gd name="adj" fmla="val 40000"/>
          </a:avLst>
        </a:prstGeom>
        <a:solidFill>
          <a:srgbClr val="FF8F29"/>
        </a:solidFill>
        <a:ln w="12700" cap="flat" cmpd="sng" algn="ctr">
          <a:solidFill>
            <a:srgbClr val="E96F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22300" rtl="0">
            <a:lnSpc>
              <a:spcPct val="90000"/>
            </a:lnSpc>
            <a:spcBef>
              <a:spcPct val="0"/>
            </a:spcBef>
            <a:spcAft>
              <a:spcPct val="35000"/>
            </a:spcAft>
            <a:buNone/>
          </a:pPr>
          <a:r>
            <a:rPr lang="en-US" sz="1400" kern="1200" dirty="0">
              <a:latin typeface="Calibri Light" panose="020F0302020204030204"/>
            </a:rPr>
            <a:t> First NREN using VMS </a:t>
          </a:r>
        </a:p>
      </dsp:txBody>
      <dsp:txXfrm>
        <a:off x="247693" y="2200641"/>
        <a:ext cx="1153815" cy="600174"/>
      </dsp:txXfrm>
    </dsp:sp>
    <dsp:sp modelId="{46260E47-8C5D-45E4-A2C4-02F7973C429F}">
      <dsp:nvSpPr>
        <dsp:cNvPr id="0" name=""/>
        <dsp:cNvSpPr/>
      </dsp:nvSpPr>
      <dsp:spPr>
        <a:xfrm>
          <a:off x="0" y="0"/>
          <a:ext cx="1769236" cy="1600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4460" rIns="0" bIns="124460" numCol="1" spcCol="1270" anchor="b" anchorCtr="1">
          <a:noAutofit/>
        </a:bodyPr>
        <a:lstStyle/>
        <a:p>
          <a:pPr marL="0" lvl="0" indent="0" algn="ctr" defTabSz="622300">
            <a:lnSpc>
              <a:spcPct val="90000"/>
            </a:lnSpc>
            <a:spcBef>
              <a:spcPct val="0"/>
            </a:spcBef>
            <a:spcAft>
              <a:spcPct val="35000"/>
            </a:spcAft>
            <a:buNone/>
          </a:pPr>
          <a:r>
            <a:rPr lang="en-US" sz="1400" b="1" kern="1200" dirty="0">
              <a:solidFill>
                <a:schemeClr val="accent2">
                  <a:lumMod val="90000"/>
                  <a:lumOff val="10000"/>
                </a:schemeClr>
              </a:solidFill>
              <a:latin typeface="Calibri Light" panose="020F0302020204030204"/>
            </a:rPr>
            <a:t>December 2023</a:t>
          </a:r>
          <a:endParaRPr lang="en-US" sz="1400" b="1" kern="1200" dirty="0">
            <a:solidFill>
              <a:schemeClr val="accent2">
                <a:lumMod val="90000"/>
                <a:lumOff val="10000"/>
              </a:schemeClr>
            </a:solidFill>
          </a:endParaRPr>
        </a:p>
      </dsp:txBody>
      <dsp:txXfrm>
        <a:off x="0" y="0"/>
        <a:ext cx="1769236" cy="1600466"/>
      </dsp:txXfrm>
    </dsp:sp>
    <dsp:sp modelId="{2D41DC22-8B36-48E5-988E-B4F0676CCA4F}">
      <dsp:nvSpPr>
        <dsp:cNvPr id="0" name=""/>
        <dsp:cNvSpPr/>
      </dsp:nvSpPr>
      <dsp:spPr>
        <a:xfrm>
          <a:off x="1521543" y="2500728"/>
          <a:ext cx="495386" cy="0"/>
        </a:xfrm>
        <a:custGeom>
          <a:avLst/>
          <a:gdLst/>
          <a:ahLst/>
          <a:cxnLst/>
          <a:rect l="0" t="0" r="0" b="0"/>
          <a:pathLst>
            <a:path>
              <a:moveTo>
                <a:pt x="0" y="0"/>
              </a:moveTo>
              <a:lnTo>
                <a:pt x="495386" y="0"/>
              </a:lnTo>
            </a:path>
          </a:pathLst>
        </a:custGeom>
        <a:noFill/>
        <a:ln w="12700" cap="flat" cmpd="sng" algn="ctr">
          <a:solidFill>
            <a:srgbClr val="E96F2F"/>
          </a:solidFill>
          <a:prstDash val="solid"/>
          <a:miter lim="800000"/>
        </a:ln>
        <a:effectLst/>
      </dsp:spPr>
      <dsp:style>
        <a:lnRef idx="2">
          <a:schemeClr val="accent4"/>
        </a:lnRef>
        <a:fillRef idx="0">
          <a:schemeClr val="accent4"/>
        </a:fillRef>
        <a:effectRef idx="1">
          <a:schemeClr val="accent4"/>
        </a:effectRef>
        <a:fontRef idx="minor">
          <a:schemeClr val="tx1"/>
        </a:fontRef>
      </dsp:style>
    </dsp:sp>
    <dsp:sp modelId="{1161CE93-069B-40C5-916A-67EB5A4C5513}">
      <dsp:nvSpPr>
        <dsp:cNvPr id="0" name=""/>
        <dsp:cNvSpPr/>
      </dsp:nvSpPr>
      <dsp:spPr>
        <a:xfrm>
          <a:off x="884618" y="1700495"/>
          <a:ext cx="0" cy="500145"/>
        </a:xfrm>
        <a:prstGeom prst="line">
          <a:avLst/>
        </a:prstGeom>
        <a:solidFill>
          <a:srgbClr val="FF8F29"/>
        </a:solidFill>
        <a:ln w="12700" cap="flat" cmpd="sng" algn="ctr">
          <a:solidFill>
            <a:srgbClr val="E96F2F"/>
          </a:solidFill>
          <a:prstDash val="dash"/>
          <a:miter lim="800000"/>
        </a:ln>
        <a:effectLst/>
      </dsp:spPr>
      <dsp:style>
        <a:lnRef idx="1">
          <a:scrgbClr r="0" g="0" b="0"/>
        </a:lnRef>
        <a:fillRef idx="0">
          <a:scrgbClr r="0" g="0" b="0"/>
        </a:fillRef>
        <a:effectRef idx="0">
          <a:scrgbClr r="0" g="0" b="0"/>
        </a:effectRef>
        <a:fontRef idx="minor"/>
      </dsp:style>
    </dsp:sp>
    <dsp:sp modelId="{856F47C6-CCEE-44C9-B220-FDEBA25F4EB1}">
      <dsp:nvSpPr>
        <dsp:cNvPr id="0" name=""/>
        <dsp:cNvSpPr/>
      </dsp:nvSpPr>
      <dsp:spPr>
        <a:xfrm>
          <a:off x="834603" y="1600466"/>
          <a:ext cx="100029" cy="100029"/>
        </a:xfrm>
        <a:prstGeom prst="rect">
          <a:avLst/>
        </a:prstGeom>
        <a:solidFill>
          <a:srgbClr val="FF8F29"/>
        </a:solidFill>
        <a:ln w="12700" cap="flat" cmpd="sng" algn="ctr">
          <a:solidFill>
            <a:srgbClr val="E96F2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959A07-ACF4-4FE1-9EFF-2E9E463CA27C}">
      <dsp:nvSpPr>
        <dsp:cNvPr id="0" name=""/>
        <dsp:cNvSpPr/>
      </dsp:nvSpPr>
      <dsp:spPr>
        <a:xfrm>
          <a:off x="2016929" y="2200641"/>
          <a:ext cx="1273850" cy="600174"/>
        </a:xfrm>
        <a:prstGeom prst="hexagon">
          <a:avLst>
            <a:gd name="adj" fmla="val 40000"/>
            <a:gd name="vf" fmla="val 115470"/>
          </a:avLst>
        </a:prstGeom>
        <a:solidFill>
          <a:srgbClr val="FF8F29"/>
        </a:solidFill>
        <a:ln w="12700" cap="flat" cmpd="sng" algn="ctr">
          <a:solidFill>
            <a:srgbClr val="E96F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22300" rtl="0">
            <a:lnSpc>
              <a:spcPct val="90000"/>
            </a:lnSpc>
            <a:spcBef>
              <a:spcPct val="0"/>
            </a:spcBef>
            <a:spcAft>
              <a:spcPct val="35000"/>
            </a:spcAft>
            <a:buNone/>
          </a:pPr>
          <a:r>
            <a:rPr lang="en-US" sz="1400" kern="1200" dirty="0">
              <a:latin typeface="Calibri Light" panose="020F0302020204030204"/>
            </a:rPr>
            <a:t> Service officially launched</a:t>
          </a:r>
          <a:endParaRPr lang="en-US" sz="1400" kern="1200" dirty="0"/>
        </a:p>
      </dsp:txBody>
      <dsp:txXfrm>
        <a:off x="2203106" y="2288358"/>
        <a:ext cx="901496" cy="424740"/>
      </dsp:txXfrm>
    </dsp:sp>
    <dsp:sp modelId="{E514DE1B-D414-4771-A21B-5B46CE67848C}">
      <dsp:nvSpPr>
        <dsp:cNvPr id="0" name=""/>
        <dsp:cNvSpPr/>
      </dsp:nvSpPr>
      <dsp:spPr>
        <a:xfrm>
          <a:off x="1769236" y="3400990"/>
          <a:ext cx="1769236" cy="1600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4460" rIns="0" bIns="124460" numCol="1" spcCol="1270" anchor="t" anchorCtr="1">
          <a:noAutofit/>
        </a:bodyPr>
        <a:lstStyle/>
        <a:p>
          <a:pPr marL="0" lvl="0" indent="0" algn="ctr" defTabSz="622300" rtl="0">
            <a:lnSpc>
              <a:spcPct val="90000"/>
            </a:lnSpc>
            <a:spcBef>
              <a:spcPct val="0"/>
            </a:spcBef>
            <a:spcAft>
              <a:spcPct val="35000"/>
            </a:spcAft>
            <a:buNone/>
          </a:pPr>
          <a:r>
            <a:rPr lang="en-US" sz="1400" b="1" kern="1200" dirty="0">
              <a:solidFill>
                <a:schemeClr val="accent2">
                  <a:lumMod val="90000"/>
                  <a:lumOff val="10000"/>
                </a:schemeClr>
              </a:solidFill>
              <a:latin typeface="Calibri Light" panose="020F0302020204030204"/>
            </a:rPr>
            <a:t> May 2024</a:t>
          </a:r>
          <a:endParaRPr lang="en-US" sz="1400" b="1" kern="1200" dirty="0">
            <a:solidFill>
              <a:schemeClr val="accent2">
                <a:lumMod val="90000"/>
                <a:lumOff val="10000"/>
              </a:schemeClr>
            </a:solidFill>
          </a:endParaRPr>
        </a:p>
      </dsp:txBody>
      <dsp:txXfrm>
        <a:off x="1769236" y="3400990"/>
        <a:ext cx="1769236" cy="1600466"/>
      </dsp:txXfrm>
    </dsp:sp>
    <dsp:sp modelId="{17B573E0-9D78-45AD-9DAD-676D562E8356}">
      <dsp:nvSpPr>
        <dsp:cNvPr id="0" name=""/>
        <dsp:cNvSpPr/>
      </dsp:nvSpPr>
      <dsp:spPr>
        <a:xfrm>
          <a:off x="3290779" y="2500728"/>
          <a:ext cx="495386" cy="0"/>
        </a:xfrm>
        <a:custGeom>
          <a:avLst/>
          <a:gdLst/>
          <a:ahLst/>
          <a:cxnLst/>
          <a:rect l="0" t="0" r="0" b="0"/>
          <a:pathLst>
            <a:path>
              <a:moveTo>
                <a:pt x="0" y="0"/>
              </a:moveTo>
              <a:lnTo>
                <a:pt x="495386" y="0"/>
              </a:lnTo>
            </a:path>
          </a:pathLst>
        </a:custGeom>
        <a:noFill/>
        <a:ln w="12700" cap="flat" cmpd="sng" algn="ctr">
          <a:solidFill>
            <a:srgbClr val="E96F2F"/>
          </a:solidFill>
          <a:prstDash val="solid"/>
          <a:miter lim="800000"/>
        </a:ln>
        <a:effectLst/>
      </dsp:spPr>
      <dsp:style>
        <a:lnRef idx="2">
          <a:schemeClr val="accent4"/>
        </a:lnRef>
        <a:fillRef idx="0">
          <a:schemeClr val="accent4"/>
        </a:fillRef>
        <a:effectRef idx="1">
          <a:schemeClr val="accent4"/>
        </a:effectRef>
        <a:fontRef idx="minor">
          <a:schemeClr val="tx1"/>
        </a:fontRef>
      </dsp:style>
    </dsp:sp>
    <dsp:sp modelId="{67DC3A29-22F5-4A8D-8302-70088EE9E35E}">
      <dsp:nvSpPr>
        <dsp:cNvPr id="0" name=""/>
        <dsp:cNvSpPr/>
      </dsp:nvSpPr>
      <dsp:spPr>
        <a:xfrm>
          <a:off x="2653854" y="2800815"/>
          <a:ext cx="0" cy="500145"/>
        </a:xfrm>
        <a:prstGeom prst="line">
          <a:avLst/>
        </a:prstGeom>
        <a:solidFill>
          <a:srgbClr val="FF8F29"/>
        </a:solidFill>
        <a:ln w="12700" cap="flat" cmpd="sng" algn="ctr">
          <a:solidFill>
            <a:srgbClr val="E96F2F"/>
          </a:solidFill>
          <a:prstDash val="dash"/>
          <a:miter lim="800000"/>
        </a:ln>
        <a:effectLst/>
      </dsp:spPr>
      <dsp:style>
        <a:lnRef idx="1">
          <a:scrgbClr r="0" g="0" b="0"/>
        </a:lnRef>
        <a:fillRef idx="0">
          <a:scrgbClr r="0" g="0" b="0"/>
        </a:fillRef>
        <a:effectRef idx="0">
          <a:scrgbClr r="0" g="0" b="0"/>
        </a:effectRef>
        <a:fontRef idx="minor"/>
      </dsp:style>
    </dsp:sp>
    <dsp:sp modelId="{63DD2B79-C3E2-482D-A5BC-DB2047650811}">
      <dsp:nvSpPr>
        <dsp:cNvPr id="0" name=""/>
        <dsp:cNvSpPr/>
      </dsp:nvSpPr>
      <dsp:spPr>
        <a:xfrm>
          <a:off x="2603839" y="3300961"/>
          <a:ext cx="100029" cy="100029"/>
        </a:xfrm>
        <a:prstGeom prst="rect">
          <a:avLst/>
        </a:prstGeom>
        <a:solidFill>
          <a:srgbClr val="FF8F29"/>
        </a:solidFill>
        <a:ln w="12700" cap="flat" cmpd="sng" algn="ctr">
          <a:solidFill>
            <a:srgbClr val="E96F2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5002014-CE06-4FD3-BE93-CD3D62C8003A}">
      <dsp:nvSpPr>
        <dsp:cNvPr id="0" name=""/>
        <dsp:cNvSpPr/>
      </dsp:nvSpPr>
      <dsp:spPr>
        <a:xfrm>
          <a:off x="3786165" y="2200641"/>
          <a:ext cx="1273850" cy="600174"/>
        </a:xfrm>
        <a:prstGeom prst="hexagon">
          <a:avLst>
            <a:gd name="adj" fmla="val 40000"/>
            <a:gd name="vf" fmla="val 115470"/>
          </a:avLst>
        </a:prstGeom>
        <a:solidFill>
          <a:srgbClr val="FF8F29"/>
        </a:solidFill>
        <a:ln w="12700" cap="flat" cmpd="sng" algn="ctr">
          <a:solidFill>
            <a:srgbClr val="E96F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22300" rtl="0">
            <a:lnSpc>
              <a:spcPct val="90000"/>
            </a:lnSpc>
            <a:spcBef>
              <a:spcPct val="0"/>
            </a:spcBef>
            <a:spcAft>
              <a:spcPct val="35000"/>
            </a:spcAft>
            <a:buNone/>
          </a:pPr>
          <a:r>
            <a:rPr lang="en-US" sz="1400" kern="1200" dirty="0">
              <a:latin typeface="Calibri Light" panose="020F0302020204030204"/>
            </a:rPr>
            <a:t> Second NREN on trial</a:t>
          </a:r>
          <a:endParaRPr lang="en-US" sz="1400" kern="1200" dirty="0"/>
        </a:p>
      </dsp:txBody>
      <dsp:txXfrm>
        <a:off x="3972342" y="2288358"/>
        <a:ext cx="901496" cy="424740"/>
      </dsp:txXfrm>
    </dsp:sp>
    <dsp:sp modelId="{13A2B61C-90A0-4F25-A09B-B93EB87526E4}">
      <dsp:nvSpPr>
        <dsp:cNvPr id="0" name=""/>
        <dsp:cNvSpPr/>
      </dsp:nvSpPr>
      <dsp:spPr>
        <a:xfrm>
          <a:off x="3538472" y="0"/>
          <a:ext cx="1769236" cy="1600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4460" rIns="0" bIns="124460" numCol="1" spcCol="1270" anchor="b" anchorCtr="1">
          <a:noAutofit/>
        </a:bodyPr>
        <a:lstStyle/>
        <a:p>
          <a:pPr marL="0" lvl="0" indent="0" algn="ctr" defTabSz="622300" rtl="0">
            <a:lnSpc>
              <a:spcPct val="90000"/>
            </a:lnSpc>
            <a:spcBef>
              <a:spcPct val="0"/>
            </a:spcBef>
            <a:spcAft>
              <a:spcPct val="35000"/>
            </a:spcAft>
            <a:buNone/>
          </a:pPr>
          <a:r>
            <a:rPr lang="en-US" sz="1400" b="1" kern="1200" dirty="0">
              <a:solidFill>
                <a:schemeClr val="accent2">
                  <a:lumMod val="90000"/>
                  <a:lumOff val="10000"/>
                </a:schemeClr>
              </a:solidFill>
              <a:latin typeface="Calibri Light" panose="020F0302020204030204"/>
            </a:rPr>
            <a:t> June 2024</a:t>
          </a:r>
          <a:endParaRPr lang="en-US" sz="1400" b="1" kern="1200" dirty="0">
            <a:solidFill>
              <a:schemeClr val="accent2">
                <a:lumMod val="90000"/>
                <a:lumOff val="10000"/>
              </a:schemeClr>
            </a:solidFill>
          </a:endParaRPr>
        </a:p>
      </dsp:txBody>
      <dsp:txXfrm>
        <a:off x="3538472" y="0"/>
        <a:ext cx="1769236" cy="1600466"/>
      </dsp:txXfrm>
    </dsp:sp>
    <dsp:sp modelId="{2D489BE7-F79A-458F-B629-3045CD69D4CC}">
      <dsp:nvSpPr>
        <dsp:cNvPr id="0" name=""/>
        <dsp:cNvSpPr/>
      </dsp:nvSpPr>
      <dsp:spPr>
        <a:xfrm>
          <a:off x="5060015" y="2500728"/>
          <a:ext cx="495386" cy="0"/>
        </a:xfrm>
        <a:custGeom>
          <a:avLst/>
          <a:gdLst/>
          <a:ahLst/>
          <a:cxnLst/>
          <a:rect l="0" t="0" r="0" b="0"/>
          <a:pathLst>
            <a:path>
              <a:moveTo>
                <a:pt x="0" y="0"/>
              </a:moveTo>
              <a:lnTo>
                <a:pt x="495386" y="0"/>
              </a:lnTo>
            </a:path>
          </a:pathLst>
        </a:custGeom>
        <a:noFill/>
        <a:ln w="12700" cap="flat" cmpd="sng" algn="ctr">
          <a:solidFill>
            <a:srgbClr val="E96F2F"/>
          </a:solidFill>
          <a:prstDash val="solid"/>
          <a:miter lim="800000"/>
        </a:ln>
        <a:effectLst/>
      </dsp:spPr>
      <dsp:style>
        <a:lnRef idx="2">
          <a:schemeClr val="accent4"/>
        </a:lnRef>
        <a:fillRef idx="0">
          <a:schemeClr val="accent4"/>
        </a:fillRef>
        <a:effectRef idx="1">
          <a:schemeClr val="accent4"/>
        </a:effectRef>
        <a:fontRef idx="minor">
          <a:schemeClr val="tx1"/>
        </a:fontRef>
      </dsp:style>
    </dsp:sp>
    <dsp:sp modelId="{71D91A7E-17E4-44E3-BD9D-615EDA3E3749}">
      <dsp:nvSpPr>
        <dsp:cNvPr id="0" name=""/>
        <dsp:cNvSpPr/>
      </dsp:nvSpPr>
      <dsp:spPr>
        <a:xfrm>
          <a:off x="4423090" y="1700495"/>
          <a:ext cx="0" cy="500145"/>
        </a:xfrm>
        <a:prstGeom prst="line">
          <a:avLst/>
        </a:prstGeom>
        <a:noFill/>
        <a:ln w="12700" cap="flat" cmpd="sng" algn="ctr">
          <a:solidFill>
            <a:srgbClr val="E96F2F"/>
          </a:solidFill>
          <a:prstDash val="dash"/>
          <a:miter lim="800000"/>
        </a:ln>
        <a:effectLst/>
      </dsp:spPr>
      <dsp:style>
        <a:lnRef idx="1">
          <a:scrgbClr r="0" g="0" b="0"/>
        </a:lnRef>
        <a:fillRef idx="0">
          <a:scrgbClr r="0" g="0" b="0"/>
        </a:fillRef>
        <a:effectRef idx="0">
          <a:scrgbClr r="0" g="0" b="0"/>
        </a:effectRef>
        <a:fontRef idx="minor"/>
      </dsp:style>
    </dsp:sp>
    <dsp:sp modelId="{64C7D185-7860-405C-A1C4-BC5BEAE7665A}">
      <dsp:nvSpPr>
        <dsp:cNvPr id="0" name=""/>
        <dsp:cNvSpPr/>
      </dsp:nvSpPr>
      <dsp:spPr>
        <a:xfrm>
          <a:off x="4373076" y="1600466"/>
          <a:ext cx="100029" cy="100029"/>
        </a:xfrm>
        <a:prstGeom prst="rect">
          <a:avLst/>
        </a:prstGeom>
        <a:solidFill>
          <a:srgbClr val="FF8F29"/>
        </a:solidFill>
        <a:ln w="12700" cap="flat" cmpd="sng" algn="ctr">
          <a:solidFill>
            <a:srgbClr val="E96F2F"/>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53A0B1-2B38-4CD3-9C54-A375DD0D0809}">
      <dsp:nvSpPr>
        <dsp:cNvPr id="0" name=""/>
        <dsp:cNvSpPr/>
      </dsp:nvSpPr>
      <dsp:spPr>
        <a:xfrm rot="10800000">
          <a:off x="5555401" y="2200641"/>
          <a:ext cx="1273850" cy="600174"/>
        </a:xfrm>
        <a:prstGeom prst="homePlate">
          <a:avLst>
            <a:gd name="adj" fmla="val 40000"/>
          </a:avLst>
        </a:prstGeom>
        <a:solidFill>
          <a:srgbClr val="FF8F29"/>
        </a:solidFill>
        <a:ln w="12700" cap="flat" cmpd="sng" algn="ctr">
          <a:solidFill>
            <a:srgbClr val="E96F2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622300" rtl="0">
            <a:lnSpc>
              <a:spcPct val="90000"/>
            </a:lnSpc>
            <a:spcBef>
              <a:spcPct val="0"/>
            </a:spcBef>
            <a:spcAft>
              <a:spcPct val="35000"/>
            </a:spcAft>
            <a:buNone/>
          </a:pPr>
          <a:r>
            <a:rPr lang="en-US" sz="1400" kern="1200" dirty="0">
              <a:latin typeface="Calibri Light" panose="020F0302020204030204"/>
            </a:rPr>
            <a:t> Other NRENs interested</a:t>
          </a:r>
          <a:endParaRPr lang="en-US" sz="1400" kern="1200" dirty="0"/>
        </a:p>
      </dsp:txBody>
      <dsp:txXfrm rot="10800000">
        <a:off x="5675436" y="2200641"/>
        <a:ext cx="1153815" cy="600174"/>
      </dsp:txXfrm>
    </dsp:sp>
    <dsp:sp modelId="{B01C0B76-A3EA-412E-AEC4-9BB92783B778}">
      <dsp:nvSpPr>
        <dsp:cNvPr id="0" name=""/>
        <dsp:cNvSpPr/>
      </dsp:nvSpPr>
      <dsp:spPr>
        <a:xfrm>
          <a:off x="5307708" y="3400990"/>
          <a:ext cx="1769236" cy="160046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24460" rIns="0" bIns="124460" numCol="1" spcCol="1270" anchor="t" anchorCtr="1">
          <a:noAutofit/>
        </a:bodyPr>
        <a:lstStyle/>
        <a:p>
          <a:pPr marL="0" lvl="0" indent="0" algn="ctr" defTabSz="622300" rtl="0">
            <a:lnSpc>
              <a:spcPct val="90000"/>
            </a:lnSpc>
            <a:spcBef>
              <a:spcPct val="0"/>
            </a:spcBef>
            <a:spcAft>
              <a:spcPct val="35000"/>
            </a:spcAft>
            <a:buNone/>
          </a:pPr>
          <a:r>
            <a:rPr lang="en-US" sz="1400" b="1" kern="1200" dirty="0">
              <a:solidFill>
                <a:schemeClr val="accent2">
                  <a:lumMod val="90000"/>
                  <a:lumOff val="10000"/>
                </a:schemeClr>
              </a:solidFill>
              <a:latin typeface="Calibri Light" panose="020F0302020204030204"/>
            </a:rPr>
            <a:t> July-October 2024</a:t>
          </a:r>
          <a:endParaRPr lang="en-US" sz="1400" b="1" kern="1200" dirty="0">
            <a:solidFill>
              <a:schemeClr val="accent2">
                <a:lumMod val="90000"/>
                <a:lumOff val="10000"/>
              </a:schemeClr>
            </a:solidFill>
          </a:endParaRPr>
        </a:p>
      </dsp:txBody>
      <dsp:txXfrm>
        <a:off x="5307708" y="3400990"/>
        <a:ext cx="1769236" cy="1600466"/>
      </dsp:txXfrm>
    </dsp:sp>
    <dsp:sp modelId="{B2C6DB5C-64A6-4617-9D12-BFEA8A9174A4}">
      <dsp:nvSpPr>
        <dsp:cNvPr id="0" name=""/>
        <dsp:cNvSpPr/>
      </dsp:nvSpPr>
      <dsp:spPr>
        <a:xfrm>
          <a:off x="6192326" y="2800815"/>
          <a:ext cx="0" cy="500145"/>
        </a:xfrm>
        <a:prstGeom prst="line">
          <a:avLst/>
        </a:prstGeom>
        <a:noFill/>
        <a:ln w="12700" cap="flat" cmpd="sng" algn="ctr">
          <a:solidFill>
            <a:srgbClr val="E96F2F"/>
          </a:solidFill>
          <a:prstDash val="dash"/>
          <a:miter lim="800000"/>
        </a:ln>
        <a:effectLst/>
      </dsp:spPr>
      <dsp:style>
        <a:lnRef idx="1">
          <a:scrgbClr r="0" g="0" b="0"/>
        </a:lnRef>
        <a:fillRef idx="0">
          <a:scrgbClr r="0" g="0" b="0"/>
        </a:fillRef>
        <a:effectRef idx="0">
          <a:scrgbClr r="0" g="0" b="0"/>
        </a:effectRef>
        <a:fontRef idx="minor"/>
      </dsp:style>
    </dsp:sp>
    <dsp:sp modelId="{DB9343B4-8B71-4D71-82B3-BBC6E418CE6A}">
      <dsp:nvSpPr>
        <dsp:cNvPr id="0" name=""/>
        <dsp:cNvSpPr/>
      </dsp:nvSpPr>
      <dsp:spPr>
        <a:xfrm>
          <a:off x="6142312" y="3300961"/>
          <a:ext cx="100029" cy="100029"/>
        </a:xfrm>
        <a:prstGeom prst="rect">
          <a:avLst/>
        </a:prstGeom>
        <a:solidFill>
          <a:srgbClr val="FF8F29"/>
        </a:solidFill>
        <a:ln w="12700" cap="flat" cmpd="sng" algn="ctr">
          <a:solidFill>
            <a:srgbClr val="E96F2F"/>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222E5C-E8F3-4999-AABD-17D99E53B65F}">
      <dsp:nvSpPr>
        <dsp:cNvPr id="0" name=""/>
        <dsp:cNvSpPr/>
      </dsp:nvSpPr>
      <dsp:spPr>
        <a:xfrm>
          <a:off x="0" y="1157794"/>
          <a:ext cx="1033593" cy="1033593"/>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6951ECB-332A-482D-B926-789B7C61EDAE}">
      <dsp:nvSpPr>
        <dsp:cNvPr id="0" name=""/>
        <dsp:cNvSpPr/>
      </dsp:nvSpPr>
      <dsp:spPr>
        <a:xfrm>
          <a:off x="14" y="2193747"/>
          <a:ext cx="2953125" cy="512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en-US" sz="1800" kern="1200">
              <a:solidFill>
                <a:schemeClr val="accent2">
                  <a:lumMod val="90000"/>
                  <a:lumOff val="10000"/>
                </a:schemeClr>
              </a:solidFill>
            </a:rPr>
            <a:t>No fixed monthly fee for subscribing to the service</a:t>
          </a:r>
        </a:p>
      </dsp:txBody>
      <dsp:txXfrm>
        <a:off x="14" y="2193747"/>
        <a:ext cx="2953125" cy="512182"/>
      </dsp:txXfrm>
    </dsp:sp>
    <dsp:sp modelId="{F2DBED68-A176-44D5-944B-54120DED75B1}">
      <dsp:nvSpPr>
        <dsp:cNvPr id="0" name=""/>
        <dsp:cNvSpPr/>
      </dsp:nvSpPr>
      <dsp:spPr>
        <a:xfrm>
          <a:off x="959" y="2753707"/>
          <a:ext cx="2953125" cy="692596"/>
        </a:xfrm>
        <a:prstGeom prst="rect">
          <a:avLst/>
        </a:prstGeom>
        <a:noFill/>
        <a:ln>
          <a:noFill/>
        </a:ln>
        <a:effectLst/>
      </dsp:spPr>
      <dsp:style>
        <a:lnRef idx="0">
          <a:scrgbClr r="0" g="0" b="0"/>
        </a:lnRef>
        <a:fillRef idx="0">
          <a:scrgbClr r="0" g="0" b="0"/>
        </a:fillRef>
        <a:effectRef idx="0">
          <a:scrgbClr r="0" g="0" b="0"/>
        </a:effectRef>
        <a:fontRef idx="minor"/>
      </dsp:style>
    </dsp:sp>
    <dsp:sp modelId="{992BE611-94D0-4D47-AFA0-B9F02E6CFB3E}">
      <dsp:nvSpPr>
        <dsp:cNvPr id="0" name=""/>
        <dsp:cNvSpPr/>
      </dsp:nvSpPr>
      <dsp:spPr>
        <a:xfrm>
          <a:off x="3398281" y="1180099"/>
          <a:ext cx="1033593" cy="1033593"/>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8FEF14F-C66D-46A5-AF76-F5159E7AA16C}">
      <dsp:nvSpPr>
        <dsp:cNvPr id="0" name=""/>
        <dsp:cNvSpPr/>
      </dsp:nvSpPr>
      <dsp:spPr>
        <a:xfrm>
          <a:off x="3470792" y="2216048"/>
          <a:ext cx="2953125" cy="512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en-US" sz="1800" kern="1200" dirty="0">
              <a:solidFill>
                <a:schemeClr val="accent2">
                  <a:lumMod val="90000"/>
                  <a:lumOff val="10000"/>
                </a:schemeClr>
              </a:solidFill>
            </a:rPr>
            <a:t>Billing based on usage</a:t>
          </a:r>
        </a:p>
      </dsp:txBody>
      <dsp:txXfrm>
        <a:off x="3470792" y="2216048"/>
        <a:ext cx="2953125" cy="512182"/>
      </dsp:txXfrm>
    </dsp:sp>
    <dsp:sp modelId="{65105EF3-2B38-4E68-A540-A904B2282E79}">
      <dsp:nvSpPr>
        <dsp:cNvPr id="0" name=""/>
        <dsp:cNvSpPr/>
      </dsp:nvSpPr>
      <dsp:spPr>
        <a:xfrm>
          <a:off x="3470881" y="2753707"/>
          <a:ext cx="2953125" cy="692596"/>
        </a:xfrm>
        <a:prstGeom prst="rect">
          <a:avLst/>
        </a:prstGeom>
        <a:noFill/>
        <a:ln>
          <a:noFill/>
        </a:ln>
        <a:effectLst/>
      </dsp:spPr>
      <dsp:style>
        <a:lnRef idx="0">
          <a:scrgbClr r="0" g="0" b="0"/>
        </a:lnRef>
        <a:fillRef idx="0">
          <a:scrgbClr r="0" g="0" b="0"/>
        </a:fillRef>
        <a:effectRef idx="0">
          <a:scrgbClr r="0" g="0" b="0"/>
        </a:effectRef>
        <a:fontRef idx="minor"/>
      </dsp:style>
    </dsp:sp>
    <dsp:sp modelId="{FBB4BC05-BC76-43EA-9608-DACF80850CB5}">
      <dsp:nvSpPr>
        <dsp:cNvPr id="0" name=""/>
        <dsp:cNvSpPr/>
      </dsp:nvSpPr>
      <dsp:spPr>
        <a:xfrm>
          <a:off x="6795831" y="1180099"/>
          <a:ext cx="1033593" cy="1033593"/>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6EEDD753-EC7F-4ED6-A150-9082C4F60CA7}">
      <dsp:nvSpPr>
        <dsp:cNvPr id="0" name=""/>
        <dsp:cNvSpPr/>
      </dsp:nvSpPr>
      <dsp:spPr>
        <a:xfrm>
          <a:off x="6941600" y="2204898"/>
          <a:ext cx="2953125" cy="5121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100000"/>
            </a:lnSpc>
            <a:spcBef>
              <a:spcPct val="0"/>
            </a:spcBef>
            <a:spcAft>
              <a:spcPct val="35000"/>
            </a:spcAft>
            <a:buNone/>
            <a:defRPr b="1"/>
          </a:pPr>
          <a:r>
            <a:rPr lang="en-US" sz="1800" kern="1200">
              <a:solidFill>
                <a:schemeClr val="accent2">
                  <a:lumMod val="90000"/>
                  <a:lumOff val="10000"/>
                </a:schemeClr>
              </a:solidFill>
            </a:rPr>
            <a:t>Offered via a layered approach</a:t>
          </a:r>
        </a:p>
      </dsp:txBody>
      <dsp:txXfrm>
        <a:off x="6941600" y="2204898"/>
        <a:ext cx="2953125" cy="512182"/>
      </dsp:txXfrm>
    </dsp:sp>
    <dsp:sp modelId="{34D710E3-A957-415C-9B61-4A72682DC35F}">
      <dsp:nvSpPr>
        <dsp:cNvPr id="0" name=""/>
        <dsp:cNvSpPr/>
      </dsp:nvSpPr>
      <dsp:spPr>
        <a:xfrm>
          <a:off x="6940802" y="2753707"/>
          <a:ext cx="2953125" cy="6925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pPr>
          <a:r>
            <a:rPr lang="en-US" sz="1400" kern="1200">
              <a:solidFill>
                <a:schemeClr val="accent2">
                  <a:lumMod val="90000"/>
                  <a:lumOff val="10000"/>
                </a:schemeClr>
              </a:solidFill>
            </a:rPr>
            <a:t>GÉANT acts as primary Service Manager</a:t>
          </a:r>
        </a:p>
        <a:p>
          <a:pPr marL="0" lvl="0" indent="0" algn="l" defTabSz="622300">
            <a:lnSpc>
              <a:spcPct val="100000"/>
            </a:lnSpc>
            <a:spcBef>
              <a:spcPct val="0"/>
            </a:spcBef>
            <a:spcAft>
              <a:spcPct val="35000"/>
            </a:spcAft>
            <a:buNone/>
          </a:pPr>
          <a:r>
            <a:rPr lang="en-US" sz="1400" kern="1200">
              <a:solidFill>
                <a:schemeClr val="accent2">
                  <a:lumMod val="90000"/>
                  <a:lumOff val="10000"/>
                </a:schemeClr>
              </a:solidFill>
            </a:rPr>
            <a:t>NRENs act as users and/or managers for their Institutions</a:t>
          </a:r>
        </a:p>
      </dsp:txBody>
      <dsp:txXfrm>
        <a:off x="6940802" y="2753707"/>
        <a:ext cx="2953125" cy="692596"/>
      </dsp:txXfrm>
    </dsp:sp>
  </dsp:spTree>
</dsp:drawing>
</file>

<file path=ppt/diagrams/layout1.xml><?xml version="1.0" encoding="utf-8"?>
<dgm:layoutDef xmlns:dgm="http://schemas.openxmlformats.org/drawingml/2006/diagram" xmlns:a="http://schemas.openxmlformats.org/drawingml/2006/main" uniqueId="urn:microsoft.com/office/officeart/2016/7/layout/HexagonTimeline">
  <dgm:title val="Hexagon Timeline"/>
  <dgm:desc val="Use to show a list of events in chronological order. An invisible box contains the description while the date is shown in hexagons, except for the first and last node where the date is shown in a home shape. It can display large amount of text with medium length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onstrLst>
      <dgm:constr type="primFontSz" for="des" forName="Parent1" val="20"/>
      <dgm:constr type="primFontSz" for="des" forName="Childtext1" val="20"/>
      <dgm:constr type="primFontSz" for="des" forName="Childtext1" refType="primFontSz" refFor="des" refForName="Parent1" op="lte"/>
      <dgm:constr type="w" for="ch" forName="composite" refType="w"/>
      <dgm:constr type="h" for="ch" forName="composite" refType="h"/>
      <dgm:constr type="w" for="ch" forName="spaceBetweenRectangles" refType="w" fact="0"/>
      <dgm:constr type="h" for="ch" forName="spaceBetweenRectangles" refType="h" fact="0"/>
      <dgm:constr type="primFontSz" for="des" forName="Parent1" op="equ"/>
      <dgm:constr type="primFontSz" for="des" forName="Childtext1" op="equ"/>
    </dgm:constrLst>
    <dgm:forEach name="nodesForEach" axis="ch" ptType="node">
      <dgm:layoutNode name="composite">
        <dgm:alg type="composite"/>
        <dgm:shape xmlns:r="http://schemas.openxmlformats.org/officeDocument/2006/relationships" r:blip="">
          <dgm:adjLst/>
        </dgm:shape>
        <dgm:choose name="casesForSnakingLogic">
          <dgm:if name="Name7" axis="self" ptType="node" func="posOdd" op="equ" val="1">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t" for="ch" forName="Childtext1" refType="h" fact="0"/>
              <dgm:constr type="w" for="ch" forName="ConnectLine"/>
              <dgm:constr type="h" for="ch" forName="ConnectLine" refType="h" fact="0.1"/>
              <dgm:constr type="b" for="ch" forName="ConnectLine" refType="t" refFor="ch" refForName="Parent1"/>
              <dgm:constr type="ctrX" for="ch" forName="ConnectLine" refType="w" fact="0.5"/>
              <dgm:constr type="w" for="ch" forName="ConnectLineEnd" refType="h" fact="0.02"/>
              <dgm:constr type="h" for="ch" forName="ConnectLineEnd" refType="h" fact="0.02"/>
              <dgm:constr type="b" for="ch" forName="ConnectLineEnd" refType="t" refFor="ch" refForName="ConnectLine"/>
              <dgm:constr type="ctrX" for="ch" forName="ConnectLineEnd" refType="ctrX" refFor="ch" refForName="ConnectLine"/>
              <dgm:constr type="w" for="ch" forName="EmptyPane" refType="w"/>
              <dgm:constr type="b" for="ch" forName="EmptyPane" refType="h"/>
              <dgm:constr type="h" for="ch" forName="EmptyPane" refType="h" fact="0.44"/>
            </dgm:constrLst>
          </dgm:if>
          <dgm:else name="Name8">
            <dgm:constrLst>
              <dgm:constr type="w" for="ch" forName="Parent1" refType="w" fact="0.72"/>
              <dgm:constr type="ctrY" for="ch" forName="Parent1" refType="h" fact="0.5"/>
              <dgm:constr type="h" for="ch" forName="Parent1" refType="h" fact="0.12"/>
              <dgm:constr type="l" for="ch" forName="Parent1" refType="w" fact="0.14"/>
              <dgm:constr type="w" for="ch" forName="Childtext1" refType="w"/>
              <dgm:constr type="h" for="ch" forName="Childtext1" refType="h" fact="0.32"/>
              <dgm:constr type="b" for="ch" forName="Childtext1" refType="h"/>
              <dgm:constr type="w" for="ch" forName="ConnectLine"/>
              <dgm:constr type="h" for="ch" forName="ConnectLine" refType="h" fact="0.1"/>
              <dgm:constr type="t" for="ch" forName="ConnectLine" refType="b" refFor="ch" refForName="Parent1"/>
              <dgm:constr type="ctrX" for="ch" forName="ConnectLine" refType="w" fact="0.5"/>
              <dgm:constr type="w" for="ch" forName="ConnectLineEnd" refType="h" fact="0.02"/>
              <dgm:constr type="h" for="ch" forName="ConnectLineEnd" refType="h" fact="0.02"/>
              <dgm:constr type="t" for="ch" forName="ConnectLineEnd" refType="b" refFor="ch" refForName="ConnectLine"/>
              <dgm:constr type="ctrX" for="ch" forName="ConnectLineEnd" refType="ctrX" refFor="ch" refForName="ConnectLine"/>
              <dgm:constr type="w" for="ch" forName="EmptyPane" refType="w"/>
              <dgm:constr type="h" for="ch" forName="EmptyPane" refType="h" fact="0.44"/>
            </dgm:constrLst>
          </dgm:else>
        </dgm:choose>
        <dgm:layoutNode name="Parent1" styleLbl="alignNode1">
          <dgm:varLst>
            <dgm:chMax val="1"/>
            <dgm:chPref val="1"/>
            <dgm:bulletEnabled val="1"/>
          </dgm:varLst>
          <dgm:alg type="tx"/>
          <dgm:choose name="casesForFirstAndLastNode">
            <dgm:if name="startNode" axis="self" ptType="node" func="pos" op="equ" val="1">
              <dgm:choose name="removeLineWhenOnlyOneNode">
                <dgm:if name="ifOnlyOneNode" axis="followSib" ptType="node" func="cnt" op="equ" val="0">
                  <dgm:shape xmlns:r="http://schemas.openxmlformats.org/officeDocument/2006/relationships" type="rect" r:blip="">
                    <dgm:adjLst/>
                  </dgm:shape>
                </dgm:if>
                <dgm:else name="ifMoreThanOneNode">
                  <dgm:choose name="Name18">
                    <dgm:if name="Name19" func="var" arg="dir" op="equ" val="norm">
                      <dgm:shape xmlns:r="http://schemas.openxmlformats.org/officeDocument/2006/relationships" type="homePlate" r:blip="">
                        <dgm:adjLst>
                          <dgm:adj idx="1" val="0.4"/>
                        </dgm:adjLst>
                      </dgm:shape>
                    </dgm:if>
                    <dgm:else name="Name20">
                      <dgm:shape xmlns:r="http://schemas.openxmlformats.org/officeDocument/2006/relationships" rot="180" type="homePlate" r:blip="">
                        <dgm:adjLst>
                          <dgm:adj idx="1" val="0.4"/>
                        </dgm:adjLst>
                      </dgm:shape>
                    </dgm:else>
                  </dgm:choose>
                </dgm:else>
              </dgm:choose>
            </dgm:if>
            <dgm:else name="notStartNode">
              <dgm:choose name="Name22">
                <dgm:if name="Name23" axis="self" ptType="node" func="revPos" op="equ" val="1">
                  <dgm:choose name="Name24">
                    <dgm:if name="Name25" func="var" arg="dir" op="equ" val="norm">
                      <dgm:shape xmlns:r="http://schemas.openxmlformats.org/officeDocument/2006/relationships" rot="180" type="homePlate" r:blip="">
                        <dgm:adjLst>
                          <dgm:adj idx="1" val="0.4"/>
                        </dgm:adjLst>
                      </dgm:shape>
                    </dgm:if>
                    <dgm:else name="Name26">
                      <dgm:shape xmlns:r="http://schemas.openxmlformats.org/officeDocument/2006/relationships" type="homePlate" r:blip="">
                        <dgm:adjLst>
                          <dgm:adj idx="1" val="0.4"/>
                        </dgm:adjLst>
                      </dgm:shape>
                    </dgm:else>
                  </dgm:choose>
                </dgm:if>
                <dgm:else name="Name27">
                  <dgm:shape xmlns:r="http://schemas.openxmlformats.org/officeDocument/2006/relationships" type="hexagon" r:blip="">
                    <dgm:adjLst>
                      <dgm:adj idx="1" val="0.4"/>
                    </dgm:adjLst>
                  </dgm:shape>
                </dgm:else>
              </dgm:choose>
            </dgm:else>
          </dgm:choose>
          <dgm:presOf axis="self" ptType="node"/>
          <dgm:constrLst>
            <dgm:constr type="lMarg" refType="primFontSz" fact="0.6"/>
            <dgm:constr type="rMarg" refType="primFontSz" fact="0.6"/>
            <dgm:constr type="tMarg" refType="primFontSz" fact="0.6"/>
            <dgm:constr type="bMarg" refType="primFontSz" fact="0.6"/>
          </dgm:constrLst>
          <dgm:ruleLst>
            <dgm:rule type="primFontSz" val="11" fact="NaN" max="NaN"/>
          </dgm:ruleLst>
        </dgm:layoutNode>
        <dgm:layoutNode name="Childtext1" styleLbl="revTx" moveWith="Parent1">
          <dgm:varLst>
            <dgm:chMax val="0"/>
            <dgm:chPref val="0"/>
            <dgm:bulletEnabled/>
          </dgm:varLst>
          <dgm:choose name="casesForTxtDirLogic1">
            <dgm:if name="Name77" axis="self" ptType="node" func="posOdd" op="equ" val="1">
              <dgm:alg type="tx">
                <dgm:param type="txAnchorVert" val="b"/>
                <dgm:param type="txAnchorHorz" val="ctr"/>
                <dgm:param type="parTxRTLAlign" val="ctr"/>
                <dgm:param type="parTxLTRAlign" val="ctr"/>
              </dgm:alg>
            </dgm:if>
            <dgm:else name="Name88">
              <dgm:alg type="tx">
                <dgm:param type="txAnchorVert" val="t"/>
                <dgm:param type="txAnchorHorz" val="ctr"/>
                <dgm:param type="parTxRTLAlign" val="ctr"/>
                <dgm:param type="parTxLTRAlign" val="ctr"/>
              </dgm:alg>
            </dgm:else>
          </dgm:choose>
          <dgm:shape xmlns:r="http://schemas.openxmlformats.org/officeDocument/2006/relationships" type="rect" r:blip="">
            <dgm:adjLst/>
          </dgm:shape>
          <dgm:constrLst>
            <dgm:constr type="lMarg"/>
            <dgm:constr type="rMarg"/>
            <dgm:constr type="tMarg" refType="primFontSz" fact="0.7"/>
            <dgm:constr type="bMarg" refType="primFontSz" fact="0.7"/>
          </dgm:constrLst>
          <dgm:presOf axis="ch" ptType="node"/>
          <dgm:ruleLst>
            <dgm:rule type="primFontSz" val="11" fact="NaN" max="NaN"/>
          </dgm:ruleLst>
        </dgm:layoutNode>
        <dgm:layoutNode name="ConnectLine" styleLbl="sibTrans1D1" moveWith="Parent1">
          <dgm:alg type="sp"/>
          <dgm:shape xmlns:r="http://schemas.openxmlformats.org/officeDocument/2006/relationships" type="line" r:blip="">
            <dgm:adjLst/>
            <dgm:extLst>
              <a:ext uri="{B698B0E9-8C71-41B9-8309-B3DCBF30829C}">
                <dgm1612:spPr xmlns:dgm1612="http://schemas.microsoft.com/office/drawing/2016/12/diagram">
                  <a:ln w="12700">
                    <a:prstDash val="dash"/>
                  </a:ln>
                </dgm1612:spPr>
              </a:ext>
            </dgm:extLst>
          </dgm:shape>
          <dgm:presOf/>
          <dgm:constrLst/>
        </dgm:layoutNode>
        <dgm:layoutNode name="ConnectLineEnd" styleLbl="node1" moveWith="Parent1">
          <dgm:alg type="sp"/>
          <dgm:shape xmlns:r="http://schemas.openxmlformats.org/officeDocument/2006/relationships" type="rect" r:blip="">
            <dgm:adjLst/>
          </dgm:shape>
          <dgm:presOf/>
          <dgm:constrLst/>
        </dgm:layoutNode>
        <dgm:layoutNode name="EmptyPane" moveWith="Parent1">
          <dgm:alg type="sp"/>
          <dgm:shape xmlns:r="http://schemas.openxmlformats.org/officeDocument/2006/relationships" r:blip="">
            <dgm:adjLst/>
          </dgm:shape>
          <dgm:presOf/>
          <dgm:constrLst/>
        </dgm:layoutNode>
      </dgm:layoutNode>
      <dgm:forEach name="Name28" axis="followSib" ptType="sibTrans" cnt="1">
        <dgm:layoutNode name="spaceBetweenRectangles" styleLbl="fgAcc1">
          <dgm:alg type="conn">
            <dgm:param type="dim" val="1D"/>
            <dgm:param type="srcNode" val="Parent1"/>
            <dgm:param type="dstNode" val="Parent1"/>
            <dgm:param type="begPts" val="midR"/>
            <dgm:param type="endPts" val="midL"/>
            <dgm:param type="endSty" val="noArr"/>
          </dgm:alg>
          <dgm:shape xmlns:r="http://schemas.openxmlformats.org/officeDocument/2006/relationships" type="conn" r:blip="" zOrderOff="-2">
            <dgm:adjLst/>
          </dgm:shape>
          <dgm:presOf/>
          <dgm:constrLst>
            <dgm:constr type="connDist"/>
            <dgm:constr type="begPad"/>
            <dgm:constr type="endPad"/>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18/10/2024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4084298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L"/>
          </a:p>
        </p:txBody>
      </p:sp>
      <p:sp>
        <p:nvSpPr>
          <p:cNvPr id="4" name="Slide Number Placeholder 3"/>
          <p:cNvSpPr>
            <a:spLocks noGrp="1"/>
          </p:cNvSpPr>
          <p:nvPr>
            <p:ph type="sldNum" sz="quarter" idx="5"/>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2137868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slide provides a quick overview of the main points, which we'll discuss in more detail shortly. </a:t>
            </a:r>
          </a:p>
          <a:p>
            <a:r>
              <a:rPr lang="en-GB"/>
              <a:t> </a:t>
            </a:r>
          </a:p>
          <a:p>
            <a:pPr marL="171450" indent="-171450">
              <a:lnSpc>
                <a:spcPct val="100000"/>
              </a:lnSpc>
              <a:buFontTx/>
              <a:buChar char="-"/>
            </a:pPr>
            <a:r>
              <a:rPr lang="en-GB"/>
              <a:t>GÉANT VMS enables NRENS and their connected institutions to scan IP-address ranges for software vulnerabilities.</a:t>
            </a:r>
          </a:p>
          <a:p>
            <a:pPr marL="171450" indent="-171450">
              <a:lnSpc>
                <a:spcPct val="100000"/>
              </a:lnSpc>
              <a:buFontTx/>
              <a:buChar char="-"/>
            </a:pPr>
            <a:r>
              <a:rPr lang="en-GB"/>
              <a:t>Instead of a fixed monthly fee, NRENs are billed based on the number of IP addresses scanned. This means you only pay for what you use.</a:t>
            </a:r>
          </a:p>
          <a:p>
            <a:pPr marL="171450" indent="-171450">
              <a:lnSpc>
                <a:spcPct val="100000"/>
              </a:lnSpc>
              <a:buFontTx/>
              <a:buChar char="-"/>
            </a:pPr>
            <a:r>
              <a:rPr lang="en-GB"/>
              <a:t>The service is structured through a layered approach, where GÉANT acts as the primary service Manager and the NRENs act as users and/ or managers for their connected institutions. </a:t>
            </a:r>
            <a:endParaRPr lang="en-NL"/>
          </a:p>
        </p:txBody>
      </p:sp>
      <p:sp>
        <p:nvSpPr>
          <p:cNvPr id="4" name="Slide Number Placeholder 3"/>
          <p:cNvSpPr>
            <a:spLocks noGrp="1"/>
          </p:cNvSpPr>
          <p:nvPr>
            <p:ph type="sldNum" sz="quarter" idx="5"/>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6754956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There are three different service models, how the service can be used. </a:t>
            </a:r>
          </a:p>
          <a:p>
            <a:r>
              <a:rPr lang="en-GB"/>
              <a:t>The main difference between the three is level of autonomy for connected institutions.</a:t>
            </a:r>
          </a:p>
          <a:p>
            <a:endParaRPr lang="en-GB" b="1"/>
          </a:p>
          <a:p>
            <a:pPr marL="228600" indent="-228600">
              <a:buAutoNum type="arabicPeriod"/>
            </a:pPr>
            <a:r>
              <a:rPr lang="en-GB" b="1"/>
              <a:t>Fully Managed Model</a:t>
            </a:r>
            <a:r>
              <a:rPr lang="en-GB"/>
              <a:t>: The NREN handles scan management, asset management, and scan scheduling. They send results to connected institutions, checking for false positives before sending.</a:t>
            </a:r>
          </a:p>
          <a:p>
            <a:pPr marL="228600" indent="-228600">
              <a:buAutoNum type="arabicPeriod"/>
            </a:pPr>
            <a:endParaRPr lang="en-GB"/>
          </a:p>
          <a:p>
            <a:pPr>
              <a:buFont typeface="+mj-lt"/>
              <a:buAutoNum type="arabicPeriod"/>
            </a:pPr>
            <a:r>
              <a:rPr lang="en-GB" b="1"/>
              <a:t> Self-Service Model</a:t>
            </a:r>
            <a:r>
              <a:rPr lang="en-GB"/>
              <a:t>: The NREN creates scan containers on the platform, manages users, provides first-line support, and handles invoicing. Connected institutions scan their own internal and external IP spaces.</a:t>
            </a:r>
          </a:p>
          <a:p>
            <a:pPr>
              <a:buFont typeface="+mj-lt"/>
              <a:buAutoNum type="arabicPeriod"/>
            </a:pPr>
            <a:endParaRPr lang="en-GB"/>
          </a:p>
          <a:p>
            <a:pPr>
              <a:buFont typeface="+mj-lt"/>
              <a:buAutoNum type="arabicPeriod"/>
            </a:pPr>
            <a:r>
              <a:rPr lang="en-GB" b="1"/>
              <a:t> Hybrid Model</a:t>
            </a:r>
            <a:r>
              <a:rPr lang="en-GB"/>
              <a:t>: The NREN manages scanning, while connected institutions review and export results from the platform.</a:t>
            </a:r>
          </a:p>
          <a:p>
            <a:endParaRPr lang="en-NL"/>
          </a:p>
        </p:txBody>
      </p:sp>
      <p:sp>
        <p:nvSpPr>
          <p:cNvPr id="4" name="Slide Number Placeholder 3"/>
          <p:cNvSpPr>
            <a:spLocks noGrp="1"/>
          </p:cNvSpPr>
          <p:nvPr>
            <p:ph type="sldNum" sz="quarter" idx="5"/>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2933756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AutoNum type="arabicPeriod"/>
            </a:pPr>
            <a:r>
              <a:rPr lang="en-NL" b="1" dirty="0"/>
              <a:t>No billing</a:t>
            </a:r>
          </a:p>
          <a:p>
            <a:pPr marL="342900" indent="-342900">
              <a:buAutoNum type="arabicPeriod"/>
            </a:pPr>
            <a:endParaRPr lang="en-NL" dirty="0"/>
          </a:p>
          <a:p>
            <a:pPr marL="342900" indent="-342900">
              <a:buAutoNum type="arabicPeriod"/>
            </a:pPr>
            <a:r>
              <a:rPr lang="en-US" b="1" dirty="0"/>
              <a:t>Added percentage</a:t>
            </a:r>
            <a:r>
              <a:rPr lang="en-US" dirty="0"/>
              <a:t> – for example charging €0.05 per month per host.</a:t>
            </a:r>
          </a:p>
          <a:p>
            <a:pPr marL="342900" indent="-342900">
              <a:buAutoNum type="arabicPeriod"/>
            </a:pPr>
            <a:endParaRPr lang="en-US" dirty="0"/>
          </a:p>
          <a:p>
            <a:pPr marL="342900" indent="-342900">
              <a:buAutoNum type="arabicPeriod"/>
            </a:pPr>
            <a:r>
              <a:rPr lang="en-US" b="1" dirty="0"/>
              <a:t>Fixed quarterly fee </a:t>
            </a:r>
            <a:r>
              <a:rPr lang="en-US" dirty="0"/>
              <a:t>– e.g. €250 per institution per quarter.</a:t>
            </a:r>
          </a:p>
          <a:p>
            <a:endParaRPr lang="en-NL" dirty="0"/>
          </a:p>
        </p:txBody>
      </p:sp>
      <p:sp>
        <p:nvSpPr>
          <p:cNvPr id="4" name="Slide Number Placeholder 3"/>
          <p:cNvSpPr>
            <a:spLocks noGrp="1"/>
          </p:cNvSpPr>
          <p:nvPr>
            <p:ph type="sldNum" sz="quarter" idx="5"/>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472787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E89F54-D063-CBD6-168D-AB837E55EB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AFDA7B-3DCC-F917-49F8-F4FE87053C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8BB0C5-42BF-43B3-62D2-201554D09117}"/>
              </a:ext>
            </a:extLst>
          </p:cNvPr>
          <p:cNvSpPr>
            <a:spLocks noGrp="1"/>
          </p:cNvSpPr>
          <p:nvPr>
            <p:ph type="body" idx="1"/>
          </p:nvPr>
        </p:nvSpPr>
        <p:spPr/>
        <p:txBody>
          <a:bodyPr/>
          <a:lstStyle/>
          <a:p>
            <a:pPr marL="342900" indent="-342900">
              <a:buAutoNum type="arabicPeriod"/>
            </a:pPr>
            <a:r>
              <a:rPr lang="en-NL" b="1" dirty="0"/>
              <a:t>No billing</a:t>
            </a:r>
          </a:p>
          <a:p>
            <a:pPr marL="342900" indent="-342900">
              <a:buAutoNum type="arabicPeriod"/>
            </a:pPr>
            <a:endParaRPr lang="en-NL" dirty="0"/>
          </a:p>
          <a:p>
            <a:pPr marL="342900" indent="-342900">
              <a:buAutoNum type="arabicPeriod"/>
            </a:pPr>
            <a:r>
              <a:rPr lang="en-US" b="1" dirty="0"/>
              <a:t>Added percentage</a:t>
            </a:r>
            <a:r>
              <a:rPr lang="en-US" dirty="0"/>
              <a:t> – for example charging €0.05 per month per host.</a:t>
            </a:r>
          </a:p>
          <a:p>
            <a:pPr marL="342900" indent="-342900">
              <a:buAutoNum type="arabicPeriod"/>
            </a:pPr>
            <a:endParaRPr lang="en-US" dirty="0"/>
          </a:p>
          <a:p>
            <a:pPr marL="342900" indent="-342900">
              <a:buAutoNum type="arabicPeriod"/>
            </a:pPr>
            <a:r>
              <a:rPr lang="en-US" b="1" dirty="0"/>
              <a:t>Fixed quarterly fee </a:t>
            </a:r>
            <a:r>
              <a:rPr lang="en-US" dirty="0"/>
              <a:t>– e.g. €250 per institution per quarter.</a:t>
            </a:r>
          </a:p>
          <a:p>
            <a:endParaRPr lang="en-NL" dirty="0"/>
          </a:p>
        </p:txBody>
      </p:sp>
      <p:sp>
        <p:nvSpPr>
          <p:cNvPr id="4" name="Slide Number Placeholder 3">
            <a:extLst>
              <a:ext uri="{FF2B5EF4-FFF2-40B4-BE49-F238E27FC236}">
                <a16:creationId xmlns:a16="http://schemas.microsoft.com/office/drawing/2014/main" id="{FCCF250E-3CAD-0980-107B-AB5633B02F6D}"/>
              </a:ext>
            </a:extLst>
          </p:cNvPr>
          <p:cNvSpPr>
            <a:spLocks noGrp="1"/>
          </p:cNvSpPr>
          <p:nvPr>
            <p:ph type="sldNum" sz="quarter" idx="5"/>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7156085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00FA2B3-1505-3A41-A87D-80572BB3C143}"/>
              </a:ext>
            </a:extLst>
          </p:cNvPr>
          <p:cNvSpPr>
            <a:spLocks noGrp="1"/>
          </p:cNvSpPr>
          <p:nvPr>
            <p:ph type="title"/>
          </p:nvPr>
        </p:nvSpPr>
        <p:spPr>
          <a:xfrm>
            <a:off x="998895" y="786634"/>
            <a:ext cx="9894723" cy="612508"/>
          </a:xfrm>
          <a:prstGeom prst="rect">
            <a:avLst/>
          </a:prstGeom>
        </p:spPr>
        <p:txBody>
          <a:bodyPr vert="horz" lIns="91440" tIns="45720" rIns="91440" bIns="45720" rtlCol="0" anchor="ctr">
            <a:noAutofit/>
          </a:bodyPr>
          <a:lstStyle>
            <a:lvl1pPr>
              <a:defRPr sz="2800"/>
            </a:lvl1pPr>
          </a:lstStyle>
          <a:p>
            <a:r>
              <a:rPr lang="en-GB"/>
              <a:t>Click to edit Master title style</a:t>
            </a:r>
          </a:p>
        </p:txBody>
      </p:sp>
      <p:sp>
        <p:nvSpPr>
          <p:cNvPr id="4" name="Content Placeholder 3">
            <a:extLst>
              <a:ext uri="{FF2B5EF4-FFF2-40B4-BE49-F238E27FC236}">
                <a16:creationId xmlns:a16="http://schemas.microsoft.com/office/drawing/2014/main" id="{EC916E53-B331-D746-836D-0D6BAC2D7CF0}"/>
              </a:ext>
            </a:extLst>
          </p:cNvPr>
          <p:cNvSpPr>
            <a:spLocks noGrp="1"/>
          </p:cNvSpPr>
          <p:nvPr>
            <p:ph sz="quarter" idx="10"/>
          </p:nvPr>
        </p:nvSpPr>
        <p:spPr>
          <a:xfrm>
            <a:off x="998895" y="1567629"/>
            <a:ext cx="9894887" cy="4503737"/>
          </a:xfrm>
          <a:prstGeom prst="rect">
            <a:avLst/>
          </a:prstGeo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183407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6" name="Title Placeholder 1">
            <a:extLst>
              <a:ext uri="{FF2B5EF4-FFF2-40B4-BE49-F238E27FC236}">
                <a16:creationId xmlns:a16="http://schemas.microsoft.com/office/drawing/2014/main" id="{439A0EAE-9DC7-E64C-B528-7FE2DD3BEA30}"/>
              </a:ext>
            </a:extLst>
          </p:cNvPr>
          <p:cNvSpPr>
            <a:spLocks noGrp="1"/>
          </p:cNvSpPr>
          <p:nvPr>
            <p:ph type="title"/>
          </p:nvPr>
        </p:nvSpPr>
        <p:spPr>
          <a:xfrm>
            <a:off x="998895" y="786634"/>
            <a:ext cx="9894723" cy="645559"/>
          </a:xfrm>
          <a:prstGeom prst="rect">
            <a:avLst/>
          </a:prstGeom>
        </p:spPr>
        <p:txBody>
          <a:bodyPr vert="horz" lIns="91440" tIns="45720" rIns="91440" bIns="45720" rtlCol="0" anchor="ctr">
            <a:normAutofit/>
          </a:bodyPr>
          <a:lstStyle>
            <a:lvl1pPr>
              <a:defRPr>
                <a:solidFill>
                  <a:schemeClr val="accent2">
                    <a:lumMod val="90000"/>
                    <a:lumOff val="10000"/>
                  </a:schemeClr>
                </a:solidFill>
              </a:defRPr>
            </a:lvl1pPr>
          </a:lstStyle>
          <a:p>
            <a:r>
              <a:rPr lang="en-GB"/>
              <a:t>Click to edit Master title style</a:t>
            </a:r>
          </a:p>
        </p:txBody>
      </p:sp>
      <p:sp>
        <p:nvSpPr>
          <p:cNvPr id="17" name="Content Placeholder 3">
            <a:extLst>
              <a:ext uri="{FF2B5EF4-FFF2-40B4-BE49-F238E27FC236}">
                <a16:creationId xmlns:a16="http://schemas.microsoft.com/office/drawing/2014/main" id="{0444729D-076A-B34E-817B-AAAD4F608C6D}"/>
              </a:ext>
            </a:extLst>
          </p:cNvPr>
          <p:cNvSpPr>
            <a:spLocks noGrp="1"/>
          </p:cNvSpPr>
          <p:nvPr>
            <p:ph sz="quarter" idx="10"/>
          </p:nvPr>
        </p:nvSpPr>
        <p:spPr>
          <a:xfrm>
            <a:off x="998895" y="1567629"/>
            <a:ext cx="9894887" cy="4503737"/>
          </a:xfrm>
          <a:prstGeom prst="rect">
            <a:avLst/>
          </a:prstGeom>
        </p:spPr>
        <p:txBody>
          <a:bodyPr/>
          <a:lstStyle>
            <a:lvl1pPr>
              <a:defRPr>
                <a:solidFill>
                  <a:schemeClr val="accent2">
                    <a:lumMod val="90000"/>
                    <a:lumOff val="10000"/>
                  </a:schemeClr>
                </a:solidFill>
              </a:defRPr>
            </a:lvl1pPr>
            <a:lvl2pPr>
              <a:defRPr>
                <a:solidFill>
                  <a:schemeClr val="accent2">
                    <a:lumMod val="90000"/>
                    <a:lumOff val="10000"/>
                  </a:schemeClr>
                </a:solidFill>
              </a:defRPr>
            </a:lvl2pPr>
            <a:lvl3pPr>
              <a:defRPr>
                <a:solidFill>
                  <a:schemeClr val="accent2">
                    <a:lumMod val="90000"/>
                    <a:lumOff val="10000"/>
                  </a:schemeClr>
                </a:solidFill>
              </a:defRPr>
            </a:lvl3pPr>
            <a:lvl4pPr>
              <a:defRPr>
                <a:solidFill>
                  <a:schemeClr val="accent2">
                    <a:lumMod val="90000"/>
                    <a:lumOff val="10000"/>
                  </a:schemeClr>
                </a:solidFill>
              </a:defRPr>
            </a:lvl4pPr>
            <a:lvl5pPr>
              <a:defRPr>
                <a:solidFill>
                  <a:schemeClr val="accent2">
                    <a:lumMod val="90000"/>
                    <a:lumOff val="1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200092670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698797"/>
            <a:ext cx="9923105" cy="749851"/>
          </a:xfrm>
          <a:prstGeom prst="rect">
            <a:avLst/>
          </a:prstGeom>
        </p:spPr>
        <p:txBody>
          <a:bodyPr vert="horz" lIns="91440" tIns="45720" rIns="91440" bIns="45720" rtlCol="0" anchor="ctr">
            <a:noAutofit/>
          </a:bodyPr>
          <a:lstStyle/>
          <a:p>
            <a:r>
              <a:rPr lang="en-GB"/>
              <a:t>Click to edit Master title style</a:t>
            </a:r>
          </a:p>
        </p:txBody>
      </p:sp>
      <p:sp>
        <p:nvSpPr>
          <p:cNvPr id="3" name="Text Placeholder 2"/>
          <p:cNvSpPr>
            <a:spLocks noGrp="1"/>
          </p:cNvSpPr>
          <p:nvPr>
            <p:ph type="body" idx="1"/>
          </p:nvPr>
        </p:nvSpPr>
        <p:spPr>
          <a:xfrm>
            <a:off x="998894" y="1566391"/>
            <a:ext cx="992310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Rectangle 6">
            <a:extLst>
              <a:ext uri="{FF2B5EF4-FFF2-40B4-BE49-F238E27FC236}">
                <a16:creationId xmlns:a16="http://schemas.microsoft.com/office/drawing/2014/main" id="{A0886023-3160-F54D-ABE2-A8AFA16E520E}"/>
              </a:ext>
            </a:extLst>
          </p:cNvPr>
          <p:cNvSpPr/>
          <p:nvPr userDrawn="1"/>
        </p:nvSpPr>
        <p:spPr>
          <a:xfrm>
            <a:off x="0" y="-38314"/>
            <a:ext cx="12192000" cy="593453"/>
          </a:xfrm>
          <a:prstGeom prst="rect">
            <a:avLst/>
          </a:prstGeom>
          <a:solidFill>
            <a:srgbClr val="1D28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a:p>
        </p:txBody>
      </p:sp>
      <p:sp>
        <p:nvSpPr>
          <p:cNvPr id="8" name="Slide Number Placeholder 5">
            <a:extLst>
              <a:ext uri="{FF2B5EF4-FFF2-40B4-BE49-F238E27FC236}">
                <a16:creationId xmlns:a16="http://schemas.microsoft.com/office/drawing/2014/main" id="{B72B47DB-29AD-084C-8232-6CAF9C67327F}"/>
              </a:ext>
            </a:extLst>
          </p:cNvPr>
          <p:cNvSpPr txBox="1">
            <a:spLocks/>
          </p:cNvSpPr>
          <p:nvPr userDrawn="1"/>
        </p:nvSpPr>
        <p:spPr>
          <a:xfrm>
            <a:off x="10385562" y="105344"/>
            <a:ext cx="670560" cy="33205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EB0FA4-9B1C-4D6B-AF0A-97437B69127A}" type="slidenum">
              <a:rPr lang="en-GB" smtClean="0">
                <a:solidFill>
                  <a:schemeClr val="bg1"/>
                </a:solidFill>
              </a:rPr>
              <a:pPr/>
              <a:t>‹#›</a:t>
            </a:fld>
            <a:r>
              <a:rPr lang="en-GB">
                <a:solidFill>
                  <a:schemeClr val="accent1">
                    <a:lumMod val="60000"/>
                    <a:lumOff val="40000"/>
                  </a:schemeClr>
                </a:solidFill>
              </a:rPr>
              <a:t>     </a:t>
            </a:r>
            <a:r>
              <a:rPr lang="en-GB">
                <a:solidFill>
                  <a:schemeClr val="bg1"/>
                </a:solidFill>
              </a:rPr>
              <a:t>|</a:t>
            </a:r>
          </a:p>
        </p:txBody>
      </p:sp>
      <p:sp>
        <p:nvSpPr>
          <p:cNvPr id="9" name="Text Placeholder 6">
            <a:extLst>
              <a:ext uri="{FF2B5EF4-FFF2-40B4-BE49-F238E27FC236}">
                <a16:creationId xmlns:a16="http://schemas.microsoft.com/office/drawing/2014/main" id="{365F78CF-3545-4647-AFFC-4E9114BD5F00}"/>
              </a:ext>
            </a:extLst>
          </p:cNvPr>
          <p:cNvSpPr txBox="1">
            <a:spLocks/>
          </p:cNvSpPr>
          <p:nvPr userDrawn="1"/>
        </p:nvSpPr>
        <p:spPr>
          <a:xfrm>
            <a:off x="11022254" y="139678"/>
            <a:ext cx="1268825" cy="290944"/>
          </a:xfrm>
          <a:prstGeom prst="rect">
            <a:avLst/>
          </a:prstGeom>
        </p:spPr>
        <p:txBody>
          <a:bodyPr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0">
                <a:solidFill>
                  <a:schemeClr val="bg1"/>
                </a:solidFill>
                <a:latin typeface="+mn-lt"/>
              </a:rPr>
              <a:t>GEANT.ORG</a:t>
            </a:r>
            <a:endParaRPr lang="en-GB" sz="1200" b="0">
              <a:solidFill>
                <a:schemeClr val="bg1"/>
              </a:solidFill>
              <a:latin typeface="+mn-lt"/>
            </a:endParaRPr>
          </a:p>
        </p:txBody>
      </p:sp>
      <p:pic>
        <p:nvPicPr>
          <p:cNvPr id="5" name="Picture 4" descr="A picture containing aircraft&#10;&#10;Description automatically generated">
            <a:extLst>
              <a:ext uri="{FF2B5EF4-FFF2-40B4-BE49-F238E27FC236}">
                <a16:creationId xmlns:a16="http://schemas.microsoft.com/office/drawing/2014/main" id="{A3DBBBB7-9CE4-D342-A765-EF35A5E661D0}"/>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10541" t="70685" r="16055" b="24139"/>
          <a:stretch/>
        </p:blipFill>
        <p:spPr>
          <a:xfrm flipH="1">
            <a:off x="0" y="-38313"/>
            <a:ext cx="10286482" cy="593452"/>
          </a:xfrm>
          <a:prstGeom prst="rect">
            <a:avLst/>
          </a:prstGeom>
        </p:spPr>
      </p:pic>
    </p:spTree>
  </p:cSld>
  <p:clrMap bg1="lt1" tx1="dk1" bg2="lt2" tx2="dk2" accent1="accent1" accent2="accent2" accent3="accent3" accent4="accent4" accent5="accent5" accent6="accent6" hlink="hlink" folHlink="folHlink"/>
  <p:sldLayoutIdLst>
    <p:sldLayoutId id="2147483657" r:id="rId1"/>
    <p:sldLayoutId id="2147483659" r:id="rId2"/>
  </p:sldLayoutIdLst>
  <p:hf hdr="0" ftr="0" dt="0"/>
  <p:txStyles>
    <p:titleStyle>
      <a:lvl1pPr algn="l" defTabSz="914400" rtl="0" eaLnBrk="1" latinLnBrk="0" hangingPunct="1">
        <a:lnSpc>
          <a:spcPct val="90000"/>
        </a:lnSpc>
        <a:spcBef>
          <a:spcPct val="0"/>
        </a:spcBef>
        <a:buNone/>
        <a:defRPr lang="en-GB" sz="2800" b="1" kern="1200" baseline="0" dirty="0">
          <a:solidFill>
            <a:schemeClr val="accent2">
              <a:lumMod val="90000"/>
              <a:lumOff val="1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accent2">
              <a:lumMod val="90000"/>
              <a:lumOff val="1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200" kern="1200">
          <a:solidFill>
            <a:schemeClr val="accent2">
              <a:lumMod val="90000"/>
              <a:lumOff val="1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90000"/>
              <a:lumOff val="1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90000"/>
              <a:lumOff val="1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svg"/><Relationship Id="rId5" Type="http://schemas.openxmlformats.org/officeDocument/2006/relationships/image" Target="../media/image23.png"/><Relationship Id="rId10" Type="http://schemas.openxmlformats.org/officeDocument/2006/relationships/image" Target="../media/image28.svg"/><Relationship Id="rId4" Type="http://schemas.openxmlformats.org/officeDocument/2006/relationships/image" Target="../media/image22.svg"/><Relationship Id="rId9"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hyperlink" Target="mailto:vms.admin@geant.org" TargetMode="External"/><Relationship Id="rId2" Type="http://schemas.openxmlformats.org/officeDocument/2006/relationships/hyperlink" Target="mailto:partner-relations@geant.org"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svg"/><Relationship Id="rId5" Type="http://schemas.openxmlformats.org/officeDocument/2006/relationships/image" Target="../media/image10.png"/><Relationship Id="rId4" Type="http://schemas.openxmlformats.org/officeDocument/2006/relationships/image" Target="../media/image9.sv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0.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B45E650-A7C9-7941-B8C1-9EB62BC38C2F}"/>
              </a:ext>
            </a:extLst>
          </p:cNvPr>
          <p:cNvSpPr/>
          <p:nvPr/>
        </p:nvSpPr>
        <p:spPr>
          <a:xfrm>
            <a:off x="0" y="-22302"/>
            <a:ext cx="12192000" cy="6842711"/>
          </a:xfrm>
          <a:prstGeom prst="rect">
            <a:avLst/>
          </a:prstGeom>
          <a:solidFill>
            <a:srgbClr val="303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01D1AD-FF15-244B-B225-8E5849DDC674}"/>
              </a:ext>
            </a:extLst>
          </p:cNvPr>
          <p:cNvPicPr>
            <a:picLocks noChangeAspect="1"/>
          </p:cNvPicPr>
          <p:nvPr/>
        </p:nvPicPr>
        <p:blipFill rotWithShape="1">
          <a:blip r:embed="rId3">
            <a:extLst>
              <a:ext uri="{28A0092B-C50C-407E-A947-70E740481C1C}">
                <a14:useLocalDpi xmlns:a14="http://schemas.microsoft.com/office/drawing/2010/main" val="0"/>
              </a:ext>
            </a:extLst>
          </a:blip>
          <a:srcRect l="13286" t="60631" r="43125" b="7997"/>
          <a:stretch/>
        </p:blipFill>
        <p:spPr>
          <a:xfrm>
            <a:off x="711199" y="-22302"/>
            <a:ext cx="11480801" cy="5825201"/>
          </a:xfrm>
          <a:prstGeom prst="rect">
            <a:avLst/>
          </a:prstGeom>
        </p:spPr>
      </p:pic>
      <p:sp>
        <p:nvSpPr>
          <p:cNvPr id="9" name="Text Placeholder 10"/>
          <p:cNvSpPr txBox="1">
            <a:spLocks/>
          </p:cNvSpPr>
          <p:nvPr/>
        </p:nvSpPr>
        <p:spPr>
          <a:xfrm>
            <a:off x="1255494" y="1619457"/>
            <a:ext cx="6059706" cy="737449"/>
          </a:xfrm>
          <a:prstGeom prst="rect">
            <a:avLst/>
          </a:prstGeom>
        </p:spPr>
        <p:txBody>
          <a:bodyPr lIns="91440" tIns="45720" rIns="91440" bIns="45720"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3000">
                <a:solidFill>
                  <a:schemeClr val="bg1"/>
                </a:solidFill>
              </a:rPr>
              <a:t>GÉANT Vulnerability Management Service (VMS)</a:t>
            </a:r>
            <a:endParaRPr lang="en-US" sz="3000">
              <a:solidFill>
                <a:schemeClr val="bg1"/>
              </a:solidFill>
              <a:ea typeface="Calibri"/>
              <a:cs typeface="Calibri"/>
            </a:endParaRPr>
          </a:p>
        </p:txBody>
      </p:sp>
      <p:sp>
        <p:nvSpPr>
          <p:cNvPr id="10" name="Text Placeholder 6"/>
          <p:cNvSpPr txBox="1">
            <a:spLocks/>
          </p:cNvSpPr>
          <p:nvPr/>
        </p:nvSpPr>
        <p:spPr>
          <a:xfrm>
            <a:off x="1255494" y="2607476"/>
            <a:ext cx="6753726" cy="749473"/>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a:solidFill>
                <a:schemeClr val="bg1"/>
              </a:solidFill>
              <a:latin typeface="+mn-lt"/>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1" b="15504"/>
          <a:stretch/>
        </p:blipFill>
        <p:spPr>
          <a:xfrm>
            <a:off x="1353030" y="682159"/>
            <a:ext cx="1432450" cy="689706"/>
          </a:xfrm>
          <a:prstGeom prst="rect">
            <a:avLst/>
          </a:prstGeom>
        </p:spPr>
      </p:pic>
      <p:sp>
        <p:nvSpPr>
          <p:cNvPr id="13" name="Text Placeholder 6"/>
          <p:cNvSpPr txBox="1">
            <a:spLocks/>
          </p:cNvSpPr>
          <p:nvPr/>
        </p:nvSpPr>
        <p:spPr>
          <a:xfrm>
            <a:off x="1255494" y="3498256"/>
            <a:ext cx="6753726" cy="732266"/>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rPr>
              <a:t>Zoë Fischer (GÉANT) &amp; Jeroen </a:t>
            </a:r>
            <a:r>
              <a:rPr lang="en-US" sz="2000" b="1" dirty="0" err="1">
                <a:solidFill>
                  <a:schemeClr val="bg1"/>
                </a:solidFill>
              </a:rPr>
              <a:t>Wijenbergh</a:t>
            </a:r>
            <a:r>
              <a:rPr lang="en-US" sz="2000" b="1" dirty="0">
                <a:solidFill>
                  <a:schemeClr val="bg1"/>
                </a:solidFill>
              </a:rPr>
              <a:t> (GÉANT)</a:t>
            </a:r>
          </a:p>
        </p:txBody>
      </p:sp>
      <p:sp>
        <p:nvSpPr>
          <p:cNvPr id="2" name="Rectangle 1">
            <a:extLst>
              <a:ext uri="{FF2B5EF4-FFF2-40B4-BE49-F238E27FC236}">
                <a16:creationId xmlns:a16="http://schemas.microsoft.com/office/drawing/2014/main" id="{07BFC8EF-A9F1-694B-9F9D-CC0F056AA3B5}"/>
              </a:ext>
            </a:extLst>
          </p:cNvPr>
          <p:cNvSpPr/>
          <p:nvPr/>
        </p:nvSpPr>
        <p:spPr>
          <a:xfrm>
            <a:off x="0" y="4847519"/>
            <a:ext cx="12192000" cy="2052067"/>
          </a:xfrm>
          <a:prstGeom prst="rect">
            <a:avLst/>
          </a:prstGeom>
          <a:solidFill>
            <a:srgbClr val="425E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ate Placeholder 3">
            <a:extLst>
              <a:ext uri="{FF2B5EF4-FFF2-40B4-BE49-F238E27FC236}">
                <a16:creationId xmlns:a16="http://schemas.microsoft.com/office/drawing/2014/main" id="{C850078D-81AF-0448-A794-95A3C416C535}"/>
              </a:ext>
            </a:extLst>
          </p:cNvPr>
          <p:cNvSpPr txBox="1">
            <a:spLocks/>
          </p:cNvSpPr>
          <p:nvPr/>
        </p:nvSpPr>
        <p:spPr>
          <a:xfrm>
            <a:off x="1255494" y="5922278"/>
            <a:ext cx="2480762" cy="61469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en-US">
                <a:solidFill>
                  <a:schemeClr val="bg1"/>
                </a:solidFill>
              </a:rPr>
              <a:t>Public</a:t>
            </a:r>
            <a:endParaRPr lang="en-GB">
              <a:solidFill>
                <a:schemeClr val="bg1"/>
              </a:solidFill>
            </a:endParaRPr>
          </a:p>
        </p:txBody>
      </p:sp>
      <p:sp>
        <p:nvSpPr>
          <p:cNvPr id="24" name="Text Placeholder 6">
            <a:extLst>
              <a:ext uri="{FF2B5EF4-FFF2-40B4-BE49-F238E27FC236}">
                <a16:creationId xmlns:a16="http://schemas.microsoft.com/office/drawing/2014/main" id="{E4D4F5F2-667F-9F48-BEA4-D811E44CE491}"/>
              </a:ext>
            </a:extLst>
          </p:cNvPr>
          <p:cNvSpPr txBox="1">
            <a:spLocks/>
          </p:cNvSpPr>
          <p:nvPr/>
        </p:nvSpPr>
        <p:spPr>
          <a:xfrm>
            <a:off x="1255494" y="5073436"/>
            <a:ext cx="5467827" cy="427671"/>
          </a:xfrm>
          <a:prstGeom prst="rect">
            <a:avLst/>
          </a:prstGeom>
        </p:spPr>
        <p:txBody>
          <a:bodyPr lIns="91440" tIns="45720" rIns="91440" bIns="45720" anchor="ct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solidFill>
                  <a:schemeClr val="bg1"/>
                </a:solidFill>
              </a:rPr>
              <a:t>SIG-MSP Poznan 2024 (Remote)</a:t>
            </a:r>
            <a:endParaRPr lang="en-US">
              <a:solidFill>
                <a:schemeClr val="bg1"/>
              </a:solidFill>
            </a:endParaRPr>
          </a:p>
          <a:p>
            <a:r>
              <a:rPr lang="en-GB" sz="1600" dirty="0">
                <a:solidFill>
                  <a:schemeClr val="bg1"/>
                </a:solidFill>
              </a:rPr>
              <a:t>24.10.2024</a:t>
            </a:r>
            <a:endParaRPr lang="en-GB" sz="1600">
              <a:solidFill>
                <a:schemeClr val="bg1"/>
              </a:solidFill>
              <a:ea typeface="Calibri"/>
              <a:cs typeface="Calibri"/>
            </a:endParaRPr>
          </a:p>
        </p:txBody>
      </p:sp>
    </p:spTree>
    <p:extLst>
      <p:ext uri="{BB962C8B-B14F-4D97-AF65-F5344CB8AC3E}">
        <p14:creationId xmlns:p14="http://schemas.microsoft.com/office/powerpoint/2010/main" val="255734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BCA747-2D0A-FCDE-96B4-80B3A3D927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6681FF-D08A-E57A-209E-B42EB407F1E4}"/>
              </a:ext>
            </a:extLst>
          </p:cNvPr>
          <p:cNvSpPr>
            <a:spLocks noGrp="1"/>
          </p:cNvSpPr>
          <p:nvPr>
            <p:ph type="title"/>
          </p:nvPr>
        </p:nvSpPr>
        <p:spPr/>
        <p:txBody>
          <a:bodyPr/>
          <a:lstStyle/>
          <a:p>
            <a:r>
              <a:rPr lang="en-NL" dirty="0"/>
              <a:t>Pricing and Charges </a:t>
            </a:r>
          </a:p>
        </p:txBody>
      </p:sp>
      <p:sp>
        <p:nvSpPr>
          <p:cNvPr id="3" name="Content Placeholder 2">
            <a:extLst>
              <a:ext uri="{FF2B5EF4-FFF2-40B4-BE49-F238E27FC236}">
                <a16:creationId xmlns:a16="http://schemas.microsoft.com/office/drawing/2014/main" id="{71FCB03B-6FBB-A8B9-BABC-63BCDD4C0CBC}"/>
              </a:ext>
            </a:extLst>
          </p:cNvPr>
          <p:cNvSpPr>
            <a:spLocks noGrp="1"/>
          </p:cNvSpPr>
          <p:nvPr>
            <p:ph sz="quarter" idx="10"/>
          </p:nvPr>
        </p:nvSpPr>
        <p:spPr>
          <a:xfrm>
            <a:off x="998896" y="1779886"/>
            <a:ext cx="3489978" cy="1300262"/>
          </a:xfrm>
        </p:spPr>
        <p:txBody>
          <a:bodyPr>
            <a:normAutofit fontScale="92500" lnSpcReduction="10000"/>
          </a:bodyPr>
          <a:lstStyle/>
          <a:p>
            <a:pPr lvl="0"/>
            <a:r>
              <a:rPr lang="en-NL" dirty="0">
                <a:solidFill>
                  <a:schemeClr val="tx2">
                    <a:lumMod val="40000"/>
                    <a:lumOff val="60000"/>
                  </a:schemeClr>
                </a:solidFill>
              </a:rPr>
              <a:t>Charges </a:t>
            </a:r>
            <a:r>
              <a:rPr lang="en-US" dirty="0">
                <a:solidFill>
                  <a:schemeClr val="tx2">
                    <a:lumMod val="40000"/>
                    <a:lumOff val="60000"/>
                  </a:schemeClr>
                </a:solidFill>
              </a:rPr>
              <a:t>based on IP-addresses scanned</a:t>
            </a:r>
            <a:endParaRPr lang="en-GB" dirty="0">
              <a:solidFill>
                <a:schemeClr val="tx2">
                  <a:lumMod val="40000"/>
                  <a:lumOff val="60000"/>
                </a:schemeClr>
              </a:solidFill>
            </a:endParaRPr>
          </a:p>
          <a:p>
            <a:r>
              <a:rPr lang="en-US" dirty="0">
                <a:solidFill>
                  <a:schemeClr val="tx2">
                    <a:lumMod val="40000"/>
                    <a:lumOff val="60000"/>
                  </a:schemeClr>
                </a:solidFill>
              </a:rPr>
              <a:t>Price per scanned IP address = € 0.04</a:t>
            </a:r>
          </a:p>
          <a:p>
            <a:pPr marL="0" indent="0">
              <a:buNone/>
            </a:pPr>
            <a:endParaRPr lang="en-NL" dirty="0"/>
          </a:p>
          <a:p>
            <a:pPr marL="0" indent="0">
              <a:buNone/>
            </a:pPr>
            <a:endParaRPr lang="en-NL" dirty="0"/>
          </a:p>
        </p:txBody>
      </p:sp>
      <p:sp>
        <p:nvSpPr>
          <p:cNvPr id="6" name="Rounded Rectangle 5">
            <a:extLst>
              <a:ext uri="{FF2B5EF4-FFF2-40B4-BE49-F238E27FC236}">
                <a16:creationId xmlns:a16="http://schemas.microsoft.com/office/drawing/2014/main" id="{5653C709-6231-51F3-1FD3-062375EC2017}"/>
              </a:ext>
            </a:extLst>
          </p:cNvPr>
          <p:cNvSpPr/>
          <p:nvPr/>
        </p:nvSpPr>
        <p:spPr>
          <a:xfrm>
            <a:off x="2336264" y="4987241"/>
            <a:ext cx="2152610" cy="1174570"/>
          </a:xfrm>
          <a:prstGeom prst="roundRect">
            <a:avLst/>
          </a:prstGeom>
          <a:solidFill>
            <a:srgbClr val="FFC189"/>
          </a:solidFill>
          <a:ln w="19050">
            <a:solidFill>
              <a:srgbClr val="FF8F29"/>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NL" sz="1000" b="1" dirty="0">
              <a:solidFill>
                <a:schemeClr val="accent2">
                  <a:lumMod val="90000"/>
                  <a:lumOff val="10000"/>
                </a:schemeClr>
              </a:solidFill>
            </a:endParaRPr>
          </a:p>
          <a:p>
            <a:pPr algn="ctr"/>
            <a:r>
              <a:rPr lang="en-NL" sz="2200" dirty="0">
                <a:solidFill>
                  <a:schemeClr val="accent2">
                    <a:lumMod val="90000"/>
                    <a:lumOff val="10000"/>
                  </a:schemeClr>
                </a:solidFill>
              </a:rPr>
              <a:t>Not Billing Connected Institutions</a:t>
            </a:r>
          </a:p>
          <a:p>
            <a:endParaRPr lang="en-NL" sz="1400" dirty="0">
              <a:solidFill>
                <a:schemeClr val="accent2">
                  <a:lumMod val="90000"/>
                  <a:lumOff val="10000"/>
                </a:schemeClr>
              </a:solidFill>
            </a:endParaRPr>
          </a:p>
        </p:txBody>
      </p:sp>
      <p:sp>
        <p:nvSpPr>
          <p:cNvPr id="9" name="TextBox 8">
            <a:extLst>
              <a:ext uri="{FF2B5EF4-FFF2-40B4-BE49-F238E27FC236}">
                <a16:creationId xmlns:a16="http://schemas.microsoft.com/office/drawing/2014/main" id="{32D54FCC-F051-A5A0-B067-0C74612E0C8B}"/>
              </a:ext>
            </a:extLst>
          </p:cNvPr>
          <p:cNvSpPr txBox="1"/>
          <p:nvPr/>
        </p:nvSpPr>
        <p:spPr>
          <a:xfrm>
            <a:off x="6489235" y="1782927"/>
            <a:ext cx="5144664" cy="1323439"/>
          </a:xfrm>
          <a:prstGeom prst="rect">
            <a:avLst/>
          </a:prstGeom>
          <a:noFill/>
        </p:spPr>
        <p:txBody>
          <a:bodyPr wrap="square" lIns="91440" tIns="45720" rIns="91440" bIns="45720" rtlCol="0" anchor="t">
            <a:spAutoFit/>
          </a:bodyPr>
          <a:lstStyle/>
          <a:p>
            <a:r>
              <a:rPr lang="en-US" sz="2000" dirty="0">
                <a:solidFill>
                  <a:schemeClr val="tx2">
                    <a:lumMod val="40000"/>
                    <a:lumOff val="60000"/>
                  </a:schemeClr>
                </a:solidFill>
              </a:rPr>
              <a:t>10,000 IP addresses active in the portal</a:t>
            </a:r>
          </a:p>
          <a:p>
            <a:r>
              <a:rPr lang="en-US" sz="2000" dirty="0">
                <a:solidFill>
                  <a:schemeClr val="tx2">
                    <a:lumMod val="40000"/>
                    <a:lumOff val="60000"/>
                  </a:schemeClr>
                </a:solidFill>
              </a:rPr>
              <a:t>9,000 IPs scanned in one month </a:t>
            </a:r>
            <a:endParaRPr lang="en-US" sz="2000" dirty="0">
              <a:solidFill>
                <a:schemeClr val="tx2">
                  <a:lumMod val="40000"/>
                  <a:lumOff val="60000"/>
                </a:schemeClr>
              </a:solidFill>
              <a:ea typeface="Calibri"/>
              <a:cs typeface="Calibri"/>
            </a:endParaRPr>
          </a:p>
          <a:p>
            <a:r>
              <a:rPr lang="en-US" sz="2000" dirty="0">
                <a:solidFill>
                  <a:schemeClr val="tx2">
                    <a:lumMod val="40000"/>
                    <a:lumOff val="60000"/>
                  </a:schemeClr>
                </a:solidFill>
              </a:rPr>
              <a:t>Costs for one month: 9,000 x € 0.04 = € 360.00</a:t>
            </a:r>
            <a:endParaRPr lang="en-US" sz="2000" dirty="0">
              <a:solidFill>
                <a:schemeClr val="tx2">
                  <a:lumMod val="40000"/>
                  <a:lumOff val="60000"/>
                </a:schemeClr>
              </a:solidFill>
              <a:ea typeface="Calibri"/>
              <a:cs typeface="Calibri"/>
            </a:endParaRPr>
          </a:p>
          <a:p>
            <a:r>
              <a:rPr lang="en-US" sz="2000" dirty="0">
                <a:solidFill>
                  <a:schemeClr val="tx2">
                    <a:lumMod val="40000"/>
                    <a:lumOff val="60000"/>
                  </a:schemeClr>
                </a:solidFill>
              </a:rPr>
              <a:t>Invoiced each quarter</a:t>
            </a:r>
            <a:endParaRPr lang="en-US" sz="2000" dirty="0">
              <a:solidFill>
                <a:schemeClr val="tx2">
                  <a:lumMod val="40000"/>
                  <a:lumOff val="60000"/>
                </a:schemeClr>
              </a:solidFill>
              <a:ea typeface="Calibri"/>
              <a:cs typeface="Calibri"/>
            </a:endParaRPr>
          </a:p>
        </p:txBody>
      </p:sp>
      <p:sp>
        <p:nvSpPr>
          <p:cNvPr id="10" name="Right Arrow 9">
            <a:extLst>
              <a:ext uri="{FF2B5EF4-FFF2-40B4-BE49-F238E27FC236}">
                <a16:creationId xmlns:a16="http://schemas.microsoft.com/office/drawing/2014/main" id="{DC541541-1614-A3A8-3DC3-4E6A3E1EFBE2}"/>
              </a:ext>
            </a:extLst>
          </p:cNvPr>
          <p:cNvSpPr/>
          <p:nvPr/>
        </p:nvSpPr>
        <p:spPr>
          <a:xfrm>
            <a:off x="4864330" y="1976380"/>
            <a:ext cx="1249449" cy="645560"/>
          </a:xfrm>
          <a:prstGeom prst="rightArrow">
            <a:avLst/>
          </a:prstGeom>
          <a:solidFill>
            <a:schemeClr val="tx2">
              <a:lumMod val="40000"/>
              <a:lumOff val="60000"/>
            </a:schemeClr>
          </a:solidFill>
          <a:ln>
            <a:solidFill>
              <a:schemeClr val="tx2">
                <a:lumMod val="40000"/>
                <a:lumOff val="60000"/>
              </a:schemeClr>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NL" dirty="0"/>
              <a:t>Example</a:t>
            </a:r>
          </a:p>
        </p:txBody>
      </p:sp>
      <p:pic>
        <p:nvPicPr>
          <p:cNvPr id="12" name="Graphic 11" descr="Chevron arrows with solid fill">
            <a:extLst>
              <a:ext uri="{FF2B5EF4-FFF2-40B4-BE49-F238E27FC236}">
                <a16:creationId xmlns:a16="http://schemas.microsoft.com/office/drawing/2014/main" id="{9ACB1A77-CCEF-C8A1-8B87-65EB3FDF68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6200000">
            <a:off x="5638800" y="3219012"/>
            <a:ext cx="914400" cy="914400"/>
          </a:xfrm>
          <a:prstGeom prst="rect">
            <a:avLst/>
          </a:prstGeom>
        </p:spPr>
      </p:pic>
      <p:sp>
        <p:nvSpPr>
          <p:cNvPr id="14" name="TextBox 13">
            <a:extLst>
              <a:ext uri="{FF2B5EF4-FFF2-40B4-BE49-F238E27FC236}">
                <a16:creationId xmlns:a16="http://schemas.microsoft.com/office/drawing/2014/main" id="{B300C614-0131-5A3B-292F-18002744B034}"/>
              </a:ext>
            </a:extLst>
          </p:cNvPr>
          <p:cNvSpPr txBox="1"/>
          <p:nvPr/>
        </p:nvSpPr>
        <p:spPr>
          <a:xfrm>
            <a:off x="3931458" y="4242426"/>
            <a:ext cx="4329083" cy="430887"/>
          </a:xfrm>
          <a:prstGeom prst="rect">
            <a:avLst/>
          </a:prstGeom>
          <a:noFill/>
        </p:spPr>
        <p:txBody>
          <a:bodyPr wrap="square" rtlCol="0">
            <a:spAutoFit/>
          </a:bodyPr>
          <a:lstStyle/>
          <a:p>
            <a:pPr algn="ctr"/>
            <a:r>
              <a:rPr lang="en-NL" sz="2200" b="1" dirty="0">
                <a:solidFill>
                  <a:srgbClr val="FF8F29"/>
                </a:solidFill>
              </a:rPr>
              <a:t>Options for Institutional Billing </a:t>
            </a:r>
          </a:p>
        </p:txBody>
      </p:sp>
      <p:sp>
        <p:nvSpPr>
          <p:cNvPr id="15" name="Rounded Rectangle 14">
            <a:extLst>
              <a:ext uri="{FF2B5EF4-FFF2-40B4-BE49-F238E27FC236}">
                <a16:creationId xmlns:a16="http://schemas.microsoft.com/office/drawing/2014/main" id="{3B91DC65-0035-6FCA-D5B1-761C59B36407}"/>
              </a:ext>
            </a:extLst>
          </p:cNvPr>
          <p:cNvSpPr/>
          <p:nvPr/>
        </p:nvSpPr>
        <p:spPr>
          <a:xfrm>
            <a:off x="5114082" y="4987241"/>
            <a:ext cx="1999393" cy="1174570"/>
          </a:xfrm>
          <a:prstGeom prst="roundRect">
            <a:avLst/>
          </a:prstGeom>
          <a:solidFill>
            <a:srgbClr val="FFC189"/>
          </a:solidFill>
          <a:ln w="19050">
            <a:solidFill>
              <a:srgbClr val="FF8F29"/>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2200" dirty="0">
                <a:solidFill>
                  <a:schemeClr val="accent2">
                    <a:lumMod val="90000"/>
                    <a:lumOff val="10000"/>
                  </a:schemeClr>
                </a:solidFill>
              </a:rPr>
              <a:t>Add Percentage to Fee </a:t>
            </a:r>
          </a:p>
        </p:txBody>
      </p:sp>
      <p:sp>
        <p:nvSpPr>
          <p:cNvPr id="16" name="Rounded Rectangle 15">
            <a:extLst>
              <a:ext uri="{FF2B5EF4-FFF2-40B4-BE49-F238E27FC236}">
                <a16:creationId xmlns:a16="http://schemas.microsoft.com/office/drawing/2014/main" id="{9FBDAB93-1E5F-2A17-B451-F808024D9E98}"/>
              </a:ext>
            </a:extLst>
          </p:cNvPr>
          <p:cNvSpPr/>
          <p:nvPr/>
        </p:nvSpPr>
        <p:spPr>
          <a:xfrm>
            <a:off x="7738683" y="4987241"/>
            <a:ext cx="1999393" cy="1174570"/>
          </a:xfrm>
          <a:prstGeom prst="roundRect">
            <a:avLst/>
          </a:prstGeom>
          <a:solidFill>
            <a:srgbClr val="FFC189"/>
          </a:solidFill>
          <a:ln w="19050">
            <a:solidFill>
              <a:srgbClr val="FF8F29"/>
            </a:solidFill>
          </a:ln>
        </p:spPr>
        <p:style>
          <a:lnRef idx="2">
            <a:schemeClr val="accent4"/>
          </a:lnRef>
          <a:fillRef idx="1">
            <a:schemeClr val="lt1"/>
          </a:fillRef>
          <a:effectRef idx="0">
            <a:schemeClr val="accent4"/>
          </a:effectRef>
          <a:fontRef idx="minor">
            <a:schemeClr val="dk1"/>
          </a:fontRef>
        </p:style>
        <p:txBody>
          <a:bodyPr rtlCol="0" anchor="ctr"/>
          <a:lstStyle/>
          <a:p>
            <a:pPr algn="ctr"/>
            <a:r>
              <a:rPr lang="en-US" sz="2200" dirty="0">
                <a:solidFill>
                  <a:schemeClr val="accent2">
                    <a:lumMod val="90000"/>
                    <a:lumOff val="10000"/>
                  </a:schemeClr>
                </a:solidFill>
              </a:rPr>
              <a:t>Fixed Quarterly Fee</a:t>
            </a:r>
          </a:p>
        </p:txBody>
      </p:sp>
      <p:pic>
        <p:nvPicPr>
          <p:cNvPr id="18" name="Graphic 17" descr="Badge 1 with solid fill">
            <a:extLst>
              <a:ext uri="{FF2B5EF4-FFF2-40B4-BE49-F238E27FC236}">
                <a16:creationId xmlns:a16="http://schemas.microsoft.com/office/drawing/2014/main" id="{9EDEE7D0-BDB4-5225-CE0F-54DE1CF37C3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02790" y="4777959"/>
            <a:ext cx="459276" cy="459276"/>
          </a:xfrm>
          <a:prstGeom prst="rect">
            <a:avLst/>
          </a:prstGeom>
        </p:spPr>
      </p:pic>
      <p:pic>
        <p:nvPicPr>
          <p:cNvPr id="20" name="Graphic 19" descr="Badge with solid fill">
            <a:extLst>
              <a:ext uri="{FF2B5EF4-FFF2-40B4-BE49-F238E27FC236}">
                <a16:creationId xmlns:a16="http://schemas.microsoft.com/office/drawing/2014/main" id="{9C054A9F-2114-F988-3A70-70E81D94736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50643" y="4777956"/>
            <a:ext cx="459278" cy="459278"/>
          </a:xfrm>
          <a:prstGeom prst="rect">
            <a:avLst/>
          </a:prstGeom>
        </p:spPr>
      </p:pic>
      <p:pic>
        <p:nvPicPr>
          <p:cNvPr id="22" name="Graphic 21" descr="Badge 3 with solid fill">
            <a:extLst>
              <a:ext uri="{FF2B5EF4-FFF2-40B4-BE49-F238E27FC236}">
                <a16:creationId xmlns:a16="http://schemas.microsoft.com/office/drawing/2014/main" id="{0FFBA876-E84A-8202-AAEA-CEE892AF293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509044" y="4762214"/>
            <a:ext cx="459277" cy="459277"/>
          </a:xfrm>
          <a:prstGeom prst="rect">
            <a:avLst/>
          </a:prstGeom>
        </p:spPr>
      </p:pic>
    </p:spTree>
    <p:extLst>
      <p:ext uri="{BB962C8B-B14F-4D97-AF65-F5344CB8AC3E}">
        <p14:creationId xmlns:p14="http://schemas.microsoft.com/office/powerpoint/2010/main" val="3232671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p:bldP spid="15" grpId="0" animBg="1"/>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a:t>Requesting Enrollment </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p:txBody>
          <a:bodyPr>
            <a:normAutofit/>
          </a:bodyPr>
          <a:lstStyle/>
          <a:p>
            <a:r>
              <a:rPr lang="en-US" dirty="0"/>
              <a:t>NRENs should send VMS enrollment requests to </a:t>
            </a:r>
            <a:r>
              <a:rPr lang="en-US" b="1" dirty="0"/>
              <a:t>Partner Relations </a:t>
            </a:r>
            <a:br>
              <a:rPr lang="en-US" b="1" dirty="0"/>
            </a:br>
            <a:r>
              <a:rPr lang="en-US" b="1" dirty="0">
                <a:hlinkClick r:id="rId2"/>
              </a:rPr>
              <a:t>partner-relations@geant.org</a:t>
            </a:r>
            <a:r>
              <a:rPr lang="en-US" b="1" dirty="0"/>
              <a:t> </a:t>
            </a:r>
          </a:p>
          <a:p>
            <a:pPr marL="0" indent="0">
              <a:buNone/>
            </a:pPr>
            <a:endParaRPr lang="en-US" dirty="0"/>
          </a:p>
          <a:p>
            <a:r>
              <a:rPr lang="en-US" dirty="0"/>
              <a:t>Enrolled NRENs wishing to register new connected institutions send a request to </a:t>
            </a:r>
            <a:br>
              <a:rPr lang="en-US" dirty="0"/>
            </a:br>
            <a:r>
              <a:rPr lang="en-US" b="1" dirty="0">
                <a:hlinkClick r:id="rId3"/>
              </a:rPr>
              <a:t>vms.admin@geant.org</a:t>
            </a:r>
            <a:r>
              <a:rPr lang="en-US" b="1" dirty="0"/>
              <a:t> </a:t>
            </a:r>
          </a:p>
        </p:txBody>
      </p:sp>
    </p:spTree>
    <p:extLst>
      <p:ext uri="{BB962C8B-B14F-4D97-AF65-F5344CB8AC3E}">
        <p14:creationId xmlns:p14="http://schemas.microsoft.com/office/powerpoint/2010/main" val="2026300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ceberg Order: Definition, Identifying Them &amp; Examples - Shifting Shares">
            <a:extLst>
              <a:ext uri="{FF2B5EF4-FFF2-40B4-BE49-F238E27FC236}">
                <a16:creationId xmlns:a16="http://schemas.microsoft.com/office/drawing/2014/main" id="{CC24E2A0-1376-E410-EC7B-AA2420A33AD8}"/>
              </a:ext>
            </a:extLst>
          </p:cNvPr>
          <p:cNvPicPr>
            <a:picLocks noChangeAspect="1"/>
          </p:cNvPicPr>
          <p:nvPr/>
        </p:nvPicPr>
        <p:blipFill>
          <a:blip r:embed="rId2"/>
          <a:stretch>
            <a:fillRect/>
          </a:stretch>
        </p:blipFill>
        <p:spPr>
          <a:xfrm>
            <a:off x="1072240" y="817767"/>
            <a:ext cx="10047943" cy="5646233"/>
          </a:xfrm>
          <a:prstGeom prst="rect">
            <a:avLst/>
          </a:prstGeom>
        </p:spPr>
      </p:pic>
      <p:sp>
        <p:nvSpPr>
          <p:cNvPr id="4" name="TextBox 3">
            <a:extLst>
              <a:ext uri="{FF2B5EF4-FFF2-40B4-BE49-F238E27FC236}">
                <a16:creationId xmlns:a16="http://schemas.microsoft.com/office/drawing/2014/main" id="{2B4D85F7-E4B1-7E99-76FA-C6E6D4DF92F3}"/>
              </a:ext>
            </a:extLst>
          </p:cNvPr>
          <p:cNvSpPr txBox="1"/>
          <p:nvPr/>
        </p:nvSpPr>
        <p:spPr>
          <a:xfrm>
            <a:off x="1075765" y="6463554"/>
            <a:ext cx="6481482"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solidFill>
                  <a:schemeClr val="accent2">
                    <a:lumMod val="90000"/>
                    <a:lumOff val="10000"/>
                  </a:schemeClr>
                </a:solidFill>
              </a:rPr>
              <a:t>https://</a:t>
            </a:r>
            <a:r>
              <a:rPr lang="en-US" sz="1200" dirty="0" err="1">
                <a:solidFill>
                  <a:schemeClr val="accent2">
                    <a:lumMod val="90000"/>
                    <a:lumOff val="10000"/>
                  </a:schemeClr>
                </a:solidFill>
              </a:rPr>
              <a:t>www.shiftingshares.com</a:t>
            </a:r>
            <a:r>
              <a:rPr lang="en-US" sz="1200" dirty="0">
                <a:solidFill>
                  <a:schemeClr val="accent2">
                    <a:lumMod val="90000"/>
                    <a:lumOff val="10000"/>
                  </a:schemeClr>
                </a:solidFill>
              </a:rPr>
              <a:t>/iceberg-order/</a:t>
            </a:r>
            <a:endParaRPr lang="en-US" sz="1200" dirty="0">
              <a:solidFill>
                <a:schemeClr val="accent2">
                  <a:lumMod val="90000"/>
                  <a:lumOff val="10000"/>
                </a:schemeClr>
              </a:solidFill>
              <a:ea typeface="Calibri"/>
              <a:cs typeface="Calibri"/>
            </a:endParaRPr>
          </a:p>
        </p:txBody>
      </p:sp>
    </p:spTree>
    <p:extLst>
      <p:ext uri="{BB962C8B-B14F-4D97-AF65-F5344CB8AC3E}">
        <p14:creationId xmlns:p14="http://schemas.microsoft.com/office/powerpoint/2010/main" val="932100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1C690-187D-F86A-0518-37128D603130}"/>
              </a:ext>
            </a:extLst>
          </p:cNvPr>
          <p:cNvSpPr>
            <a:spLocks noGrp="1"/>
          </p:cNvSpPr>
          <p:nvPr>
            <p:ph type="title"/>
          </p:nvPr>
        </p:nvSpPr>
        <p:spPr/>
        <p:txBody>
          <a:bodyPr/>
          <a:lstStyle/>
          <a:p>
            <a:r>
              <a:rPr lang="en-US" dirty="0">
                <a:cs typeface="Calibri"/>
              </a:rPr>
              <a:t>GÉANT Vulnerability Management Service</a:t>
            </a:r>
            <a:endParaRPr lang="en-US" dirty="0"/>
          </a:p>
        </p:txBody>
      </p:sp>
      <p:sp>
        <p:nvSpPr>
          <p:cNvPr id="3" name="Content Placeholder 2">
            <a:extLst>
              <a:ext uri="{FF2B5EF4-FFF2-40B4-BE49-F238E27FC236}">
                <a16:creationId xmlns:a16="http://schemas.microsoft.com/office/drawing/2014/main" id="{36ACC102-3EDC-F622-F9E8-CEAB28FABC72}"/>
              </a:ext>
            </a:extLst>
          </p:cNvPr>
          <p:cNvSpPr>
            <a:spLocks noGrp="1"/>
          </p:cNvSpPr>
          <p:nvPr>
            <p:ph sz="quarter" idx="10"/>
          </p:nvPr>
        </p:nvSpPr>
        <p:spPr/>
        <p:txBody>
          <a:bodyPr vert="horz" lIns="91440" tIns="45720" rIns="91440" bIns="45720" rtlCol="0" anchor="t">
            <a:normAutofit/>
          </a:bodyPr>
          <a:lstStyle/>
          <a:p>
            <a:pPr>
              <a:lnSpc>
                <a:spcPct val="100000"/>
              </a:lnSpc>
            </a:pPr>
            <a:r>
              <a:rPr lang="en-US" dirty="0">
                <a:latin typeface="Aptos"/>
                <a:cs typeface="Calibri"/>
              </a:rPr>
              <a:t>Scan network-attached IT assets on potential security vulnerabilities </a:t>
            </a:r>
          </a:p>
          <a:p>
            <a:pPr>
              <a:lnSpc>
                <a:spcPct val="100000"/>
              </a:lnSpc>
            </a:pPr>
            <a:r>
              <a:rPr lang="en-US" dirty="0">
                <a:cs typeface="Calibri"/>
              </a:rPr>
              <a:t>Solution for R&amp;E community</a:t>
            </a:r>
            <a:endParaRPr lang="en-US" dirty="0"/>
          </a:p>
          <a:p>
            <a:pPr>
              <a:lnSpc>
                <a:spcPct val="100000"/>
              </a:lnSpc>
            </a:pPr>
            <a:r>
              <a:rPr lang="en-US" dirty="0">
                <a:cs typeface="Calibri"/>
              </a:rPr>
              <a:t>Swedish commercial supplier: Outpost24</a:t>
            </a:r>
            <a:endParaRPr lang="en-US" dirty="0">
              <a:ea typeface="Calibri"/>
              <a:cs typeface="Calibri"/>
            </a:endParaRPr>
          </a:p>
        </p:txBody>
      </p:sp>
      <p:graphicFrame>
        <p:nvGraphicFramePr>
          <p:cNvPr id="4" name="Diagram 3">
            <a:extLst>
              <a:ext uri="{FF2B5EF4-FFF2-40B4-BE49-F238E27FC236}">
                <a16:creationId xmlns:a16="http://schemas.microsoft.com/office/drawing/2014/main" id="{56EF0443-3A4E-91D6-3C35-708455D33C6D}"/>
              </a:ext>
            </a:extLst>
          </p:cNvPr>
          <p:cNvGraphicFramePr/>
          <p:nvPr>
            <p:extLst>
              <p:ext uri="{D42A27DB-BD31-4B8C-83A1-F6EECF244321}">
                <p14:modId xmlns:p14="http://schemas.microsoft.com/office/powerpoint/2010/main" val="1053502102"/>
              </p:ext>
            </p:extLst>
          </p:nvPr>
        </p:nvGraphicFramePr>
        <p:xfrm>
          <a:off x="4116160" y="2341248"/>
          <a:ext cx="7076945" cy="50014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83961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diagram of a cloud server&#10;&#10;Description automatically generated">
            <a:extLst>
              <a:ext uri="{FF2B5EF4-FFF2-40B4-BE49-F238E27FC236}">
                <a16:creationId xmlns:a16="http://schemas.microsoft.com/office/drawing/2014/main" id="{830560CD-3C1A-14DB-19AB-511C14CD3B2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927" t="22679" r="71626" b="53736"/>
          <a:stretch/>
        </p:blipFill>
        <p:spPr>
          <a:xfrm>
            <a:off x="9551791" y="1493439"/>
            <a:ext cx="1273215" cy="1169044"/>
          </a:xfrm>
          <a:prstGeom prst="rect">
            <a:avLst/>
          </a:prstGeom>
        </p:spPr>
      </p:pic>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dirty="0"/>
              <a:t>Why Do NRENs and Institutions Need VMS?</a:t>
            </a:r>
          </a:p>
        </p:txBody>
      </p:sp>
      <p:sp>
        <p:nvSpPr>
          <p:cNvPr id="5" name="Content Placeholder 4">
            <a:extLst>
              <a:ext uri="{FF2B5EF4-FFF2-40B4-BE49-F238E27FC236}">
                <a16:creationId xmlns:a16="http://schemas.microsoft.com/office/drawing/2014/main" id="{B04BF022-9544-94A4-D1B9-42549292ACF1}"/>
              </a:ext>
            </a:extLst>
          </p:cNvPr>
          <p:cNvSpPr>
            <a:spLocks noGrp="1"/>
          </p:cNvSpPr>
          <p:nvPr>
            <p:ph sz="quarter" idx="10"/>
          </p:nvPr>
        </p:nvSpPr>
        <p:spPr>
          <a:xfrm>
            <a:off x="998896" y="1567629"/>
            <a:ext cx="8346985" cy="4503737"/>
          </a:xfrm>
        </p:spPr>
        <p:txBody>
          <a:bodyPr vert="horz" lIns="91440" tIns="45720" rIns="91440" bIns="45720" rtlCol="0" anchor="t">
            <a:normAutofit/>
          </a:bodyPr>
          <a:lstStyle/>
          <a:p>
            <a:pPr>
              <a:lnSpc>
                <a:spcPct val="100000"/>
              </a:lnSpc>
              <a:spcAft>
                <a:spcPts val="800"/>
              </a:spcAft>
            </a:pPr>
            <a:r>
              <a:rPr lang="en-GB" kern="100" dirty="0">
                <a:cs typeface="Arial"/>
              </a:rPr>
              <a:t>More and more services are connected to the internet</a:t>
            </a:r>
            <a:endParaRPr lang="en-US" dirty="0"/>
          </a:p>
          <a:p>
            <a:pPr>
              <a:lnSpc>
                <a:spcPct val="100000"/>
              </a:lnSpc>
              <a:spcAft>
                <a:spcPts val="800"/>
              </a:spcAft>
            </a:pPr>
            <a:r>
              <a:rPr lang="en-GB" kern="100" dirty="0">
                <a:ea typeface="Aptos" panose="020B0004020202020204" pitchFamily="34" charset="0"/>
                <a:cs typeface="Arial"/>
              </a:rPr>
              <a:t>Malicious actors scan continuously</a:t>
            </a:r>
            <a:endParaRPr lang="en-GB" kern="100" dirty="0">
              <a:effectLst/>
              <a:ea typeface="Aptos" panose="020B0004020202020204" pitchFamily="34" charset="0"/>
              <a:cs typeface="Arial" panose="020B0604020202020204" pitchFamily="34" charset="0"/>
            </a:endParaRPr>
          </a:p>
          <a:p>
            <a:pPr>
              <a:lnSpc>
                <a:spcPct val="100000"/>
              </a:lnSpc>
              <a:spcAft>
                <a:spcPts val="800"/>
              </a:spcAft>
            </a:pPr>
            <a:r>
              <a:rPr lang="en-GB" kern="100" dirty="0">
                <a:ea typeface="Aptos" panose="020B0004020202020204" pitchFamily="34" charset="0"/>
                <a:cs typeface="Arial"/>
              </a:rPr>
              <a:t>R&amp;E is not immune to cyberattacks</a:t>
            </a:r>
            <a:endParaRPr lang="en-GB" kern="100" dirty="0">
              <a:effectLst/>
              <a:ea typeface="Aptos" panose="020B0004020202020204" pitchFamily="34" charset="0"/>
              <a:cs typeface="Arial"/>
            </a:endParaRPr>
          </a:p>
          <a:p>
            <a:pPr>
              <a:lnSpc>
                <a:spcPct val="115000"/>
              </a:lnSpc>
              <a:spcAft>
                <a:spcPts val="800"/>
              </a:spcAft>
            </a:pPr>
            <a:endParaRPr lang="en-US" kern="100" dirty="0">
              <a:effectLst/>
              <a:latin typeface="Aptos" panose="020B0004020202020204" pitchFamily="34" charset="0"/>
              <a:ea typeface="Aptos" panose="020B00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24F0DCE8-4013-9EC8-76C5-02B4E698BAC6}"/>
              </a:ext>
            </a:extLst>
          </p:cNvPr>
          <p:cNvGrpSpPr/>
          <p:nvPr/>
        </p:nvGrpSpPr>
        <p:grpSpPr>
          <a:xfrm>
            <a:off x="9716204" y="4857995"/>
            <a:ext cx="877952" cy="966885"/>
            <a:chOff x="10547167" y="4178471"/>
            <a:chExt cx="877952" cy="966885"/>
          </a:xfrm>
        </p:grpSpPr>
        <p:grpSp>
          <p:nvGrpSpPr>
            <p:cNvPr id="7" name="Graphic 14">
              <a:extLst>
                <a:ext uri="{FF2B5EF4-FFF2-40B4-BE49-F238E27FC236}">
                  <a16:creationId xmlns:a16="http://schemas.microsoft.com/office/drawing/2014/main" id="{5BC882BD-13B3-0374-F12B-A2BFC3828B34}"/>
                </a:ext>
              </a:extLst>
            </p:cNvPr>
            <p:cNvGrpSpPr/>
            <p:nvPr/>
          </p:nvGrpSpPr>
          <p:grpSpPr>
            <a:xfrm>
              <a:off x="10547167" y="4532328"/>
              <a:ext cx="877952" cy="613028"/>
              <a:chOff x="10547167" y="4532328"/>
              <a:chExt cx="877952" cy="613028"/>
            </a:xfrm>
          </p:grpSpPr>
          <p:grpSp>
            <p:nvGrpSpPr>
              <p:cNvPr id="17" name="Graphic 14">
                <a:extLst>
                  <a:ext uri="{FF2B5EF4-FFF2-40B4-BE49-F238E27FC236}">
                    <a16:creationId xmlns:a16="http://schemas.microsoft.com/office/drawing/2014/main" id="{8A818345-A49A-0C19-4834-9CE0521B5316}"/>
                  </a:ext>
                </a:extLst>
              </p:cNvPr>
              <p:cNvGrpSpPr/>
              <p:nvPr/>
            </p:nvGrpSpPr>
            <p:grpSpPr>
              <a:xfrm>
                <a:off x="10547167" y="4532328"/>
                <a:ext cx="877952" cy="259365"/>
                <a:chOff x="10547167" y="4532328"/>
                <a:chExt cx="877952" cy="259365"/>
              </a:xfrm>
              <a:noFill/>
            </p:grpSpPr>
            <p:sp>
              <p:nvSpPr>
                <p:cNvPr id="26" name="Freeform: Shape 25">
                  <a:extLst>
                    <a:ext uri="{FF2B5EF4-FFF2-40B4-BE49-F238E27FC236}">
                      <a16:creationId xmlns:a16="http://schemas.microsoft.com/office/drawing/2014/main" id="{4C155060-DDA3-AD65-9824-02C11781398D}"/>
                    </a:ext>
                  </a:extLst>
                </p:cNvPr>
                <p:cNvSpPr/>
                <p:nvPr/>
              </p:nvSpPr>
              <p:spPr>
                <a:xfrm rot="10800000">
                  <a:off x="10547167" y="4532328"/>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27" name="Freeform: Shape 26">
                  <a:extLst>
                    <a:ext uri="{FF2B5EF4-FFF2-40B4-BE49-F238E27FC236}">
                      <a16:creationId xmlns:a16="http://schemas.microsoft.com/office/drawing/2014/main" id="{EFCA8E64-4D85-A102-B492-F154157B4815}"/>
                    </a:ext>
                  </a:extLst>
                </p:cNvPr>
                <p:cNvSpPr/>
                <p:nvPr/>
              </p:nvSpPr>
              <p:spPr>
                <a:xfrm>
                  <a:off x="11065640" y="4662043"/>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18" name="Graphic 14">
                <a:extLst>
                  <a:ext uri="{FF2B5EF4-FFF2-40B4-BE49-F238E27FC236}">
                    <a16:creationId xmlns:a16="http://schemas.microsoft.com/office/drawing/2014/main" id="{38678037-CAF1-CD78-13EF-D6CC910C04F4}"/>
                  </a:ext>
                </a:extLst>
              </p:cNvPr>
              <p:cNvGrpSpPr/>
              <p:nvPr/>
            </p:nvGrpSpPr>
            <p:grpSpPr>
              <a:xfrm>
                <a:off x="10547167" y="4885991"/>
                <a:ext cx="877952" cy="259365"/>
                <a:chOff x="10547167" y="4885991"/>
                <a:chExt cx="877952" cy="259365"/>
              </a:xfrm>
              <a:noFill/>
            </p:grpSpPr>
            <p:sp>
              <p:nvSpPr>
                <p:cNvPr id="24" name="Freeform: Shape 23">
                  <a:extLst>
                    <a:ext uri="{FF2B5EF4-FFF2-40B4-BE49-F238E27FC236}">
                      <a16:creationId xmlns:a16="http://schemas.microsoft.com/office/drawing/2014/main" id="{A61CECF9-7FF7-FBB8-C803-A05D38B3C6BF}"/>
                    </a:ext>
                  </a:extLst>
                </p:cNvPr>
                <p:cNvSpPr/>
                <p:nvPr/>
              </p:nvSpPr>
              <p:spPr>
                <a:xfrm rot="10800000">
                  <a:off x="10547167" y="4885991"/>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25" name="Freeform: Shape 24">
                  <a:extLst>
                    <a:ext uri="{FF2B5EF4-FFF2-40B4-BE49-F238E27FC236}">
                      <a16:creationId xmlns:a16="http://schemas.microsoft.com/office/drawing/2014/main" id="{51E89E43-F379-69C8-D55B-60922A98535A}"/>
                    </a:ext>
                  </a:extLst>
                </p:cNvPr>
                <p:cNvSpPr/>
                <p:nvPr/>
              </p:nvSpPr>
              <p:spPr>
                <a:xfrm>
                  <a:off x="11065640" y="5015641"/>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19" name="Graphic 14">
                <a:extLst>
                  <a:ext uri="{FF2B5EF4-FFF2-40B4-BE49-F238E27FC236}">
                    <a16:creationId xmlns:a16="http://schemas.microsoft.com/office/drawing/2014/main" id="{0C64E938-3D45-24B5-4689-EC6E4EE4BE01}"/>
                  </a:ext>
                </a:extLst>
              </p:cNvPr>
              <p:cNvGrpSpPr/>
              <p:nvPr/>
            </p:nvGrpSpPr>
            <p:grpSpPr>
              <a:xfrm>
                <a:off x="10614578" y="4791694"/>
                <a:ext cx="749594" cy="94491"/>
                <a:chOff x="10614578" y="4791694"/>
                <a:chExt cx="749594" cy="94491"/>
              </a:xfrm>
            </p:grpSpPr>
            <p:sp>
              <p:nvSpPr>
                <p:cNvPr id="22" name="Freeform: Shape 21">
                  <a:extLst>
                    <a:ext uri="{FF2B5EF4-FFF2-40B4-BE49-F238E27FC236}">
                      <a16:creationId xmlns:a16="http://schemas.microsoft.com/office/drawing/2014/main" id="{FE0878EC-F08B-4183-9D0B-53BB59630B95}"/>
                    </a:ext>
                  </a:extLst>
                </p:cNvPr>
                <p:cNvSpPr/>
                <p:nvPr/>
              </p:nvSpPr>
              <p:spPr>
                <a:xfrm>
                  <a:off x="11357709" y="4791694"/>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sp>
              <p:nvSpPr>
                <p:cNvPr id="23" name="Freeform: Shape 22">
                  <a:extLst>
                    <a:ext uri="{FF2B5EF4-FFF2-40B4-BE49-F238E27FC236}">
                      <a16:creationId xmlns:a16="http://schemas.microsoft.com/office/drawing/2014/main" id="{E445EA90-4911-F3C5-0A69-C229DC36A19F}"/>
                    </a:ext>
                  </a:extLst>
                </p:cNvPr>
                <p:cNvSpPr/>
                <p:nvPr/>
              </p:nvSpPr>
              <p:spPr>
                <a:xfrm>
                  <a:off x="10614578" y="4791694"/>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grpSp>
          <p:sp>
            <p:nvSpPr>
              <p:cNvPr id="20" name="Freeform: Shape 19">
                <a:extLst>
                  <a:ext uri="{FF2B5EF4-FFF2-40B4-BE49-F238E27FC236}">
                    <a16:creationId xmlns:a16="http://schemas.microsoft.com/office/drawing/2014/main" id="{4753AED0-70FF-C421-A28E-B38399418F5D}"/>
                  </a:ext>
                </a:extLst>
              </p:cNvPr>
              <p:cNvSpPr/>
              <p:nvPr/>
            </p:nvSpPr>
            <p:spPr>
              <a:xfrm rot="10800000">
                <a:off x="10675202" y="4618094"/>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sp>
            <p:nvSpPr>
              <p:cNvPr id="21" name="Freeform: Shape 20">
                <a:extLst>
                  <a:ext uri="{FF2B5EF4-FFF2-40B4-BE49-F238E27FC236}">
                    <a16:creationId xmlns:a16="http://schemas.microsoft.com/office/drawing/2014/main" id="{30BE00DA-5857-7D75-8ACD-460A8B6E9FA4}"/>
                  </a:ext>
                </a:extLst>
              </p:cNvPr>
              <p:cNvSpPr/>
              <p:nvPr/>
            </p:nvSpPr>
            <p:spPr>
              <a:xfrm rot="10800000">
                <a:off x="10675202" y="4972403"/>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grpSp>
        <p:grpSp>
          <p:nvGrpSpPr>
            <p:cNvPr id="8" name="Graphic 14">
              <a:extLst>
                <a:ext uri="{FF2B5EF4-FFF2-40B4-BE49-F238E27FC236}">
                  <a16:creationId xmlns:a16="http://schemas.microsoft.com/office/drawing/2014/main" id="{4F12B852-3BE4-C0DE-B178-7B1E693E6772}"/>
                </a:ext>
              </a:extLst>
            </p:cNvPr>
            <p:cNvGrpSpPr/>
            <p:nvPr/>
          </p:nvGrpSpPr>
          <p:grpSpPr>
            <a:xfrm>
              <a:off x="10547167" y="4178471"/>
              <a:ext cx="877952" cy="353857"/>
              <a:chOff x="10547167" y="4178471"/>
              <a:chExt cx="877952" cy="353857"/>
            </a:xfrm>
          </p:grpSpPr>
          <p:grpSp>
            <p:nvGrpSpPr>
              <p:cNvPr id="9" name="Graphic 14">
                <a:extLst>
                  <a:ext uri="{FF2B5EF4-FFF2-40B4-BE49-F238E27FC236}">
                    <a16:creationId xmlns:a16="http://schemas.microsoft.com/office/drawing/2014/main" id="{F607B8EA-7AC1-C5E5-DFE7-6CBEA2DEDA33}"/>
                  </a:ext>
                </a:extLst>
              </p:cNvPr>
              <p:cNvGrpSpPr/>
              <p:nvPr/>
            </p:nvGrpSpPr>
            <p:grpSpPr>
              <a:xfrm>
                <a:off x="10547167" y="4178471"/>
                <a:ext cx="877952" cy="259365"/>
                <a:chOff x="10547167" y="4178471"/>
                <a:chExt cx="877952" cy="259365"/>
              </a:xfrm>
              <a:noFill/>
            </p:grpSpPr>
            <p:sp>
              <p:nvSpPr>
                <p:cNvPr id="15" name="Freeform: Shape 14">
                  <a:extLst>
                    <a:ext uri="{FF2B5EF4-FFF2-40B4-BE49-F238E27FC236}">
                      <a16:creationId xmlns:a16="http://schemas.microsoft.com/office/drawing/2014/main" id="{0A2D24D5-A5BD-613B-BA09-A46EB4026393}"/>
                    </a:ext>
                  </a:extLst>
                </p:cNvPr>
                <p:cNvSpPr/>
                <p:nvPr/>
              </p:nvSpPr>
              <p:spPr>
                <a:xfrm rot="10800000">
                  <a:off x="10547167" y="4178471"/>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16" name="Freeform: Shape 15">
                  <a:extLst>
                    <a:ext uri="{FF2B5EF4-FFF2-40B4-BE49-F238E27FC236}">
                      <a16:creationId xmlns:a16="http://schemas.microsoft.com/office/drawing/2014/main" id="{362BB204-83D1-1E0B-1DCC-B7F73A45FE34}"/>
                    </a:ext>
                  </a:extLst>
                </p:cNvPr>
                <p:cNvSpPr/>
                <p:nvPr/>
              </p:nvSpPr>
              <p:spPr>
                <a:xfrm>
                  <a:off x="11065640" y="4308187"/>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11" name="Graphic 14">
                <a:extLst>
                  <a:ext uri="{FF2B5EF4-FFF2-40B4-BE49-F238E27FC236}">
                    <a16:creationId xmlns:a16="http://schemas.microsoft.com/office/drawing/2014/main" id="{D81DD743-5840-63F0-432A-3AF9206C723F}"/>
                  </a:ext>
                </a:extLst>
              </p:cNvPr>
              <p:cNvGrpSpPr/>
              <p:nvPr/>
            </p:nvGrpSpPr>
            <p:grpSpPr>
              <a:xfrm>
                <a:off x="10614578" y="4437837"/>
                <a:ext cx="749594" cy="94491"/>
                <a:chOff x="10614578" y="4437837"/>
                <a:chExt cx="749594" cy="94491"/>
              </a:xfrm>
            </p:grpSpPr>
            <p:sp>
              <p:nvSpPr>
                <p:cNvPr id="13" name="Freeform: Shape 12">
                  <a:extLst>
                    <a:ext uri="{FF2B5EF4-FFF2-40B4-BE49-F238E27FC236}">
                      <a16:creationId xmlns:a16="http://schemas.microsoft.com/office/drawing/2014/main" id="{6AF17110-5242-A418-4070-E5FCE752B2C6}"/>
                    </a:ext>
                  </a:extLst>
                </p:cNvPr>
                <p:cNvSpPr/>
                <p:nvPr/>
              </p:nvSpPr>
              <p:spPr>
                <a:xfrm>
                  <a:off x="11357709" y="4437837"/>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sp>
              <p:nvSpPr>
                <p:cNvPr id="14" name="Freeform: Shape 13">
                  <a:extLst>
                    <a:ext uri="{FF2B5EF4-FFF2-40B4-BE49-F238E27FC236}">
                      <a16:creationId xmlns:a16="http://schemas.microsoft.com/office/drawing/2014/main" id="{2CFD800E-6488-E992-EC9F-A4640632617E}"/>
                    </a:ext>
                  </a:extLst>
                </p:cNvPr>
                <p:cNvSpPr/>
                <p:nvPr/>
              </p:nvSpPr>
              <p:spPr>
                <a:xfrm>
                  <a:off x="10614578" y="4437837"/>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grpSp>
          <p:sp>
            <p:nvSpPr>
              <p:cNvPr id="12" name="Freeform: Shape 11">
                <a:extLst>
                  <a:ext uri="{FF2B5EF4-FFF2-40B4-BE49-F238E27FC236}">
                    <a16:creationId xmlns:a16="http://schemas.microsoft.com/office/drawing/2014/main" id="{4F4CC6CE-350B-B3ED-1F7B-1491209143B7}"/>
                  </a:ext>
                </a:extLst>
              </p:cNvPr>
              <p:cNvSpPr/>
              <p:nvPr/>
            </p:nvSpPr>
            <p:spPr>
              <a:xfrm rot="10800000">
                <a:off x="10675202" y="4264237"/>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grpSp>
      </p:grpSp>
      <p:grpSp>
        <p:nvGrpSpPr>
          <p:cNvPr id="49" name="Group 48">
            <a:extLst>
              <a:ext uri="{FF2B5EF4-FFF2-40B4-BE49-F238E27FC236}">
                <a16:creationId xmlns:a16="http://schemas.microsoft.com/office/drawing/2014/main" id="{34C6FDC3-A8BF-D1FF-664D-368BC5DC1D7B}"/>
              </a:ext>
            </a:extLst>
          </p:cNvPr>
          <p:cNvGrpSpPr/>
          <p:nvPr/>
        </p:nvGrpSpPr>
        <p:grpSpPr>
          <a:xfrm>
            <a:off x="9155614" y="2895871"/>
            <a:ext cx="2001117" cy="1299647"/>
            <a:chOff x="5168357" y="1543034"/>
            <a:chExt cx="2718758" cy="1765727"/>
          </a:xfrm>
        </p:grpSpPr>
        <p:grpSp>
          <p:nvGrpSpPr>
            <p:cNvPr id="50" name="Group 49">
              <a:extLst>
                <a:ext uri="{FF2B5EF4-FFF2-40B4-BE49-F238E27FC236}">
                  <a16:creationId xmlns:a16="http://schemas.microsoft.com/office/drawing/2014/main" id="{D3264C3F-889A-CF14-8AAA-44BC6C18C406}"/>
                </a:ext>
              </a:extLst>
            </p:cNvPr>
            <p:cNvGrpSpPr/>
            <p:nvPr/>
          </p:nvGrpSpPr>
          <p:grpSpPr>
            <a:xfrm>
              <a:off x="5168357" y="1543034"/>
              <a:ext cx="2718758" cy="1763383"/>
              <a:chOff x="5049476" y="1470147"/>
              <a:chExt cx="2718758" cy="1763383"/>
            </a:xfrm>
            <a:noFill/>
          </p:grpSpPr>
          <p:sp>
            <p:nvSpPr>
              <p:cNvPr id="56" name="Oval 55">
                <a:extLst>
                  <a:ext uri="{FF2B5EF4-FFF2-40B4-BE49-F238E27FC236}">
                    <a16:creationId xmlns:a16="http://schemas.microsoft.com/office/drawing/2014/main" id="{10B1A356-2477-6857-E207-06B15B9B1E71}"/>
                  </a:ext>
                </a:extLst>
              </p:cNvPr>
              <p:cNvSpPr/>
              <p:nvPr/>
            </p:nvSpPr>
            <p:spPr>
              <a:xfrm>
                <a:off x="5049476" y="2060402"/>
                <a:ext cx="1173128" cy="1173128"/>
              </a:xfrm>
              <a:prstGeom prst="ellipse">
                <a:avLst/>
              </a:prstGeom>
              <a:grpFill/>
              <a:ln w="1016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39C69413-38A5-E18A-F125-1641E7AB495A}"/>
                  </a:ext>
                </a:extLst>
              </p:cNvPr>
              <p:cNvSpPr/>
              <p:nvPr/>
            </p:nvSpPr>
            <p:spPr>
              <a:xfrm>
                <a:off x="5767800" y="1470147"/>
                <a:ext cx="1476515" cy="1476515"/>
              </a:xfrm>
              <a:prstGeom prst="ellipse">
                <a:avLst/>
              </a:prstGeom>
              <a:grpFill/>
              <a:ln w="1016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E5F91165-A039-7F7E-A3C9-86AA8EB2327F}"/>
                  </a:ext>
                </a:extLst>
              </p:cNvPr>
              <p:cNvSpPr/>
              <p:nvPr/>
            </p:nvSpPr>
            <p:spPr>
              <a:xfrm>
                <a:off x="6817818" y="2283114"/>
                <a:ext cx="950416" cy="950416"/>
              </a:xfrm>
              <a:prstGeom prst="ellipse">
                <a:avLst/>
              </a:prstGeom>
              <a:grpFill/>
              <a:ln w="1016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extLst>
                  <a:ext uri="{FF2B5EF4-FFF2-40B4-BE49-F238E27FC236}">
                    <a16:creationId xmlns:a16="http://schemas.microsoft.com/office/drawing/2014/main" id="{F59158F7-8CB5-C244-7851-7F9121BCB22E}"/>
                  </a:ext>
                </a:extLst>
              </p:cNvPr>
              <p:cNvSpPr/>
              <p:nvPr/>
            </p:nvSpPr>
            <p:spPr>
              <a:xfrm>
                <a:off x="5575659" y="2392017"/>
                <a:ext cx="1734585" cy="841513"/>
              </a:xfrm>
              <a:prstGeom prst="rect">
                <a:avLst/>
              </a:prstGeom>
              <a:grpFill/>
              <a:ln w="1016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1" name="Group 50">
              <a:extLst>
                <a:ext uri="{FF2B5EF4-FFF2-40B4-BE49-F238E27FC236}">
                  <a16:creationId xmlns:a16="http://schemas.microsoft.com/office/drawing/2014/main" id="{41D76419-9B20-E78F-404B-0AACAB399BC6}"/>
                </a:ext>
              </a:extLst>
            </p:cNvPr>
            <p:cNvGrpSpPr/>
            <p:nvPr/>
          </p:nvGrpSpPr>
          <p:grpSpPr>
            <a:xfrm>
              <a:off x="5168357" y="1545378"/>
              <a:ext cx="2718758" cy="1763383"/>
              <a:chOff x="5049476" y="1472491"/>
              <a:chExt cx="2718758" cy="1763383"/>
            </a:xfrm>
          </p:grpSpPr>
          <p:sp>
            <p:nvSpPr>
              <p:cNvPr id="52" name="Oval 51">
                <a:extLst>
                  <a:ext uri="{FF2B5EF4-FFF2-40B4-BE49-F238E27FC236}">
                    <a16:creationId xmlns:a16="http://schemas.microsoft.com/office/drawing/2014/main" id="{62934F3F-F27E-365A-89D9-6ED622BB1241}"/>
                  </a:ext>
                </a:extLst>
              </p:cNvPr>
              <p:cNvSpPr/>
              <p:nvPr/>
            </p:nvSpPr>
            <p:spPr>
              <a:xfrm>
                <a:off x="5049476" y="2062746"/>
                <a:ext cx="1173128" cy="1173128"/>
              </a:xfrm>
              <a:prstGeom prst="ellipse">
                <a:avLst/>
              </a:prstGeom>
              <a:solidFill>
                <a:srgbClr val="FFC1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extLst>
                  <a:ext uri="{FF2B5EF4-FFF2-40B4-BE49-F238E27FC236}">
                    <a16:creationId xmlns:a16="http://schemas.microsoft.com/office/drawing/2014/main" id="{F4FB4C28-A5D0-9E5C-C0A4-33ED3F26AED7}"/>
                  </a:ext>
                </a:extLst>
              </p:cNvPr>
              <p:cNvSpPr/>
              <p:nvPr/>
            </p:nvSpPr>
            <p:spPr>
              <a:xfrm>
                <a:off x="5767800" y="1472491"/>
                <a:ext cx="1476515" cy="1476515"/>
              </a:xfrm>
              <a:prstGeom prst="ellipse">
                <a:avLst/>
              </a:prstGeom>
              <a:solidFill>
                <a:srgbClr val="FFC1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7542567C-B04F-95E8-061A-8A8A6AAB0204}"/>
                  </a:ext>
                </a:extLst>
              </p:cNvPr>
              <p:cNvSpPr/>
              <p:nvPr/>
            </p:nvSpPr>
            <p:spPr>
              <a:xfrm>
                <a:off x="6817818" y="2285458"/>
                <a:ext cx="950416" cy="950416"/>
              </a:xfrm>
              <a:prstGeom prst="ellipse">
                <a:avLst/>
              </a:prstGeom>
              <a:solidFill>
                <a:srgbClr val="FFC1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E95B12E7-DDBC-7AF2-5E5A-8AC5F72CCA96}"/>
                  </a:ext>
                </a:extLst>
              </p:cNvPr>
              <p:cNvSpPr/>
              <p:nvPr/>
            </p:nvSpPr>
            <p:spPr>
              <a:xfrm>
                <a:off x="5587839" y="2394361"/>
                <a:ext cx="1734584" cy="841513"/>
              </a:xfrm>
              <a:prstGeom prst="rect">
                <a:avLst/>
              </a:prstGeom>
              <a:solidFill>
                <a:srgbClr val="FFC18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cxnSp>
        <p:nvCxnSpPr>
          <p:cNvPr id="63" name="Connector: Elbow 62">
            <a:extLst>
              <a:ext uri="{FF2B5EF4-FFF2-40B4-BE49-F238E27FC236}">
                <a16:creationId xmlns:a16="http://schemas.microsoft.com/office/drawing/2014/main" id="{330D6B73-9DAE-DBDE-B7F3-9E98C8A8B860}"/>
              </a:ext>
            </a:extLst>
          </p:cNvPr>
          <p:cNvCxnSpPr>
            <a:cxnSpLocks/>
            <a:stCxn id="2" idx="2"/>
          </p:cNvCxnSpPr>
          <p:nvPr/>
        </p:nvCxnSpPr>
        <p:spPr>
          <a:xfrm>
            <a:off x="10195203" y="2662483"/>
            <a:ext cx="1655" cy="2196253"/>
          </a:xfrm>
          <a:prstGeom prst="bentConnector3">
            <a:avLst>
              <a:gd name="adj1" fmla="val 50000"/>
            </a:avLst>
          </a:prstGeom>
          <a:ln w="57150" cap="rnd">
            <a:solidFill>
              <a:srgbClr val="FF8F29"/>
            </a:solidFill>
            <a:prstDash val="sysDash"/>
            <a:round/>
            <a:tailEnd type="triangle"/>
          </a:ln>
        </p:spPr>
        <p:style>
          <a:lnRef idx="2">
            <a:schemeClr val="accent2"/>
          </a:lnRef>
          <a:fillRef idx="0">
            <a:schemeClr val="accent2"/>
          </a:fillRef>
          <a:effectRef idx="1">
            <a:schemeClr val="accent2"/>
          </a:effectRef>
          <a:fontRef idx="minor">
            <a:schemeClr val="tx1"/>
          </a:fontRef>
        </p:style>
      </p:cxnSp>
      <p:grpSp>
        <p:nvGrpSpPr>
          <p:cNvPr id="75" name="Graphic 69">
            <a:extLst>
              <a:ext uri="{FF2B5EF4-FFF2-40B4-BE49-F238E27FC236}">
                <a16:creationId xmlns:a16="http://schemas.microsoft.com/office/drawing/2014/main" id="{279F24BF-13FA-6501-A15B-926DE5153223}"/>
              </a:ext>
            </a:extLst>
          </p:cNvPr>
          <p:cNvGrpSpPr/>
          <p:nvPr/>
        </p:nvGrpSpPr>
        <p:grpSpPr>
          <a:xfrm>
            <a:off x="8722628" y="2236849"/>
            <a:ext cx="870213" cy="900601"/>
            <a:chOff x="3356290" y="4728710"/>
            <a:chExt cx="295688" cy="365684"/>
          </a:xfrm>
          <a:noFill/>
        </p:grpSpPr>
        <p:sp>
          <p:nvSpPr>
            <p:cNvPr id="76" name="Freeform: Shape 75">
              <a:extLst>
                <a:ext uri="{FF2B5EF4-FFF2-40B4-BE49-F238E27FC236}">
                  <a16:creationId xmlns:a16="http://schemas.microsoft.com/office/drawing/2014/main" id="{19051D48-D532-7282-0998-B90573246130}"/>
                </a:ext>
              </a:extLst>
            </p:cNvPr>
            <p:cNvSpPr/>
            <p:nvPr/>
          </p:nvSpPr>
          <p:spPr>
            <a:xfrm>
              <a:off x="3356290" y="4811826"/>
              <a:ext cx="295623" cy="282568"/>
            </a:xfrm>
            <a:custGeom>
              <a:avLst/>
              <a:gdLst>
                <a:gd name="connsiteX0" fmla="*/ 0 w 295623"/>
                <a:gd name="connsiteY0" fmla="*/ 282568 h 282568"/>
                <a:gd name="connsiteX1" fmla="*/ 0 w 295623"/>
                <a:gd name="connsiteY1" fmla="*/ 32962 h 282568"/>
                <a:gd name="connsiteX2" fmla="*/ 32962 w 295623"/>
                <a:gd name="connsiteY2" fmla="*/ 0 h 282568"/>
                <a:gd name="connsiteX3" fmla="*/ 295624 w 295623"/>
                <a:gd name="connsiteY3" fmla="*/ 0 h 282568"/>
              </a:gdLst>
              <a:ahLst/>
              <a:cxnLst>
                <a:cxn ang="0">
                  <a:pos x="connsiteX0" y="connsiteY0"/>
                </a:cxn>
                <a:cxn ang="0">
                  <a:pos x="connsiteX1" y="connsiteY1"/>
                </a:cxn>
                <a:cxn ang="0">
                  <a:pos x="connsiteX2" y="connsiteY2"/>
                </a:cxn>
                <a:cxn ang="0">
                  <a:pos x="connsiteX3" y="connsiteY3"/>
                </a:cxn>
              </a:cxnLst>
              <a:rect l="l" t="t" r="r" b="b"/>
              <a:pathLst>
                <a:path w="295623" h="282568">
                  <a:moveTo>
                    <a:pt x="0" y="282568"/>
                  </a:moveTo>
                  <a:lnTo>
                    <a:pt x="0" y="32962"/>
                  </a:lnTo>
                  <a:cubicBezTo>
                    <a:pt x="0" y="14736"/>
                    <a:pt x="14736" y="0"/>
                    <a:pt x="32962" y="0"/>
                  </a:cubicBezTo>
                  <a:lnTo>
                    <a:pt x="295624" y="0"/>
                  </a:lnTo>
                </a:path>
              </a:pathLst>
            </a:custGeom>
            <a:noFill/>
            <a:ln w="45199" cap="rnd">
              <a:solidFill>
                <a:srgbClr val="000000"/>
              </a:solidFill>
              <a:prstDash val="solid"/>
              <a:round/>
            </a:ln>
          </p:spPr>
          <p:txBody>
            <a:bodyPr rtlCol="0" anchor="ctr"/>
            <a:lstStyle/>
            <a:p>
              <a:endParaRPr lang="en-GB"/>
            </a:p>
          </p:txBody>
        </p:sp>
        <p:sp>
          <p:nvSpPr>
            <p:cNvPr id="77" name="Freeform: Shape 76">
              <a:extLst>
                <a:ext uri="{FF2B5EF4-FFF2-40B4-BE49-F238E27FC236}">
                  <a16:creationId xmlns:a16="http://schemas.microsoft.com/office/drawing/2014/main" id="{7232D4B9-0507-86BC-30BD-DA76FF7B31C8}"/>
                </a:ext>
              </a:extLst>
            </p:cNvPr>
            <p:cNvSpPr/>
            <p:nvPr/>
          </p:nvSpPr>
          <p:spPr>
            <a:xfrm>
              <a:off x="3568798" y="4728710"/>
              <a:ext cx="83180" cy="166296"/>
            </a:xfrm>
            <a:custGeom>
              <a:avLst/>
              <a:gdLst>
                <a:gd name="connsiteX0" fmla="*/ 0 w 83180"/>
                <a:gd name="connsiteY0" fmla="*/ 166296 h 166296"/>
                <a:gd name="connsiteX1" fmla="*/ 83181 w 83180"/>
                <a:gd name="connsiteY1" fmla="*/ 83116 h 166296"/>
                <a:gd name="connsiteX2" fmla="*/ 0 w 83180"/>
                <a:gd name="connsiteY2" fmla="*/ 0 h 166296"/>
              </a:gdLst>
              <a:ahLst/>
              <a:cxnLst>
                <a:cxn ang="0">
                  <a:pos x="connsiteX0" y="connsiteY0"/>
                </a:cxn>
                <a:cxn ang="0">
                  <a:pos x="connsiteX1" y="connsiteY1"/>
                </a:cxn>
                <a:cxn ang="0">
                  <a:pos x="connsiteX2" y="connsiteY2"/>
                </a:cxn>
              </a:cxnLst>
              <a:rect l="l" t="t" r="r" b="b"/>
              <a:pathLst>
                <a:path w="83180" h="166296">
                  <a:moveTo>
                    <a:pt x="0" y="166296"/>
                  </a:moveTo>
                  <a:lnTo>
                    <a:pt x="83181" y="83116"/>
                  </a:lnTo>
                  <a:lnTo>
                    <a:pt x="0" y="0"/>
                  </a:lnTo>
                </a:path>
              </a:pathLst>
            </a:custGeom>
            <a:noFill/>
            <a:ln w="45199" cap="rnd">
              <a:solidFill>
                <a:srgbClr val="000000"/>
              </a:solidFill>
              <a:prstDash val="solid"/>
              <a:round/>
            </a:ln>
          </p:spPr>
          <p:txBody>
            <a:bodyPr rtlCol="0" anchor="ctr"/>
            <a:lstStyle/>
            <a:p>
              <a:endParaRPr lang="en-GB"/>
            </a:p>
          </p:txBody>
        </p:sp>
      </p:grpSp>
      <p:grpSp>
        <p:nvGrpSpPr>
          <p:cNvPr id="78" name="Graphic 69">
            <a:extLst>
              <a:ext uri="{FF2B5EF4-FFF2-40B4-BE49-F238E27FC236}">
                <a16:creationId xmlns:a16="http://schemas.microsoft.com/office/drawing/2014/main" id="{7C379513-9A31-6DB9-18E2-FD0CDA1EC0AB}"/>
              </a:ext>
            </a:extLst>
          </p:cNvPr>
          <p:cNvGrpSpPr/>
          <p:nvPr/>
        </p:nvGrpSpPr>
        <p:grpSpPr>
          <a:xfrm>
            <a:off x="8457636" y="3035515"/>
            <a:ext cx="557053" cy="690344"/>
            <a:chOff x="3171509" y="5291068"/>
            <a:chExt cx="660144" cy="818103"/>
          </a:xfrm>
          <a:noFill/>
        </p:grpSpPr>
        <p:sp>
          <p:nvSpPr>
            <p:cNvPr id="79" name="Freeform: Shape 78">
              <a:extLst>
                <a:ext uri="{FF2B5EF4-FFF2-40B4-BE49-F238E27FC236}">
                  <a16:creationId xmlns:a16="http://schemas.microsoft.com/office/drawing/2014/main" id="{4A9C4339-009D-F072-BFC8-557225874E3B}"/>
                </a:ext>
              </a:extLst>
            </p:cNvPr>
            <p:cNvSpPr/>
            <p:nvPr/>
          </p:nvSpPr>
          <p:spPr>
            <a:xfrm>
              <a:off x="3171509" y="5546038"/>
              <a:ext cx="660144" cy="254970"/>
            </a:xfrm>
            <a:custGeom>
              <a:avLst/>
              <a:gdLst>
                <a:gd name="connsiteX0" fmla="*/ 330072 w 660144"/>
                <a:gd name="connsiteY0" fmla="*/ 104509 h 254970"/>
                <a:gd name="connsiteX1" fmla="*/ 0 w 660144"/>
                <a:gd name="connsiteY1" fmla="*/ 0 h 254970"/>
                <a:gd name="connsiteX2" fmla="*/ 0 w 660144"/>
                <a:gd name="connsiteY2" fmla="*/ 150462 h 254970"/>
                <a:gd name="connsiteX3" fmla="*/ 330072 w 660144"/>
                <a:gd name="connsiteY3" fmla="*/ 254971 h 254970"/>
                <a:gd name="connsiteX4" fmla="*/ 660145 w 660144"/>
                <a:gd name="connsiteY4" fmla="*/ 150462 h 254970"/>
                <a:gd name="connsiteX5" fmla="*/ 660145 w 660144"/>
                <a:gd name="connsiteY5" fmla="*/ 0 h 254970"/>
                <a:gd name="connsiteX6" fmla="*/ 330072 w 660144"/>
                <a:gd name="connsiteY6" fmla="*/ 104509 h 254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144" h="254970">
                  <a:moveTo>
                    <a:pt x="330072" y="104509"/>
                  </a:moveTo>
                  <a:cubicBezTo>
                    <a:pt x="147812" y="104509"/>
                    <a:pt x="0" y="57716"/>
                    <a:pt x="0" y="0"/>
                  </a:cubicBezTo>
                  <a:lnTo>
                    <a:pt x="0" y="150462"/>
                  </a:lnTo>
                  <a:cubicBezTo>
                    <a:pt x="0" y="208178"/>
                    <a:pt x="147747" y="254971"/>
                    <a:pt x="330072" y="254971"/>
                  </a:cubicBezTo>
                  <a:cubicBezTo>
                    <a:pt x="512397" y="254971"/>
                    <a:pt x="660145" y="208178"/>
                    <a:pt x="660145" y="150462"/>
                  </a:cubicBezTo>
                  <a:lnTo>
                    <a:pt x="660145" y="0"/>
                  </a:lnTo>
                  <a:cubicBezTo>
                    <a:pt x="660145" y="57716"/>
                    <a:pt x="512397" y="104509"/>
                    <a:pt x="330072" y="104509"/>
                  </a:cubicBezTo>
                  <a:close/>
                </a:path>
              </a:pathLst>
            </a:custGeom>
            <a:noFill/>
            <a:ln w="45199" cap="rnd">
              <a:solidFill>
                <a:srgbClr val="000000"/>
              </a:solidFill>
              <a:prstDash val="solid"/>
              <a:round/>
            </a:ln>
          </p:spPr>
          <p:txBody>
            <a:bodyPr rtlCol="0" anchor="ctr"/>
            <a:lstStyle/>
            <a:p>
              <a:endParaRPr lang="en-GB"/>
            </a:p>
          </p:txBody>
        </p:sp>
        <p:sp>
          <p:nvSpPr>
            <p:cNvPr id="80" name="Freeform: Shape 79">
              <a:extLst>
                <a:ext uri="{FF2B5EF4-FFF2-40B4-BE49-F238E27FC236}">
                  <a16:creationId xmlns:a16="http://schemas.microsoft.com/office/drawing/2014/main" id="{D0DB6CF9-C060-4044-B980-8F7AF324881E}"/>
                </a:ext>
              </a:extLst>
            </p:cNvPr>
            <p:cNvSpPr/>
            <p:nvPr/>
          </p:nvSpPr>
          <p:spPr>
            <a:xfrm>
              <a:off x="3171509" y="5696500"/>
              <a:ext cx="660144" cy="254970"/>
            </a:xfrm>
            <a:custGeom>
              <a:avLst/>
              <a:gdLst>
                <a:gd name="connsiteX0" fmla="*/ 330072 w 660144"/>
                <a:gd name="connsiteY0" fmla="*/ 104509 h 254970"/>
                <a:gd name="connsiteX1" fmla="*/ 0 w 660144"/>
                <a:gd name="connsiteY1" fmla="*/ 0 h 254970"/>
                <a:gd name="connsiteX2" fmla="*/ 0 w 660144"/>
                <a:gd name="connsiteY2" fmla="*/ 150462 h 254970"/>
                <a:gd name="connsiteX3" fmla="*/ 330072 w 660144"/>
                <a:gd name="connsiteY3" fmla="*/ 254971 h 254970"/>
                <a:gd name="connsiteX4" fmla="*/ 660145 w 660144"/>
                <a:gd name="connsiteY4" fmla="*/ 150462 h 254970"/>
                <a:gd name="connsiteX5" fmla="*/ 660145 w 660144"/>
                <a:gd name="connsiteY5" fmla="*/ 0 h 254970"/>
                <a:gd name="connsiteX6" fmla="*/ 330072 w 660144"/>
                <a:gd name="connsiteY6" fmla="*/ 104509 h 254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144" h="254970">
                  <a:moveTo>
                    <a:pt x="330072" y="104509"/>
                  </a:moveTo>
                  <a:cubicBezTo>
                    <a:pt x="147812" y="104509"/>
                    <a:pt x="0" y="57716"/>
                    <a:pt x="0" y="0"/>
                  </a:cubicBezTo>
                  <a:lnTo>
                    <a:pt x="0" y="150462"/>
                  </a:lnTo>
                  <a:cubicBezTo>
                    <a:pt x="0" y="208178"/>
                    <a:pt x="147747" y="254971"/>
                    <a:pt x="330072" y="254971"/>
                  </a:cubicBezTo>
                  <a:cubicBezTo>
                    <a:pt x="512397" y="254971"/>
                    <a:pt x="660145" y="208178"/>
                    <a:pt x="660145" y="150462"/>
                  </a:cubicBezTo>
                  <a:lnTo>
                    <a:pt x="660145" y="0"/>
                  </a:lnTo>
                  <a:cubicBezTo>
                    <a:pt x="660145" y="57716"/>
                    <a:pt x="512397" y="104509"/>
                    <a:pt x="330072" y="104509"/>
                  </a:cubicBezTo>
                  <a:close/>
                </a:path>
              </a:pathLst>
            </a:custGeom>
            <a:noFill/>
            <a:ln w="45199" cap="rnd">
              <a:solidFill>
                <a:srgbClr val="000000"/>
              </a:solidFill>
              <a:prstDash val="solid"/>
              <a:round/>
            </a:ln>
          </p:spPr>
          <p:txBody>
            <a:bodyPr rtlCol="0" anchor="ctr"/>
            <a:lstStyle/>
            <a:p>
              <a:endParaRPr lang="en-GB"/>
            </a:p>
          </p:txBody>
        </p:sp>
        <p:sp>
          <p:nvSpPr>
            <p:cNvPr id="81" name="Freeform: Shape 80">
              <a:extLst>
                <a:ext uri="{FF2B5EF4-FFF2-40B4-BE49-F238E27FC236}">
                  <a16:creationId xmlns:a16="http://schemas.microsoft.com/office/drawing/2014/main" id="{21433D43-5549-D0B5-F75F-91445B03F2C8}"/>
                </a:ext>
              </a:extLst>
            </p:cNvPr>
            <p:cNvSpPr/>
            <p:nvPr/>
          </p:nvSpPr>
          <p:spPr>
            <a:xfrm>
              <a:off x="3171509" y="5854201"/>
              <a:ext cx="660144" cy="254970"/>
            </a:xfrm>
            <a:custGeom>
              <a:avLst/>
              <a:gdLst>
                <a:gd name="connsiteX0" fmla="*/ 330072 w 660144"/>
                <a:gd name="connsiteY0" fmla="*/ 104509 h 254970"/>
                <a:gd name="connsiteX1" fmla="*/ 0 w 660144"/>
                <a:gd name="connsiteY1" fmla="*/ 0 h 254970"/>
                <a:gd name="connsiteX2" fmla="*/ 0 w 660144"/>
                <a:gd name="connsiteY2" fmla="*/ 150462 h 254970"/>
                <a:gd name="connsiteX3" fmla="*/ 330072 w 660144"/>
                <a:gd name="connsiteY3" fmla="*/ 254971 h 254970"/>
                <a:gd name="connsiteX4" fmla="*/ 660145 w 660144"/>
                <a:gd name="connsiteY4" fmla="*/ 150462 h 254970"/>
                <a:gd name="connsiteX5" fmla="*/ 660145 w 660144"/>
                <a:gd name="connsiteY5" fmla="*/ 0 h 254970"/>
                <a:gd name="connsiteX6" fmla="*/ 330072 w 660144"/>
                <a:gd name="connsiteY6" fmla="*/ 104509 h 254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144" h="254970">
                  <a:moveTo>
                    <a:pt x="330072" y="104509"/>
                  </a:moveTo>
                  <a:cubicBezTo>
                    <a:pt x="147812" y="104509"/>
                    <a:pt x="0" y="57716"/>
                    <a:pt x="0" y="0"/>
                  </a:cubicBezTo>
                  <a:lnTo>
                    <a:pt x="0" y="150462"/>
                  </a:lnTo>
                  <a:cubicBezTo>
                    <a:pt x="0" y="208178"/>
                    <a:pt x="147747" y="254971"/>
                    <a:pt x="330072" y="254971"/>
                  </a:cubicBezTo>
                  <a:cubicBezTo>
                    <a:pt x="512397" y="254971"/>
                    <a:pt x="660145" y="208178"/>
                    <a:pt x="660145" y="150462"/>
                  </a:cubicBezTo>
                  <a:lnTo>
                    <a:pt x="660145" y="0"/>
                  </a:lnTo>
                  <a:cubicBezTo>
                    <a:pt x="660145" y="57716"/>
                    <a:pt x="512397" y="104509"/>
                    <a:pt x="330072" y="104509"/>
                  </a:cubicBezTo>
                  <a:close/>
                </a:path>
              </a:pathLst>
            </a:custGeom>
            <a:noFill/>
            <a:ln w="45199" cap="rnd">
              <a:solidFill>
                <a:srgbClr val="000000"/>
              </a:solidFill>
              <a:prstDash val="solid"/>
              <a:round/>
            </a:ln>
          </p:spPr>
          <p:txBody>
            <a:bodyPr rtlCol="0" anchor="ctr"/>
            <a:lstStyle/>
            <a:p>
              <a:endParaRPr lang="en-GB"/>
            </a:p>
          </p:txBody>
        </p:sp>
        <p:sp>
          <p:nvSpPr>
            <p:cNvPr id="82" name="Freeform: Shape 81">
              <a:extLst>
                <a:ext uri="{FF2B5EF4-FFF2-40B4-BE49-F238E27FC236}">
                  <a16:creationId xmlns:a16="http://schemas.microsoft.com/office/drawing/2014/main" id="{862DB9EB-4EBA-2DC6-3758-D774E3A6DDC9}"/>
                </a:ext>
              </a:extLst>
            </p:cNvPr>
            <p:cNvSpPr/>
            <p:nvPr/>
          </p:nvSpPr>
          <p:spPr>
            <a:xfrm>
              <a:off x="3171509" y="5395577"/>
              <a:ext cx="660144" cy="254970"/>
            </a:xfrm>
            <a:custGeom>
              <a:avLst/>
              <a:gdLst>
                <a:gd name="connsiteX0" fmla="*/ 330072 w 660144"/>
                <a:gd name="connsiteY0" fmla="*/ 104509 h 254970"/>
                <a:gd name="connsiteX1" fmla="*/ 0 w 660144"/>
                <a:gd name="connsiteY1" fmla="*/ 0 h 254970"/>
                <a:gd name="connsiteX2" fmla="*/ 0 w 660144"/>
                <a:gd name="connsiteY2" fmla="*/ 150462 h 254970"/>
                <a:gd name="connsiteX3" fmla="*/ 330072 w 660144"/>
                <a:gd name="connsiteY3" fmla="*/ 254971 h 254970"/>
                <a:gd name="connsiteX4" fmla="*/ 660145 w 660144"/>
                <a:gd name="connsiteY4" fmla="*/ 150462 h 254970"/>
                <a:gd name="connsiteX5" fmla="*/ 660145 w 660144"/>
                <a:gd name="connsiteY5" fmla="*/ 0 h 254970"/>
                <a:gd name="connsiteX6" fmla="*/ 330072 w 660144"/>
                <a:gd name="connsiteY6" fmla="*/ 104509 h 254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0144" h="254970">
                  <a:moveTo>
                    <a:pt x="330072" y="104509"/>
                  </a:moveTo>
                  <a:cubicBezTo>
                    <a:pt x="147812" y="104509"/>
                    <a:pt x="0" y="57716"/>
                    <a:pt x="0" y="0"/>
                  </a:cubicBezTo>
                  <a:lnTo>
                    <a:pt x="0" y="150462"/>
                  </a:lnTo>
                  <a:cubicBezTo>
                    <a:pt x="0" y="208178"/>
                    <a:pt x="147747" y="254971"/>
                    <a:pt x="330072" y="254971"/>
                  </a:cubicBezTo>
                  <a:cubicBezTo>
                    <a:pt x="512397" y="254971"/>
                    <a:pt x="660145" y="208178"/>
                    <a:pt x="660145" y="150462"/>
                  </a:cubicBezTo>
                  <a:lnTo>
                    <a:pt x="660145" y="0"/>
                  </a:lnTo>
                  <a:cubicBezTo>
                    <a:pt x="660145" y="57716"/>
                    <a:pt x="512397" y="104509"/>
                    <a:pt x="330072" y="104509"/>
                  </a:cubicBezTo>
                  <a:close/>
                </a:path>
              </a:pathLst>
            </a:custGeom>
            <a:noFill/>
            <a:ln w="45199" cap="rnd">
              <a:solidFill>
                <a:srgbClr val="000000"/>
              </a:solidFill>
              <a:prstDash val="solid"/>
              <a:round/>
            </a:ln>
          </p:spPr>
          <p:txBody>
            <a:bodyPr rtlCol="0" anchor="ctr"/>
            <a:lstStyle/>
            <a:p>
              <a:endParaRPr lang="en-GB"/>
            </a:p>
          </p:txBody>
        </p:sp>
        <p:sp>
          <p:nvSpPr>
            <p:cNvPr id="83" name="Freeform: Shape 82">
              <a:extLst>
                <a:ext uri="{FF2B5EF4-FFF2-40B4-BE49-F238E27FC236}">
                  <a16:creationId xmlns:a16="http://schemas.microsoft.com/office/drawing/2014/main" id="{C117F190-1D9B-AC2E-EAB3-D510A6793088}"/>
                </a:ext>
              </a:extLst>
            </p:cNvPr>
            <p:cNvSpPr/>
            <p:nvPr/>
          </p:nvSpPr>
          <p:spPr>
            <a:xfrm>
              <a:off x="3171509" y="5291068"/>
              <a:ext cx="660144" cy="209017"/>
            </a:xfrm>
            <a:custGeom>
              <a:avLst/>
              <a:gdLst>
                <a:gd name="connsiteX0" fmla="*/ 660145 w 660144"/>
                <a:gd name="connsiteY0" fmla="*/ 104509 h 209017"/>
                <a:gd name="connsiteX1" fmla="*/ 330072 w 660144"/>
                <a:gd name="connsiteY1" fmla="*/ 209018 h 209017"/>
                <a:gd name="connsiteX2" fmla="*/ 0 w 660144"/>
                <a:gd name="connsiteY2" fmla="*/ 104509 h 209017"/>
                <a:gd name="connsiteX3" fmla="*/ 330072 w 660144"/>
                <a:gd name="connsiteY3" fmla="*/ 0 h 209017"/>
                <a:gd name="connsiteX4" fmla="*/ 660145 w 660144"/>
                <a:gd name="connsiteY4" fmla="*/ 104509 h 2090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144" h="209017">
                  <a:moveTo>
                    <a:pt x="660145" y="104509"/>
                  </a:moveTo>
                  <a:cubicBezTo>
                    <a:pt x="660145" y="162228"/>
                    <a:pt x="512366" y="209018"/>
                    <a:pt x="330072" y="209018"/>
                  </a:cubicBezTo>
                  <a:cubicBezTo>
                    <a:pt x="147778" y="209018"/>
                    <a:pt x="0" y="162228"/>
                    <a:pt x="0" y="104509"/>
                  </a:cubicBezTo>
                  <a:cubicBezTo>
                    <a:pt x="0" y="46790"/>
                    <a:pt x="147778" y="0"/>
                    <a:pt x="330072" y="0"/>
                  </a:cubicBezTo>
                  <a:cubicBezTo>
                    <a:pt x="512366" y="0"/>
                    <a:pt x="660145" y="46790"/>
                    <a:pt x="660145" y="104509"/>
                  </a:cubicBezTo>
                  <a:close/>
                </a:path>
              </a:pathLst>
            </a:custGeom>
            <a:noFill/>
            <a:ln w="45199" cap="rnd">
              <a:solidFill>
                <a:srgbClr val="000000"/>
              </a:solidFill>
              <a:prstDash val="solid"/>
              <a:round/>
            </a:ln>
          </p:spPr>
          <p:txBody>
            <a:bodyPr rtlCol="0" anchor="ctr"/>
            <a:lstStyle/>
            <a:p>
              <a:endParaRPr lang="en-GB"/>
            </a:p>
          </p:txBody>
        </p:sp>
      </p:grpSp>
    </p:spTree>
    <p:extLst>
      <p:ext uri="{BB962C8B-B14F-4D97-AF65-F5344CB8AC3E}">
        <p14:creationId xmlns:p14="http://schemas.microsoft.com/office/powerpoint/2010/main" val="2659635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Connector: Elbow 59">
            <a:extLst>
              <a:ext uri="{FF2B5EF4-FFF2-40B4-BE49-F238E27FC236}">
                <a16:creationId xmlns:a16="http://schemas.microsoft.com/office/drawing/2014/main" id="{96A59982-859F-C7EB-3A68-00E817F35DE9}"/>
              </a:ext>
            </a:extLst>
          </p:cNvPr>
          <p:cNvCxnSpPr>
            <a:cxnSpLocks/>
            <a:stCxn id="118" idx="0"/>
            <a:endCxn id="1026" idx="3"/>
          </p:cNvCxnSpPr>
          <p:nvPr/>
        </p:nvCxnSpPr>
        <p:spPr>
          <a:xfrm rot="16200000" flipV="1">
            <a:off x="6209869" y="3270108"/>
            <a:ext cx="3096296" cy="465033"/>
          </a:xfrm>
          <a:prstGeom prst="bentConnector2">
            <a:avLst/>
          </a:prstGeom>
          <a:ln w="57150" cap="rnd">
            <a:solidFill>
              <a:srgbClr val="FF8F29"/>
            </a:solidFill>
            <a:prstDash val="sysDash"/>
            <a:round/>
            <a:headEnd type="none" w="med" len="med"/>
            <a:tailEnd type="triangle" w="med" len="med"/>
          </a:ln>
        </p:spPr>
        <p:style>
          <a:lnRef idx="2">
            <a:schemeClr val="accent2"/>
          </a:lnRef>
          <a:fillRef idx="0">
            <a:schemeClr val="accent2"/>
          </a:fillRef>
          <a:effectRef idx="1">
            <a:schemeClr val="accent2"/>
          </a:effectRef>
          <a:fontRef idx="minor">
            <a:schemeClr val="tx1"/>
          </a:fontRef>
        </p:style>
      </p:cxnSp>
      <p:sp>
        <p:nvSpPr>
          <p:cNvPr id="113" name="Rectangle 112">
            <a:extLst>
              <a:ext uri="{FF2B5EF4-FFF2-40B4-BE49-F238E27FC236}">
                <a16:creationId xmlns:a16="http://schemas.microsoft.com/office/drawing/2014/main" id="{9C721C84-85C8-FB2D-3250-AA03ADDB0600}"/>
              </a:ext>
            </a:extLst>
          </p:cNvPr>
          <p:cNvSpPr/>
          <p:nvPr/>
        </p:nvSpPr>
        <p:spPr>
          <a:xfrm>
            <a:off x="7622504" y="3876622"/>
            <a:ext cx="724551" cy="61149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2" name="Title 1">
            <a:extLst>
              <a:ext uri="{FF2B5EF4-FFF2-40B4-BE49-F238E27FC236}">
                <a16:creationId xmlns:a16="http://schemas.microsoft.com/office/drawing/2014/main" id="{6A1D1CA7-72A2-9FB1-2358-19A0025AC098}"/>
              </a:ext>
            </a:extLst>
          </p:cNvPr>
          <p:cNvSpPr>
            <a:spLocks noGrp="1"/>
          </p:cNvSpPr>
          <p:nvPr>
            <p:ph type="title"/>
          </p:nvPr>
        </p:nvSpPr>
        <p:spPr>
          <a:xfrm>
            <a:off x="8364889" y="840682"/>
            <a:ext cx="2741938" cy="645559"/>
          </a:xfrm>
        </p:spPr>
        <p:txBody>
          <a:bodyPr>
            <a:normAutofit fontScale="90000"/>
          </a:bodyPr>
          <a:lstStyle/>
          <a:p>
            <a:r>
              <a:rPr lang="en-NL" dirty="0"/>
              <a:t>Internal Scanning </a:t>
            </a:r>
          </a:p>
        </p:txBody>
      </p:sp>
      <p:grpSp>
        <p:nvGrpSpPr>
          <p:cNvPr id="5" name="Group 4">
            <a:extLst>
              <a:ext uri="{FF2B5EF4-FFF2-40B4-BE49-F238E27FC236}">
                <a16:creationId xmlns:a16="http://schemas.microsoft.com/office/drawing/2014/main" id="{8B506E4D-90D8-2253-3AB8-2FD33E96FC65}"/>
              </a:ext>
            </a:extLst>
          </p:cNvPr>
          <p:cNvGrpSpPr/>
          <p:nvPr/>
        </p:nvGrpSpPr>
        <p:grpSpPr>
          <a:xfrm>
            <a:off x="2238385" y="3218412"/>
            <a:ext cx="877952" cy="966885"/>
            <a:chOff x="10547167" y="4178471"/>
            <a:chExt cx="877952" cy="966885"/>
          </a:xfrm>
        </p:grpSpPr>
        <p:grpSp>
          <p:nvGrpSpPr>
            <p:cNvPr id="6" name="Graphic 14">
              <a:extLst>
                <a:ext uri="{FF2B5EF4-FFF2-40B4-BE49-F238E27FC236}">
                  <a16:creationId xmlns:a16="http://schemas.microsoft.com/office/drawing/2014/main" id="{CB4DEC48-84BA-FBDB-05D0-EF13F9ED97C5}"/>
                </a:ext>
              </a:extLst>
            </p:cNvPr>
            <p:cNvGrpSpPr/>
            <p:nvPr/>
          </p:nvGrpSpPr>
          <p:grpSpPr>
            <a:xfrm>
              <a:off x="10547167" y="4532328"/>
              <a:ext cx="877952" cy="613028"/>
              <a:chOff x="10547167" y="4532328"/>
              <a:chExt cx="877952" cy="613028"/>
            </a:xfrm>
          </p:grpSpPr>
          <p:grpSp>
            <p:nvGrpSpPr>
              <p:cNvPr id="15" name="Graphic 14">
                <a:extLst>
                  <a:ext uri="{FF2B5EF4-FFF2-40B4-BE49-F238E27FC236}">
                    <a16:creationId xmlns:a16="http://schemas.microsoft.com/office/drawing/2014/main" id="{8161E724-498B-4C12-C9DD-33EC97152B0D}"/>
                  </a:ext>
                </a:extLst>
              </p:cNvPr>
              <p:cNvGrpSpPr/>
              <p:nvPr/>
            </p:nvGrpSpPr>
            <p:grpSpPr>
              <a:xfrm>
                <a:off x="10547167" y="4532328"/>
                <a:ext cx="877952" cy="259365"/>
                <a:chOff x="10547167" y="4532328"/>
                <a:chExt cx="877952" cy="259365"/>
              </a:xfrm>
              <a:noFill/>
            </p:grpSpPr>
            <p:sp>
              <p:nvSpPr>
                <p:cNvPr id="24" name="Freeform: Shape 25">
                  <a:extLst>
                    <a:ext uri="{FF2B5EF4-FFF2-40B4-BE49-F238E27FC236}">
                      <a16:creationId xmlns:a16="http://schemas.microsoft.com/office/drawing/2014/main" id="{3AF7F59E-5BC3-8B71-DF21-4F5121EB8AF5}"/>
                    </a:ext>
                  </a:extLst>
                </p:cNvPr>
                <p:cNvSpPr/>
                <p:nvPr/>
              </p:nvSpPr>
              <p:spPr>
                <a:xfrm rot="10800000">
                  <a:off x="10547167" y="4532328"/>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25" name="Freeform: Shape 26">
                  <a:extLst>
                    <a:ext uri="{FF2B5EF4-FFF2-40B4-BE49-F238E27FC236}">
                      <a16:creationId xmlns:a16="http://schemas.microsoft.com/office/drawing/2014/main" id="{C1F93707-0E8A-D457-969D-68601B043ADA}"/>
                    </a:ext>
                  </a:extLst>
                </p:cNvPr>
                <p:cNvSpPr/>
                <p:nvPr/>
              </p:nvSpPr>
              <p:spPr>
                <a:xfrm>
                  <a:off x="11065640" y="4662043"/>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16" name="Graphic 14">
                <a:extLst>
                  <a:ext uri="{FF2B5EF4-FFF2-40B4-BE49-F238E27FC236}">
                    <a16:creationId xmlns:a16="http://schemas.microsoft.com/office/drawing/2014/main" id="{48FB42CE-1C6E-0CED-A970-B4AC404ECBC6}"/>
                  </a:ext>
                </a:extLst>
              </p:cNvPr>
              <p:cNvGrpSpPr/>
              <p:nvPr/>
            </p:nvGrpSpPr>
            <p:grpSpPr>
              <a:xfrm>
                <a:off x="10547167" y="4885991"/>
                <a:ext cx="877952" cy="259365"/>
                <a:chOff x="10547167" y="4885991"/>
                <a:chExt cx="877952" cy="259365"/>
              </a:xfrm>
              <a:noFill/>
            </p:grpSpPr>
            <p:sp>
              <p:nvSpPr>
                <p:cNvPr id="22" name="Freeform: Shape 23">
                  <a:extLst>
                    <a:ext uri="{FF2B5EF4-FFF2-40B4-BE49-F238E27FC236}">
                      <a16:creationId xmlns:a16="http://schemas.microsoft.com/office/drawing/2014/main" id="{ABEDA260-0586-A5A2-24C3-5C160645EBAA}"/>
                    </a:ext>
                  </a:extLst>
                </p:cNvPr>
                <p:cNvSpPr/>
                <p:nvPr/>
              </p:nvSpPr>
              <p:spPr>
                <a:xfrm rot="10800000">
                  <a:off x="10547167" y="4885991"/>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23" name="Freeform: Shape 24">
                  <a:extLst>
                    <a:ext uri="{FF2B5EF4-FFF2-40B4-BE49-F238E27FC236}">
                      <a16:creationId xmlns:a16="http://schemas.microsoft.com/office/drawing/2014/main" id="{1AE835CE-FCB5-DBAE-DADF-AC528AF14E68}"/>
                    </a:ext>
                  </a:extLst>
                </p:cNvPr>
                <p:cNvSpPr/>
                <p:nvPr/>
              </p:nvSpPr>
              <p:spPr>
                <a:xfrm>
                  <a:off x="11065640" y="5015641"/>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17" name="Graphic 14">
                <a:extLst>
                  <a:ext uri="{FF2B5EF4-FFF2-40B4-BE49-F238E27FC236}">
                    <a16:creationId xmlns:a16="http://schemas.microsoft.com/office/drawing/2014/main" id="{9452DED5-AB9C-D691-0E2D-D4B893E5C4AF}"/>
                  </a:ext>
                </a:extLst>
              </p:cNvPr>
              <p:cNvGrpSpPr/>
              <p:nvPr/>
            </p:nvGrpSpPr>
            <p:grpSpPr>
              <a:xfrm>
                <a:off x="10614578" y="4791694"/>
                <a:ext cx="743131" cy="94491"/>
                <a:chOff x="10614578" y="4791694"/>
                <a:chExt cx="743131" cy="94491"/>
              </a:xfrm>
            </p:grpSpPr>
            <p:sp>
              <p:nvSpPr>
                <p:cNvPr id="20" name="Freeform: Shape 21">
                  <a:extLst>
                    <a:ext uri="{FF2B5EF4-FFF2-40B4-BE49-F238E27FC236}">
                      <a16:creationId xmlns:a16="http://schemas.microsoft.com/office/drawing/2014/main" id="{58A7EF75-68ED-2CC5-7781-67AAEB65C024}"/>
                    </a:ext>
                  </a:extLst>
                </p:cNvPr>
                <p:cNvSpPr/>
                <p:nvPr/>
              </p:nvSpPr>
              <p:spPr>
                <a:xfrm>
                  <a:off x="11357709" y="4791694"/>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sp>
              <p:nvSpPr>
                <p:cNvPr id="21" name="Freeform: Shape 22">
                  <a:extLst>
                    <a:ext uri="{FF2B5EF4-FFF2-40B4-BE49-F238E27FC236}">
                      <a16:creationId xmlns:a16="http://schemas.microsoft.com/office/drawing/2014/main" id="{FCB14208-FDDA-DC7D-B780-9955A2D219BD}"/>
                    </a:ext>
                  </a:extLst>
                </p:cNvPr>
                <p:cNvSpPr/>
                <p:nvPr/>
              </p:nvSpPr>
              <p:spPr>
                <a:xfrm>
                  <a:off x="10614578" y="4791694"/>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grpSp>
          <p:sp>
            <p:nvSpPr>
              <p:cNvPr id="18" name="Freeform: Shape 19">
                <a:extLst>
                  <a:ext uri="{FF2B5EF4-FFF2-40B4-BE49-F238E27FC236}">
                    <a16:creationId xmlns:a16="http://schemas.microsoft.com/office/drawing/2014/main" id="{E5BFBB07-72D5-4086-F7DD-BCEE395E19B1}"/>
                  </a:ext>
                </a:extLst>
              </p:cNvPr>
              <p:cNvSpPr/>
              <p:nvPr/>
            </p:nvSpPr>
            <p:spPr>
              <a:xfrm rot="10800000">
                <a:off x="10675202" y="4618094"/>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sp>
            <p:nvSpPr>
              <p:cNvPr id="19" name="Freeform: Shape 20">
                <a:extLst>
                  <a:ext uri="{FF2B5EF4-FFF2-40B4-BE49-F238E27FC236}">
                    <a16:creationId xmlns:a16="http://schemas.microsoft.com/office/drawing/2014/main" id="{890C13D3-77DF-F03D-E827-A7969BBE4568}"/>
                  </a:ext>
                </a:extLst>
              </p:cNvPr>
              <p:cNvSpPr/>
              <p:nvPr/>
            </p:nvSpPr>
            <p:spPr>
              <a:xfrm rot="10800000">
                <a:off x="10675202" y="4972403"/>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grpSp>
        <p:grpSp>
          <p:nvGrpSpPr>
            <p:cNvPr id="7" name="Graphic 14">
              <a:extLst>
                <a:ext uri="{FF2B5EF4-FFF2-40B4-BE49-F238E27FC236}">
                  <a16:creationId xmlns:a16="http://schemas.microsoft.com/office/drawing/2014/main" id="{4D563945-D2CA-84AE-6F28-AADA24694074}"/>
                </a:ext>
              </a:extLst>
            </p:cNvPr>
            <p:cNvGrpSpPr/>
            <p:nvPr/>
          </p:nvGrpSpPr>
          <p:grpSpPr>
            <a:xfrm>
              <a:off x="10547167" y="4178471"/>
              <a:ext cx="877952" cy="353856"/>
              <a:chOff x="10547167" y="4178471"/>
              <a:chExt cx="877952" cy="353856"/>
            </a:xfrm>
          </p:grpSpPr>
          <p:grpSp>
            <p:nvGrpSpPr>
              <p:cNvPr id="8" name="Graphic 14">
                <a:extLst>
                  <a:ext uri="{FF2B5EF4-FFF2-40B4-BE49-F238E27FC236}">
                    <a16:creationId xmlns:a16="http://schemas.microsoft.com/office/drawing/2014/main" id="{A8AAE820-8831-F42B-C345-093A1B0209D8}"/>
                  </a:ext>
                </a:extLst>
              </p:cNvPr>
              <p:cNvGrpSpPr/>
              <p:nvPr/>
            </p:nvGrpSpPr>
            <p:grpSpPr>
              <a:xfrm>
                <a:off x="10547167" y="4178471"/>
                <a:ext cx="877952" cy="259365"/>
                <a:chOff x="10547167" y="4178471"/>
                <a:chExt cx="877952" cy="259365"/>
              </a:xfrm>
              <a:noFill/>
            </p:grpSpPr>
            <p:sp>
              <p:nvSpPr>
                <p:cNvPr id="13" name="Freeform: Shape 14">
                  <a:extLst>
                    <a:ext uri="{FF2B5EF4-FFF2-40B4-BE49-F238E27FC236}">
                      <a16:creationId xmlns:a16="http://schemas.microsoft.com/office/drawing/2014/main" id="{DEDDD974-A35A-D875-3CB8-AD5318D03657}"/>
                    </a:ext>
                  </a:extLst>
                </p:cNvPr>
                <p:cNvSpPr/>
                <p:nvPr/>
              </p:nvSpPr>
              <p:spPr>
                <a:xfrm rot="10800000">
                  <a:off x="10547167" y="4178471"/>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14" name="Freeform: Shape 15">
                  <a:extLst>
                    <a:ext uri="{FF2B5EF4-FFF2-40B4-BE49-F238E27FC236}">
                      <a16:creationId xmlns:a16="http://schemas.microsoft.com/office/drawing/2014/main" id="{AFE228AD-8739-FD08-999B-AC10F5EC341B}"/>
                    </a:ext>
                  </a:extLst>
                </p:cNvPr>
                <p:cNvSpPr/>
                <p:nvPr/>
              </p:nvSpPr>
              <p:spPr>
                <a:xfrm>
                  <a:off x="11065640" y="4308187"/>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9" name="Graphic 14">
                <a:extLst>
                  <a:ext uri="{FF2B5EF4-FFF2-40B4-BE49-F238E27FC236}">
                    <a16:creationId xmlns:a16="http://schemas.microsoft.com/office/drawing/2014/main" id="{C8ECC47B-B194-4F07-14AC-B7148EFDB26D}"/>
                  </a:ext>
                </a:extLst>
              </p:cNvPr>
              <p:cNvGrpSpPr/>
              <p:nvPr/>
            </p:nvGrpSpPr>
            <p:grpSpPr>
              <a:xfrm>
                <a:off x="10614578" y="4437837"/>
                <a:ext cx="743131" cy="94491"/>
                <a:chOff x="10614578" y="4437837"/>
                <a:chExt cx="743131" cy="94491"/>
              </a:xfrm>
            </p:grpSpPr>
            <p:sp>
              <p:nvSpPr>
                <p:cNvPr id="11" name="Freeform: Shape 12">
                  <a:extLst>
                    <a:ext uri="{FF2B5EF4-FFF2-40B4-BE49-F238E27FC236}">
                      <a16:creationId xmlns:a16="http://schemas.microsoft.com/office/drawing/2014/main" id="{AB953EE4-88A6-9730-55E5-45BC0E33F163}"/>
                    </a:ext>
                  </a:extLst>
                </p:cNvPr>
                <p:cNvSpPr/>
                <p:nvPr/>
              </p:nvSpPr>
              <p:spPr>
                <a:xfrm>
                  <a:off x="11357709" y="4437837"/>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sp>
              <p:nvSpPr>
                <p:cNvPr id="12" name="Freeform: Shape 13">
                  <a:extLst>
                    <a:ext uri="{FF2B5EF4-FFF2-40B4-BE49-F238E27FC236}">
                      <a16:creationId xmlns:a16="http://schemas.microsoft.com/office/drawing/2014/main" id="{07D23B16-BCDE-82E1-4279-BA691CE3E22B}"/>
                    </a:ext>
                  </a:extLst>
                </p:cNvPr>
                <p:cNvSpPr/>
                <p:nvPr/>
              </p:nvSpPr>
              <p:spPr>
                <a:xfrm>
                  <a:off x="10614578" y="4437837"/>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grpSp>
          <p:sp>
            <p:nvSpPr>
              <p:cNvPr id="10" name="Freeform: Shape 11">
                <a:extLst>
                  <a:ext uri="{FF2B5EF4-FFF2-40B4-BE49-F238E27FC236}">
                    <a16:creationId xmlns:a16="http://schemas.microsoft.com/office/drawing/2014/main" id="{59A81818-13F5-D337-A835-85668D23AAE3}"/>
                  </a:ext>
                </a:extLst>
              </p:cNvPr>
              <p:cNvSpPr/>
              <p:nvPr/>
            </p:nvSpPr>
            <p:spPr>
              <a:xfrm rot="10800000">
                <a:off x="10675202" y="4264237"/>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grpSp>
      </p:grpSp>
      <p:grpSp>
        <p:nvGrpSpPr>
          <p:cNvPr id="26" name="Group 25">
            <a:extLst>
              <a:ext uri="{FF2B5EF4-FFF2-40B4-BE49-F238E27FC236}">
                <a16:creationId xmlns:a16="http://schemas.microsoft.com/office/drawing/2014/main" id="{901427CB-BB0D-95DE-54D2-6A0E1ED4CBCD}"/>
              </a:ext>
            </a:extLst>
          </p:cNvPr>
          <p:cNvGrpSpPr/>
          <p:nvPr/>
        </p:nvGrpSpPr>
        <p:grpSpPr>
          <a:xfrm>
            <a:off x="9411332" y="5435172"/>
            <a:ext cx="877952" cy="966885"/>
            <a:chOff x="10547167" y="4178471"/>
            <a:chExt cx="877952" cy="966885"/>
          </a:xfrm>
        </p:grpSpPr>
        <p:grpSp>
          <p:nvGrpSpPr>
            <p:cNvPr id="27" name="Graphic 14">
              <a:extLst>
                <a:ext uri="{FF2B5EF4-FFF2-40B4-BE49-F238E27FC236}">
                  <a16:creationId xmlns:a16="http://schemas.microsoft.com/office/drawing/2014/main" id="{6709351D-DE20-250C-B50F-D172400F7562}"/>
                </a:ext>
              </a:extLst>
            </p:cNvPr>
            <p:cNvGrpSpPr/>
            <p:nvPr/>
          </p:nvGrpSpPr>
          <p:grpSpPr>
            <a:xfrm>
              <a:off x="10547167" y="4532328"/>
              <a:ext cx="877952" cy="613028"/>
              <a:chOff x="10547167" y="4532328"/>
              <a:chExt cx="877952" cy="613028"/>
            </a:xfrm>
          </p:grpSpPr>
          <p:grpSp>
            <p:nvGrpSpPr>
              <p:cNvPr id="36" name="Graphic 14">
                <a:extLst>
                  <a:ext uri="{FF2B5EF4-FFF2-40B4-BE49-F238E27FC236}">
                    <a16:creationId xmlns:a16="http://schemas.microsoft.com/office/drawing/2014/main" id="{AB8B5282-A110-ACC0-AB0D-6C6EE4317571}"/>
                  </a:ext>
                </a:extLst>
              </p:cNvPr>
              <p:cNvGrpSpPr/>
              <p:nvPr/>
            </p:nvGrpSpPr>
            <p:grpSpPr>
              <a:xfrm>
                <a:off x="10547167" y="4532328"/>
                <a:ext cx="877952" cy="259365"/>
                <a:chOff x="10547167" y="4532328"/>
                <a:chExt cx="877952" cy="259365"/>
              </a:xfrm>
              <a:noFill/>
            </p:grpSpPr>
            <p:sp>
              <p:nvSpPr>
                <p:cNvPr id="45" name="Freeform: Shape 46">
                  <a:extLst>
                    <a:ext uri="{FF2B5EF4-FFF2-40B4-BE49-F238E27FC236}">
                      <a16:creationId xmlns:a16="http://schemas.microsoft.com/office/drawing/2014/main" id="{F118D345-2370-72E7-4AEC-F8E34AAC57E0}"/>
                    </a:ext>
                  </a:extLst>
                </p:cNvPr>
                <p:cNvSpPr/>
                <p:nvPr/>
              </p:nvSpPr>
              <p:spPr>
                <a:xfrm rot="10800000">
                  <a:off x="10547167" y="4532328"/>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46" name="Freeform: Shape 47">
                  <a:extLst>
                    <a:ext uri="{FF2B5EF4-FFF2-40B4-BE49-F238E27FC236}">
                      <a16:creationId xmlns:a16="http://schemas.microsoft.com/office/drawing/2014/main" id="{5A1FEB23-556F-46F7-F4AA-A4E636260E57}"/>
                    </a:ext>
                  </a:extLst>
                </p:cNvPr>
                <p:cNvSpPr/>
                <p:nvPr/>
              </p:nvSpPr>
              <p:spPr>
                <a:xfrm>
                  <a:off x="11065640" y="4662043"/>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37" name="Graphic 14">
                <a:extLst>
                  <a:ext uri="{FF2B5EF4-FFF2-40B4-BE49-F238E27FC236}">
                    <a16:creationId xmlns:a16="http://schemas.microsoft.com/office/drawing/2014/main" id="{68F6D077-0FDE-52B4-D195-D10067AE75CF}"/>
                  </a:ext>
                </a:extLst>
              </p:cNvPr>
              <p:cNvGrpSpPr/>
              <p:nvPr/>
            </p:nvGrpSpPr>
            <p:grpSpPr>
              <a:xfrm>
                <a:off x="10547167" y="4885991"/>
                <a:ext cx="877952" cy="259365"/>
                <a:chOff x="10547167" y="4885991"/>
                <a:chExt cx="877952" cy="259365"/>
              </a:xfrm>
              <a:noFill/>
            </p:grpSpPr>
            <p:sp>
              <p:nvSpPr>
                <p:cNvPr id="43" name="Freeform: Shape 44">
                  <a:extLst>
                    <a:ext uri="{FF2B5EF4-FFF2-40B4-BE49-F238E27FC236}">
                      <a16:creationId xmlns:a16="http://schemas.microsoft.com/office/drawing/2014/main" id="{D9D501E6-0ABA-8EE5-CBA5-DBC65331926F}"/>
                    </a:ext>
                  </a:extLst>
                </p:cNvPr>
                <p:cNvSpPr/>
                <p:nvPr/>
              </p:nvSpPr>
              <p:spPr>
                <a:xfrm rot="10800000">
                  <a:off x="10547167" y="4885991"/>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44" name="Freeform: Shape 45">
                  <a:extLst>
                    <a:ext uri="{FF2B5EF4-FFF2-40B4-BE49-F238E27FC236}">
                      <a16:creationId xmlns:a16="http://schemas.microsoft.com/office/drawing/2014/main" id="{25DE7885-A327-8042-7871-8B8D6EAC9F7A}"/>
                    </a:ext>
                  </a:extLst>
                </p:cNvPr>
                <p:cNvSpPr/>
                <p:nvPr/>
              </p:nvSpPr>
              <p:spPr>
                <a:xfrm>
                  <a:off x="11065640" y="5015641"/>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38" name="Graphic 14">
                <a:extLst>
                  <a:ext uri="{FF2B5EF4-FFF2-40B4-BE49-F238E27FC236}">
                    <a16:creationId xmlns:a16="http://schemas.microsoft.com/office/drawing/2014/main" id="{362CF7DB-59EE-4200-666B-7DFF1A3EC97B}"/>
                  </a:ext>
                </a:extLst>
              </p:cNvPr>
              <p:cNvGrpSpPr/>
              <p:nvPr/>
            </p:nvGrpSpPr>
            <p:grpSpPr>
              <a:xfrm>
                <a:off x="10614578" y="4791694"/>
                <a:ext cx="749594" cy="94491"/>
                <a:chOff x="10614578" y="4791694"/>
                <a:chExt cx="749594" cy="94491"/>
              </a:xfrm>
            </p:grpSpPr>
            <p:sp>
              <p:nvSpPr>
                <p:cNvPr id="41" name="Freeform: Shape 42">
                  <a:extLst>
                    <a:ext uri="{FF2B5EF4-FFF2-40B4-BE49-F238E27FC236}">
                      <a16:creationId xmlns:a16="http://schemas.microsoft.com/office/drawing/2014/main" id="{0500983B-B273-3073-8DC5-27518AEF355F}"/>
                    </a:ext>
                  </a:extLst>
                </p:cNvPr>
                <p:cNvSpPr/>
                <p:nvPr/>
              </p:nvSpPr>
              <p:spPr>
                <a:xfrm>
                  <a:off x="11357709" y="4791694"/>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sp>
              <p:nvSpPr>
                <p:cNvPr id="42" name="Freeform: Shape 43">
                  <a:extLst>
                    <a:ext uri="{FF2B5EF4-FFF2-40B4-BE49-F238E27FC236}">
                      <a16:creationId xmlns:a16="http://schemas.microsoft.com/office/drawing/2014/main" id="{0B9B419A-B9C4-2862-0D60-4AC836B8B465}"/>
                    </a:ext>
                  </a:extLst>
                </p:cNvPr>
                <p:cNvSpPr/>
                <p:nvPr/>
              </p:nvSpPr>
              <p:spPr>
                <a:xfrm>
                  <a:off x="10614578" y="4791694"/>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grpSp>
          <p:sp>
            <p:nvSpPr>
              <p:cNvPr id="39" name="Freeform: Shape 40">
                <a:extLst>
                  <a:ext uri="{FF2B5EF4-FFF2-40B4-BE49-F238E27FC236}">
                    <a16:creationId xmlns:a16="http://schemas.microsoft.com/office/drawing/2014/main" id="{6320681A-9EF5-C08F-ABE4-EAA519AF5D12}"/>
                  </a:ext>
                </a:extLst>
              </p:cNvPr>
              <p:cNvSpPr/>
              <p:nvPr/>
            </p:nvSpPr>
            <p:spPr>
              <a:xfrm rot="10800000">
                <a:off x="10675202" y="4618094"/>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sp>
            <p:nvSpPr>
              <p:cNvPr id="40" name="Freeform: Shape 41">
                <a:extLst>
                  <a:ext uri="{FF2B5EF4-FFF2-40B4-BE49-F238E27FC236}">
                    <a16:creationId xmlns:a16="http://schemas.microsoft.com/office/drawing/2014/main" id="{0DC6343B-9BB7-A46C-535B-58F9E7EC245F}"/>
                  </a:ext>
                </a:extLst>
              </p:cNvPr>
              <p:cNvSpPr/>
              <p:nvPr/>
            </p:nvSpPr>
            <p:spPr>
              <a:xfrm rot="10800000">
                <a:off x="10675202" y="4972403"/>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grpSp>
        <p:grpSp>
          <p:nvGrpSpPr>
            <p:cNvPr id="28" name="Graphic 14">
              <a:extLst>
                <a:ext uri="{FF2B5EF4-FFF2-40B4-BE49-F238E27FC236}">
                  <a16:creationId xmlns:a16="http://schemas.microsoft.com/office/drawing/2014/main" id="{D2C723DB-342E-EEC7-77F8-6C98A400250C}"/>
                </a:ext>
              </a:extLst>
            </p:cNvPr>
            <p:cNvGrpSpPr/>
            <p:nvPr/>
          </p:nvGrpSpPr>
          <p:grpSpPr>
            <a:xfrm>
              <a:off x="10547167" y="4178471"/>
              <a:ext cx="877952" cy="353857"/>
              <a:chOff x="10547167" y="4178471"/>
              <a:chExt cx="877952" cy="353857"/>
            </a:xfrm>
          </p:grpSpPr>
          <p:grpSp>
            <p:nvGrpSpPr>
              <p:cNvPr id="29" name="Graphic 14">
                <a:extLst>
                  <a:ext uri="{FF2B5EF4-FFF2-40B4-BE49-F238E27FC236}">
                    <a16:creationId xmlns:a16="http://schemas.microsoft.com/office/drawing/2014/main" id="{931D2A2D-12EC-12F4-7D4A-B28FE9E16C95}"/>
                  </a:ext>
                </a:extLst>
              </p:cNvPr>
              <p:cNvGrpSpPr/>
              <p:nvPr/>
            </p:nvGrpSpPr>
            <p:grpSpPr>
              <a:xfrm>
                <a:off x="10547167" y="4178471"/>
                <a:ext cx="877952" cy="259365"/>
                <a:chOff x="10547167" y="4178471"/>
                <a:chExt cx="877952" cy="259365"/>
              </a:xfrm>
              <a:noFill/>
            </p:grpSpPr>
            <p:sp>
              <p:nvSpPr>
                <p:cNvPr id="34" name="Freeform: Shape 35">
                  <a:extLst>
                    <a:ext uri="{FF2B5EF4-FFF2-40B4-BE49-F238E27FC236}">
                      <a16:creationId xmlns:a16="http://schemas.microsoft.com/office/drawing/2014/main" id="{F0AD5582-81ED-D67E-7F30-512072832B90}"/>
                    </a:ext>
                  </a:extLst>
                </p:cNvPr>
                <p:cNvSpPr/>
                <p:nvPr/>
              </p:nvSpPr>
              <p:spPr>
                <a:xfrm rot="10800000">
                  <a:off x="10547167" y="4178471"/>
                  <a:ext cx="877952" cy="259365"/>
                </a:xfrm>
                <a:custGeom>
                  <a:avLst/>
                  <a:gdLst>
                    <a:gd name="connsiteX0" fmla="*/ 0 w 877952"/>
                    <a:gd name="connsiteY0" fmla="*/ 0 h 259365"/>
                    <a:gd name="connsiteX1" fmla="*/ 877952 w 877952"/>
                    <a:gd name="connsiteY1" fmla="*/ 0 h 259365"/>
                    <a:gd name="connsiteX2" fmla="*/ 877952 w 877952"/>
                    <a:gd name="connsiteY2" fmla="*/ 259366 h 259365"/>
                    <a:gd name="connsiteX3" fmla="*/ 0 w 877952"/>
                    <a:gd name="connsiteY3" fmla="*/ 259366 h 259365"/>
                  </a:gdLst>
                  <a:ahLst/>
                  <a:cxnLst>
                    <a:cxn ang="0">
                      <a:pos x="connsiteX0" y="connsiteY0"/>
                    </a:cxn>
                    <a:cxn ang="0">
                      <a:pos x="connsiteX1" y="connsiteY1"/>
                    </a:cxn>
                    <a:cxn ang="0">
                      <a:pos x="connsiteX2" y="connsiteY2"/>
                    </a:cxn>
                    <a:cxn ang="0">
                      <a:pos x="connsiteX3" y="connsiteY3"/>
                    </a:cxn>
                  </a:cxnLst>
                  <a:rect l="l" t="t" r="r" b="b"/>
                  <a:pathLst>
                    <a:path w="877952" h="259365">
                      <a:moveTo>
                        <a:pt x="0" y="0"/>
                      </a:moveTo>
                      <a:lnTo>
                        <a:pt x="877952" y="0"/>
                      </a:lnTo>
                      <a:lnTo>
                        <a:pt x="877952" y="259366"/>
                      </a:lnTo>
                      <a:lnTo>
                        <a:pt x="0" y="259366"/>
                      </a:lnTo>
                      <a:close/>
                    </a:path>
                  </a:pathLst>
                </a:custGeom>
                <a:noFill/>
                <a:ln w="45199" cap="rnd">
                  <a:solidFill>
                    <a:srgbClr val="000000"/>
                  </a:solidFill>
                  <a:prstDash val="solid"/>
                  <a:round/>
                </a:ln>
              </p:spPr>
              <p:txBody>
                <a:bodyPr rtlCol="0" anchor="ctr"/>
                <a:lstStyle/>
                <a:p>
                  <a:endParaRPr lang="en-GB"/>
                </a:p>
              </p:txBody>
            </p:sp>
            <p:sp>
              <p:nvSpPr>
                <p:cNvPr id="35" name="Freeform: Shape 36">
                  <a:extLst>
                    <a:ext uri="{FF2B5EF4-FFF2-40B4-BE49-F238E27FC236}">
                      <a16:creationId xmlns:a16="http://schemas.microsoft.com/office/drawing/2014/main" id="{BE051B7B-6431-F9A5-8AD7-A0DBF37101CD}"/>
                    </a:ext>
                  </a:extLst>
                </p:cNvPr>
                <p:cNvSpPr/>
                <p:nvPr/>
              </p:nvSpPr>
              <p:spPr>
                <a:xfrm>
                  <a:off x="11065640" y="4308187"/>
                  <a:ext cx="259624" cy="6463"/>
                </a:xfrm>
                <a:custGeom>
                  <a:avLst/>
                  <a:gdLst>
                    <a:gd name="connsiteX0" fmla="*/ 0 w 259624"/>
                    <a:gd name="connsiteY0" fmla="*/ 0 h 6463"/>
                    <a:gd name="connsiteX1" fmla="*/ 259624 w 259624"/>
                    <a:gd name="connsiteY1" fmla="*/ 0 h 6463"/>
                  </a:gdLst>
                  <a:ahLst/>
                  <a:cxnLst>
                    <a:cxn ang="0">
                      <a:pos x="connsiteX0" y="connsiteY0"/>
                    </a:cxn>
                    <a:cxn ang="0">
                      <a:pos x="connsiteX1" y="connsiteY1"/>
                    </a:cxn>
                  </a:cxnLst>
                  <a:rect l="l" t="t" r="r" b="b"/>
                  <a:pathLst>
                    <a:path w="259624" h="6463">
                      <a:moveTo>
                        <a:pt x="0" y="0"/>
                      </a:moveTo>
                      <a:lnTo>
                        <a:pt x="259624" y="0"/>
                      </a:lnTo>
                    </a:path>
                  </a:pathLst>
                </a:custGeom>
                <a:ln w="45199" cap="rnd">
                  <a:solidFill>
                    <a:srgbClr val="000000"/>
                  </a:solidFill>
                  <a:prstDash val="solid"/>
                  <a:round/>
                </a:ln>
              </p:spPr>
              <p:txBody>
                <a:bodyPr rtlCol="0" anchor="ctr"/>
                <a:lstStyle/>
                <a:p>
                  <a:endParaRPr lang="en-GB"/>
                </a:p>
              </p:txBody>
            </p:sp>
          </p:grpSp>
          <p:grpSp>
            <p:nvGrpSpPr>
              <p:cNvPr id="30" name="Graphic 14">
                <a:extLst>
                  <a:ext uri="{FF2B5EF4-FFF2-40B4-BE49-F238E27FC236}">
                    <a16:creationId xmlns:a16="http://schemas.microsoft.com/office/drawing/2014/main" id="{511E33C8-00AC-4927-B19C-36B42B53B95E}"/>
                  </a:ext>
                </a:extLst>
              </p:cNvPr>
              <p:cNvGrpSpPr/>
              <p:nvPr/>
            </p:nvGrpSpPr>
            <p:grpSpPr>
              <a:xfrm>
                <a:off x="10614578" y="4437837"/>
                <a:ext cx="749594" cy="94491"/>
                <a:chOff x="10614578" y="4437837"/>
                <a:chExt cx="749594" cy="94491"/>
              </a:xfrm>
            </p:grpSpPr>
            <p:sp>
              <p:nvSpPr>
                <p:cNvPr id="32" name="Freeform: Shape 33">
                  <a:extLst>
                    <a:ext uri="{FF2B5EF4-FFF2-40B4-BE49-F238E27FC236}">
                      <a16:creationId xmlns:a16="http://schemas.microsoft.com/office/drawing/2014/main" id="{94C9C315-E963-7B7D-B4DA-F05F947807A3}"/>
                    </a:ext>
                  </a:extLst>
                </p:cNvPr>
                <p:cNvSpPr/>
                <p:nvPr/>
              </p:nvSpPr>
              <p:spPr>
                <a:xfrm>
                  <a:off x="11357709" y="4437837"/>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sp>
              <p:nvSpPr>
                <p:cNvPr id="33" name="Freeform: Shape 34">
                  <a:extLst>
                    <a:ext uri="{FF2B5EF4-FFF2-40B4-BE49-F238E27FC236}">
                      <a16:creationId xmlns:a16="http://schemas.microsoft.com/office/drawing/2014/main" id="{ECAC74B7-2199-A648-3692-F400BADB9C22}"/>
                    </a:ext>
                  </a:extLst>
                </p:cNvPr>
                <p:cNvSpPr/>
                <p:nvPr/>
              </p:nvSpPr>
              <p:spPr>
                <a:xfrm>
                  <a:off x="10614578" y="4437837"/>
                  <a:ext cx="6463" cy="94491"/>
                </a:xfrm>
                <a:custGeom>
                  <a:avLst/>
                  <a:gdLst>
                    <a:gd name="connsiteX0" fmla="*/ 0 w 6463"/>
                    <a:gd name="connsiteY0" fmla="*/ 0 h 94491"/>
                    <a:gd name="connsiteX1" fmla="*/ 0 w 6463"/>
                    <a:gd name="connsiteY1" fmla="*/ 94491 h 94491"/>
                  </a:gdLst>
                  <a:ahLst/>
                  <a:cxnLst>
                    <a:cxn ang="0">
                      <a:pos x="connsiteX0" y="connsiteY0"/>
                    </a:cxn>
                    <a:cxn ang="0">
                      <a:pos x="connsiteX1" y="connsiteY1"/>
                    </a:cxn>
                  </a:cxnLst>
                  <a:rect l="l" t="t" r="r" b="b"/>
                  <a:pathLst>
                    <a:path w="6463" h="94491">
                      <a:moveTo>
                        <a:pt x="0" y="0"/>
                      </a:moveTo>
                      <a:lnTo>
                        <a:pt x="0" y="94491"/>
                      </a:lnTo>
                    </a:path>
                  </a:pathLst>
                </a:custGeom>
                <a:ln w="45199" cap="rnd">
                  <a:solidFill>
                    <a:srgbClr val="000000"/>
                  </a:solidFill>
                  <a:prstDash val="solid"/>
                  <a:round/>
                </a:ln>
              </p:spPr>
              <p:txBody>
                <a:bodyPr rtlCol="0" anchor="ctr"/>
                <a:lstStyle/>
                <a:p>
                  <a:endParaRPr lang="en-GB"/>
                </a:p>
              </p:txBody>
            </p:sp>
          </p:grpSp>
          <p:sp>
            <p:nvSpPr>
              <p:cNvPr id="31" name="Freeform: Shape 32">
                <a:extLst>
                  <a:ext uri="{FF2B5EF4-FFF2-40B4-BE49-F238E27FC236}">
                    <a16:creationId xmlns:a16="http://schemas.microsoft.com/office/drawing/2014/main" id="{1DDAC306-34A4-3808-9D98-2603B7006C23}"/>
                  </a:ext>
                </a:extLst>
              </p:cNvPr>
              <p:cNvSpPr/>
              <p:nvPr/>
            </p:nvSpPr>
            <p:spPr>
              <a:xfrm rot="10800000">
                <a:off x="10675202" y="4264237"/>
                <a:ext cx="269448" cy="86606"/>
              </a:xfrm>
              <a:custGeom>
                <a:avLst/>
                <a:gdLst>
                  <a:gd name="connsiteX0" fmla="*/ 0 w 269448"/>
                  <a:gd name="connsiteY0" fmla="*/ 0 h 86606"/>
                  <a:gd name="connsiteX1" fmla="*/ 269448 w 269448"/>
                  <a:gd name="connsiteY1" fmla="*/ 0 h 86606"/>
                  <a:gd name="connsiteX2" fmla="*/ 269448 w 269448"/>
                  <a:gd name="connsiteY2" fmla="*/ 86606 h 86606"/>
                  <a:gd name="connsiteX3" fmla="*/ 0 w 269448"/>
                  <a:gd name="connsiteY3" fmla="*/ 86606 h 86606"/>
                </a:gdLst>
                <a:ahLst/>
                <a:cxnLst>
                  <a:cxn ang="0">
                    <a:pos x="connsiteX0" y="connsiteY0"/>
                  </a:cxn>
                  <a:cxn ang="0">
                    <a:pos x="connsiteX1" y="connsiteY1"/>
                  </a:cxn>
                  <a:cxn ang="0">
                    <a:pos x="connsiteX2" y="connsiteY2"/>
                  </a:cxn>
                  <a:cxn ang="0">
                    <a:pos x="connsiteX3" y="connsiteY3"/>
                  </a:cxn>
                </a:cxnLst>
                <a:rect l="l" t="t" r="r" b="b"/>
                <a:pathLst>
                  <a:path w="269448" h="86606">
                    <a:moveTo>
                      <a:pt x="0" y="0"/>
                    </a:moveTo>
                    <a:lnTo>
                      <a:pt x="269448" y="0"/>
                    </a:lnTo>
                    <a:lnTo>
                      <a:pt x="269448" y="86606"/>
                    </a:lnTo>
                    <a:lnTo>
                      <a:pt x="0" y="86606"/>
                    </a:lnTo>
                    <a:close/>
                  </a:path>
                </a:pathLst>
              </a:custGeom>
              <a:solidFill>
                <a:srgbClr val="FF8F29"/>
              </a:solidFill>
              <a:ln w="45199" cap="rnd">
                <a:solidFill>
                  <a:srgbClr val="000000"/>
                </a:solidFill>
                <a:prstDash val="solid"/>
                <a:round/>
              </a:ln>
            </p:spPr>
            <p:txBody>
              <a:bodyPr rtlCol="0" anchor="ctr"/>
              <a:lstStyle/>
              <a:p>
                <a:endParaRPr lang="en-GB"/>
              </a:p>
            </p:txBody>
          </p:sp>
        </p:grpSp>
      </p:grpSp>
      <p:cxnSp>
        <p:nvCxnSpPr>
          <p:cNvPr id="59" name="Connector: Elbow 62">
            <a:extLst>
              <a:ext uri="{FF2B5EF4-FFF2-40B4-BE49-F238E27FC236}">
                <a16:creationId xmlns:a16="http://schemas.microsoft.com/office/drawing/2014/main" id="{0957DDC2-C76E-F6B1-8ED8-36637D0A394C}"/>
              </a:ext>
            </a:extLst>
          </p:cNvPr>
          <p:cNvCxnSpPr>
            <a:cxnSpLocks/>
            <a:stCxn id="1026" idx="1"/>
          </p:cNvCxnSpPr>
          <p:nvPr/>
        </p:nvCxnSpPr>
        <p:spPr>
          <a:xfrm rot="10800000" flipV="1">
            <a:off x="3183750" y="1954476"/>
            <a:ext cx="1914205" cy="1790165"/>
          </a:xfrm>
          <a:prstGeom prst="bentConnector3">
            <a:avLst>
              <a:gd name="adj1" fmla="val 50000"/>
            </a:avLst>
          </a:prstGeom>
          <a:ln w="57150" cap="rnd">
            <a:solidFill>
              <a:srgbClr val="FF8F29"/>
            </a:solidFill>
            <a:prstDash val="sysDash"/>
            <a:round/>
            <a:tailEnd type="triangle"/>
          </a:ln>
        </p:spPr>
        <p:style>
          <a:lnRef idx="2">
            <a:schemeClr val="accent2"/>
          </a:lnRef>
          <a:fillRef idx="0">
            <a:schemeClr val="accent2"/>
          </a:fillRef>
          <a:effectRef idx="1">
            <a:schemeClr val="accent2"/>
          </a:effectRef>
          <a:fontRef idx="minor">
            <a:schemeClr val="tx1"/>
          </a:fontRef>
        </p:style>
      </p:cxnSp>
      <p:sp>
        <p:nvSpPr>
          <p:cNvPr id="69" name="Title 1">
            <a:extLst>
              <a:ext uri="{FF2B5EF4-FFF2-40B4-BE49-F238E27FC236}">
                <a16:creationId xmlns:a16="http://schemas.microsoft.com/office/drawing/2014/main" id="{09CAC133-02A1-6449-8FE7-482DCDFEBA72}"/>
              </a:ext>
            </a:extLst>
          </p:cNvPr>
          <p:cNvSpPr txBox="1">
            <a:spLocks/>
          </p:cNvSpPr>
          <p:nvPr/>
        </p:nvSpPr>
        <p:spPr>
          <a:xfrm>
            <a:off x="778234" y="856455"/>
            <a:ext cx="2762637" cy="64555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lang="en-GB" sz="2800" b="1" kern="1200" baseline="0">
                <a:solidFill>
                  <a:schemeClr val="accent2">
                    <a:lumMod val="90000"/>
                    <a:lumOff val="10000"/>
                  </a:schemeClr>
                </a:solidFill>
                <a:latin typeface="+mn-lt"/>
                <a:ea typeface="+mj-ea"/>
                <a:cs typeface="+mj-cs"/>
              </a:defRPr>
            </a:lvl1pPr>
          </a:lstStyle>
          <a:p>
            <a:r>
              <a:rPr lang="en-NL" dirty="0"/>
              <a:t>External Scanning </a:t>
            </a:r>
          </a:p>
        </p:txBody>
      </p:sp>
      <p:sp>
        <p:nvSpPr>
          <p:cNvPr id="71" name="Title 1">
            <a:extLst>
              <a:ext uri="{FF2B5EF4-FFF2-40B4-BE49-F238E27FC236}">
                <a16:creationId xmlns:a16="http://schemas.microsoft.com/office/drawing/2014/main" id="{7D7DE3BB-6F99-A01B-AB28-014BAF96322A}"/>
              </a:ext>
            </a:extLst>
          </p:cNvPr>
          <p:cNvSpPr txBox="1">
            <a:spLocks/>
          </p:cNvSpPr>
          <p:nvPr/>
        </p:nvSpPr>
        <p:spPr>
          <a:xfrm>
            <a:off x="9117196" y="6402058"/>
            <a:ext cx="1466223" cy="38378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2800" b="1" kern="1200" baseline="0">
                <a:solidFill>
                  <a:schemeClr val="accent2">
                    <a:lumMod val="90000"/>
                    <a:lumOff val="10000"/>
                  </a:schemeClr>
                </a:solidFill>
                <a:latin typeface="+mn-lt"/>
                <a:ea typeface="+mj-ea"/>
                <a:cs typeface="+mj-cs"/>
              </a:defRPr>
            </a:lvl1pPr>
          </a:lstStyle>
          <a:p>
            <a:r>
              <a:rPr lang="en-NL" sz="1500" b="0" dirty="0">
                <a:solidFill>
                  <a:schemeClr val="tx1"/>
                </a:solidFill>
              </a:rPr>
              <a:t>Internal Systems</a:t>
            </a:r>
          </a:p>
        </p:txBody>
      </p:sp>
      <p:pic>
        <p:nvPicPr>
          <p:cNvPr id="1026" name="Picture 2" descr="Vulnerability Management (Netsec)">
            <a:extLst>
              <a:ext uri="{FF2B5EF4-FFF2-40B4-BE49-F238E27FC236}">
                <a16:creationId xmlns:a16="http://schemas.microsoft.com/office/drawing/2014/main" id="{A37764C3-4CE6-E2C7-C6FC-A776A11502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7954" y="1702328"/>
            <a:ext cx="2427546" cy="504297"/>
          </a:xfrm>
          <a:prstGeom prst="rect">
            <a:avLst/>
          </a:prstGeom>
          <a:noFill/>
          <a:effectLst/>
          <a:extLst>
            <a:ext uri="{909E8E84-426E-40DD-AFC4-6F175D3DCCD1}">
              <a14:hiddenFill xmlns:a14="http://schemas.microsoft.com/office/drawing/2010/main">
                <a:solidFill>
                  <a:srgbClr val="FFFFFF"/>
                </a:solidFill>
              </a14:hiddenFill>
            </a:ext>
          </a:extLst>
        </p:spPr>
      </p:pic>
      <p:sp>
        <p:nvSpPr>
          <p:cNvPr id="86" name="Title 1">
            <a:extLst>
              <a:ext uri="{FF2B5EF4-FFF2-40B4-BE49-F238E27FC236}">
                <a16:creationId xmlns:a16="http://schemas.microsoft.com/office/drawing/2014/main" id="{3332CC0D-FEA1-AF68-075F-FD21EB98764C}"/>
              </a:ext>
            </a:extLst>
          </p:cNvPr>
          <p:cNvSpPr txBox="1">
            <a:spLocks/>
          </p:cNvSpPr>
          <p:nvPr/>
        </p:nvSpPr>
        <p:spPr>
          <a:xfrm>
            <a:off x="1630111" y="4193984"/>
            <a:ext cx="2094498" cy="38378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2800" b="1" kern="1200" baseline="0">
                <a:solidFill>
                  <a:schemeClr val="accent2">
                    <a:lumMod val="90000"/>
                    <a:lumOff val="10000"/>
                  </a:schemeClr>
                </a:solidFill>
                <a:latin typeface="+mn-lt"/>
                <a:ea typeface="+mj-ea"/>
                <a:cs typeface="+mj-cs"/>
              </a:defRPr>
            </a:lvl1pPr>
          </a:lstStyle>
          <a:p>
            <a:r>
              <a:rPr lang="en-NL" sz="1500" b="0" dirty="0">
                <a:solidFill>
                  <a:schemeClr val="tx1"/>
                </a:solidFill>
              </a:rPr>
              <a:t>External Facing Systems </a:t>
            </a:r>
          </a:p>
        </p:txBody>
      </p:sp>
      <p:cxnSp>
        <p:nvCxnSpPr>
          <p:cNvPr id="89" name="Connector: Elbow 59">
            <a:extLst>
              <a:ext uri="{FF2B5EF4-FFF2-40B4-BE49-F238E27FC236}">
                <a16:creationId xmlns:a16="http://schemas.microsoft.com/office/drawing/2014/main" id="{2F55DE65-DA84-9825-5876-B129AA6FF703}"/>
              </a:ext>
            </a:extLst>
          </p:cNvPr>
          <p:cNvCxnSpPr>
            <a:cxnSpLocks/>
            <a:stCxn id="118" idx="2"/>
          </p:cNvCxnSpPr>
          <p:nvPr/>
        </p:nvCxnSpPr>
        <p:spPr>
          <a:xfrm rot="16200000" flipH="1">
            <a:off x="8515976" y="5153038"/>
            <a:ext cx="369912" cy="1420799"/>
          </a:xfrm>
          <a:prstGeom prst="bentConnector2">
            <a:avLst/>
          </a:prstGeom>
          <a:ln w="57150" cap="rnd">
            <a:solidFill>
              <a:srgbClr val="FF8F29"/>
            </a:solidFill>
            <a:prstDash val="sysDash"/>
            <a:round/>
            <a:headEnd type="none" w="med" len="med"/>
            <a:tailEnd type="triangle" w="med" len="med"/>
          </a:ln>
        </p:spPr>
        <p:style>
          <a:lnRef idx="2">
            <a:schemeClr val="accent2"/>
          </a:lnRef>
          <a:fillRef idx="0">
            <a:schemeClr val="accent2"/>
          </a:fillRef>
          <a:effectRef idx="1">
            <a:schemeClr val="accent2"/>
          </a:effectRef>
          <a:fontRef idx="minor">
            <a:schemeClr val="tx1"/>
          </a:fontRef>
        </p:style>
      </p:cxnSp>
      <p:pic>
        <p:nvPicPr>
          <p:cNvPr id="104" name="Graphic 103" descr="Full Brick Wall outline">
            <a:extLst>
              <a:ext uri="{FF2B5EF4-FFF2-40B4-BE49-F238E27FC236}">
                <a16:creationId xmlns:a16="http://schemas.microsoft.com/office/drawing/2014/main" id="{E2F83838-65F6-765C-79F5-C3BCA511AF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49546" y="3696846"/>
            <a:ext cx="881975" cy="928483"/>
          </a:xfrm>
          <a:prstGeom prst="rect">
            <a:avLst/>
          </a:prstGeom>
        </p:spPr>
      </p:pic>
      <p:pic>
        <p:nvPicPr>
          <p:cNvPr id="108" name="Graphic 107" descr="Fire with solid fill">
            <a:extLst>
              <a:ext uri="{FF2B5EF4-FFF2-40B4-BE49-F238E27FC236}">
                <a16:creationId xmlns:a16="http://schemas.microsoft.com/office/drawing/2014/main" id="{19626BD2-0DCD-F4F8-7B05-908BAE951ED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40351" y="3372324"/>
            <a:ext cx="524103" cy="504298"/>
          </a:xfrm>
          <a:prstGeom prst="rect">
            <a:avLst/>
          </a:prstGeom>
        </p:spPr>
      </p:pic>
      <p:sp>
        <p:nvSpPr>
          <p:cNvPr id="118" name="Rounded Rectangle 117">
            <a:extLst>
              <a:ext uri="{FF2B5EF4-FFF2-40B4-BE49-F238E27FC236}">
                <a16:creationId xmlns:a16="http://schemas.microsoft.com/office/drawing/2014/main" id="{762E1AFA-AB79-2ECF-48AA-513BE50D983E}"/>
              </a:ext>
            </a:extLst>
          </p:cNvPr>
          <p:cNvSpPr/>
          <p:nvPr/>
        </p:nvSpPr>
        <p:spPr>
          <a:xfrm>
            <a:off x="7413442" y="5050773"/>
            <a:ext cx="1154182" cy="627709"/>
          </a:xfrm>
          <a:prstGeom prst="round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NL"/>
              <a:t>Scanner</a:t>
            </a:r>
          </a:p>
        </p:txBody>
      </p:sp>
    </p:spTree>
    <p:extLst>
      <p:ext uri="{BB962C8B-B14F-4D97-AF65-F5344CB8AC3E}">
        <p14:creationId xmlns:p14="http://schemas.microsoft.com/office/powerpoint/2010/main" val="725146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descr="Solutions tab">
            <a:extLst>
              <a:ext uri="{FF2B5EF4-FFF2-40B4-BE49-F238E27FC236}">
                <a16:creationId xmlns:a16="http://schemas.microsoft.com/office/drawing/2014/main" id="{517E802B-3EED-9C87-88EA-A96831EFD65A}"/>
              </a:ext>
            </a:extLst>
          </p:cNvPr>
          <p:cNvPicPr>
            <a:picLocks noChangeAspect="1"/>
          </p:cNvPicPr>
          <p:nvPr/>
        </p:nvPicPr>
        <p:blipFill>
          <a:blip r:embed="rId2"/>
          <a:stretch>
            <a:fillRect/>
          </a:stretch>
        </p:blipFill>
        <p:spPr>
          <a:xfrm>
            <a:off x="408174" y="1594316"/>
            <a:ext cx="11375652" cy="3669367"/>
          </a:xfrm>
          <a:prstGeom prst="rect">
            <a:avLst/>
          </a:prstGeom>
        </p:spPr>
      </p:pic>
      <p:sp>
        <p:nvSpPr>
          <p:cNvPr id="51" name="TextBox 50">
            <a:extLst>
              <a:ext uri="{FF2B5EF4-FFF2-40B4-BE49-F238E27FC236}">
                <a16:creationId xmlns:a16="http://schemas.microsoft.com/office/drawing/2014/main" id="{63F599B3-A55B-0A55-9671-874735A16377}"/>
              </a:ext>
            </a:extLst>
          </p:cNvPr>
          <p:cNvSpPr txBox="1"/>
          <p:nvPr/>
        </p:nvSpPr>
        <p:spPr>
          <a:xfrm flipH="1">
            <a:off x="412376" y="5262282"/>
            <a:ext cx="7611034"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solidFill>
                  <a:schemeClr val="accent2">
                    <a:lumMod val="90000"/>
                    <a:lumOff val="10000"/>
                  </a:schemeClr>
                </a:solidFill>
              </a:rPr>
              <a:t>https://kb.outpost24.com/kb/reporting-tools#ReportingTools-Solutions</a:t>
            </a:r>
            <a:endParaRPr lang="en-US" sz="1200">
              <a:solidFill>
                <a:schemeClr val="accent2">
                  <a:lumMod val="90000"/>
                  <a:lumOff val="10000"/>
                </a:schemeClr>
              </a:solidFill>
              <a:ea typeface="Calibri"/>
              <a:cs typeface="Calibri"/>
            </a:endParaRPr>
          </a:p>
        </p:txBody>
      </p:sp>
    </p:spTree>
    <p:extLst>
      <p:ext uri="{BB962C8B-B14F-4D97-AF65-F5344CB8AC3E}">
        <p14:creationId xmlns:p14="http://schemas.microsoft.com/office/powerpoint/2010/main" val="111943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a:xfrm>
            <a:off x="998895" y="786634"/>
            <a:ext cx="9894723" cy="645559"/>
          </a:xfrm>
        </p:spPr>
        <p:txBody>
          <a:bodyPr anchor="ctr">
            <a:normAutofit/>
          </a:bodyPr>
          <a:lstStyle/>
          <a:p>
            <a:r>
              <a:rPr lang="en-US"/>
              <a:t>How can NRENs use VMS?</a:t>
            </a:r>
          </a:p>
        </p:txBody>
      </p:sp>
      <p:graphicFrame>
        <p:nvGraphicFramePr>
          <p:cNvPr id="7" name="Content Placeholder 4">
            <a:extLst>
              <a:ext uri="{FF2B5EF4-FFF2-40B4-BE49-F238E27FC236}">
                <a16:creationId xmlns:a16="http://schemas.microsoft.com/office/drawing/2014/main" id="{2D5B55F7-AA0E-65BF-0E32-F69A8BFA711F}"/>
              </a:ext>
            </a:extLst>
          </p:cNvPr>
          <p:cNvGraphicFramePr>
            <a:graphicFrameLocks noGrp="1"/>
          </p:cNvGraphicFramePr>
          <p:nvPr>
            <p:ph sz="quarter" idx="10"/>
            <p:extLst>
              <p:ext uri="{D42A27DB-BD31-4B8C-83A1-F6EECF244321}">
                <p14:modId xmlns:p14="http://schemas.microsoft.com/office/powerpoint/2010/main" val="3582674753"/>
              </p:ext>
            </p:extLst>
          </p:nvPr>
        </p:nvGraphicFramePr>
        <p:xfrm>
          <a:off x="998895" y="1567629"/>
          <a:ext cx="9894887" cy="45037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9429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3E4095-62F0-0A81-FCAF-2CD61A674C85}"/>
              </a:ext>
            </a:extLst>
          </p:cNvPr>
          <p:cNvSpPr>
            <a:spLocks noGrp="1"/>
          </p:cNvSpPr>
          <p:nvPr>
            <p:ph type="title"/>
          </p:nvPr>
        </p:nvSpPr>
        <p:spPr/>
        <p:txBody>
          <a:bodyPr/>
          <a:lstStyle/>
          <a:p>
            <a:r>
              <a:rPr lang="en-US"/>
              <a:t>Service Models </a:t>
            </a:r>
          </a:p>
        </p:txBody>
      </p:sp>
      <p:sp>
        <p:nvSpPr>
          <p:cNvPr id="6" name="Content Placeholder 5">
            <a:extLst>
              <a:ext uri="{FF2B5EF4-FFF2-40B4-BE49-F238E27FC236}">
                <a16:creationId xmlns:a16="http://schemas.microsoft.com/office/drawing/2014/main" id="{DA998A25-5B5C-06F7-D201-1F7AC8646F9C}"/>
              </a:ext>
            </a:extLst>
          </p:cNvPr>
          <p:cNvSpPr>
            <a:spLocks noGrp="1"/>
          </p:cNvSpPr>
          <p:nvPr>
            <p:ph sz="quarter" idx="10"/>
          </p:nvPr>
        </p:nvSpPr>
        <p:spPr>
          <a:xfrm>
            <a:off x="998895" y="1567629"/>
            <a:ext cx="3752720" cy="4748053"/>
          </a:xfrm>
        </p:spPr>
        <p:txBody>
          <a:bodyPr>
            <a:normAutofit/>
          </a:bodyPr>
          <a:lstStyle/>
          <a:p>
            <a:pPr marL="0" indent="0">
              <a:buNone/>
            </a:pPr>
            <a:r>
              <a:rPr lang="en-NL" b="1"/>
              <a:t>Options: </a:t>
            </a:r>
          </a:p>
          <a:p>
            <a:pPr marL="457200" indent="-457200">
              <a:buFont typeface="+mj-lt"/>
              <a:buAutoNum type="arabicPeriod"/>
            </a:pPr>
            <a:r>
              <a:rPr lang="en-NL">
                <a:solidFill>
                  <a:srgbClr val="FF8F29"/>
                </a:solidFill>
              </a:rPr>
              <a:t>Fully Managed Model</a:t>
            </a:r>
          </a:p>
          <a:p>
            <a:pPr marL="457200" indent="-457200">
              <a:buFont typeface="+mj-lt"/>
              <a:buAutoNum type="arabicPeriod"/>
            </a:pPr>
            <a:r>
              <a:rPr lang="en-NL">
                <a:solidFill>
                  <a:srgbClr val="FF8F29"/>
                </a:solidFill>
              </a:rPr>
              <a:t>Self-Service Model</a:t>
            </a:r>
          </a:p>
          <a:p>
            <a:pPr marL="457200" indent="-457200">
              <a:buFont typeface="+mj-lt"/>
              <a:buAutoNum type="arabicPeriod"/>
            </a:pPr>
            <a:r>
              <a:rPr lang="en-NL">
                <a:solidFill>
                  <a:srgbClr val="FF8F29"/>
                </a:solidFill>
              </a:rPr>
              <a:t>Hybrid Model</a:t>
            </a:r>
          </a:p>
          <a:p>
            <a:pPr lvl="1">
              <a:buFontTx/>
              <a:buChar char="-"/>
            </a:pPr>
            <a:endParaRPr lang="en-NL"/>
          </a:p>
          <a:p>
            <a:pPr marL="0" indent="0">
              <a:buNone/>
            </a:pPr>
            <a:r>
              <a:rPr lang="en-NL"/>
              <a:t>Main difference </a:t>
            </a:r>
            <a:r>
              <a:rPr lang="en-NL">
                <a:sym typeface="Wingdings" pitchFamily="2" charset="2"/>
              </a:rPr>
              <a:t></a:t>
            </a:r>
            <a:r>
              <a:rPr lang="en-NL"/>
              <a:t> Autonomy of connected institution</a:t>
            </a:r>
          </a:p>
        </p:txBody>
      </p:sp>
      <p:pic>
        <p:nvPicPr>
          <p:cNvPr id="3" name="Graphic 2">
            <a:extLst>
              <a:ext uri="{FF2B5EF4-FFF2-40B4-BE49-F238E27FC236}">
                <a16:creationId xmlns:a16="http://schemas.microsoft.com/office/drawing/2014/main" id="{106D69E5-E024-167F-9E30-6DE0B5891DC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96000" y="1600720"/>
            <a:ext cx="5819020" cy="4458120"/>
          </a:xfrm>
          <a:prstGeom prst="rect">
            <a:avLst/>
          </a:prstGeom>
        </p:spPr>
      </p:pic>
    </p:spTree>
    <p:extLst>
      <p:ext uri="{BB962C8B-B14F-4D97-AF65-F5344CB8AC3E}">
        <p14:creationId xmlns:p14="http://schemas.microsoft.com/office/powerpoint/2010/main" val="22140829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169A8-9625-8B41-B0D5-900026890D69}"/>
              </a:ext>
            </a:extLst>
          </p:cNvPr>
          <p:cNvSpPr>
            <a:spLocks noGrp="1"/>
          </p:cNvSpPr>
          <p:nvPr>
            <p:ph type="title"/>
          </p:nvPr>
        </p:nvSpPr>
        <p:spPr/>
        <p:txBody>
          <a:bodyPr/>
          <a:lstStyle/>
          <a:p>
            <a:r>
              <a:rPr lang="en-NL" dirty="0"/>
              <a:t>Pricing and Charges </a:t>
            </a:r>
          </a:p>
        </p:txBody>
      </p:sp>
      <p:sp>
        <p:nvSpPr>
          <p:cNvPr id="3" name="Content Placeholder 2">
            <a:extLst>
              <a:ext uri="{FF2B5EF4-FFF2-40B4-BE49-F238E27FC236}">
                <a16:creationId xmlns:a16="http://schemas.microsoft.com/office/drawing/2014/main" id="{51A83C37-731B-9DD0-26F7-605EA862D921}"/>
              </a:ext>
            </a:extLst>
          </p:cNvPr>
          <p:cNvSpPr>
            <a:spLocks noGrp="1"/>
          </p:cNvSpPr>
          <p:nvPr>
            <p:ph sz="quarter" idx="10"/>
          </p:nvPr>
        </p:nvSpPr>
        <p:spPr>
          <a:xfrm>
            <a:off x="998896" y="1779886"/>
            <a:ext cx="3489978" cy="1300262"/>
          </a:xfrm>
        </p:spPr>
        <p:txBody>
          <a:bodyPr>
            <a:normAutofit fontScale="92500" lnSpcReduction="10000"/>
          </a:bodyPr>
          <a:lstStyle/>
          <a:p>
            <a:pPr lvl="0"/>
            <a:r>
              <a:rPr lang="en-NL" dirty="0"/>
              <a:t>Charges </a:t>
            </a:r>
            <a:r>
              <a:rPr lang="en-US" dirty="0">
                <a:solidFill>
                  <a:schemeClr val="accent2">
                    <a:lumMod val="90000"/>
                    <a:lumOff val="10000"/>
                  </a:schemeClr>
                </a:solidFill>
              </a:rPr>
              <a:t>based on IP-addresses scanned</a:t>
            </a:r>
            <a:endParaRPr lang="en-GB" dirty="0"/>
          </a:p>
          <a:p>
            <a:r>
              <a:rPr lang="en-US" dirty="0"/>
              <a:t>Price per scanned IP address = € 0.04</a:t>
            </a:r>
          </a:p>
          <a:p>
            <a:pPr marL="0" indent="0">
              <a:buNone/>
            </a:pPr>
            <a:endParaRPr lang="en-NL" dirty="0"/>
          </a:p>
          <a:p>
            <a:pPr marL="0" indent="0">
              <a:buNone/>
            </a:pPr>
            <a:endParaRPr lang="en-NL" dirty="0"/>
          </a:p>
        </p:txBody>
      </p:sp>
      <p:sp>
        <p:nvSpPr>
          <p:cNvPr id="9" name="TextBox 8">
            <a:extLst>
              <a:ext uri="{FF2B5EF4-FFF2-40B4-BE49-F238E27FC236}">
                <a16:creationId xmlns:a16="http://schemas.microsoft.com/office/drawing/2014/main" id="{A8FB15C1-64DF-DECD-1514-B2184E9EC8CA}"/>
              </a:ext>
            </a:extLst>
          </p:cNvPr>
          <p:cNvSpPr txBox="1"/>
          <p:nvPr/>
        </p:nvSpPr>
        <p:spPr>
          <a:xfrm>
            <a:off x="6489235" y="1782927"/>
            <a:ext cx="5144664" cy="1323439"/>
          </a:xfrm>
          <a:prstGeom prst="rect">
            <a:avLst/>
          </a:prstGeom>
          <a:noFill/>
        </p:spPr>
        <p:txBody>
          <a:bodyPr wrap="square" lIns="91440" tIns="45720" rIns="91440" bIns="45720" rtlCol="0" anchor="t">
            <a:spAutoFit/>
          </a:bodyPr>
          <a:lstStyle/>
          <a:p>
            <a:r>
              <a:rPr lang="en-US" sz="2000" dirty="0">
                <a:solidFill>
                  <a:schemeClr val="accent2">
                    <a:lumMod val="90000"/>
                    <a:lumOff val="10000"/>
                  </a:schemeClr>
                </a:solidFill>
              </a:rPr>
              <a:t>10,000 IP addresses active in the portal</a:t>
            </a:r>
          </a:p>
          <a:p>
            <a:r>
              <a:rPr lang="en-US" sz="2000" dirty="0">
                <a:solidFill>
                  <a:schemeClr val="accent2">
                    <a:lumMod val="90000"/>
                    <a:lumOff val="10000"/>
                  </a:schemeClr>
                </a:solidFill>
              </a:rPr>
              <a:t>9,000 IPs scanned in one month </a:t>
            </a:r>
            <a:endParaRPr lang="en-US" sz="2000" dirty="0">
              <a:solidFill>
                <a:schemeClr val="accent2">
                  <a:lumMod val="90000"/>
                  <a:lumOff val="10000"/>
                </a:schemeClr>
              </a:solidFill>
              <a:ea typeface="Calibri"/>
              <a:cs typeface="Calibri"/>
            </a:endParaRPr>
          </a:p>
          <a:p>
            <a:r>
              <a:rPr lang="en-US" sz="2000" dirty="0">
                <a:solidFill>
                  <a:schemeClr val="accent2">
                    <a:lumMod val="90000"/>
                    <a:lumOff val="10000"/>
                  </a:schemeClr>
                </a:solidFill>
              </a:rPr>
              <a:t>Costs for one month: 9,000 x € 0.04 = € 360.00</a:t>
            </a:r>
            <a:endParaRPr lang="en-US" sz="2000" dirty="0">
              <a:solidFill>
                <a:schemeClr val="accent2">
                  <a:lumMod val="90000"/>
                  <a:lumOff val="10000"/>
                </a:schemeClr>
              </a:solidFill>
              <a:ea typeface="Calibri"/>
              <a:cs typeface="Calibri"/>
            </a:endParaRPr>
          </a:p>
          <a:p>
            <a:r>
              <a:rPr lang="en-US" sz="2000" dirty="0">
                <a:solidFill>
                  <a:schemeClr val="accent2">
                    <a:lumMod val="90000"/>
                    <a:lumOff val="10000"/>
                  </a:schemeClr>
                </a:solidFill>
              </a:rPr>
              <a:t>Invoiced each quarter</a:t>
            </a:r>
            <a:endParaRPr lang="en-US" sz="2000" dirty="0">
              <a:solidFill>
                <a:schemeClr val="accent2">
                  <a:lumMod val="90000"/>
                  <a:lumOff val="10000"/>
                </a:schemeClr>
              </a:solidFill>
              <a:ea typeface="Calibri"/>
              <a:cs typeface="Calibri"/>
            </a:endParaRPr>
          </a:p>
        </p:txBody>
      </p:sp>
      <p:sp>
        <p:nvSpPr>
          <p:cNvPr id="10" name="Right Arrow 9">
            <a:extLst>
              <a:ext uri="{FF2B5EF4-FFF2-40B4-BE49-F238E27FC236}">
                <a16:creationId xmlns:a16="http://schemas.microsoft.com/office/drawing/2014/main" id="{D4501474-3D48-D0F6-788E-AE86443E525C}"/>
              </a:ext>
            </a:extLst>
          </p:cNvPr>
          <p:cNvSpPr/>
          <p:nvPr/>
        </p:nvSpPr>
        <p:spPr>
          <a:xfrm>
            <a:off x="4864330" y="1976380"/>
            <a:ext cx="1249449" cy="645560"/>
          </a:xfrm>
          <a:prstGeom prst="rightArrow">
            <a:avLst/>
          </a:prstGeom>
          <a:solidFill>
            <a:schemeClr val="accent2">
              <a:lumMod val="90000"/>
              <a:lumOff val="10000"/>
            </a:schemeClr>
          </a:solidFill>
          <a:ln>
            <a:solidFill>
              <a:schemeClr val="accent2">
                <a:lumMod val="90000"/>
                <a:lumOff val="10000"/>
              </a:schemeClr>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en-NL" dirty="0"/>
              <a:t>Example</a:t>
            </a:r>
          </a:p>
        </p:txBody>
      </p:sp>
    </p:spTree>
    <p:extLst>
      <p:ext uri="{BB962C8B-B14F-4D97-AF65-F5344CB8AC3E}">
        <p14:creationId xmlns:p14="http://schemas.microsoft.com/office/powerpoint/2010/main" val="1801011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theme/theme1.xml><?xml version="1.0" encoding="utf-8"?>
<a:theme xmlns:a="http://schemas.openxmlformats.org/drawingml/2006/main" name="Office Theme">
  <a:themeElements>
    <a:clrScheme name="GEANT colors">
      <a:dk1>
        <a:srgbClr val="000000"/>
      </a:dk1>
      <a:lt1>
        <a:srgbClr val="FFFFFF"/>
      </a:lt1>
      <a:dk2>
        <a:srgbClr val="44546A"/>
      </a:dk2>
      <a:lt2>
        <a:srgbClr val="E7E6E6"/>
      </a:lt2>
      <a:accent1>
        <a:srgbClr val="EC1556"/>
      </a:accent1>
      <a:accent2>
        <a:srgbClr val="003E5E"/>
      </a:accent2>
      <a:accent3>
        <a:srgbClr val="702077"/>
      </a:accent3>
      <a:accent4>
        <a:srgbClr val="E14200"/>
      </a:accent4>
      <a:accent5>
        <a:srgbClr val="CC007B"/>
      </a:accent5>
      <a:accent6>
        <a:srgbClr val="A7B2B3"/>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_Presentation_Template_2022" id="{4BE2BC52-70CB-804F-8000-929BD1B6A85B}" vid="{DC141317-625F-DC42-A6EE-F36CBAE4B3B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618</Words>
  <Application>Microsoft Macintosh PowerPoint</Application>
  <PresentationFormat>Widescreen</PresentationFormat>
  <Paragraphs>95</Paragraphs>
  <Slides>11</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Aptos</vt:lpstr>
      <vt:lpstr>Arial</vt:lpstr>
      <vt:lpstr>Calibri</vt:lpstr>
      <vt:lpstr>Calibri Light</vt:lpstr>
      <vt:lpstr>Wingdings</vt:lpstr>
      <vt:lpstr>Office Theme</vt:lpstr>
      <vt:lpstr>PowerPoint Presentation</vt:lpstr>
      <vt:lpstr>PowerPoint Presentation</vt:lpstr>
      <vt:lpstr>GÉANT Vulnerability Management Service</vt:lpstr>
      <vt:lpstr>Why Do NRENs and Institutions Need VMS?</vt:lpstr>
      <vt:lpstr>Internal Scanning </vt:lpstr>
      <vt:lpstr>PowerPoint Presentation</vt:lpstr>
      <vt:lpstr>How can NRENs use VMS?</vt:lpstr>
      <vt:lpstr>Service Models </vt:lpstr>
      <vt:lpstr>Pricing and Charges </vt:lpstr>
      <vt:lpstr>Pricing and Charges </vt:lpstr>
      <vt:lpstr>Requesting Enrollment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Zoë Fischer</cp:lastModifiedBy>
  <cp:revision>1</cp:revision>
  <dcterms:created xsi:type="dcterms:W3CDTF">2022-09-06T15:15:15Z</dcterms:created>
  <dcterms:modified xsi:type="dcterms:W3CDTF">2024-10-18T13:32:59Z</dcterms:modified>
</cp:coreProperties>
</file>