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7" r:id="rId2"/>
    <p:sldId id="271" r:id="rId3"/>
    <p:sldId id="266" r:id="rId4"/>
    <p:sldId id="267" r:id="rId5"/>
    <p:sldId id="270" r:id="rId6"/>
    <p:sldId id="263" r:id="rId7"/>
    <p:sldId id="268" r:id="rId8"/>
    <p:sldId id="269"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78184" autoAdjust="0"/>
  </p:normalViewPr>
  <p:slideViewPr>
    <p:cSldViewPr>
      <p:cViewPr varScale="1">
        <p:scale>
          <a:sx n="88" d="100"/>
          <a:sy n="88" d="100"/>
        </p:scale>
        <p:origin x="-1282" y="-77"/>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B78DDDF-54A5-492A-8A0F-E141E1BECEE3}" type="datetimeFigureOut">
              <a:rPr lang="en-US" smtClean="0"/>
              <a:t>1/23/2018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5ABE8BB-6049-465C-A4B3-708A5DD22474}" type="slidenum">
              <a:rPr lang="en-US" smtClean="0"/>
              <a:t>‹#›</a:t>
            </a:fld>
            <a:endParaRPr lang="en-US"/>
          </a:p>
        </p:txBody>
      </p:sp>
    </p:spTree>
    <p:extLst>
      <p:ext uri="{BB962C8B-B14F-4D97-AF65-F5344CB8AC3E}">
        <p14:creationId xmlns:p14="http://schemas.microsoft.com/office/powerpoint/2010/main" val="24146269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Shape 62"/>
          <p:cNvSpPr txBox="1">
            <a:spLocks noGrp="1"/>
          </p:cNvSpPr>
          <p:nvPr>
            <p:ph type="body" idx="1"/>
          </p:nvPr>
        </p:nvSpPr>
        <p:spPr>
          <a:xfrm>
            <a:off x="685787" y="4343386"/>
            <a:ext cx="5486381" cy="4114795"/>
          </a:xfrm>
          <a:prstGeom prst="rect">
            <a:avLst/>
          </a:prstGeom>
          <a:noFill/>
          <a:ln>
            <a:noFill/>
          </a:ln>
        </p:spPr>
        <p:txBody>
          <a:bodyPr lIns="82045" tIns="82045" rIns="82045" bIns="82045" anchor="ctr" anchorCtr="0">
            <a:noAutofit/>
          </a:bodyPr>
          <a:lstStyle/>
          <a:p>
            <a:endParaRPr/>
          </a:p>
        </p:txBody>
      </p:sp>
      <p:sp>
        <p:nvSpPr>
          <p:cNvPr id="63" name="Shape 6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
        <p:cNvGrpSpPr/>
        <p:nvPr/>
      </p:nvGrpSpPr>
      <p:grpSpPr>
        <a:xfrm>
          <a:off x="0" y="0"/>
          <a:ext cx="0" cy="0"/>
          <a:chOff x="0" y="0"/>
          <a:chExt cx="0" cy="0"/>
        </a:xfrm>
      </p:grpSpPr>
      <p:sp>
        <p:nvSpPr>
          <p:cNvPr id="72" name="Shape 72"/>
          <p:cNvSpPr txBox="1">
            <a:spLocks noGrp="1"/>
          </p:cNvSpPr>
          <p:nvPr>
            <p:ph type="body" idx="1"/>
          </p:nvPr>
        </p:nvSpPr>
        <p:spPr>
          <a:xfrm>
            <a:off x="685787" y="4343386"/>
            <a:ext cx="5486381" cy="4114795"/>
          </a:xfrm>
          <a:prstGeom prst="rect">
            <a:avLst/>
          </a:prstGeom>
          <a:noFill/>
          <a:ln>
            <a:noFill/>
          </a:ln>
        </p:spPr>
        <p:txBody>
          <a:bodyPr lIns="82045" tIns="82045" rIns="82045" bIns="82045" anchor="ctr" anchorCtr="0">
            <a:noAutofit/>
          </a:bodyPr>
          <a:lstStyle/>
          <a:p>
            <a:endParaRPr dirty="0"/>
          </a:p>
        </p:txBody>
      </p:sp>
      <p:sp>
        <p:nvSpPr>
          <p:cNvPr id="73" name="Shape 7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3F7076B-8445-4CBC-80D5-9076F1E072D5}" type="datetimeFigureOut">
              <a:rPr lang="en-US" smtClean="0"/>
              <a:t>1/23/2018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380BB5-BBC6-412E-BCB4-6835448AA1E4}" type="slidenum">
              <a:rPr lang="en-US" smtClean="0"/>
              <a:t>‹#›</a:t>
            </a:fld>
            <a:endParaRPr lang="en-US"/>
          </a:p>
        </p:txBody>
      </p:sp>
    </p:spTree>
    <p:extLst>
      <p:ext uri="{BB962C8B-B14F-4D97-AF65-F5344CB8AC3E}">
        <p14:creationId xmlns:p14="http://schemas.microsoft.com/office/powerpoint/2010/main" val="8530589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3F7076B-8445-4CBC-80D5-9076F1E072D5}" type="datetimeFigureOut">
              <a:rPr lang="en-US" smtClean="0"/>
              <a:t>1/23/2018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380BB5-BBC6-412E-BCB4-6835448AA1E4}" type="slidenum">
              <a:rPr lang="en-US" smtClean="0"/>
              <a:t>‹#›</a:t>
            </a:fld>
            <a:endParaRPr lang="en-US"/>
          </a:p>
        </p:txBody>
      </p:sp>
    </p:spTree>
    <p:extLst>
      <p:ext uri="{BB962C8B-B14F-4D97-AF65-F5344CB8AC3E}">
        <p14:creationId xmlns:p14="http://schemas.microsoft.com/office/powerpoint/2010/main" val="32289096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3F7076B-8445-4CBC-80D5-9076F1E072D5}" type="datetimeFigureOut">
              <a:rPr lang="en-US" smtClean="0"/>
              <a:t>1/23/2018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380BB5-BBC6-412E-BCB4-6835448AA1E4}" type="slidenum">
              <a:rPr lang="en-US" smtClean="0"/>
              <a:t>‹#›</a:t>
            </a:fld>
            <a:endParaRPr lang="en-US"/>
          </a:p>
        </p:txBody>
      </p:sp>
    </p:spTree>
    <p:extLst>
      <p:ext uri="{BB962C8B-B14F-4D97-AF65-F5344CB8AC3E}">
        <p14:creationId xmlns:p14="http://schemas.microsoft.com/office/powerpoint/2010/main" val="31067951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3F7076B-8445-4CBC-80D5-9076F1E072D5}" type="datetimeFigureOut">
              <a:rPr lang="en-US" smtClean="0"/>
              <a:t>1/23/2018</a:t>
            </a:fld>
            <a:endParaRPr lang="en-US"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380BB5-BBC6-412E-BCB4-6835448AA1E4}" type="slidenum">
              <a:rPr lang="en-US" smtClean="0"/>
              <a:t>‹#›</a:t>
            </a:fld>
            <a:endParaRPr lang="en-US"/>
          </a:p>
        </p:txBody>
      </p:sp>
      <p:pic>
        <p:nvPicPr>
          <p:cNvPr id="7" name="Shape 67"/>
          <p:cNvPicPr preferRelativeResize="0"/>
          <p:nvPr userDrawn="1"/>
        </p:nvPicPr>
        <p:blipFill rotWithShape="1">
          <a:blip r:embed="rId2">
            <a:alphaModFix/>
          </a:blip>
          <a:srcRect/>
          <a:stretch/>
        </p:blipFill>
        <p:spPr>
          <a:xfrm>
            <a:off x="6804248" y="0"/>
            <a:ext cx="2339542" cy="1245600"/>
          </a:xfrm>
          <a:prstGeom prst="rect">
            <a:avLst/>
          </a:prstGeom>
          <a:noFill/>
          <a:ln>
            <a:noFill/>
          </a:ln>
        </p:spPr>
      </p:pic>
      <p:pic>
        <p:nvPicPr>
          <p:cNvPr id="8" name="Shape 68"/>
          <p:cNvPicPr preferRelativeResize="0"/>
          <p:nvPr userDrawn="1"/>
        </p:nvPicPr>
        <p:blipFill rotWithShape="1">
          <a:blip r:embed="rId3">
            <a:alphaModFix/>
          </a:blip>
          <a:srcRect/>
          <a:stretch/>
        </p:blipFill>
        <p:spPr>
          <a:xfrm>
            <a:off x="0" y="6142680"/>
            <a:ext cx="3491700" cy="714900"/>
          </a:xfrm>
          <a:prstGeom prst="rect">
            <a:avLst/>
          </a:prstGeom>
          <a:noFill/>
          <a:ln>
            <a:noFill/>
          </a:ln>
        </p:spPr>
      </p:pic>
    </p:spTree>
    <p:extLst>
      <p:ext uri="{BB962C8B-B14F-4D97-AF65-F5344CB8AC3E}">
        <p14:creationId xmlns:p14="http://schemas.microsoft.com/office/powerpoint/2010/main" val="23188517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3F7076B-8445-4CBC-80D5-9076F1E072D5}" type="datetimeFigureOut">
              <a:rPr lang="en-US" smtClean="0"/>
              <a:t>1/23/2018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380BB5-BBC6-412E-BCB4-6835448AA1E4}" type="slidenum">
              <a:rPr lang="en-US" smtClean="0"/>
              <a:t>‹#›</a:t>
            </a:fld>
            <a:endParaRPr lang="en-US"/>
          </a:p>
        </p:txBody>
      </p:sp>
    </p:spTree>
    <p:extLst>
      <p:ext uri="{BB962C8B-B14F-4D97-AF65-F5344CB8AC3E}">
        <p14:creationId xmlns:p14="http://schemas.microsoft.com/office/powerpoint/2010/main" val="38188480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3F7076B-8445-4CBC-80D5-9076F1E072D5}" type="datetimeFigureOut">
              <a:rPr lang="en-US" smtClean="0"/>
              <a:t>1/23/2018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A380BB5-BBC6-412E-BCB4-6835448AA1E4}" type="slidenum">
              <a:rPr lang="en-US" smtClean="0"/>
              <a:t>‹#›</a:t>
            </a:fld>
            <a:endParaRPr lang="en-US"/>
          </a:p>
        </p:txBody>
      </p:sp>
      <p:pic>
        <p:nvPicPr>
          <p:cNvPr id="8" name="Shape 67"/>
          <p:cNvPicPr preferRelativeResize="0"/>
          <p:nvPr userDrawn="1"/>
        </p:nvPicPr>
        <p:blipFill rotWithShape="1">
          <a:blip r:embed="rId2">
            <a:alphaModFix/>
          </a:blip>
          <a:srcRect/>
          <a:stretch/>
        </p:blipFill>
        <p:spPr>
          <a:xfrm>
            <a:off x="6804248" y="0"/>
            <a:ext cx="2339542" cy="1245600"/>
          </a:xfrm>
          <a:prstGeom prst="rect">
            <a:avLst/>
          </a:prstGeom>
          <a:noFill/>
          <a:ln>
            <a:noFill/>
          </a:ln>
        </p:spPr>
      </p:pic>
    </p:spTree>
    <p:extLst>
      <p:ext uri="{BB962C8B-B14F-4D97-AF65-F5344CB8AC3E}">
        <p14:creationId xmlns:p14="http://schemas.microsoft.com/office/powerpoint/2010/main" val="3855798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3F7076B-8445-4CBC-80D5-9076F1E072D5}" type="datetimeFigureOut">
              <a:rPr lang="en-US" smtClean="0"/>
              <a:t>1/23/2018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A380BB5-BBC6-412E-BCB4-6835448AA1E4}" type="slidenum">
              <a:rPr lang="en-US" smtClean="0"/>
              <a:t>‹#›</a:t>
            </a:fld>
            <a:endParaRPr lang="en-US"/>
          </a:p>
        </p:txBody>
      </p:sp>
    </p:spTree>
    <p:extLst>
      <p:ext uri="{BB962C8B-B14F-4D97-AF65-F5344CB8AC3E}">
        <p14:creationId xmlns:p14="http://schemas.microsoft.com/office/powerpoint/2010/main" val="19301347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3F7076B-8445-4CBC-80D5-9076F1E072D5}" type="datetimeFigureOut">
              <a:rPr lang="en-US" smtClean="0"/>
              <a:t>1/23/2018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A380BB5-BBC6-412E-BCB4-6835448AA1E4}" type="slidenum">
              <a:rPr lang="en-US" smtClean="0"/>
              <a:t>‹#›</a:t>
            </a:fld>
            <a:endParaRPr lang="en-US"/>
          </a:p>
        </p:txBody>
      </p:sp>
    </p:spTree>
    <p:extLst>
      <p:ext uri="{BB962C8B-B14F-4D97-AF65-F5344CB8AC3E}">
        <p14:creationId xmlns:p14="http://schemas.microsoft.com/office/powerpoint/2010/main" val="7032018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3F7076B-8445-4CBC-80D5-9076F1E072D5}" type="datetimeFigureOut">
              <a:rPr lang="en-US" smtClean="0"/>
              <a:t>1/23/2018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A380BB5-BBC6-412E-BCB4-6835448AA1E4}" type="slidenum">
              <a:rPr lang="en-US" smtClean="0"/>
              <a:t>‹#›</a:t>
            </a:fld>
            <a:endParaRPr lang="en-US"/>
          </a:p>
        </p:txBody>
      </p:sp>
    </p:spTree>
    <p:extLst>
      <p:ext uri="{BB962C8B-B14F-4D97-AF65-F5344CB8AC3E}">
        <p14:creationId xmlns:p14="http://schemas.microsoft.com/office/powerpoint/2010/main" val="19546131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3F7076B-8445-4CBC-80D5-9076F1E072D5}" type="datetimeFigureOut">
              <a:rPr lang="en-US" smtClean="0"/>
              <a:t>1/23/2018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A380BB5-BBC6-412E-BCB4-6835448AA1E4}" type="slidenum">
              <a:rPr lang="en-US" smtClean="0"/>
              <a:t>‹#›</a:t>
            </a:fld>
            <a:endParaRPr lang="en-US"/>
          </a:p>
        </p:txBody>
      </p:sp>
    </p:spTree>
    <p:extLst>
      <p:ext uri="{BB962C8B-B14F-4D97-AF65-F5344CB8AC3E}">
        <p14:creationId xmlns:p14="http://schemas.microsoft.com/office/powerpoint/2010/main" val="8674959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3F7076B-8445-4CBC-80D5-9076F1E072D5}" type="datetimeFigureOut">
              <a:rPr lang="en-US" smtClean="0"/>
              <a:t>1/23/2018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A380BB5-BBC6-412E-BCB4-6835448AA1E4}" type="slidenum">
              <a:rPr lang="en-US" smtClean="0"/>
              <a:t>‹#›</a:t>
            </a:fld>
            <a:endParaRPr lang="en-US"/>
          </a:p>
        </p:txBody>
      </p:sp>
    </p:spTree>
    <p:extLst>
      <p:ext uri="{BB962C8B-B14F-4D97-AF65-F5344CB8AC3E}">
        <p14:creationId xmlns:p14="http://schemas.microsoft.com/office/powerpoint/2010/main" val="12237461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3F7076B-8445-4CBC-80D5-9076F1E072D5}" type="datetimeFigureOut">
              <a:rPr lang="en-US" smtClean="0"/>
              <a:t>1/23/2018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A380BB5-BBC6-412E-BCB4-6835448AA1E4}" type="slidenum">
              <a:rPr lang="en-US" smtClean="0"/>
              <a:t>‹#›</a:t>
            </a:fld>
            <a:endParaRPr lang="en-US"/>
          </a:p>
        </p:txBody>
      </p:sp>
    </p:spTree>
    <p:extLst>
      <p:ext uri="{BB962C8B-B14F-4D97-AF65-F5344CB8AC3E}">
        <p14:creationId xmlns:p14="http://schemas.microsoft.com/office/powerpoint/2010/main" val="32781666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hyperlink" Target="mailto:ilias.karabasis@netmode.ntua.gr" TargetMode="External"/><Relationship Id="rId5" Type="http://schemas.openxmlformats.org/officeDocument/2006/relationships/hyperlink" Target="mailto:mary@netmode.ntua.gr" TargetMode="Externa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Shape 65"/>
          <p:cNvSpPr txBox="1"/>
          <p:nvPr/>
        </p:nvSpPr>
        <p:spPr>
          <a:xfrm>
            <a:off x="107504" y="2564904"/>
            <a:ext cx="8811300" cy="1059806"/>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buSzPct val="25000"/>
              <a:buNone/>
            </a:pPr>
            <a:endParaRPr lang="en-US" sz="4800" b="1" dirty="0" smtClean="0">
              <a:latin typeface="Calibri" pitchFamily="34" charset="0"/>
              <a:cs typeface="Calibri" pitchFamily="34" charset="0"/>
            </a:endParaRPr>
          </a:p>
          <a:p>
            <a:pPr marL="0" marR="0" lvl="0" indent="0" algn="ctr" rtl="0">
              <a:lnSpc>
                <a:spcPct val="100000"/>
              </a:lnSpc>
              <a:spcBef>
                <a:spcPts val="0"/>
              </a:spcBef>
              <a:buSzPct val="25000"/>
              <a:buNone/>
            </a:pPr>
            <a:endParaRPr lang="en-US" sz="4800" b="1" dirty="0">
              <a:latin typeface="Calibri" pitchFamily="34" charset="0"/>
              <a:cs typeface="Calibri" pitchFamily="34" charset="0"/>
            </a:endParaRPr>
          </a:p>
          <a:p>
            <a:pPr marL="0" marR="0" lvl="0" indent="0" algn="ctr" rtl="0">
              <a:lnSpc>
                <a:spcPct val="100000"/>
              </a:lnSpc>
              <a:spcBef>
                <a:spcPts val="0"/>
              </a:spcBef>
              <a:buSzPct val="25000"/>
              <a:buNone/>
            </a:pPr>
            <a:endParaRPr lang="en-US" sz="4800" b="1" dirty="0" smtClean="0">
              <a:latin typeface="Calibri" pitchFamily="34" charset="0"/>
              <a:cs typeface="Calibri" pitchFamily="34" charset="0"/>
            </a:endParaRPr>
          </a:p>
          <a:p>
            <a:pPr marL="0" marR="0" lvl="0" indent="0" algn="ctr" rtl="0">
              <a:lnSpc>
                <a:spcPct val="100000"/>
              </a:lnSpc>
              <a:spcBef>
                <a:spcPts val="0"/>
              </a:spcBef>
              <a:buSzPct val="25000"/>
              <a:buNone/>
            </a:pPr>
            <a:r>
              <a:rPr lang="en-US" sz="5400" b="1" dirty="0" smtClean="0">
                <a:latin typeface="Calibri" pitchFamily="34" charset="0"/>
                <a:cs typeface="Calibri" pitchFamily="34" charset="0"/>
              </a:rPr>
              <a:t>SMC Introduction</a:t>
            </a:r>
          </a:p>
          <a:p>
            <a:pPr marL="0" marR="0" lvl="0" indent="0" algn="ctr" rtl="0">
              <a:lnSpc>
                <a:spcPct val="100000"/>
              </a:lnSpc>
              <a:spcBef>
                <a:spcPts val="0"/>
              </a:spcBef>
              <a:buSzPct val="25000"/>
              <a:buNone/>
            </a:pPr>
            <a:endParaRPr lang="en-US" sz="4800" b="1" dirty="0">
              <a:latin typeface="Calibri" pitchFamily="34" charset="0"/>
              <a:cs typeface="Calibri" pitchFamily="34" charset="0"/>
            </a:endParaRPr>
          </a:p>
          <a:p>
            <a:pPr lvl="0" algn="ctr">
              <a:buSzPct val="25000"/>
            </a:pPr>
            <a:endParaRPr lang="en-US" sz="2400" b="1" dirty="0" smtClean="0">
              <a:latin typeface="Calibri" pitchFamily="34" charset="0"/>
              <a:cs typeface="Calibri" pitchFamily="34" charset="0"/>
            </a:endParaRPr>
          </a:p>
          <a:p>
            <a:pPr lvl="0" algn="ctr">
              <a:buSzPct val="25000"/>
            </a:pPr>
            <a:r>
              <a:rPr lang="en-US" sz="2400" b="1" dirty="0" smtClean="0">
                <a:latin typeface="Calibri" pitchFamily="34" charset="0"/>
                <a:cs typeface="Calibri" pitchFamily="34" charset="0"/>
              </a:rPr>
              <a:t>Athens, </a:t>
            </a:r>
            <a:r>
              <a:rPr lang="en-US" sz="2400" b="1" dirty="0">
                <a:latin typeface="Calibri" pitchFamily="34" charset="0"/>
                <a:cs typeface="Calibri" pitchFamily="34" charset="0"/>
              </a:rPr>
              <a:t>Up2U </a:t>
            </a:r>
            <a:r>
              <a:rPr lang="en-US" sz="2400" b="1" dirty="0" smtClean="0">
                <a:latin typeface="Calibri" pitchFamily="34" charset="0"/>
                <a:cs typeface="Calibri" pitchFamily="34" charset="0"/>
              </a:rPr>
              <a:t>Meeting, 23/1/2018</a:t>
            </a:r>
          </a:p>
          <a:p>
            <a:pPr marL="0" marR="0" lvl="0" indent="0" algn="ctr" rtl="0">
              <a:lnSpc>
                <a:spcPct val="100000"/>
              </a:lnSpc>
              <a:spcBef>
                <a:spcPts val="0"/>
              </a:spcBef>
              <a:buSzPct val="25000"/>
              <a:buNone/>
            </a:pPr>
            <a:endParaRPr lang="en-US" sz="2400" b="1" dirty="0" smtClean="0">
              <a:latin typeface="Calibri" pitchFamily="34" charset="0"/>
              <a:cs typeface="Calibri" pitchFamily="34" charset="0"/>
            </a:endParaRPr>
          </a:p>
          <a:p>
            <a:pPr marL="0" marR="0" lvl="0" indent="0" algn="ctr" rtl="0">
              <a:lnSpc>
                <a:spcPct val="100000"/>
              </a:lnSpc>
              <a:spcBef>
                <a:spcPts val="0"/>
              </a:spcBef>
              <a:buSzPct val="25000"/>
              <a:buNone/>
            </a:pPr>
            <a:endParaRPr lang="en-US" sz="4800" b="1" dirty="0">
              <a:latin typeface="Calibri" pitchFamily="34" charset="0"/>
              <a:cs typeface="Calibri" pitchFamily="34" charset="0"/>
            </a:endParaRPr>
          </a:p>
          <a:p>
            <a:pPr marL="0" marR="0" lvl="0" indent="0" algn="ctr" rtl="0">
              <a:lnSpc>
                <a:spcPct val="100000"/>
              </a:lnSpc>
              <a:spcBef>
                <a:spcPts val="0"/>
              </a:spcBef>
              <a:buSzPct val="25000"/>
              <a:buNone/>
            </a:pPr>
            <a:endParaRPr lang="en-US" sz="4800" b="1" dirty="0">
              <a:latin typeface="Calibri" pitchFamily="34" charset="0"/>
              <a:cs typeface="Calibri" pitchFamily="34" charset="0"/>
            </a:endParaRPr>
          </a:p>
        </p:txBody>
      </p:sp>
      <p:pic>
        <p:nvPicPr>
          <p:cNvPr id="67" name="Shape 67"/>
          <p:cNvPicPr preferRelativeResize="0"/>
          <p:nvPr/>
        </p:nvPicPr>
        <p:blipFill rotWithShape="1">
          <a:blip r:embed="rId3">
            <a:alphaModFix/>
          </a:blip>
          <a:srcRect/>
          <a:stretch/>
        </p:blipFill>
        <p:spPr>
          <a:xfrm>
            <a:off x="6804248" y="0"/>
            <a:ext cx="2339542" cy="1245600"/>
          </a:xfrm>
          <a:prstGeom prst="rect">
            <a:avLst/>
          </a:prstGeom>
          <a:noFill/>
          <a:ln>
            <a:noFill/>
          </a:ln>
        </p:spPr>
      </p:pic>
      <p:pic>
        <p:nvPicPr>
          <p:cNvPr id="68" name="Shape 68"/>
          <p:cNvPicPr preferRelativeResize="0"/>
          <p:nvPr/>
        </p:nvPicPr>
        <p:blipFill rotWithShape="1">
          <a:blip r:embed="rId4">
            <a:alphaModFix/>
          </a:blip>
          <a:srcRect/>
          <a:stretch/>
        </p:blipFill>
        <p:spPr>
          <a:xfrm>
            <a:off x="0" y="6142680"/>
            <a:ext cx="3491700" cy="714900"/>
          </a:xfrm>
          <a:prstGeom prst="rect">
            <a:avLst/>
          </a:prstGeom>
          <a:noFill/>
          <a:ln>
            <a:noFill/>
          </a:ln>
        </p:spPr>
      </p:pic>
      <p:sp>
        <p:nvSpPr>
          <p:cNvPr id="70" name="Shape 70"/>
          <p:cNvSpPr txBox="1"/>
          <p:nvPr/>
        </p:nvSpPr>
        <p:spPr>
          <a:xfrm>
            <a:off x="447521" y="5013176"/>
            <a:ext cx="8532440" cy="839400"/>
          </a:xfrm>
          <a:prstGeom prst="rect">
            <a:avLst/>
          </a:prstGeom>
          <a:noFill/>
          <a:ln>
            <a:noFill/>
          </a:ln>
        </p:spPr>
        <p:txBody>
          <a:bodyPr lIns="91425" tIns="45700" rIns="91425" bIns="45700" anchor="ctr" anchorCtr="0">
            <a:noAutofit/>
          </a:bodyPr>
          <a:lstStyle/>
          <a:p>
            <a:pPr lvl="0" algn="ctr">
              <a:buSzPct val="25000"/>
            </a:pPr>
            <a:r>
              <a:rPr lang="en-US" sz="2000" b="1" dirty="0">
                <a:latin typeface="Calibri" pitchFamily="34" charset="0"/>
                <a:cs typeface="Calibri" pitchFamily="34" charset="0"/>
              </a:rPr>
              <a:t>Mary </a:t>
            </a:r>
            <a:r>
              <a:rPr lang="en-US" sz="2000" b="1" dirty="0" err="1">
                <a:latin typeface="Calibri" pitchFamily="34" charset="0"/>
                <a:cs typeface="Calibri" pitchFamily="34" charset="0"/>
              </a:rPr>
              <a:t>Grammatikou</a:t>
            </a:r>
            <a:endParaRPr lang="en-US" sz="2000" b="1" dirty="0">
              <a:latin typeface="Calibri" pitchFamily="34" charset="0"/>
              <a:cs typeface="Calibri" pitchFamily="34" charset="0"/>
            </a:endParaRPr>
          </a:p>
          <a:p>
            <a:pPr lvl="0" algn="ctr">
              <a:buSzPct val="25000"/>
            </a:pPr>
            <a:r>
              <a:rPr lang="en-US" sz="2000" b="1" dirty="0" smtClean="0">
                <a:latin typeface="Calibri" pitchFamily="34" charset="0"/>
                <a:cs typeface="Calibri" pitchFamily="34" charset="0"/>
                <a:hlinkClick r:id="rId5"/>
              </a:rPr>
              <a:t>mary@netmode.ntua.gr</a:t>
            </a:r>
            <a:r>
              <a:rPr lang="en-US" sz="2000" b="1" dirty="0" smtClean="0">
                <a:latin typeface="Calibri" pitchFamily="34" charset="0"/>
                <a:cs typeface="Calibri" pitchFamily="34" charset="0"/>
              </a:rPr>
              <a:t>  </a:t>
            </a:r>
            <a:endParaRPr lang="en-US" sz="2000" b="1" dirty="0">
              <a:latin typeface="Calibri" pitchFamily="34" charset="0"/>
              <a:cs typeface="Calibri" pitchFamily="34" charset="0"/>
            </a:endParaRPr>
          </a:p>
          <a:p>
            <a:pPr marL="0" marR="0" lvl="0" indent="0" algn="ctr" rtl="0">
              <a:lnSpc>
                <a:spcPct val="100000"/>
              </a:lnSpc>
              <a:spcBef>
                <a:spcPts val="0"/>
              </a:spcBef>
              <a:buSzPct val="25000"/>
              <a:buNone/>
            </a:pPr>
            <a:endParaRPr lang="en-US" sz="2400" b="1" u="sng" dirty="0">
              <a:solidFill>
                <a:schemeClr val="hlink"/>
              </a:solidFill>
              <a:latin typeface="Calibri" pitchFamily="34" charset="0"/>
              <a:ea typeface="Calibri"/>
              <a:cs typeface="Calibri" pitchFamily="34" charset="0"/>
              <a:sym typeface="Calibri"/>
              <a:hlinkClick r:id="rId6"/>
            </a:endParaRPr>
          </a:p>
        </p:txBody>
      </p:sp>
    </p:spTree>
    <p:extLst>
      <p:ext uri="{BB962C8B-B14F-4D97-AF65-F5344CB8AC3E}">
        <p14:creationId xmlns:p14="http://schemas.microsoft.com/office/powerpoint/2010/main" val="20443732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0528" y="188640"/>
            <a:ext cx="7704856" cy="1143000"/>
          </a:xfrm>
        </p:spPr>
        <p:txBody>
          <a:bodyPr/>
          <a:lstStyle/>
          <a:p>
            <a:r>
              <a:rPr lang="en-US" b="1" dirty="0" smtClean="0"/>
              <a:t>SMC Creation and Meetings</a:t>
            </a:r>
            <a:endParaRPr lang="en-US" b="1" dirty="0"/>
          </a:p>
        </p:txBody>
      </p:sp>
      <p:sp>
        <p:nvSpPr>
          <p:cNvPr id="3" name="Content Placeholder 2"/>
          <p:cNvSpPr>
            <a:spLocks noGrp="1"/>
          </p:cNvSpPr>
          <p:nvPr>
            <p:ph idx="1"/>
          </p:nvPr>
        </p:nvSpPr>
        <p:spPr>
          <a:xfrm>
            <a:off x="467544" y="1340768"/>
            <a:ext cx="8280920" cy="4824536"/>
          </a:xfrm>
        </p:spPr>
        <p:txBody>
          <a:bodyPr>
            <a:normAutofit lnSpcReduction="10000"/>
          </a:bodyPr>
          <a:lstStyle/>
          <a:p>
            <a:r>
              <a:rPr lang="en-US" sz="2400" dirty="0" smtClean="0"/>
              <a:t>Task 5.1 of WP5 responsible for the SMC creation </a:t>
            </a:r>
          </a:p>
          <a:p>
            <a:pPr lvl="1"/>
            <a:r>
              <a:rPr lang="en-US" sz="2000" dirty="0" smtClean="0"/>
              <a:t>Mary </a:t>
            </a:r>
            <a:r>
              <a:rPr lang="en-US" sz="2000" dirty="0" err="1" smtClean="0"/>
              <a:t>Grammatikou</a:t>
            </a:r>
            <a:r>
              <a:rPr lang="en-US" sz="2000" dirty="0" smtClean="0"/>
              <a:t> (NTUA), Task5.1 Leader coordinated the SMC creation and running</a:t>
            </a:r>
          </a:p>
          <a:p>
            <a:pPr marL="0" indent="0">
              <a:buNone/>
            </a:pPr>
            <a:endParaRPr lang="en-US" sz="2400" dirty="0" smtClean="0"/>
          </a:p>
          <a:p>
            <a:r>
              <a:rPr lang="en-US" sz="2400" dirty="0" smtClean="0"/>
              <a:t>Up2U Project Board  voted for the SMC members</a:t>
            </a:r>
          </a:p>
          <a:p>
            <a:endParaRPr lang="en-US" sz="2400" dirty="0"/>
          </a:p>
          <a:p>
            <a:r>
              <a:rPr lang="en-US" sz="2400" dirty="0" smtClean="0"/>
              <a:t>Six members have been </a:t>
            </a:r>
            <a:r>
              <a:rPr lang="en-US" sz="2400" dirty="0"/>
              <a:t>v</a:t>
            </a:r>
            <a:r>
              <a:rPr lang="en-US" sz="2400" dirty="0" smtClean="0"/>
              <a:t>oted for the SMC</a:t>
            </a:r>
          </a:p>
          <a:p>
            <a:endParaRPr lang="en-US" sz="2400" dirty="0" smtClean="0"/>
          </a:p>
          <a:p>
            <a:r>
              <a:rPr lang="en-US" sz="2400" dirty="0" smtClean="0"/>
              <a:t>Four official SMC meetings after the SMC creation and during the first year</a:t>
            </a:r>
          </a:p>
          <a:p>
            <a:pPr lvl="1"/>
            <a:r>
              <a:rPr lang="en-US" sz="2400" dirty="0" smtClean="0"/>
              <a:t>Two meetings in June, one in July and one in September</a:t>
            </a:r>
          </a:p>
          <a:p>
            <a:pPr lvl="1"/>
            <a:r>
              <a:rPr lang="en-US" sz="2400" dirty="0" smtClean="0"/>
              <a:t>Discussions on the training plan and content</a:t>
            </a:r>
          </a:p>
          <a:p>
            <a:endParaRPr lang="en-US" dirty="0" smtClean="0"/>
          </a:p>
          <a:p>
            <a:endParaRPr lang="en-US" dirty="0" smtClean="0"/>
          </a:p>
          <a:p>
            <a:endParaRPr lang="en-US" dirty="0"/>
          </a:p>
        </p:txBody>
      </p:sp>
    </p:spTree>
    <p:extLst>
      <p:ext uri="{BB962C8B-B14F-4D97-AF65-F5344CB8AC3E}">
        <p14:creationId xmlns:p14="http://schemas.microsoft.com/office/powerpoint/2010/main" val="24339850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4"/>
        <p:cNvGrpSpPr/>
        <p:nvPr/>
      </p:nvGrpSpPr>
      <p:grpSpPr>
        <a:xfrm>
          <a:off x="0" y="0"/>
          <a:ext cx="0" cy="0"/>
          <a:chOff x="0" y="0"/>
          <a:chExt cx="0" cy="0"/>
        </a:xfrm>
      </p:grpSpPr>
      <p:sp>
        <p:nvSpPr>
          <p:cNvPr id="75" name="Shape 75"/>
          <p:cNvSpPr txBox="1"/>
          <p:nvPr/>
        </p:nvSpPr>
        <p:spPr>
          <a:xfrm>
            <a:off x="312454" y="94008"/>
            <a:ext cx="7056784" cy="1324775"/>
          </a:xfrm>
          <a:prstGeom prst="rect">
            <a:avLst/>
          </a:prstGeom>
          <a:noFill/>
          <a:ln>
            <a:noFill/>
          </a:ln>
        </p:spPr>
        <p:txBody>
          <a:bodyPr lIns="91425" tIns="45700" rIns="91425" bIns="45700" anchor="ctr" anchorCtr="0">
            <a:noAutofit/>
          </a:bodyPr>
          <a:lstStyle/>
          <a:p>
            <a:pPr lvl="0">
              <a:buClr>
                <a:schemeClr val="dk1"/>
              </a:buClr>
              <a:buSzPct val="25000"/>
            </a:pPr>
            <a:r>
              <a:rPr lang="en-US" sz="4000" b="1" dirty="0" smtClean="0"/>
              <a:t>Up2U SMC </a:t>
            </a:r>
            <a:r>
              <a:rPr lang="en-US" sz="4000" b="1" dirty="0"/>
              <a:t>Members</a:t>
            </a:r>
            <a:endParaRPr lang="en-US" sz="4000" b="1" dirty="0">
              <a:solidFill>
                <a:schemeClr val="dk1"/>
              </a:solidFill>
              <a:latin typeface="Calibri" pitchFamily="34" charset="0"/>
              <a:cs typeface="Calibri" pitchFamily="34" charset="0"/>
            </a:endParaRPr>
          </a:p>
        </p:txBody>
      </p:sp>
      <p:pic>
        <p:nvPicPr>
          <p:cNvPr id="76" name="Shape 76"/>
          <p:cNvPicPr preferRelativeResize="0"/>
          <p:nvPr/>
        </p:nvPicPr>
        <p:blipFill rotWithShape="1">
          <a:blip r:embed="rId3">
            <a:alphaModFix/>
          </a:blip>
          <a:srcRect/>
          <a:stretch/>
        </p:blipFill>
        <p:spPr>
          <a:xfrm>
            <a:off x="7478190" y="0"/>
            <a:ext cx="1665600" cy="1245600"/>
          </a:xfrm>
          <a:prstGeom prst="rect">
            <a:avLst/>
          </a:prstGeom>
          <a:noFill/>
          <a:ln>
            <a:noFill/>
          </a:ln>
        </p:spPr>
      </p:pic>
      <p:pic>
        <p:nvPicPr>
          <p:cNvPr id="77" name="Shape 77"/>
          <p:cNvPicPr preferRelativeResize="0"/>
          <p:nvPr/>
        </p:nvPicPr>
        <p:blipFill rotWithShape="1">
          <a:blip r:embed="rId4">
            <a:alphaModFix/>
          </a:blip>
          <a:srcRect/>
          <a:stretch/>
        </p:blipFill>
        <p:spPr>
          <a:xfrm>
            <a:off x="0" y="6142680"/>
            <a:ext cx="3491700" cy="714900"/>
          </a:xfrm>
          <a:prstGeom prst="rect">
            <a:avLst/>
          </a:prstGeom>
          <a:noFill/>
          <a:ln>
            <a:noFill/>
          </a:ln>
        </p:spPr>
      </p:pic>
      <p:sp>
        <p:nvSpPr>
          <p:cNvPr id="78" name="Shape 78"/>
          <p:cNvSpPr txBox="1"/>
          <p:nvPr/>
        </p:nvSpPr>
        <p:spPr>
          <a:xfrm>
            <a:off x="10744" y="1224350"/>
            <a:ext cx="7951644" cy="4723897"/>
          </a:xfrm>
          <a:prstGeom prst="rect">
            <a:avLst/>
          </a:prstGeom>
          <a:noFill/>
          <a:ln>
            <a:noFill/>
          </a:ln>
        </p:spPr>
        <p:txBody>
          <a:bodyPr lIns="91425" tIns="45700" rIns="91425" bIns="45700" anchor="t" anchorCtr="0">
            <a:noAutofit/>
          </a:bodyPr>
          <a:lstStyle/>
          <a:p>
            <a:pPr lvl="1" algn="just"/>
            <a:r>
              <a:rPr lang="en-US" b="1" dirty="0" smtClean="0">
                <a:cs typeface="Times New Roman" panose="02020603050405020304" pitchFamily="18" charset="0"/>
              </a:rPr>
              <a:t>1.Stefano </a:t>
            </a:r>
            <a:r>
              <a:rPr lang="en-US" b="1" dirty="0" err="1">
                <a:cs typeface="Times New Roman" panose="02020603050405020304" pitchFamily="18" charset="0"/>
              </a:rPr>
              <a:t>Lariccia</a:t>
            </a:r>
            <a:r>
              <a:rPr lang="en-US" b="1" dirty="0">
                <a:cs typeface="Times New Roman" panose="02020603050405020304" pitchFamily="18" charset="0"/>
              </a:rPr>
              <a:t> </a:t>
            </a:r>
            <a:r>
              <a:rPr lang="en-US" b="1" dirty="0" smtClean="0">
                <a:cs typeface="Times New Roman" panose="02020603050405020304" pitchFamily="18" charset="0"/>
              </a:rPr>
              <a:t>(UROMA) </a:t>
            </a:r>
            <a:r>
              <a:rPr lang="en-US" dirty="0" smtClean="0">
                <a:cs typeface="Times New Roman" panose="02020603050405020304" pitchFamily="18" charset="0"/>
              </a:rPr>
              <a:t>is</a:t>
            </a:r>
            <a:r>
              <a:rPr lang="en-US" b="1" dirty="0" smtClean="0">
                <a:cs typeface="Times New Roman" panose="02020603050405020304" pitchFamily="18" charset="0"/>
              </a:rPr>
              <a:t> </a:t>
            </a:r>
            <a:r>
              <a:rPr lang="en-US" dirty="0" smtClean="0">
                <a:cs typeface="Times New Roman" panose="02020603050405020304" pitchFamily="18" charset="0"/>
              </a:rPr>
              <a:t>Professor at  Sapienza </a:t>
            </a:r>
            <a:r>
              <a:rPr lang="en-US" dirty="0">
                <a:cs typeface="Times New Roman" panose="02020603050405020304" pitchFamily="18" charset="0"/>
              </a:rPr>
              <a:t>University of Rome since </a:t>
            </a:r>
            <a:r>
              <a:rPr lang="en-US" dirty="0" smtClean="0">
                <a:cs typeface="Times New Roman" panose="02020603050405020304" pitchFamily="18" charset="0"/>
              </a:rPr>
              <a:t>1990, </a:t>
            </a:r>
            <a:r>
              <a:rPr lang="en-US" dirty="0">
                <a:cs typeface="Times New Roman" panose="02020603050405020304" pitchFamily="18" charset="0"/>
              </a:rPr>
              <a:t>member of the interdisciplinary </a:t>
            </a:r>
            <a:r>
              <a:rPr lang="en-US" dirty="0" err="1">
                <a:cs typeface="Times New Roman" panose="02020603050405020304" pitchFamily="18" charset="0"/>
              </a:rPr>
              <a:t>centre</a:t>
            </a:r>
            <a:r>
              <a:rPr lang="en-US" dirty="0">
                <a:cs typeface="Times New Roman" panose="02020603050405020304" pitchFamily="18" charset="0"/>
              </a:rPr>
              <a:t> "</a:t>
            </a:r>
            <a:r>
              <a:rPr lang="en-US" dirty="0" err="1">
                <a:cs typeface="Times New Roman" panose="02020603050405020304" pitchFamily="18" charset="0"/>
              </a:rPr>
              <a:t>Digilab</a:t>
            </a:r>
            <a:r>
              <a:rPr lang="en-US" dirty="0">
                <a:cs typeface="Times New Roman" panose="02020603050405020304" pitchFamily="18" charset="0"/>
              </a:rPr>
              <a:t>" </a:t>
            </a:r>
            <a:r>
              <a:rPr lang="en-US" dirty="0" smtClean="0">
                <a:cs typeface="Times New Roman" panose="02020603050405020304" pitchFamily="18" charset="0"/>
              </a:rPr>
              <a:t>which provides </a:t>
            </a:r>
            <a:r>
              <a:rPr lang="en-US" dirty="0">
                <a:cs typeface="Times New Roman" panose="02020603050405020304" pitchFamily="18" charset="0"/>
              </a:rPr>
              <a:t>research, development, new learning services in the field of Digital Cultures for the whole Campus Sapienza   </a:t>
            </a:r>
          </a:p>
          <a:p>
            <a:pPr algn="just"/>
            <a:endParaRPr lang="en-US" dirty="0" smtClean="0">
              <a:cs typeface="Times New Roman" panose="02020603050405020304" pitchFamily="18" charset="0"/>
            </a:endParaRPr>
          </a:p>
          <a:p>
            <a:pPr lvl="1" algn="just"/>
            <a:r>
              <a:rPr lang="en-US" b="1" dirty="0" smtClean="0">
                <a:cs typeface="Times New Roman" panose="02020603050405020304" pitchFamily="18" charset="0"/>
              </a:rPr>
              <a:t>2. Prof</a:t>
            </a:r>
            <a:r>
              <a:rPr lang="en-US" b="1" dirty="0">
                <a:cs typeface="Times New Roman" panose="02020603050405020304" pitchFamily="18" charset="0"/>
              </a:rPr>
              <a:t>. Antonio Vieira de Castro (</a:t>
            </a:r>
            <a:r>
              <a:rPr lang="en-US" b="1" dirty="0" smtClean="0">
                <a:cs typeface="Times New Roman" panose="02020603050405020304" pitchFamily="18" charset="0"/>
              </a:rPr>
              <a:t>ISEP)</a:t>
            </a:r>
            <a:r>
              <a:rPr lang="en-US" dirty="0">
                <a:cs typeface="Times New Roman" panose="02020603050405020304" pitchFamily="18" charset="0"/>
              </a:rPr>
              <a:t> </a:t>
            </a:r>
            <a:r>
              <a:rPr lang="en-US" dirty="0" smtClean="0">
                <a:cs typeface="Times New Roman" panose="02020603050405020304" pitchFamily="18" charset="0"/>
              </a:rPr>
              <a:t>is Professor </a:t>
            </a:r>
            <a:r>
              <a:rPr lang="en-US" dirty="0">
                <a:cs typeface="Times New Roman" panose="02020603050405020304" pitchFamily="18" charset="0"/>
              </a:rPr>
              <a:t>at the Institute of Engineering of Porto (ISEP) in the Computer Engineering Department and he is researcher at GILT (Games, Interaction and Learning Technologies) where is the coordinator of Multimedia and Medicine </a:t>
            </a:r>
            <a:r>
              <a:rPr lang="en-US" dirty="0" smtClean="0">
                <a:cs typeface="Times New Roman" panose="02020603050405020304" pitchFamily="18" charset="0"/>
              </a:rPr>
              <a:t>research</a:t>
            </a:r>
            <a:endParaRPr lang="en-US" dirty="0">
              <a:cs typeface="Times New Roman" panose="02020603050405020304" pitchFamily="18" charset="0"/>
            </a:endParaRPr>
          </a:p>
          <a:p>
            <a:pPr lvl="1" algn="just"/>
            <a:endParaRPr lang="en-US" dirty="0" smtClean="0">
              <a:cs typeface="Times New Roman" panose="02020603050405020304" pitchFamily="18" charset="0"/>
            </a:endParaRPr>
          </a:p>
          <a:p>
            <a:pPr lvl="1" algn="just"/>
            <a:endParaRPr lang="en-US" dirty="0">
              <a:cs typeface="Times New Roman" panose="02020603050405020304" pitchFamily="18" charset="0"/>
            </a:endParaRPr>
          </a:p>
          <a:p>
            <a:pPr lvl="1" algn="just"/>
            <a:r>
              <a:rPr lang="en-US" b="1" dirty="0" smtClean="0">
                <a:cs typeface="Times New Roman" panose="02020603050405020304" pitchFamily="18" charset="0"/>
              </a:rPr>
              <a:t>3. </a:t>
            </a:r>
            <a:r>
              <a:rPr lang="en-US" b="1" dirty="0" err="1" smtClean="0">
                <a:cs typeface="Times New Roman" panose="02020603050405020304" pitchFamily="18" charset="0"/>
              </a:rPr>
              <a:t>Theodoros</a:t>
            </a:r>
            <a:r>
              <a:rPr lang="en-US" b="1" dirty="0" smtClean="0">
                <a:cs typeface="Times New Roman" panose="02020603050405020304" pitchFamily="18" charset="0"/>
              </a:rPr>
              <a:t> </a:t>
            </a:r>
            <a:r>
              <a:rPr lang="en-US" b="1" dirty="0" err="1">
                <a:cs typeface="Times New Roman" panose="02020603050405020304" pitchFamily="18" charset="0"/>
              </a:rPr>
              <a:t>Karounos</a:t>
            </a:r>
            <a:r>
              <a:rPr lang="en-US" b="1" dirty="0">
                <a:cs typeface="Times New Roman" panose="02020603050405020304" pitchFamily="18" charset="0"/>
              </a:rPr>
              <a:t> (NTUA) </a:t>
            </a:r>
            <a:r>
              <a:rPr lang="en-US" dirty="0">
                <a:cs typeface="Times New Roman" panose="02020603050405020304" pitchFamily="18" charset="0"/>
              </a:rPr>
              <a:t>is a Senior researcher in </a:t>
            </a:r>
            <a:r>
              <a:rPr lang="en-US" dirty="0" smtClean="0">
                <a:cs typeface="Times New Roman" panose="02020603050405020304" pitchFamily="18" charset="0"/>
              </a:rPr>
              <a:t>NTUA </a:t>
            </a:r>
            <a:r>
              <a:rPr lang="en-US" dirty="0">
                <a:cs typeface="Times New Roman" panose="02020603050405020304" pitchFamily="18" charset="0"/>
              </a:rPr>
              <a:t>and </a:t>
            </a:r>
            <a:r>
              <a:rPr lang="en-US" dirty="0" smtClean="0">
                <a:cs typeface="Times New Roman" panose="02020603050405020304" pitchFamily="18" charset="0"/>
              </a:rPr>
              <a:t>he is the vice-president </a:t>
            </a:r>
            <a:r>
              <a:rPr lang="en-US" dirty="0">
                <a:cs typeface="Times New Roman" panose="02020603050405020304" pitchFamily="18" charset="0"/>
              </a:rPr>
              <a:t>of the Board of Directors of the Greek Free Open Source Software Society (</a:t>
            </a:r>
            <a:r>
              <a:rPr lang="en-US" dirty="0" smtClean="0">
                <a:cs typeface="Times New Roman" panose="02020603050405020304" pitchFamily="18" charset="0"/>
              </a:rPr>
              <a:t>GFOSS</a:t>
            </a:r>
            <a:r>
              <a:rPr lang="en-US" dirty="0" smtClean="0">
                <a:cs typeface="Times New Roman" panose="02020603050405020304" pitchFamily="18" charset="0"/>
              </a:rPr>
              <a:t>), responsible for many projects on education and e-learning </a:t>
            </a:r>
            <a:r>
              <a:rPr lang="en-US" smtClean="0">
                <a:cs typeface="Times New Roman" panose="02020603050405020304" pitchFamily="18" charset="0"/>
              </a:rPr>
              <a:t>software development </a:t>
            </a:r>
            <a:endParaRPr lang="en-US" b="1"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en-US" b="1" dirty="0" smtClean="0">
              <a:latin typeface="Times New Roman" panose="02020603050405020304" pitchFamily="18" charset="0"/>
              <a:cs typeface="Times New Roman" panose="02020603050405020304" pitchFamily="18" charset="0"/>
            </a:endParaRPr>
          </a:p>
        </p:txBody>
      </p:sp>
      <p:pic>
        <p:nvPicPr>
          <p:cNvPr id="6" name="Shape 67"/>
          <p:cNvPicPr preferRelativeResize="0"/>
          <p:nvPr/>
        </p:nvPicPr>
        <p:blipFill rotWithShape="1">
          <a:blip r:embed="rId3">
            <a:alphaModFix/>
          </a:blip>
          <a:srcRect/>
          <a:stretch/>
        </p:blipFill>
        <p:spPr>
          <a:xfrm>
            <a:off x="6804248" y="0"/>
            <a:ext cx="2339542" cy="1245600"/>
          </a:xfrm>
          <a:prstGeom prst="rect">
            <a:avLst/>
          </a:prstGeom>
          <a:noFill/>
          <a:ln>
            <a:noFill/>
          </a:ln>
        </p:spPr>
      </p:pic>
    </p:spTree>
    <p:extLst>
      <p:ext uri="{BB962C8B-B14F-4D97-AF65-F5344CB8AC3E}">
        <p14:creationId xmlns:p14="http://schemas.microsoft.com/office/powerpoint/2010/main" val="108500812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6632"/>
            <a:ext cx="6948264" cy="864096"/>
          </a:xfrm>
        </p:spPr>
        <p:txBody>
          <a:bodyPr>
            <a:normAutofit fontScale="90000"/>
          </a:bodyPr>
          <a:lstStyle/>
          <a:p>
            <a:r>
              <a:rPr lang="en-US" b="1" dirty="0"/>
              <a:t>SMC </a:t>
            </a:r>
            <a:r>
              <a:rPr lang="en-US" b="1" dirty="0" smtClean="0"/>
              <a:t>Members – Composition </a:t>
            </a:r>
            <a:endParaRPr lang="en-US" b="1" dirty="0"/>
          </a:p>
        </p:txBody>
      </p:sp>
      <p:sp>
        <p:nvSpPr>
          <p:cNvPr id="3" name="Content Placeholder 2"/>
          <p:cNvSpPr>
            <a:spLocks noGrp="1"/>
          </p:cNvSpPr>
          <p:nvPr>
            <p:ph idx="1"/>
          </p:nvPr>
        </p:nvSpPr>
        <p:spPr/>
        <p:txBody>
          <a:bodyPr>
            <a:normAutofit/>
          </a:bodyPr>
          <a:lstStyle/>
          <a:p>
            <a:pPr marL="0" indent="0" algn="just">
              <a:buNone/>
            </a:pPr>
            <a:r>
              <a:rPr lang="en-US" sz="1800" b="1" dirty="0" smtClean="0">
                <a:cs typeface="Times New Roman" panose="02020603050405020304" pitchFamily="18" charset="0"/>
              </a:rPr>
              <a:t>4. Ingrid </a:t>
            </a:r>
            <a:r>
              <a:rPr lang="en-US" sz="1800" b="1" dirty="0">
                <a:cs typeface="Times New Roman" panose="02020603050405020304" pitchFamily="18" charset="0"/>
              </a:rPr>
              <a:t>Barth </a:t>
            </a:r>
            <a:r>
              <a:rPr lang="el-GR" sz="1800" b="1" dirty="0">
                <a:cs typeface="Times New Roman" panose="02020603050405020304" pitchFamily="18" charset="0"/>
              </a:rPr>
              <a:t>(</a:t>
            </a:r>
            <a:r>
              <a:rPr lang="en-US" sz="1800" b="1" dirty="0" smtClean="0">
                <a:cs typeface="Times New Roman" panose="02020603050405020304" pitchFamily="18" charset="0"/>
              </a:rPr>
              <a:t>TAU)</a:t>
            </a:r>
            <a:r>
              <a:rPr lang="en-US" sz="1800" b="1" dirty="0">
                <a:cs typeface="Times New Roman" panose="02020603050405020304" pitchFamily="18" charset="0"/>
              </a:rPr>
              <a:t> </a:t>
            </a:r>
            <a:r>
              <a:rPr lang="en-US" sz="1800" dirty="0" smtClean="0">
                <a:cs typeface="Times New Roman" panose="02020603050405020304" pitchFamily="18" charset="0"/>
              </a:rPr>
              <a:t>is a researcher at Tel Aviv University, Division of Languages studies. She was a </a:t>
            </a:r>
            <a:r>
              <a:rPr lang="en-US" sz="1800" dirty="0">
                <a:cs typeface="Times New Roman" panose="02020603050405020304" pitchFamily="18" charset="0"/>
              </a:rPr>
              <a:t>National-level Teacher training for teachers in Israeli Ministry of Education’s enrichment programs for gifted pupils and school-based professional development for in-service teachers in experimental schools</a:t>
            </a:r>
          </a:p>
          <a:p>
            <a:pPr marL="0" indent="0" algn="just">
              <a:buNone/>
            </a:pPr>
            <a:endParaRPr lang="en-US" sz="1800" b="1" dirty="0" smtClean="0">
              <a:cs typeface="Times New Roman" panose="02020603050405020304" pitchFamily="18" charset="0"/>
            </a:endParaRPr>
          </a:p>
          <a:p>
            <a:pPr marL="0" indent="0" algn="just">
              <a:buNone/>
            </a:pPr>
            <a:r>
              <a:rPr lang="en-US" sz="1800" b="1" dirty="0" smtClean="0">
                <a:cs typeface="Times New Roman" panose="02020603050405020304" pitchFamily="18" charset="0"/>
              </a:rPr>
              <a:t>5. Antonella </a:t>
            </a:r>
            <a:r>
              <a:rPr lang="en-US" sz="1800" b="1" dirty="0" err="1" smtClean="0">
                <a:cs typeface="Times New Roman" panose="02020603050405020304" pitchFamily="18" charset="0"/>
              </a:rPr>
              <a:t>Poce</a:t>
            </a:r>
            <a:r>
              <a:rPr lang="en-US" sz="1800" b="1" dirty="0" smtClean="0">
                <a:cs typeface="Times New Roman" panose="02020603050405020304" pitchFamily="18" charset="0"/>
              </a:rPr>
              <a:t> (UROMA) </a:t>
            </a:r>
            <a:r>
              <a:rPr lang="en-US" sz="1800" dirty="0">
                <a:cs typeface="Times New Roman" panose="02020603050405020304" pitchFamily="18" charset="0"/>
              </a:rPr>
              <a:t>is Associate Professor in Experimental Pedagogy at the University Roma Tre – Department of Education, where </a:t>
            </a:r>
            <a:r>
              <a:rPr lang="en-US" sz="1800" dirty="0" smtClean="0">
                <a:cs typeface="Times New Roman" panose="02020603050405020304" pitchFamily="18" charset="0"/>
              </a:rPr>
              <a:t>she </a:t>
            </a:r>
            <a:r>
              <a:rPr lang="en-US" sz="1800" dirty="0">
                <a:cs typeface="Times New Roman" panose="02020603050405020304" pitchFamily="18" charset="0"/>
              </a:rPr>
              <a:t>teaches Educational Research Methodology and Educational Writing Methods and </a:t>
            </a:r>
            <a:r>
              <a:rPr lang="en-US" sz="1800" dirty="0" smtClean="0">
                <a:cs typeface="Times New Roman" panose="02020603050405020304" pitchFamily="18" charset="0"/>
              </a:rPr>
              <a:t>Techniques </a:t>
            </a:r>
          </a:p>
          <a:p>
            <a:pPr marL="0" indent="0" algn="just">
              <a:buNone/>
            </a:pPr>
            <a:endParaRPr lang="en-US" sz="1800" dirty="0">
              <a:cs typeface="Times New Roman" panose="02020603050405020304" pitchFamily="18" charset="0"/>
            </a:endParaRPr>
          </a:p>
          <a:p>
            <a:pPr marL="0" indent="0" algn="just">
              <a:buNone/>
            </a:pPr>
            <a:r>
              <a:rPr lang="en-US" sz="1800" b="1" dirty="0" smtClean="0">
                <a:cs typeface="Times New Roman" panose="02020603050405020304" pitchFamily="18" charset="0"/>
              </a:rPr>
              <a:t>6. Katerina </a:t>
            </a:r>
            <a:r>
              <a:rPr lang="en-US" sz="1800" b="1" dirty="0" err="1">
                <a:cs typeface="Times New Roman" panose="02020603050405020304" pitchFamily="18" charset="0"/>
              </a:rPr>
              <a:t>Papakonstantinou</a:t>
            </a:r>
            <a:r>
              <a:rPr lang="en-US" sz="1800" b="1" dirty="0">
                <a:cs typeface="Times New Roman" panose="02020603050405020304" pitchFamily="18" charset="0"/>
              </a:rPr>
              <a:t> (GRNET) </a:t>
            </a:r>
            <a:r>
              <a:rPr lang="en-US" sz="1800" dirty="0">
                <a:cs typeface="Times New Roman" panose="02020603050405020304" pitchFamily="18" charset="0"/>
              </a:rPr>
              <a:t>is </a:t>
            </a:r>
            <a:r>
              <a:rPr lang="en-US" sz="1800" dirty="0" smtClean="0">
                <a:cs typeface="Times New Roman" panose="02020603050405020304" pitchFamily="18" charset="0"/>
              </a:rPr>
              <a:t>working </a:t>
            </a:r>
            <a:r>
              <a:rPr lang="en-US" sz="1800" dirty="0">
                <a:cs typeface="Times New Roman" panose="02020603050405020304" pitchFamily="18" charset="0"/>
              </a:rPr>
              <a:t>with the Greek Research and Technology Network (GRNET S.A.), responsible for the design, implementation, monitoring and quality control of several European Research and Educational Projects and national ICT </a:t>
            </a:r>
            <a:r>
              <a:rPr lang="en-US" sz="1800" dirty="0" smtClean="0">
                <a:cs typeface="Times New Roman" panose="02020603050405020304" pitchFamily="18" charset="0"/>
              </a:rPr>
              <a:t>Projects</a:t>
            </a:r>
          </a:p>
        </p:txBody>
      </p:sp>
    </p:spTree>
    <p:extLst>
      <p:ext uri="{BB962C8B-B14F-4D97-AF65-F5344CB8AC3E}">
        <p14:creationId xmlns:p14="http://schemas.microsoft.com/office/powerpoint/2010/main" val="6482931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SMC Structure </a:t>
            </a:r>
            <a:endParaRPr lang="en-US" b="1" dirty="0"/>
          </a:p>
        </p:txBody>
      </p:sp>
      <p:sp>
        <p:nvSpPr>
          <p:cNvPr id="3" name="Content Placeholder 2"/>
          <p:cNvSpPr>
            <a:spLocks noGrp="1"/>
          </p:cNvSpPr>
          <p:nvPr>
            <p:ph idx="1"/>
          </p:nvPr>
        </p:nvSpPr>
        <p:spPr/>
        <p:txBody>
          <a:bodyPr/>
          <a:lstStyle/>
          <a:p>
            <a:r>
              <a:rPr lang="en-US" sz="2800" dirty="0"/>
              <a:t>The SMC has a hierarchical </a:t>
            </a:r>
            <a:r>
              <a:rPr lang="en-US" sz="2800" dirty="0" smtClean="0"/>
              <a:t>structure:</a:t>
            </a:r>
          </a:p>
          <a:p>
            <a:pPr lvl="1"/>
            <a:r>
              <a:rPr lang="en-US" sz="2400" dirty="0" smtClean="0"/>
              <a:t>The </a:t>
            </a:r>
            <a:r>
              <a:rPr lang="en-US" sz="2400" dirty="0"/>
              <a:t>top level SMC has permanent members nominated by the project participants and appointed by the Up2U Project </a:t>
            </a:r>
            <a:r>
              <a:rPr lang="en-US" sz="2400" dirty="0" smtClean="0"/>
              <a:t>Board</a:t>
            </a:r>
          </a:p>
          <a:p>
            <a:pPr lvl="1"/>
            <a:r>
              <a:rPr lang="en-US" sz="2400" dirty="0" smtClean="0"/>
              <a:t>The </a:t>
            </a:r>
            <a:r>
              <a:rPr lang="en-US" sz="2400" dirty="0"/>
              <a:t>permanent members of the SMC are allowed to create national sub-committees on a temporary </a:t>
            </a:r>
            <a:r>
              <a:rPr lang="en-US" sz="2400" dirty="0" smtClean="0"/>
              <a:t>basis</a:t>
            </a:r>
          </a:p>
          <a:p>
            <a:pPr lvl="2"/>
            <a:r>
              <a:rPr lang="en-US" sz="2000" dirty="0"/>
              <a:t>Each pilot country can have underlying temporary national sub-committees</a:t>
            </a:r>
          </a:p>
        </p:txBody>
      </p:sp>
    </p:spTree>
    <p:extLst>
      <p:ext uri="{BB962C8B-B14F-4D97-AF65-F5344CB8AC3E}">
        <p14:creationId xmlns:p14="http://schemas.microsoft.com/office/powerpoint/2010/main" val="3184930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SMC Duties</a:t>
            </a:r>
            <a:endParaRPr lang="en-US" b="1" dirty="0"/>
          </a:p>
        </p:txBody>
      </p:sp>
      <p:sp>
        <p:nvSpPr>
          <p:cNvPr id="3" name="Content Placeholder 2"/>
          <p:cNvSpPr>
            <a:spLocks noGrp="1"/>
          </p:cNvSpPr>
          <p:nvPr>
            <p:ph idx="1"/>
          </p:nvPr>
        </p:nvSpPr>
        <p:spPr/>
        <p:txBody>
          <a:bodyPr>
            <a:normAutofit fontScale="92500"/>
          </a:bodyPr>
          <a:lstStyle/>
          <a:p>
            <a:pPr algn="just"/>
            <a:r>
              <a:rPr lang="en-US" sz="2600" dirty="0" smtClean="0">
                <a:cs typeface="Times New Roman" panose="02020603050405020304" pitchFamily="18" charset="0"/>
              </a:rPr>
              <a:t>SMC consults the </a:t>
            </a:r>
            <a:r>
              <a:rPr lang="en-US" sz="2600" dirty="0">
                <a:cs typeface="Times New Roman" panose="02020603050405020304" pitchFamily="18" charset="0"/>
              </a:rPr>
              <a:t>Up2U project </a:t>
            </a:r>
            <a:r>
              <a:rPr lang="en-US" sz="2600" dirty="0" smtClean="0">
                <a:cs typeface="Times New Roman" panose="02020603050405020304" pitchFamily="18" charset="0"/>
              </a:rPr>
              <a:t>on the proposed scenarios</a:t>
            </a:r>
          </a:p>
          <a:p>
            <a:pPr lvl="1" algn="just"/>
            <a:r>
              <a:rPr lang="en-US" sz="2600" dirty="0" smtClean="0">
                <a:cs typeface="Times New Roman" panose="02020603050405020304" pitchFamily="18" charset="0"/>
              </a:rPr>
              <a:t>peer </a:t>
            </a:r>
            <a:r>
              <a:rPr lang="en-US" sz="2600" dirty="0">
                <a:cs typeface="Times New Roman" panose="02020603050405020304" pitchFamily="18" charset="0"/>
              </a:rPr>
              <a:t>to peer learning in a </a:t>
            </a:r>
            <a:r>
              <a:rPr lang="en-US" sz="2600" dirty="0" smtClean="0">
                <a:cs typeface="Times New Roman" panose="02020603050405020304" pitchFamily="18" charset="0"/>
              </a:rPr>
              <a:t>community - </a:t>
            </a:r>
            <a:r>
              <a:rPr lang="en-US" sz="2600" dirty="0">
                <a:cs typeface="Times New Roman" panose="02020603050405020304" pitchFamily="18" charset="0"/>
              </a:rPr>
              <a:t>driven collaborative </a:t>
            </a:r>
            <a:r>
              <a:rPr lang="en-US" sz="2600" dirty="0" smtClean="0">
                <a:cs typeface="Times New Roman" panose="02020603050405020304" pitchFamily="18" charset="0"/>
              </a:rPr>
              <a:t>ecosystem</a:t>
            </a:r>
          </a:p>
          <a:p>
            <a:pPr algn="just"/>
            <a:r>
              <a:rPr lang="en-US" sz="2600" dirty="0" smtClean="0">
                <a:cs typeface="Times New Roman" panose="02020603050405020304" pitchFamily="18" charset="0"/>
              </a:rPr>
              <a:t>SMC </a:t>
            </a:r>
            <a:r>
              <a:rPr lang="en-US" sz="2600" dirty="0">
                <a:cs typeface="Times New Roman" panose="02020603050405020304" pitchFamily="18" charset="0"/>
              </a:rPr>
              <a:t>provides the Up2U project guidelines for the development of the training programs for the teaching and learning </a:t>
            </a:r>
            <a:r>
              <a:rPr lang="en-US" sz="2600" dirty="0" smtClean="0">
                <a:cs typeface="Times New Roman" panose="02020603050405020304" pitchFamily="18" charset="0"/>
              </a:rPr>
              <a:t>community</a:t>
            </a:r>
          </a:p>
          <a:p>
            <a:pPr algn="just"/>
            <a:r>
              <a:rPr lang="en-US" sz="2600" dirty="0" smtClean="0">
                <a:cs typeface="Times New Roman" panose="02020603050405020304" pitchFamily="18" charset="0"/>
              </a:rPr>
              <a:t>SMC improves </a:t>
            </a:r>
            <a:r>
              <a:rPr lang="en-US" sz="2600" dirty="0">
                <a:cs typeface="Times New Roman" panose="02020603050405020304" pitchFamily="18" charset="0"/>
              </a:rPr>
              <a:t>coordination between school educators (teachers, curriculum developers) and technical experts (networking, IT and multimedia services teams</a:t>
            </a:r>
            <a:r>
              <a:rPr lang="en-US" sz="2600" dirty="0" smtClean="0">
                <a:cs typeface="Times New Roman" panose="02020603050405020304" pitchFamily="18" charset="0"/>
              </a:rPr>
              <a:t>)</a:t>
            </a:r>
          </a:p>
          <a:p>
            <a:pPr algn="just"/>
            <a:r>
              <a:rPr lang="en-US" sz="2600" b="1" dirty="0">
                <a:cs typeface="Times New Roman" panose="02020603050405020304" pitchFamily="18" charset="0"/>
              </a:rPr>
              <a:t>Communication/Reporting to the Board and the Assembly of Up2U</a:t>
            </a:r>
            <a:r>
              <a:rPr lang="en-US" sz="2600" dirty="0">
                <a:cs typeface="Times New Roman" panose="02020603050405020304" pitchFamily="18" charset="0"/>
              </a:rPr>
              <a:t> </a:t>
            </a:r>
            <a:endParaRPr lang="en-US" sz="2600" dirty="0" smtClean="0">
              <a:cs typeface="Times New Roman" panose="02020603050405020304" pitchFamily="18" charset="0"/>
            </a:endParaRPr>
          </a:p>
          <a:p>
            <a:endParaRPr lang="en-US" dirty="0"/>
          </a:p>
        </p:txBody>
      </p:sp>
    </p:spTree>
    <p:extLst>
      <p:ext uri="{BB962C8B-B14F-4D97-AF65-F5344CB8AC3E}">
        <p14:creationId xmlns:p14="http://schemas.microsoft.com/office/powerpoint/2010/main" val="20564318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mn-lt"/>
              </a:rPr>
              <a:t>SMC next Steps </a:t>
            </a:r>
            <a:endParaRPr lang="en-US" b="1" dirty="0">
              <a:latin typeface="+mn-lt"/>
            </a:endParaRPr>
          </a:p>
        </p:txBody>
      </p:sp>
      <p:sp>
        <p:nvSpPr>
          <p:cNvPr id="3" name="Content Placeholder 2"/>
          <p:cNvSpPr>
            <a:spLocks noGrp="1"/>
          </p:cNvSpPr>
          <p:nvPr>
            <p:ph idx="1"/>
          </p:nvPr>
        </p:nvSpPr>
        <p:spPr/>
        <p:txBody>
          <a:bodyPr>
            <a:normAutofit lnSpcReduction="10000"/>
          </a:bodyPr>
          <a:lstStyle/>
          <a:p>
            <a:r>
              <a:rPr lang="en-US" sz="2800" dirty="0" smtClean="0"/>
              <a:t>SMC will support/consult the training plan and development</a:t>
            </a:r>
          </a:p>
          <a:p>
            <a:endParaRPr lang="en-US" sz="2800" dirty="0" smtClean="0"/>
          </a:p>
          <a:p>
            <a:r>
              <a:rPr lang="en-US" sz="2800" dirty="0" smtClean="0"/>
              <a:t>SMC will consult WP5 on scenarios’ creation</a:t>
            </a:r>
          </a:p>
          <a:p>
            <a:pPr marL="0" indent="0">
              <a:buNone/>
            </a:pPr>
            <a:r>
              <a:rPr lang="en-US" sz="2800" dirty="0" smtClean="0"/>
              <a:t> </a:t>
            </a:r>
          </a:p>
          <a:p>
            <a:r>
              <a:rPr lang="en-US" sz="2800" dirty="0" smtClean="0"/>
              <a:t>SMC will support on the training methodology selection</a:t>
            </a:r>
          </a:p>
          <a:p>
            <a:endParaRPr lang="en-US" sz="2800" dirty="0"/>
          </a:p>
          <a:p>
            <a:r>
              <a:rPr lang="en-US" sz="2800" dirty="0" smtClean="0"/>
              <a:t>SMC will review </a:t>
            </a:r>
            <a:r>
              <a:rPr lang="en-US" sz="2800" smtClean="0"/>
              <a:t>and evaluate the </a:t>
            </a:r>
            <a:r>
              <a:rPr lang="en-US" sz="2800" dirty="0" smtClean="0"/>
              <a:t>first pilots’ feedback</a:t>
            </a:r>
            <a:endParaRPr lang="en-US" sz="2800" dirty="0"/>
          </a:p>
        </p:txBody>
      </p:sp>
    </p:spTree>
    <p:extLst>
      <p:ext uri="{BB962C8B-B14F-4D97-AF65-F5344CB8AC3E}">
        <p14:creationId xmlns:p14="http://schemas.microsoft.com/office/powerpoint/2010/main" val="9642698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2636912"/>
            <a:ext cx="8229600" cy="1143000"/>
          </a:xfrm>
        </p:spPr>
        <p:txBody>
          <a:bodyPr/>
          <a:lstStyle/>
          <a:p>
            <a:r>
              <a:rPr lang="en-US" b="1" dirty="0" smtClean="0"/>
              <a:t>Thank you </a:t>
            </a:r>
            <a:endParaRPr lang="en-US" b="1" dirty="0"/>
          </a:p>
        </p:txBody>
      </p:sp>
    </p:spTree>
    <p:extLst>
      <p:ext uri="{BB962C8B-B14F-4D97-AF65-F5344CB8AC3E}">
        <p14:creationId xmlns:p14="http://schemas.microsoft.com/office/powerpoint/2010/main" val="230973526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2045</TotalTime>
  <Words>522</Words>
  <Application>Microsoft Office PowerPoint</Application>
  <PresentationFormat>On-screen Show (4:3)</PresentationFormat>
  <Paragraphs>55</Paragraphs>
  <Slides>8</Slides>
  <Notes>2</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PowerPoint Presentation</vt:lpstr>
      <vt:lpstr>SMC Creation and Meetings</vt:lpstr>
      <vt:lpstr>PowerPoint Presentation</vt:lpstr>
      <vt:lpstr>SMC Members – Composition </vt:lpstr>
      <vt:lpstr>SMC Structure </vt:lpstr>
      <vt:lpstr>SMC Duties</vt:lpstr>
      <vt:lpstr>SMC next Steps </vt:lpstr>
      <vt:lpstr>Thank you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Antonis Vekris</dc:creator>
  <cp:lastModifiedBy>User</cp:lastModifiedBy>
  <cp:revision>57</cp:revision>
  <dcterms:created xsi:type="dcterms:W3CDTF">2018-01-12T10:53:40Z</dcterms:created>
  <dcterms:modified xsi:type="dcterms:W3CDTF">2018-01-23T03:43:53Z</dcterms:modified>
</cp:coreProperties>
</file>