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67" r:id="rId4"/>
    <p:sldId id="275" r:id="rId5"/>
    <p:sldId id="269" r:id="rId6"/>
    <p:sldId id="270" r:id="rId7"/>
    <p:sldId id="271" r:id="rId8"/>
    <p:sldId id="273" r:id="rId9"/>
    <p:sldId id="259" r:id="rId10"/>
    <p:sldId id="260" r:id="rId11"/>
    <p:sldId id="261" r:id="rId12"/>
    <p:sldId id="262" r:id="rId13"/>
    <p:sldId id="263" r:id="rId14"/>
    <p:sldId id="264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84" autoAdjust="0"/>
  </p:normalViewPr>
  <p:slideViewPr>
    <p:cSldViewPr>
      <p:cViewPr>
        <p:scale>
          <a:sx n="74" d="100"/>
          <a:sy n="74" d="100"/>
        </p:scale>
        <p:origin x="-169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3158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4BD4B-44BF-4322-A41C-C78A43F6967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EA794-A3F6-439D-98EA-039010BB6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91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8DDDF-54A5-492A-8A0F-E141E1BECEE3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BE8BB-6049-465C-A4B3-708A5DD22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2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 dirty="0"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45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 dirty="0"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 lang="el-GR" baseline="0" dirty="0"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787" y="4343386"/>
            <a:ext cx="5486381" cy="4114795"/>
          </a:xfrm>
          <a:prstGeom prst="rect">
            <a:avLst/>
          </a:prstGeom>
          <a:noFill/>
          <a:ln>
            <a:noFill/>
          </a:ln>
        </p:spPr>
        <p:txBody>
          <a:bodyPr lIns="82045" tIns="82045" rIns="82045" bIns="82045" anchor="ctr" anchorCtr="0">
            <a:noAutofit/>
          </a:bodyPr>
          <a:lstStyle/>
          <a:p>
            <a:endParaRPr dirty="0"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Shape 7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67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305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0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9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885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4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57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Shape 7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67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013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Shape 7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67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320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1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Shape 6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77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49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076B-8445-4CBC-80D5-9076F1E072D5}" type="datetimeFigureOut">
              <a:rPr lang="en-US" smtClean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Shape 77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67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374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7076B-8445-4CBC-80D5-9076F1E072D5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80BB5-BBC6-412E-BCB4-6835448AA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6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ry@netmode.ntua.gr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att-koehler.com/tpack2/tpack-explained/using-the-tpack-imag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>
            <a:off x="0" y="514"/>
            <a:ext cx="6804248" cy="11242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5400" b="1" dirty="0" smtClean="0">
                <a:latin typeface="Calibri" pitchFamily="34" charset="0"/>
                <a:cs typeface="Calibri" pitchFamily="34" charset="0"/>
              </a:rPr>
              <a:t>Up2U Training </a:t>
            </a:r>
            <a:r>
              <a:rPr lang="en-US" sz="5400" b="1" dirty="0">
                <a:latin typeface="Calibri" pitchFamily="34" charset="0"/>
                <a:cs typeface="Calibri" pitchFamily="34" charset="0"/>
              </a:rPr>
              <a:t>Plan</a:t>
            </a:r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54576"/>
            <a:ext cx="5472608" cy="4112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hape 65"/>
          <p:cNvSpPr txBox="1"/>
          <p:nvPr/>
        </p:nvSpPr>
        <p:spPr>
          <a:xfrm>
            <a:off x="899592" y="5049282"/>
            <a:ext cx="8136904" cy="11242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Athens, Up2U Meeting, 23/1/2018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Mary </a:t>
            </a:r>
            <a:r>
              <a:rPr lang="en-US" sz="2000" b="1" dirty="0" err="1" smtClean="0">
                <a:latin typeface="Calibri" pitchFamily="34" charset="0"/>
                <a:cs typeface="Calibri" pitchFamily="34" charset="0"/>
              </a:rPr>
              <a:t>Grammatikou</a:t>
            </a: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2000" b="1" dirty="0" smtClean="0">
                <a:latin typeface="Calibri" pitchFamily="34" charset="0"/>
                <a:cs typeface="Calibri" pitchFamily="34" charset="0"/>
                <a:hlinkClick r:id="rId6"/>
              </a:rPr>
              <a:t>mary@netmode.ntua.gr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37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/>
        </p:nvSpPr>
        <p:spPr>
          <a:xfrm>
            <a:off x="323528" y="332656"/>
            <a:ext cx="7056784" cy="13247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Seminar Structure</a:t>
            </a:r>
            <a:endParaRPr lang="en-US" sz="40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7" name="Shape 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323528" y="1375799"/>
            <a:ext cx="8051100" cy="33272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l-GR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First level of training </a:t>
            </a:r>
            <a:r>
              <a:rPr lang="el-GR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n-US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online </a:t>
            </a:r>
            <a:r>
              <a:rPr lang="en-US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and local courses</a:t>
            </a:r>
            <a:endParaRPr lang="el-GR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n-US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indent="-514350">
              <a:buClr>
                <a:schemeClr val="dk1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Intermediate </a:t>
            </a:r>
            <a:r>
              <a:rPr lang="en-US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training </a:t>
            </a:r>
            <a:r>
              <a:rPr lang="el-GR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n-US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local </a:t>
            </a:r>
            <a:r>
              <a:rPr lang="en-US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events (pilots)</a:t>
            </a:r>
            <a:endParaRPr lang="el-GR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l-GR" sz="28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>
              <a:buClr>
                <a:schemeClr val="dk1"/>
              </a:buClr>
              <a:buSzPct val="100000"/>
              <a:buFont typeface="Arial" pitchFamily="34" charset="0"/>
              <a:buChar char="•"/>
            </a:pPr>
            <a:r>
              <a:rPr lang="en-US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Final training </a:t>
            </a:r>
            <a:r>
              <a:rPr lang="el-GR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n-US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online courses</a:t>
            </a:r>
            <a:endParaRPr lang="el-GR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n-US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marR="0" lvl="0" indent="-51435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n-US" sz="28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marR="0" lvl="0" indent="-51435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n-US" sz="28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14350" marR="0" lvl="0" indent="-514350" algn="l" rtl="0">
              <a:spcBef>
                <a:spcPts val="0"/>
              </a:spcBef>
              <a:buFont typeface="Arial" pitchFamily="34" charset="0"/>
              <a:buChar char="•"/>
            </a:pPr>
            <a:endParaRPr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14350" marR="0" lvl="0" indent="-514350" algn="l" rtl="0">
              <a:spcBef>
                <a:spcPts val="0"/>
              </a:spcBef>
              <a:buFont typeface="Arial" pitchFamily="34" charset="0"/>
              <a:buChar char="•"/>
            </a:pPr>
            <a:endParaRPr sz="2800" dirty="0">
              <a:solidFill>
                <a:schemeClr val="dk1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514350" marR="0" lvl="0" indent="-514350" algn="l" rtl="0">
              <a:spcBef>
                <a:spcPts val="0"/>
              </a:spcBef>
              <a:buFont typeface="Arial" pitchFamily="34" charset="0"/>
              <a:buChar char="•"/>
            </a:pPr>
            <a:endParaRPr sz="2800" dirty="0">
              <a:solidFill>
                <a:schemeClr val="dk1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03031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010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/>
        </p:nvSpPr>
        <p:spPr>
          <a:xfrm>
            <a:off x="179512" y="188640"/>
            <a:ext cx="7056784" cy="13247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Seminar Structure - </a:t>
            </a:r>
            <a:r>
              <a:rPr lang="en-US" sz="3600" b="1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First level</a:t>
            </a:r>
            <a:endParaRPr lang="en-US" sz="36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7" name="Shape 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395536" y="1916832"/>
            <a:ext cx="8051100" cy="38164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Introduction</a:t>
            </a:r>
            <a:endParaRPr lang="el-GR" sz="2400" dirty="0">
              <a:latin typeface="Calibri" pitchFamily="34" charset="0"/>
              <a:cs typeface="Calibri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Approach of teaching methods and educators training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Use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Cases based on teachers needs</a:t>
            </a:r>
            <a:endParaRPr lang="el-GR" sz="2400" dirty="0">
              <a:latin typeface="Calibri" pitchFamily="34" charset="0"/>
              <a:cs typeface="Calibri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Practical training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Closing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Session: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Summarization</a:t>
            </a:r>
            <a:r>
              <a:rPr lang="el-GR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follow up,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evaluation</a:t>
            </a:r>
            <a:r>
              <a:rPr lang="el-GR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references</a:t>
            </a:r>
            <a:endParaRPr lang="el-GR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6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/>
        </p:nvSpPr>
        <p:spPr>
          <a:xfrm>
            <a:off x="323528" y="332656"/>
            <a:ext cx="7056784" cy="13247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Seminar Structure -</a:t>
            </a:r>
            <a:endParaRPr lang="en-US" sz="3600" b="1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en-US" sz="3600" b="1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Intermediate training</a:t>
            </a:r>
            <a:endParaRPr lang="en-US" sz="36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7" name="Shape 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348450" y="2132856"/>
            <a:ext cx="8051100" cy="38884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Focus on specific tools and their integration in formal and informal education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Accession of the platform to teaching practices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Description of further, more complicated use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cases</a:t>
            </a:r>
          </a:p>
        </p:txBody>
      </p:sp>
    </p:spTree>
    <p:extLst>
      <p:ext uri="{BB962C8B-B14F-4D97-AF65-F5344CB8AC3E}">
        <p14:creationId xmlns:p14="http://schemas.microsoft.com/office/powerpoint/2010/main" val="114289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/>
        </p:nvSpPr>
        <p:spPr>
          <a:xfrm>
            <a:off x="323528" y="332656"/>
            <a:ext cx="7056784" cy="13247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Seminar Structure -</a:t>
            </a:r>
            <a:endParaRPr lang="en-US" sz="3600" b="1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en-US" sz="3600" b="1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Final training</a:t>
            </a:r>
            <a:endParaRPr lang="en-US" sz="36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7" name="Shape 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395536" y="1844824"/>
            <a:ext cx="8051100" cy="38884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Local events in pilot countries</a:t>
            </a:r>
            <a:endParaRPr lang="el-GR" sz="24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Teachers/Tutors will be better to participate after completing the first 2 online training levels (basic, intermediate)</a:t>
            </a:r>
            <a:endParaRPr lang="el-GR" sz="24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Experts will ease and explain each tool’s details of use</a:t>
            </a:r>
            <a:endParaRPr lang="el-GR" sz="24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Demonstration of methods and practices to activate students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Discussion on successful practices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88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</a:t>
            </a:r>
            <a:r>
              <a:rPr lang="en-US" b="1" dirty="0" smtClean="0"/>
              <a:t>imeline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level training from February 2018 to September 2018</a:t>
            </a:r>
          </a:p>
          <a:p>
            <a:endParaRPr lang="en-US" dirty="0" smtClean="0"/>
          </a:p>
          <a:p>
            <a:r>
              <a:rPr lang="en-US" dirty="0" smtClean="0"/>
              <a:t>Intermediate level training from October 2018 to February 2019</a:t>
            </a:r>
          </a:p>
          <a:p>
            <a:endParaRPr lang="en-US" dirty="0" smtClean="0"/>
          </a:p>
          <a:p>
            <a:r>
              <a:rPr lang="en-US" dirty="0" smtClean="0"/>
              <a:t>Final level training from March 2019 to September 2019</a:t>
            </a:r>
            <a:endParaRPr lang="en-US" dirty="0"/>
          </a:p>
        </p:txBody>
      </p:sp>
      <p:pic>
        <p:nvPicPr>
          <p:cNvPr id="5" name="Shape 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3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9"/>
            <a:ext cx="8229600" cy="2088231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/>
                </a:solidFill>
              </a:rPr>
              <a:t>Your Comments are more than welcome 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0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/>
        </p:nvSpPr>
        <p:spPr>
          <a:xfrm>
            <a:off x="251520" y="0"/>
            <a:ext cx="6903438" cy="9361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Purpose</a:t>
            </a:r>
            <a:r>
              <a:rPr lang="el-GR" sz="4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of Training</a:t>
            </a:r>
            <a:endParaRPr lang="en-US" sz="40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6" name="Shape 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8190" y="0"/>
            <a:ext cx="1665600" cy="12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98174" y="1245600"/>
            <a:ext cx="8938322" cy="22068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Familiarization with Up2U platform and tools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l-GR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495300" lvl="0" indent="-4572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Development of </a:t>
            </a:r>
            <a:r>
              <a:rPr lang="en-US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US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igital skills</a:t>
            </a:r>
            <a:r>
              <a:rPr lang="en-US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8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8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Adequacy in most fields of the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European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Framework for the Digital Competence of Educators (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DigCompEdu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)</a:t>
            </a:r>
            <a:endParaRPr lang="el-GR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457200" lvl="6" indent="-419100"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n-US"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457200" marR="0" lvl="0" indent="-419100" algn="l" rtl="0">
              <a:spcBef>
                <a:spcPts val="0"/>
              </a:spcBef>
              <a:buClr>
                <a:schemeClr val="dk1"/>
              </a:buClr>
              <a:buSzPct val="100000"/>
            </a:pPr>
            <a:endParaRPr lang="en-US" sz="28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457200" marR="0" lvl="0" indent="-4191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itchFamily="34" charset="0"/>
              <a:buChar char="•"/>
            </a:pPr>
            <a:endParaRPr lang="en-US" sz="28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R="0" lvl="0" algn="l" rtl="0">
              <a:spcBef>
                <a:spcPts val="0"/>
              </a:spcBef>
              <a:buFont typeface="Arial" pitchFamily="34" charset="0"/>
              <a:buChar char="•"/>
            </a:pPr>
            <a:endParaRPr sz="28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0" algn="l" rtl="0">
              <a:spcBef>
                <a:spcPts val="0"/>
              </a:spcBef>
              <a:buFont typeface="Arial" pitchFamily="34" charset="0"/>
              <a:buChar char="•"/>
            </a:pPr>
            <a:endParaRPr sz="2800" dirty="0">
              <a:solidFill>
                <a:schemeClr val="dk1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Font typeface="Arial" pitchFamily="34" charset="0"/>
              <a:buChar char="•"/>
            </a:pPr>
            <a:endParaRPr sz="2800" dirty="0">
              <a:solidFill>
                <a:schemeClr val="dk1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pic>
        <p:nvPicPr>
          <p:cNvPr id="6" name="Shape 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04248" y="0"/>
            <a:ext cx="2339542" cy="12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2" y="3789040"/>
            <a:ext cx="6781803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65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336704" cy="116205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DigCompEdu</a:t>
            </a:r>
            <a:r>
              <a:rPr lang="en-US" sz="2800" dirty="0" smtClean="0"/>
              <a:t> -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Digital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Competence of Educators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Up2U in line with the </a:t>
            </a:r>
            <a:r>
              <a:rPr lang="en-US" sz="2400" dirty="0" err="1" smtClean="0"/>
              <a:t>DigCompEdu</a:t>
            </a:r>
            <a:r>
              <a:rPr lang="en-US" sz="2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Synchronizing the U2U  survey results with </a:t>
            </a:r>
            <a:r>
              <a:rPr lang="en-US" sz="2400" dirty="0" err="1" smtClean="0"/>
              <a:t>DigCompEdu</a:t>
            </a:r>
            <a:r>
              <a:rPr lang="en-US" sz="2400" dirty="0" smtClean="0"/>
              <a:t> categories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Variety of skills for the teachers in different schools and countries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055" y="1294606"/>
            <a:ext cx="4830130" cy="458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77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192688" cy="864096"/>
          </a:xfrm>
        </p:spPr>
        <p:txBody>
          <a:bodyPr>
            <a:noAutofit/>
          </a:bodyPr>
          <a:lstStyle/>
          <a:p>
            <a:r>
              <a:rPr lang="en-US" sz="2400" dirty="0" smtClean="0"/>
              <a:t>TPACK Framework - Technological </a:t>
            </a:r>
            <a:r>
              <a:rPr lang="en-US" sz="2400" dirty="0"/>
              <a:t>Pedagogical Content Knowledge </a:t>
            </a:r>
            <a:r>
              <a:rPr lang="en-US" sz="2400" dirty="0" smtClean="0"/>
              <a:t>Framework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536" y="1196752"/>
            <a:ext cx="3034680" cy="5040560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hree </a:t>
            </a:r>
            <a:r>
              <a:rPr lang="en-US" sz="2000" dirty="0"/>
              <a:t>primary forms of knowledge: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Content </a:t>
            </a:r>
            <a:r>
              <a:rPr lang="en-US" sz="2000" dirty="0"/>
              <a:t>(CK</a:t>
            </a:r>
            <a:r>
              <a:rPr lang="en-US" sz="2000" dirty="0" smtClean="0"/>
              <a:t>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Pedagogy </a:t>
            </a:r>
            <a:r>
              <a:rPr lang="en-US" sz="2000" dirty="0"/>
              <a:t>(PK),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Technology </a:t>
            </a:r>
            <a:r>
              <a:rPr lang="en-US" sz="2000" dirty="0"/>
              <a:t>(TK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TPACK framework goes further by emphasizing the kinds of knowledge that lie at the intersections between three primary </a:t>
            </a:r>
            <a:r>
              <a:rPr lang="en-US" sz="2000" dirty="0" smtClean="0"/>
              <a:t>forms: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Pedagogical </a:t>
            </a:r>
            <a:r>
              <a:rPr lang="en-US" sz="2000" dirty="0"/>
              <a:t>Content Knowledge (PCK</a:t>
            </a:r>
            <a:r>
              <a:rPr lang="en-US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Technological </a:t>
            </a:r>
            <a:r>
              <a:rPr lang="en-US" sz="2000" dirty="0"/>
              <a:t>Content Knowledge (TCK</a:t>
            </a:r>
            <a:r>
              <a:rPr lang="en-US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Technological </a:t>
            </a:r>
            <a:r>
              <a:rPr lang="en-US" sz="2000" dirty="0"/>
              <a:t>Pedagogical Knowledge (TPK</a:t>
            </a:r>
            <a:r>
              <a:rPr lang="en-US" sz="20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Technological </a:t>
            </a:r>
            <a:r>
              <a:rPr lang="en-US" sz="2000" dirty="0"/>
              <a:t>Pedagogical Content Knowledge (TPACK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Content Placeholder 4" descr="TPACK Image (rights free)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268760"/>
            <a:ext cx="5112568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3909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2" y="0"/>
            <a:ext cx="705678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Bloom Taxonomy Methodology</a:t>
            </a:r>
            <a:endParaRPr lang="en-US" b="1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98922"/>
            <a:ext cx="7089487" cy="5127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Shape 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255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7128792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Up2U Using the Bloom Taxonomy</a:t>
            </a:r>
            <a:br>
              <a:rPr lang="en-US" sz="3600" b="1" dirty="0" smtClean="0"/>
            </a:br>
            <a:r>
              <a:rPr lang="en-US" sz="3600" b="1" dirty="0" smtClean="0">
                <a:solidFill>
                  <a:srgbClr val="FF0000"/>
                </a:solidFill>
              </a:rPr>
              <a:t>Moodle as a Use Case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2880319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Administration</a:t>
            </a:r>
            <a:endParaRPr lang="en-US" sz="2400" dirty="0"/>
          </a:p>
          <a:p>
            <a:pPr lvl="1"/>
            <a:r>
              <a:rPr lang="en-US" sz="2000" dirty="0" smtClean="0"/>
              <a:t>Teachers </a:t>
            </a:r>
            <a:r>
              <a:rPr lang="en-US" sz="2000" dirty="0"/>
              <a:t>will learn about the usability and characteristics of the Moodle platform. They will go through the main characteristics of a Moodle platform and will learn how to be navigated and how to administer the platform in order to be able to create a simple course for their </a:t>
            </a:r>
            <a:r>
              <a:rPr lang="en-US" sz="2000" dirty="0" smtClean="0"/>
              <a:t>students. </a:t>
            </a:r>
            <a:endParaRPr lang="en-US" sz="2400" dirty="0"/>
          </a:p>
        </p:txBody>
      </p:sp>
      <p:pic>
        <p:nvPicPr>
          <p:cNvPr id="4" name="Shape 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122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Teachers </a:t>
            </a:r>
            <a:r>
              <a:rPr lang="en-US" dirty="0"/>
              <a:t>will learn to create a Moodle lesson and to use the main services and tools of Moodle in order to deliver a successful </a:t>
            </a:r>
            <a:r>
              <a:rPr lang="en-US" dirty="0" smtClean="0"/>
              <a:t>lesson</a:t>
            </a:r>
            <a:r>
              <a:rPr lang="el-GR" dirty="0" smtClean="0"/>
              <a:t>, </a:t>
            </a:r>
            <a:r>
              <a:rPr lang="en-US" dirty="0" smtClean="0"/>
              <a:t>more specifically:</a:t>
            </a:r>
            <a:endParaRPr lang="el-GR" dirty="0" smtClean="0"/>
          </a:p>
          <a:p>
            <a:pPr lvl="1"/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/>
              <a:t>to construct the modules of the </a:t>
            </a:r>
            <a:r>
              <a:rPr lang="en-US" dirty="0" smtClean="0"/>
              <a:t>lesson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/>
              <a:t>to use the main services and tools of the Moodle platform for delivering a successful, attractive and pedagogically correct </a:t>
            </a:r>
            <a:r>
              <a:rPr lang="en-US" dirty="0" smtClean="0"/>
              <a:t>course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to explore </a:t>
            </a:r>
            <a:r>
              <a:rPr lang="en-US" dirty="0"/>
              <a:t>the web for Open Educational Recourses that can be used in their </a:t>
            </a:r>
            <a:r>
              <a:rPr lang="en-US" dirty="0" smtClean="0"/>
              <a:t>course </a:t>
            </a:r>
            <a:endParaRPr lang="en-US" dirty="0"/>
          </a:p>
        </p:txBody>
      </p:sp>
      <p:pic>
        <p:nvPicPr>
          <p:cNvPr id="4" name="Shape 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161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</a:t>
            </a:r>
            <a:r>
              <a:rPr lang="en-US" dirty="0" smtClean="0"/>
              <a:t>eachers </a:t>
            </a:r>
            <a:r>
              <a:rPr lang="en-US" dirty="0"/>
              <a:t>will learn about constructing evaluation methods and tools for measuring pedagogical results. </a:t>
            </a: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will learn about using assessment tools in a Moodle lesson as well as other tools which can be embedded on 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</a:t>
            </a:r>
            <a:r>
              <a:rPr lang="en-US" dirty="0"/>
              <a:t>will learn about guiding students through a Moodle lesson in order to inspire them and to make the learning methodology more attractive though these digital </a:t>
            </a:r>
            <a:r>
              <a:rPr lang="en-US" dirty="0" smtClean="0"/>
              <a:t>tools</a:t>
            </a:r>
          </a:p>
          <a:p>
            <a:r>
              <a:rPr lang="en-US" dirty="0" smtClean="0"/>
              <a:t>They </a:t>
            </a:r>
            <a:r>
              <a:rPr lang="en-US" dirty="0"/>
              <a:t>will learn about Open Educational Recourses that can be found in the web and ways to use them in order to improve the educational </a:t>
            </a:r>
            <a:r>
              <a:rPr lang="en-US" dirty="0" smtClean="0"/>
              <a:t>practice</a:t>
            </a:r>
          </a:p>
          <a:p>
            <a:r>
              <a:rPr lang="en-US" dirty="0" smtClean="0"/>
              <a:t>They </a:t>
            </a:r>
            <a:r>
              <a:rPr lang="en-US" dirty="0"/>
              <a:t>will develop basic skills, as digital skills, methodological thinking skills, </a:t>
            </a:r>
            <a:r>
              <a:rPr lang="en-US" dirty="0" err="1"/>
              <a:t>metagnostic</a:t>
            </a:r>
            <a:r>
              <a:rPr lang="en-US" dirty="0"/>
              <a:t> skills, communication in their mother tongue skills and communicating in a foreign language, and finally skills for negotiating and developing arguments to support an opinion or an action </a:t>
            </a:r>
            <a:r>
              <a:rPr lang="en-US" dirty="0" smtClean="0"/>
              <a:t>etc.</a:t>
            </a:r>
            <a:endParaRPr lang="en-US" dirty="0"/>
          </a:p>
        </p:txBody>
      </p:sp>
      <p:pic>
        <p:nvPicPr>
          <p:cNvPr id="4" name="Shape 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952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/>
        </p:nvSpPr>
        <p:spPr>
          <a:xfrm>
            <a:off x="280377" y="-39587"/>
            <a:ext cx="7056784" cy="1164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n-US" sz="4000" b="1" dirty="0">
                <a:latin typeface="Calibri" pitchFamily="34" charset="0"/>
                <a:cs typeface="Calibri" pitchFamily="34" charset="0"/>
              </a:rPr>
              <a:t>Training Plan steps</a:t>
            </a:r>
            <a:r>
              <a:rPr lang="el-GR" sz="4000" b="1" dirty="0">
                <a:latin typeface="Calibri" pitchFamily="34" charset="0"/>
                <a:cs typeface="Calibri" pitchFamily="34" charset="0"/>
              </a:rPr>
              <a:t> </a:t>
            </a:r>
            <a:endParaRPr lang="en-US" sz="40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7" name="Shape 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142680"/>
            <a:ext cx="3491700" cy="7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259890" y="1196752"/>
            <a:ext cx="8051100" cy="31112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Gathering trainees characteristics and needs (questionnaires) -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done</a:t>
            </a:r>
            <a:endParaRPr lang="el-GR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Data analysis -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done</a:t>
            </a:r>
            <a:endParaRPr lang="el-GR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400" b="1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Set targets to the training process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(to do)</a:t>
            </a:r>
            <a:endParaRPr lang="el-GR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400" b="1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Creation of seminars and training material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(to do)</a:t>
            </a:r>
            <a:endParaRPr lang="en-GB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400" b="1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Implementation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(to do)</a:t>
            </a:r>
            <a:endParaRPr lang="en-US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552450" lvl="0" indent="-514350" rtl="0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l-GR" sz="24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lvl="6" indent="-514350">
              <a:buClr>
                <a:schemeClr val="dk1"/>
              </a:buClr>
              <a:buSzPct val="100000"/>
            </a:pP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Constant supervision by the SMC</a:t>
            </a:r>
            <a:endParaRPr lang="en-US" sz="24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552450" marR="0" lvl="0" indent="-514350" algn="l" rtl="0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sz="24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52450" marR="0" lvl="0" indent="-514350" algn="l" rtl="0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sz="2400" b="1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14350" marR="0" lvl="0" indent="-514350" algn="l" rtl="0">
              <a:spcBef>
                <a:spcPts val="0"/>
              </a:spcBef>
              <a:buFont typeface="+mj-lt"/>
              <a:buAutoNum type="arabicPeriod"/>
            </a:pPr>
            <a:endParaRPr sz="24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marL="514350" marR="0" lvl="0" indent="-514350" algn="l" rtl="0">
              <a:spcBef>
                <a:spcPts val="0"/>
              </a:spcBef>
              <a:buFont typeface="+mj-lt"/>
              <a:buAutoNum type="arabicPeriod"/>
            </a:pPr>
            <a:endParaRPr sz="2400" dirty="0">
              <a:solidFill>
                <a:schemeClr val="dk1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514350" marR="0" lvl="0" indent="-514350" algn="l" rtl="0">
              <a:spcBef>
                <a:spcPts val="0"/>
              </a:spcBef>
              <a:buFont typeface="+mj-lt"/>
              <a:buAutoNum type="arabicPeriod"/>
            </a:pPr>
            <a:endParaRPr sz="2400" dirty="0">
              <a:solidFill>
                <a:schemeClr val="dk1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368" y="4413782"/>
            <a:ext cx="5688632" cy="1728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0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3725</TotalTime>
  <Words>622</Words>
  <Application>Microsoft Office PowerPoint</Application>
  <PresentationFormat>On-screen Show (4:3)</PresentationFormat>
  <Paragraphs>95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DigCompEdu - Digital Competence of Educators </vt:lpstr>
      <vt:lpstr>TPACK Framework - Technological Pedagogical Content Knowledge Framework</vt:lpstr>
      <vt:lpstr>Bloom Taxonomy Methodology</vt:lpstr>
      <vt:lpstr>Up2U Using the Bloom Taxonomy Moodle as a Use Case</vt:lpstr>
      <vt:lpstr>Construction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Timeline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Antonis Vekris</dc:creator>
  <cp:lastModifiedBy>User</cp:lastModifiedBy>
  <cp:revision>54</cp:revision>
  <dcterms:created xsi:type="dcterms:W3CDTF">2018-01-12T10:53:40Z</dcterms:created>
  <dcterms:modified xsi:type="dcterms:W3CDTF">2018-01-23T03:35:55Z</dcterms:modified>
</cp:coreProperties>
</file>