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5" r:id="rId1"/>
    <p:sldMasterId id="2147483790" r:id="rId2"/>
    <p:sldMasterId id="2147483817" r:id="rId3"/>
  </p:sldMasterIdLst>
  <p:notesMasterIdLst>
    <p:notesMasterId r:id="rId19"/>
  </p:notesMasterIdLst>
  <p:handoutMasterIdLst>
    <p:handoutMasterId r:id="rId20"/>
  </p:handoutMasterIdLst>
  <p:sldIdLst>
    <p:sldId id="299" r:id="rId4"/>
    <p:sldId id="387" r:id="rId5"/>
    <p:sldId id="388" r:id="rId6"/>
    <p:sldId id="385" r:id="rId7"/>
    <p:sldId id="389" r:id="rId8"/>
    <p:sldId id="358" r:id="rId9"/>
    <p:sldId id="375" r:id="rId10"/>
    <p:sldId id="363" r:id="rId11"/>
    <p:sldId id="360" r:id="rId12"/>
    <p:sldId id="362" r:id="rId13"/>
    <p:sldId id="391" r:id="rId14"/>
    <p:sldId id="338" r:id="rId15"/>
    <p:sldId id="384" r:id="rId16"/>
    <p:sldId id="380" r:id="rId17"/>
    <p:sldId id="289" r:id="rId18"/>
  </p:sldIdLst>
  <p:sldSz cx="12192000" cy="6858000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bel Grant" initials="AG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83C6"/>
    <a:srgbClr val="DA1C4E"/>
    <a:srgbClr val="004360"/>
    <a:srgbClr val="FFFFFF"/>
    <a:srgbClr val="CBD0DD"/>
    <a:srgbClr val="D1D3E9"/>
    <a:srgbClr val="A9D18E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3"/>
    <p:restoredTop sz="82301" autoAdjust="0"/>
  </p:normalViewPr>
  <p:slideViewPr>
    <p:cSldViewPr snapToGrid="0" snapToObjects="1">
      <p:cViewPr varScale="1">
        <p:scale>
          <a:sx n="101" d="100"/>
          <a:sy n="101" d="100"/>
        </p:scale>
        <p:origin x="-107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oleObject" Target="https://heanet.sharepoint.com/brokerage/Shared%20Documents/Brokerage/Conf2017/drafts/Book11.xlsx" TargetMode="External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t-E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IE"/>
              <a:t>Azure AVERAGE spend DAILY</a:t>
            </a:r>
            <a:r>
              <a:rPr lang="en-IE" baseline="0"/>
              <a:t> Nov 16- Oct 17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4925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cat>
            <c:numRef>
              <c:f>Sheet1!$B$14:$M$14</c:f>
              <c:numCache>
                <c:formatCode>mmm\-yy</c:formatCode>
                <c:ptCount val="12"/>
                <c:pt idx="0">
                  <c:v>42675</c:v>
                </c:pt>
                <c:pt idx="1">
                  <c:v>42705</c:v>
                </c:pt>
                <c:pt idx="2">
                  <c:v>42736</c:v>
                </c:pt>
                <c:pt idx="3">
                  <c:v>42767</c:v>
                </c:pt>
                <c:pt idx="4">
                  <c:v>42795</c:v>
                </c:pt>
                <c:pt idx="5">
                  <c:v>42826</c:v>
                </c:pt>
                <c:pt idx="6">
                  <c:v>42856</c:v>
                </c:pt>
                <c:pt idx="7">
                  <c:v>42887</c:v>
                </c:pt>
                <c:pt idx="8">
                  <c:v>42917</c:v>
                </c:pt>
                <c:pt idx="9">
                  <c:v>42948</c:v>
                </c:pt>
                <c:pt idx="10">
                  <c:v>42979</c:v>
                </c:pt>
                <c:pt idx="11">
                  <c:v>43009</c:v>
                </c:pt>
              </c:numCache>
            </c:numRef>
          </c:cat>
          <c:val>
            <c:numRef>
              <c:f>Sheet1!$B$15:$M$15</c:f>
              <c:numCache>
                <c:formatCode>0%</c:formatCode>
                <c:ptCount val="12"/>
                <c:pt idx="0">
                  <c:v>1</c:v>
                </c:pt>
                <c:pt idx="1">
                  <c:v>1.0477555382821611</c:v>
                </c:pt>
                <c:pt idx="2">
                  <c:v>1.0217401865526621</c:v>
                </c:pt>
                <c:pt idx="3">
                  <c:v>1.0625537865748711</c:v>
                </c:pt>
                <c:pt idx="4">
                  <c:v>1.0599980567431011</c:v>
                </c:pt>
                <c:pt idx="5">
                  <c:v>1.0380271084337349</c:v>
                </c:pt>
                <c:pt idx="6">
                  <c:v>1.07581130975515</c:v>
                </c:pt>
                <c:pt idx="7">
                  <c:v>1.1144578313253011</c:v>
                </c:pt>
                <c:pt idx="8">
                  <c:v>0.93108725223474598</c:v>
                </c:pt>
                <c:pt idx="9">
                  <c:v>0.93320054411193099</c:v>
                </c:pt>
                <c:pt idx="10">
                  <c:v>0.87763554216867501</c:v>
                </c:pt>
                <c:pt idx="11">
                  <c:v>0.80888068402642799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081-40F0-A811-A5A78BDEC7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338880"/>
        <c:axId val="95340416"/>
      </c:lineChart>
      <c:dateAx>
        <c:axId val="9533888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1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t-EE"/>
          </a:p>
        </c:txPr>
        <c:crossAx val="95340416"/>
        <c:crosses val="autoZero"/>
        <c:auto val="1"/>
        <c:lblOffset val="100"/>
        <c:baseTimeUnit val="months"/>
      </c:dateAx>
      <c:valAx>
        <c:axId val="95340416"/>
        <c:scaling>
          <c:orientation val="minMax"/>
          <c:min val="0.8"/>
        </c:scaling>
        <c:delete val="0"/>
        <c:axPos val="l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t-EE"/>
          </a:p>
        </c:txPr>
        <c:crossAx val="95338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t-E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t-E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Consumption in 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73-4CFA-98A4-152005FEA22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73-4CFA-98A4-152005FEA2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t-E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Sheet1!$B$1:$C$1</c:f>
              <c:strCache>
                <c:ptCount val="2"/>
                <c:pt idx="0">
                  <c:v>Usage</c:v>
                </c:pt>
                <c:pt idx="1">
                  <c:v>No usage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29</c:v>
                </c:pt>
                <c:pt idx="1">
                  <c:v>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973-4CFA-98A4-152005FEA22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t-E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t-E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Sheet1!$A$5</c:f>
              <c:strCache>
                <c:ptCount val="1"/>
                <c:pt idx="0">
                  <c:v>6MM Applied 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C-4607-A6F0-95278AD958F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C-4607-A6F0-95278AD958F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t-E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Sheet1!$B$4:$C$4</c:f>
              <c:strCache>
                <c:ptCount val="2"/>
                <c:pt idx="0">
                  <c:v>Using</c:v>
                </c:pt>
                <c:pt idx="1">
                  <c:v>Not using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43C-4607-A6F0-95278AD958F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t-E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t-E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4568371618416223"/>
          <c:y val="3.98671096345514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Sheet1!$A$11</c:f>
              <c:strCache>
                <c:ptCount val="1"/>
                <c:pt idx="0">
                  <c:v>Weekly Forum Attendance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FDE-4BE8-8993-034ABCA2FA0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FDE-4BE8-8993-034ABCA2FA0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t-E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Sheet1!$B$10:$C$10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Sheet1!$B$11:$C$11</c:f>
              <c:numCache>
                <c:formatCode>General</c:formatCode>
                <c:ptCount val="2"/>
                <c:pt idx="0">
                  <c:v>54</c:v>
                </c:pt>
                <c:pt idx="1">
                  <c:v>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FDE-4BE8-8993-034ABCA2FA0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t-E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t-E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9396331186561083"/>
          <c:y val="2.91666666666666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Sheet1!$A$14</c:f>
              <c:strCache>
                <c:ptCount val="1"/>
                <c:pt idx="0">
                  <c:v>Local event organised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5B9-4C1A-8BDB-F8ACD0F13FA9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5B9-4C1A-8BDB-F8ACD0F13FA9}"/>
              </c:ext>
            </c:extLst>
          </c:dPt>
          <c:cat>
            <c:strRef>
              <c:f>Sheet1!$B$13:$C$13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Sheet1!$B$14:$C$14</c:f>
              <c:numCache>
                <c:formatCode>General</c:formatCode>
                <c:ptCount val="2"/>
                <c:pt idx="0">
                  <c:v>46</c:v>
                </c:pt>
                <c:pt idx="1">
                  <c:v>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5B9-4C1A-8BDB-F8ACD0F13F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t-E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t-E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Sheet1!$A$8</c:f>
              <c:strCache>
                <c:ptCount val="1"/>
                <c:pt idx="0">
                  <c:v>NRENs &amp; SCFs 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198-4F51-AD56-C67F8458649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198-4F51-AD56-C67F845864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t-E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Sheet1!$B$7:$C$7</c:f>
              <c:strCache>
                <c:ptCount val="2"/>
                <c:pt idx="0">
                  <c:v>Signed</c:v>
                </c:pt>
                <c:pt idx="1">
                  <c:v>Not signed</c:v>
                </c:pt>
              </c:strCache>
            </c:strRef>
          </c:cat>
          <c:val>
            <c:numRef>
              <c:f>Sheet1!$B$8:$C$8</c:f>
              <c:numCache>
                <c:formatCode>General</c:formatCode>
                <c:ptCount val="2"/>
                <c:pt idx="0">
                  <c:v>37</c:v>
                </c:pt>
                <c:pt idx="1">
                  <c:v>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198-4F51-AD56-C67F8458649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t-E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t-E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900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2769B4-CA50-40D5-A708-8FF3CB5F5C8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2927C2E-BA3D-49C6-896A-79C1CB0D11A5}">
      <dgm:prSet/>
      <dgm:spPr/>
      <dgm:t>
        <a:bodyPr/>
        <a:lstStyle/>
        <a:p>
          <a:pPr rtl="0"/>
          <a:r>
            <a:rPr lang="et-EE" smtClean="0"/>
            <a:t>User events</a:t>
          </a:r>
          <a:endParaRPr lang="et-EE"/>
        </a:p>
      </dgm:t>
    </dgm:pt>
    <dgm:pt modelId="{2419FA0B-1822-4A1C-8CFD-61FA9B3C7A76}" type="parTrans" cxnId="{B79D2F82-F1F7-4207-8AF4-D73ABCE75F30}">
      <dgm:prSet/>
      <dgm:spPr/>
      <dgm:t>
        <a:bodyPr/>
        <a:lstStyle/>
        <a:p>
          <a:endParaRPr lang="en-US"/>
        </a:p>
      </dgm:t>
    </dgm:pt>
    <dgm:pt modelId="{89D0F90D-57BA-40E7-B971-2B84DE4437E0}" type="sibTrans" cxnId="{B79D2F82-F1F7-4207-8AF4-D73ABCE75F30}">
      <dgm:prSet/>
      <dgm:spPr/>
      <dgm:t>
        <a:bodyPr/>
        <a:lstStyle/>
        <a:p>
          <a:endParaRPr lang="en-US"/>
        </a:p>
      </dgm:t>
    </dgm:pt>
    <dgm:pt modelId="{8068B8A6-573B-41EC-A466-199E8AD12442}">
      <dgm:prSet/>
      <dgm:spPr/>
      <dgm:t>
        <a:bodyPr/>
        <a:lstStyle/>
        <a:p>
          <a:pPr rtl="0"/>
          <a:r>
            <a:rPr lang="et-EE" smtClean="0"/>
            <a:t>local workshop, information day, conference, webinar</a:t>
          </a:r>
          <a:endParaRPr lang="et-EE"/>
        </a:p>
      </dgm:t>
    </dgm:pt>
    <dgm:pt modelId="{2C6DE533-9E60-4B30-BE69-39022DBCA36A}" type="parTrans" cxnId="{844A7832-A756-4685-82D2-8A7C16D7EF4F}">
      <dgm:prSet/>
      <dgm:spPr/>
      <dgm:t>
        <a:bodyPr/>
        <a:lstStyle/>
        <a:p>
          <a:endParaRPr lang="en-US"/>
        </a:p>
      </dgm:t>
    </dgm:pt>
    <dgm:pt modelId="{FB4A7F47-BDC6-4D3C-A00F-E13185BC289A}" type="sibTrans" cxnId="{844A7832-A756-4685-82D2-8A7C16D7EF4F}">
      <dgm:prSet/>
      <dgm:spPr/>
      <dgm:t>
        <a:bodyPr/>
        <a:lstStyle/>
        <a:p>
          <a:endParaRPr lang="en-US"/>
        </a:p>
      </dgm:t>
    </dgm:pt>
    <dgm:pt modelId="{72DE867A-2B0B-4781-8FFF-76E072C8C204}">
      <dgm:prSet/>
      <dgm:spPr/>
      <dgm:t>
        <a:bodyPr/>
        <a:lstStyle/>
        <a:p>
          <a:pPr rtl="0"/>
          <a:r>
            <a:rPr lang="et-EE" smtClean="0"/>
            <a:t>Marketing material</a:t>
          </a:r>
          <a:endParaRPr lang="et-EE"/>
        </a:p>
      </dgm:t>
    </dgm:pt>
    <dgm:pt modelId="{61267A5E-A3C0-44D6-AB21-955DE19BE850}" type="parTrans" cxnId="{53950A97-E7B4-4F3E-837D-E0945CB13D6C}">
      <dgm:prSet/>
      <dgm:spPr/>
      <dgm:t>
        <a:bodyPr/>
        <a:lstStyle/>
        <a:p>
          <a:endParaRPr lang="en-US"/>
        </a:p>
      </dgm:t>
    </dgm:pt>
    <dgm:pt modelId="{E171AA01-CE3F-4F60-933A-BA41CBFE2E0D}" type="sibTrans" cxnId="{53950A97-E7B4-4F3E-837D-E0945CB13D6C}">
      <dgm:prSet/>
      <dgm:spPr/>
      <dgm:t>
        <a:bodyPr/>
        <a:lstStyle/>
        <a:p>
          <a:endParaRPr lang="en-US"/>
        </a:p>
      </dgm:t>
    </dgm:pt>
    <dgm:pt modelId="{FD1ECFF6-E4F3-415C-8878-DDDE8A9872BA}">
      <dgm:prSet/>
      <dgm:spPr/>
      <dgm:t>
        <a:bodyPr/>
        <a:lstStyle/>
        <a:p>
          <a:pPr rtl="0"/>
          <a:r>
            <a:rPr lang="et-EE" dirty="0" err="1" smtClean="0"/>
            <a:t>Newsletter</a:t>
          </a:r>
          <a:r>
            <a:rPr lang="et-EE" dirty="0" smtClean="0"/>
            <a:t>, </a:t>
          </a:r>
          <a:r>
            <a:rPr lang="et-EE" dirty="0" err="1" smtClean="0"/>
            <a:t>use</a:t>
          </a:r>
          <a:r>
            <a:rPr lang="et-EE" dirty="0" smtClean="0"/>
            <a:t> </a:t>
          </a:r>
          <a:r>
            <a:rPr lang="et-EE" dirty="0" err="1" smtClean="0"/>
            <a:t>cases</a:t>
          </a:r>
          <a:r>
            <a:rPr lang="et-EE" dirty="0" smtClean="0"/>
            <a:t>, </a:t>
          </a:r>
          <a:r>
            <a:rPr lang="et-EE" dirty="0" err="1" smtClean="0"/>
            <a:t>best</a:t>
          </a:r>
          <a:r>
            <a:rPr lang="et-EE" dirty="0" smtClean="0"/>
            <a:t> </a:t>
          </a:r>
          <a:r>
            <a:rPr lang="et-EE" dirty="0" err="1" smtClean="0"/>
            <a:t>practices</a:t>
          </a:r>
          <a:r>
            <a:rPr lang="et-EE" dirty="0" smtClean="0"/>
            <a:t>, </a:t>
          </a:r>
          <a:r>
            <a:rPr lang="et-EE" dirty="0" err="1" smtClean="0"/>
            <a:t>articles</a:t>
          </a:r>
          <a:r>
            <a:rPr lang="et-EE" dirty="0" smtClean="0"/>
            <a:t>, </a:t>
          </a:r>
          <a:r>
            <a:rPr lang="et-EE" dirty="0" err="1" smtClean="0"/>
            <a:t>fliers</a:t>
          </a:r>
          <a:r>
            <a:rPr lang="en-GB" dirty="0" smtClean="0"/>
            <a:t>, handbooks and guidance for tools</a:t>
          </a:r>
          <a:endParaRPr lang="et-EE" dirty="0"/>
        </a:p>
      </dgm:t>
    </dgm:pt>
    <dgm:pt modelId="{521ADBEF-0C71-4463-AA55-6A4EB8AF054B}" type="parTrans" cxnId="{09C66DC8-8B5E-40FB-9340-FE56D1E46693}">
      <dgm:prSet/>
      <dgm:spPr/>
      <dgm:t>
        <a:bodyPr/>
        <a:lstStyle/>
        <a:p>
          <a:endParaRPr lang="en-US"/>
        </a:p>
      </dgm:t>
    </dgm:pt>
    <dgm:pt modelId="{F3143EDB-6651-4320-A706-18834E6391A2}" type="sibTrans" cxnId="{09C66DC8-8B5E-40FB-9340-FE56D1E46693}">
      <dgm:prSet/>
      <dgm:spPr/>
      <dgm:t>
        <a:bodyPr/>
        <a:lstStyle/>
        <a:p>
          <a:endParaRPr lang="en-US"/>
        </a:p>
      </dgm:t>
    </dgm:pt>
    <dgm:pt modelId="{5B520C08-EB66-4E46-813C-E419AD3D1972}">
      <dgm:prSet/>
      <dgm:spPr/>
      <dgm:t>
        <a:bodyPr/>
        <a:lstStyle/>
        <a:p>
          <a:pPr rtl="0"/>
          <a:r>
            <a:rPr lang="et-EE" smtClean="0"/>
            <a:t>Electronic channels</a:t>
          </a:r>
          <a:endParaRPr lang="et-EE"/>
        </a:p>
      </dgm:t>
    </dgm:pt>
    <dgm:pt modelId="{7BA0DB7D-25DB-4DFB-AB7B-5D998C782485}" type="parTrans" cxnId="{8CE37C5D-BF33-43A9-B33E-4549A0C4FA2C}">
      <dgm:prSet/>
      <dgm:spPr/>
      <dgm:t>
        <a:bodyPr/>
        <a:lstStyle/>
        <a:p>
          <a:endParaRPr lang="en-US"/>
        </a:p>
      </dgm:t>
    </dgm:pt>
    <dgm:pt modelId="{39B6BB38-C499-449D-9A16-31698FD88ED4}" type="sibTrans" cxnId="{8CE37C5D-BF33-43A9-B33E-4549A0C4FA2C}">
      <dgm:prSet/>
      <dgm:spPr/>
      <dgm:t>
        <a:bodyPr/>
        <a:lstStyle/>
        <a:p>
          <a:endParaRPr lang="en-US"/>
        </a:p>
      </dgm:t>
    </dgm:pt>
    <dgm:pt modelId="{B37F95B1-11F8-4927-86A8-4B780B1A86BB}">
      <dgm:prSet/>
      <dgm:spPr/>
      <dgm:t>
        <a:bodyPr/>
        <a:lstStyle/>
        <a:p>
          <a:pPr rtl="0"/>
          <a:r>
            <a:rPr lang="en-GB" dirty="0" smtClean="0"/>
            <a:t>M</a:t>
          </a:r>
          <a:r>
            <a:rPr lang="et-EE" dirty="0" err="1" smtClean="0"/>
            <a:t>ailing</a:t>
          </a:r>
          <a:r>
            <a:rPr lang="et-EE" dirty="0" smtClean="0"/>
            <a:t> list</a:t>
          </a:r>
          <a:r>
            <a:rPr lang="en-GB" dirty="0" smtClean="0"/>
            <a:t>s, w</a:t>
          </a:r>
          <a:r>
            <a:rPr lang="et-EE" dirty="0" err="1" smtClean="0"/>
            <a:t>ebsite</a:t>
          </a:r>
          <a:r>
            <a:rPr lang="en-GB" dirty="0" smtClean="0"/>
            <a:t> and</a:t>
          </a:r>
          <a:r>
            <a:rPr lang="et-EE" dirty="0" smtClean="0"/>
            <a:t> </a:t>
          </a:r>
          <a:r>
            <a:rPr lang="et-EE" dirty="0" err="1" smtClean="0"/>
            <a:t>user</a:t>
          </a:r>
          <a:r>
            <a:rPr lang="et-EE" dirty="0" smtClean="0"/>
            <a:t> </a:t>
          </a:r>
          <a:r>
            <a:rPr lang="et-EE" dirty="0" err="1" smtClean="0"/>
            <a:t>portal</a:t>
          </a:r>
          <a:endParaRPr lang="et-EE" dirty="0"/>
        </a:p>
      </dgm:t>
    </dgm:pt>
    <dgm:pt modelId="{C37A0BC5-9F18-4ECF-AA88-D9731BFCCA37}" type="parTrans" cxnId="{1D7119AF-A713-4854-8CA5-050A139967FE}">
      <dgm:prSet/>
      <dgm:spPr/>
      <dgm:t>
        <a:bodyPr/>
        <a:lstStyle/>
        <a:p>
          <a:endParaRPr lang="en-US"/>
        </a:p>
      </dgm:t>
    </dgm:pt>
    <dgm:pt modelId="{120CA78A-2F33-49EB-BE4F-B829B1E337C9}" type="sibTrans" cxnId="{1D7119AF-A713-4854-8CA5-050A139967FE}">
      <dgm:prSet/>
      <dgm:spPr/>
      <dgm:t>
        <a:bodyPr/>
        <a:lstStyle/>
        <a:p>
          <a:endParaRPr lang="en-US"/>
        </a:p>
      </dgm:t>
    </dgm:pt>
    <dgm:pt modelId="{6D9CC5F4-A3AA-4FFF-B8A9-82C060EF41E3}">
      <dgm:prSet/>
      <dgm:spPr/>
      <dgm:t>
        <a:bodyPr/>
        <a:lstStyle/>
        <a:p>
          <a:pPr rtl="0"/>
          <a:r>
            <a:rPr lang="et-EE" smtClean="0"/>
            <a:t>Support from Suppliers</a:t>
          </a:r>
          <a:endParaRPr lang="et-EE"/>
        </a:p>
      </dgm:t>
    </dgm:pt>
    <dgm:pt modelId="{90BB5014-C128-4E66-A66C-34C4BC6CE346}" type="parTrans" cxnId="{A20305C8-7104-4559-9590-9E0ACB94D647}">
      <dgm:prSet/>
      <dgm:spPr/>
      <dgm:t>
        <a:bodyPr/>
        <a:lstStyle/>
        <a:p>
          <a:endParaRPr lang="en-US"/>
        </a:p>
      </dgm:t>
    </dgm:pt>
    <dgm:pt modelId="{DCA5D984-ED21-4465-A865-97232F89D994}" type="sibTrans" cxnId="{A20305C8-7104-4559-9590-9E0ACB94D647}">
      <dgm:prSet/>
      <dgm:spPr/>
      <dgm:t>
        <a:bodyPr/>
        <a:lstStyle/>
        <a:p>
          <a:endParaRPr lang="en-US"/>
        </a:p>
      </dgm:t>
    </dgm:pt>
    <dgm:pt modelId="{9DD024D8-39BD-4EC1-A28F-15B4ED6AC686}">
      <dgm:prSet/>
      <dgm:spPr/>
      <dgm:t>
        <a:bodyPr/>
        <a:lstStyle/>
        <a:p>
          <a:pPr rtl="0"/>
          <a:r>
            <a:rPr lang="et-EE" dirty="0" err="1" smtClean="0"/>
            <a:t>Events</a:t>
          </a:r>
          <a:r>
            <a:rPr lang="en-GB" dirty="0" smtClean="0"/>
            <a:t>: technical</a:t>
          </a:r>
          <a:r>
            <a:rPr lang="et-EE" dirty="0" smtClean="0"/>
            <a:t> </a:t>
          </a:r>
          <a:r>
            <a:rPr lang="et-EE" dirty="0" err="1" smtClean="0"/>
            <a:t>workshop</a:t>
          </a:r>
          <a:r>
            <a:rPr lang="en-GB" dirty="0" smtClean="0"/>
            <a:t>s and trainings</a:t>
          </a:r>
          <a:r>
            <a:rPr lang="et-EE" dirty="0" smtClean="0"/>
            <a:t>, </a:t>
          </a:r>
          <a:r>
            <a:rPr lang="en-GB" dirty="0" smtClean="0"/>
            <a:t>webinars, presentations</a:t>
          </a:r>
          <a:r>
            <a:rPr lang="et-EE" dirty="0" smtClean="0"/>
            <a:t> </a:t>
          </a:r>
          <a:r>
            <a:rPr lang="en-GB" dirty="0" smtClean="0"/>
            <a:t>at </a:t>
          </a:r>
          <a:r>
            <a:rPr lang="et-EE" dirty="0" err="1" smtClean="0"/>
            <a:t>conferences</a:t>
          </a:r>
          <a:endParaRPr lang="et-EE" dirty="0"/>
        </a:p>
      </dgm:t>
    </dgm:pt>
    <dgm:pt modelId="{64E9409A-B806-47A5-B552-E4BCA7AEC01C}" type="parTrans" cxnId="{A00C0FF0-0F34-4EB8-8A9F-BF46D347AC13}">
      <dgm:prSet/>
      <dgm:spPr/>
      <dgm:t>
        <a:bodyPr/>
        <a:lstStyle/>
        <a:p>
          <a:endParaRPr lang="en-US"/>
        </a:p>
      </dgm:t>
    </dgm:pt>
    <dgm:pt modelId="{E22C0054-B2D6-4F62-BD0E-2B5DC69A0163}" type="sibTrans" cxnId="{A00C0FF0-0F34-4EB8-8A9F-BF46D347AC13}">
      <dgm:prSet/>
      <dgm:spPr/>
      <dgm:t>
        <a:bodyPr/>
        <a:lstStyle/>
        <a:p>
          <a:endParaRPr lang="en-US"/>
        </a:p>
      </dgm:t>
    </dgm:pt>
    <dgm:pt modelId="{99538656-F202-4564-8580-E2ECD5C27A59}">
      <dgm:prSet/>
      <dgm:spPr/>
      <dgm:t>
        <a:bodyPr/>
        <a:lstStyle/>
        <a:p>
          <a:pPr rtl="0"/>
          <a:r>
            <a:rPr lang="et-EE" dirty="0" err="1" smtClean="0"/>
            <a:t>Whitepapers</a:t>
          </a:r>
          <a:endParaRPr lang="et-EE" dirty="0"/>
        </a:p>
      </dgm:t>
    </dgm:pt>
    <dgm:pt modelId="{0BFF6BE1-C908-4187-907B-9176AC0666D5}" type="parTrans" cxnId="{E93AFA00-BF91-4CA8-9736-34EE09C08E26}">
      <dgm:prSet/>
      <dgm:spPr/>
      <dgm:t>
        <a:bodyPr/>
        <a:lstStyle/>
        <a:p>
          <a:endParaRPr lang="en-US"/>
        </a:p>
      </dgm:t>
    </dgm:pt>
    <dgm:pt modelId="{C9E2CC84-0703-4B26-A9F4-81252323AE9D}" type="sibTrans" cxnId="{E93AFA00-BF91-4CA8-9736-34EE09C08E26}">
      <dgm:prSet/>
      <dgm:spPr/>
      <dgm:t>
        <a:bodyPr/>
        <a:lstStyle/>
        <a:p>
          <a:endParaRPr lang="en-US"/>
        </a:p>
      </dgm:t>
    </dgm:pt>
    <dgm:pt modelId="{FED484F5-0599-4B7B-9B97-7E8C27005E5A}">
      <dgm:prSet/>
      <dgm:spPr/>
      <dgm:t>
        <a:bodyPr/>
        <a:lstStyle/>
        <a:p>
          <a:pPr rtl="0"/>
          <a:r>
            <a:rPr lang="et-EE" smtClean="0"/>
            <a:t>Support from GÉANT Clouds Team</a:t>
          </a:r>
          <a:endParaRPr lang="et-EE"/>
        </a:p>
      </dgm:t>
    </dgm:pt>
    <dgm:pt modelId="{5C870396-B8BC-429F-8098-F1FE3DE2EAA0}" type="parTrans" cxnId="{BE4FB977-E050-48B8-A4CD-F80E8207F7F6}">
      <dgm:prSet/>
      <dgm:spPr/>
      <dgm:t>
        <a:bodyPr/>
        <a:lstStyle/>
        <a:p>
          <a:endParaRPr lang="en-US"/>
        </a:p>
      </dgm:t>
    </dgm:pt>
    <dgm:pt modelId="{115BB053-BF34-49D6-BFCE-769B04DD645A}" type="sibTrans" cxnId="{BE4FB977-E050-48B8-A4CD-F80E8207F7F6}">
      <dgm:prSet/>
      <dgm:spPr/>
      <dgm:t>
        <a:bodyPr/>
        <a:lstStyle/>
        <a:p>
          <a:endParaRPr lang="en-US"/>
        </a:p>
      </dgm:t>
    </dgm:pt>
    <dgm:pt modelId="{D2DCD3AE-2229-49E4-AB7B-1920C3BE1304}">
      <dgm:prSet/>
      <dgm:spPr/>
      <dgm:t>
        <a:bodyPr/>
        <a:lstStyle/>
        <a:p>
          <a:pPr rtl="0"/>
          <a:r>
            <a:rPr lang="en-GB" dirty="0" smtClean="0"/>
            <a:t>Test accounts</a:t>
          </a:r>
          <a:endParaRPr lang="et-EE" dirty="0"/>
        </a:p>
      </dgm:t>
    </dgm:pt>
    <dgm:pt modelId="{0CE63922-C5A9-45BF-BFBE-732577370528}" type="parTrans" cxnId="{56168490-13C9-491F-A8CD-84CA2BA987C3}">
      <dgm:prSet/>
      <dgm:spPr/>
      <dgm:t>
        <a:bodyPr/>
        <a:lstStyle/>
        <a:p>
          <a:endParaRPr lang="en-US"/>
        </a:p>
      </dgm:t>
    </dgm:pt>
    <dgm:pt modelId="{66BF6662-4E4F-45B8-BB9C-1D49DA11499D}" type="sibTrans" cxnId="{56168490-13C9-491F-A8CD-84CA2BA987C3}">
      <dgm:prSet/>
      <dgm:spPr/>
      <dgm:t>
        <a:bodyPr/>
        <a:lstStyle/>
        <a:p>
          <a:endParaRPr lang="en-US"/>
        </a:p>
      </dgm:t>
    </dgm:pt>
    <dgm:pt modelId="{F5B426A4-7894-4C45-BA9A-3D3BE3D652BB}" type="pres">
      <dgm:prSet presAssocID="{882769B4-CA50-40D5-A708-8FF3CB5F5C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000A52-80E9-450D-93E0-3E46A628E3B1}" type="pres">
      <dgm:prSet presAssocID="{12927C2E-BA3D-49C6-896A-79C1CB0D11A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553DC-4ADE-4EA3-AEC2-A2DC58903D68}" type="pres">
      <dgm:prSet presAssocID="{12927C2E-BA3D-49C6-896A-79C1CB0D11A5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B804B7-77A1-40E4-9628-D039ED310CB8}" type="pres">
      <dgm:prSet presAssocID="{72DE867A-2B0B-4781-8FFF-76E072C8C20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CF25F5-76DC-4507-AD94-39568FC843BA}" type="pres">
      <dgm:prSet presAssocID="{72DE867A-2B0B-4781-8FFF-76E072C8C204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E367C2-2FB8-4954-9BF6-3EBAE059CF9D}" type="pres">
      <dgm:prSet presAssocID="{5B520C08-EB66-4E46-813C-E419AD3D197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C66D50-629C-4E3C-AEC7-BBF855D9ABB3}" type="pres">
      <dgm:prSet presAssocID="{5B520C08-EB66-4E46-813C-E419AD3D1972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A3FDF-B348-4A8B-A3F7-9474C619F484}" type="pres">
      <dgm:prSet presAssocID="{6D9CC5F4-A3AA-4FFF-B8A9-82C060EF41E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F45F43-6AB3-455A-958E-962F1BB3F0F0}" type="pres">
      <dgm:prSet presAssocID="{6D9CC5F4-A3AA-4FFF-B8A9-82C060EF41E3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0C75C-B4A3-4FA3-941C-CFB9B97ED782}" type="pres">
      <dgm:prSet presAssocID="{FED484F5-0599-4B7B-9B97-7E8C27005E5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7119AF-A713-4854-8CA5-050A139967FE}" srcId="{5B520C08-EB66-4E46-813C-E419AD3D1972}" destId="{B37F95B1-11F8-4927-86A8-4B780B1A86BB}" srcOrd="0" destOrd="0" parTransId="{C37A0BC5-9F18-4ECF-AA88-D9731BFCCA37}" sibTransId="{120CA78A-2F33-49EB-BE4F-B829B1E337C9}"/>
    <dgm:cxn modelId="{7A02821A-3F7C-48CF-BE93-55946D670535}" type="presOf" srcId="{882769B4-CA50-40D5-A708-8FF3CB5F5C80}" destId="{F5B426A4-7894-4C45-BA9A-3D3BE3D652BB}" srcOrd="0" destOrd="0" presId="urn:microsoft.com/office/officeart/2005/8/layout/vList2"/>
    <dgm:cxn modelId="{E2A13A23-9999-444E-84DE-9EC98F27FAEC}" type="presOf" srcId="{6D9CC5F4-A3AA-4FFF-B8A9-82C060EF41E3}" destId="{57EA3FDF-B348-4A8B-A3F7-9474C619F484}" srcOrd="0" destOrd="0" presId="urn:microsoft.com/office/officeart/2005/8/layout/vList2"/>
    <dgm:cxn modelId="{61065A77-B4DD-4940-97C8-B833C763832E}" type="presOf" srcId="{12927C2E-BA3D-49C6-896A-79C1CB0D11A5}" destId="{08000A52-80E9-450D-93E0-3E46A628E3B1}" srcOrd="0" destOrd="0" presId="urn:microsoft.com/office/officeart/2005/8/layout/vList2"/>
    <dgm:cxn modelId="{BE4FB977-E050-48B8-A4CD-F80E8207F7F6}" srcId="{882769B4-CA50-40D5-A708-8FF3CB5F5C80}" destId="{FED484F5-0599-4B7B-9B97-7E8C27005E5A}" srcOrd="4" destOrd="0" parTransId="{5C870396-B8BC-429F-8098-F1FE3DE2EAA0}" sibTransId="{115BB053-BF34-49D6-BFCE-769B04DD645A}"/>
    <dgm:cxn modelId="{A00C0FF0-0F34-4EB8-8A9F-BF46D347AC13}" srcId="{6D9CC5F4-A3AA-4FFF-B8A9-82C060EF41E3}" destId="{9DD024D8-39BD-4EC1-A28F-15B4ED6AC686}" srcOrd="0" destOrd="0" parTransId="{64E9409A-B806-47A5-B552-E4BCA7AEC01C}" sibTransId="{E22C0054-B2D6-4F62-BD0E-2B5DC69A0163}"/>
    <dgm:cxn modelId="{5EA096FA-D824-44CA-BC87-BAFA00FA2957}" type="presOf" srcId="{72DE867A-2B0B-4781-8FFF-76E072C8C204}" destId="{31B804B7-77A1-40E4-9628-D039ED310CB8}" srcOrd="0" destOrd="0" presId="urn:microsoft.com/office/officeart/2005/8/layout/vList2"/>
    <dgm:cxn modelId="{56168490-13C9-491F-A8CD-84CA2BA987C3}" srcId="{6D9CC5F4-A3AA-4FFF-B8A9-82C060EF41E3}" destId="{D2DCD3AE-2229-49E4-AB7B-1920C3BE1304}" srcOrd="2" destOrd="0" parTransId="{0CE63922-C5A9-45BF-BFBE-732577370528}" sibTransId="{66BF6662-4E4F-45B8-BB9C-1D49DA11499D}"/>
    <dgm:cxn modelId="{09C66DC8-8B5E-40FB-9340-FE56D1E46693}" srcId="{72DE867A-2B0B-4781-8FFF-76E072C8C204}" destId="{FD1ECFF6-E4F3-415C-8878-DDDE8A9872BA}" srcOrd="0" destOrd="0" parTransId="{521ADBEF-0C71-4463-AA55-6A4EB8AF054B}" sibTransId="{F3143EDB-6651-4320-A706-18834E6391A2}"/>
    <dgm:cxn modelId="{B79D2F82-F1F7-4207-8AF4-D73ABCE75F30}" srcId="{882769B4-CA50-40D5-A708-8FF3CB5F5C80}" destId="{12927C2E-BA3D-49C6-896A-79C1CB0D11A5}" srcOrd="0" destOrd="0" parTransId="{2419FA0B-1822-4A1C-8CFD-61FA9B3C7A76}" sibTransId="{89D0F90D-57BA-40E7-B971-2B84DE4437E0}"/>
    <dgm:cxn modelId="{E93AFA00-BF91-4CA8-9736-34EE09C08E26}" srcId="{6D9CC5F4-A3AA-4FFF-B8A9-82C060EF41E3}" destId="{99538656-F202-4564-8580-E2ECD5C27A59}" srcOrd="1" destOrd="0" parTransId="{0BFF6BE1-C908-4187-907B-9176AC0666D5}" sibTransId="{C9E2CC84-0703-4B26-A9F4-81252323AE9D}"/>
    <dgm:cxn modelId="{3E9237A9-6B23-4099-AEE6-345FCC71C055}" type="presOf" srcId="{B37F95B1-11F8-4927-86A8-4B780B1A86BB}" destId="{51C66D50-629C-4E3C-AEC7-BBF855D9ABB3}" srcOrd="0" destOrd="0" presId="urn:microsoft.com/office/officeart/2005/8/layout/vList2"/>
    <dgm:cxn modelId="{8CE37C5D-BF33-43A9-B33E-4549A0C4FA2C}" srcId="{882769B4-CA50-40D5-A708-8FF3CB5F5C80}" destId="{5B520C08-EB66-4E46-813C-E419AD3D1972}" srcOrd="2" destOrd="0" parTransId="{7BA0DB7D-25DB-4DFB-AB7B-5D998C782485}" sibTransId="{39B6BB38-C499-449D-9A16-31698FD88ED4}"/>
    <dgm:cxn modelId="{53950A97-E7B4-4F3E-837D-E0945CB13D6C}" srcId="{882769B4-CA50-40D5-A708-8FF3CB5F5C80}" destId="{72DE867A-2B0B-4781-8FFF-76E072C8C204}" srcOrd="1" destOrd="0" parTransId="{61267A5E-A3C0-44D6-AB21-955DE19BE850}" sibTransId="{E171AA01-CE3F-4F60-933A-BA41CBFE2E0D}"/>
    <dgm:cxn modelId="{592B85E2-ABBE-4153-950A-8D5311C16E9E}" type="presOf" srcId="{5B520C08-EB66-4E46-813C-E419AD3D1972}" destId="{66E367C2-2FB8-4954-9BF6-3EBAE059CF9D}" srcOrd="0" destOrd="0" presId="urn:microsoft.com/office/officeart/2005/8/layout/vList2"/>
    <dgm:cxn modelId="{743C7A5E-CA2E-444D-8E29-060360568C31}" type="presOf" srcId="{9DD024D8-39BD-4EC1-A28F-15B4ED6AC686}" destId="{9FF45F43-6AB3-455A-958E-962F1BB3F0F0}" srcOrd="0" destOrd="0" presId="urn:microsoft.com/office/officeart/2005/8/layout/vList2"/>
    <dgm:cxn modelId="{833AA32F-C627-4C93-9976-C16E20D4639C}" type="presOf" srcId="{8068B8A6-573B-41EC-A466-199E8AD12442}" destId="{FDB553DC-4ADE-4EA3-AEC2-A2DC58903D68}" srcOrd="0" destOrd="0" presId="urn:microsoft.com/office/officeart/2005/8/layout/vList2"/>
    <dgm:cxn modelId="{A20305C8-7104-4559-9590-9E0ACB94D647}" srcId="{882769B4-CA50-40D5-A708-8FF3CB5F5C80}" destId="{6D9CC5F4-A3AA-4FFF-B8A9-82C060EF41E3}" srcOrd="3" destOrd="0" parTransId="{90BB5014-C128-4E66-A66C-34C4BC6CE346}" sibTransId="{DCA5D984-ED21-4465-A865-97232F89D994}"/>
    <dgm:cxn modelId="{1246A45B-05C4-47ED-B985-D71819B948A2}" type="presOf" srcId="{D2DCD3AE-2229-49E4-AB7B-1920C3BE1304}" destId="{9FF45F43-6AB3-455A-958E-962F1BB3F0F0}" srcOrd="0" destOrd="2" presId="urn:microsoft.com/office/officeart/2005/8/layout/vList2"/>
    <dgm:cxn modelId="{305F7285-06C1-4365-92C4-A9FEAEAE1FCE}" type="presOf" srcId="{99538656-F202-4564-8580-E2ECD5C27A59}" destId="{9FF45F43-6AB3-455A-958E-962F1BB3F0F0}" srcOrd="0" destOrd="1" presId="urn:microsoft.com/office/officeart/2005/8/layout/vList2"/>
    <dgm:cxn modelId="{96ABC603-7CD5-4C3C-9A52-5D6054FEEE5F}" type="presOf" srcId="{FED484F5-0599-4B7B-9B97-7E8C27005E5A}" destId="{8030C75C-B4A3-4FA3-941C-CFB9B97ED782}" srcOrd="0" destOrd="0" presId="urn:microsoft.com/office/officeart/2005/8/layout/vList2"/>
    <dgm:cxn modelId="{6129ED87-04A0-4AF2-92D9-BC24D910A9AD}" type="presOf" srcId="{FD1ECFF6-E4F3-415C-8878-DDDE8A9872BA}" destId="{19CF25F5-76DC-4507-AD94-39568FC843BA}" srcOrd="0" destOrd="0" presId="urn:microsoft.com/office/officeart/2005/8/layout/vList2"/>
    <dgm:cxn modelId="{844A7832-A756-4685-82D2-8A7C16D7EF4F}" srcId="{12927C2E-BA3D-49C6-896A-79C1CB0D11A5}" destId="{8068B8A6-573B-41EC-A466-199E8AD12442}" srcOrd="0" destOrd="0" parTransId="{2C6DE533-9E60-4B30-BE69-39022DBCA36A}" sibTransId="{FB4A7F47-BDC6-4D3C-A00F-E13185BC289A}"/>
    <dgm:cxn modelId="{23D60AE2-B22C-4BA8-BCD5-0782980316EF}" type="presParOf" srcId="{F5B426A4-7894-4C45-BA9A-3D3BE3D652BB}" destId="{08000A52-80E9-450D-93E0-3E46A628E3B1}" srcOrd="0" destOrd="0" presId="urn:microsoft.com/office/officeart/2005/8/layout/vList2"/>
    <dgm:cxn modelId="{FBD100A0-A596-47F1-90C8-82E21382A4F1}" type="presParOf" srcId="{F5B426A4-7894-4C45-BA9A-3D3BE3D652BB}" destId="{FDB553DC-4ADE-4EA3-AEC2-A2DC58903D68}" srcOrd="1" destOrd="0" presId="urn:microsoft.com/office/officeart/2005/8/layout/vList2"/>
    <dgm:cxn modelId="{29C24F8A-C12B-4853-A9D1-D4203D4E0EBA}" type="presParOf" srcId="{F5B426A4-7894-4C45-BA9A-3D3BE3D652BB}" destId="{31B804B7-77A1-40E4-9628-D039ED310CB8}" srcOrd="2" destOrd="0" presId="urn:microsoft.com/office/officeart/2005/8/layout/vList2"/>
    <dgm:cxn modelId="{228B94D8-7538-4D7D-BE15-B13A1E756FE1}" type="presParOf" srcId="{F5B426A4-7894-4C45-BA9A-3D3BE3D652BB}" destId="{19CF25F5-76DC-4507-AD94-39568FC843BA}" srcOrd="3" destOrd="0" presId="urn:microsoft.com/office/officeart/2005/8/layout/vList2"/>
    <dgm:cxn modelId="{5B85CA88-D245-4199-BBFC-2E1563447175}" type="presParOf" srcId="{F5B426A4-7894-4C45-BA9A-3D3BE3D652BB}" destId="{66E367C2-2FB8-4954-9BF6-3EBAE059CF9D}" srcOrd="4" destOrd="0" presId="urn:microsoft.com/office/officeart/2005/8/layout/vList2"/>
    <dgm:cxn modelId="{3C32BD3F-375C-41B3-B695-80F7F680F225}" type="presParOf" srcId="{F5B426A4-7894-4C45-BA9A-3D3BE3D652BB}" destId="{51C66D50-629C-4E3C-AEC7-BBF855D9ABB3}" srcOrd="5" destOrd="0" presId="urn:microsoft.com/office/officeart/2005/8/layout/vList2"/>
    <dgm:cxn modelId="{B8F2B124-B60B-43A6-BFAE-C9386DC34CB8}" type="presParOf" srcId="{F5B426A4-7894-4C45-BA9A-3D3BE3D652BB}" destId="{57EA3FDF-B348-4A8B-A3F7-9474C619F484}" srcOrd="6" destOrd="0" presId="urn:microsoft.com/office/officeart/2005/8/layout/vList2"/>
    <dgm:cxn modelId="{9068A5F8-D8E8-41E8-9A44-5CA934323A72}" type="presParOf" srcId="{F5B426A4-7894-4C45-BA9A-3D3BE3D652BB}" destId="{9FF45F43-6AB3-455A-958E-962F1BB3F0F0}" srcOrd="7" destOrd="0" presId="urn:microsoft.com/office/officeart/2005/8/layout/vList2"/>
    <dgm:cxn modelId="{6F7DA0DE-12EB-4880-8EFE-586C6C5B23A8}" type="presParOf" srcId="{F5B426A4-7894-4C45-BA9A-3D3BE3D652BB}" destId="{8030C75C-B4A3-4FA3-941C-CFB9B97ED78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D1F52D-C40D-43CA-B34A-2B986D5AB0EA}" type="doc">
      <dgm:prSet loTypeId="urn:microsoft.com/office/officeart/2005/8/layout/venn1" loCatId="relationship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7D44968-AA8D-4BC3-871A-5373F6417D06}">
      <dgm:prSet/>
      <dgm:spPr/>
      <dgm:t>
        <a:bodyPr/>
        <a:lstStyle/>
        <a:p>
          <a:r>
            <a:rPr lang="en-GB" dirty="0" smtClean="0"/>
            <a:t>Online communications</a:t>
          </a:r>
          <a:endParaRPr lang="et-EE" dirty="0"/>
        </a:p>
      </dgm:t>
    </dgm:pt>
    <dgm:pt modelId="{DBCCCD06-C324-42FE-AE9D-6D034A9E2151}" type="parTrans" cxnId="{8E218BBB-14BA-4A66-893F-4FB4AD384108}">
      <dgm:prSet/>
      <dgm:spPr/>
      <dgm:t>
        <a:bodyPr/>
        <a:lstStyle/>
        <a:p>
          <a:endParaRPr lang="en-US"/>
        </a:p>
      </dgm:t>
    </dgm:pt>
    <dgm:pt modelId="{60AD8E0C-703D-4ADF-BF05-1179E67BE81C}" type="sibTrans" cxnId="{8E218BBB-14BA-4A66-893F-4FB4AD384108}">
      <dgm:prSet/>
      <dgm:spPr/>
      <dgm:t>
        <a:bodyPr/>
        <a:lstStyle/>
        <a:p>
          <a:endParaRPr lang="en-US"/>
        </a:p>
      </dgm:t>
    </dgm:pt>
    <dgm:pt modelId="{C6C8392C-9804-4100-A699-727DD876E0CE}">
      <dgm:prSet/>
      <dgm:spPr/>
      <dgm:t>
        <a:bodyPr/>
        <a:lstStyle/>
        <a:p>
          <a:r>
            <a:rPr lang="en-GB" dirty="0" smtClean="0"/>
            <a:t>Speakers,  presentations and communication material </a:t>
          </a:r>
          <a:endParaRPr lang="et-EE" dirty="0"/>
        </a:p>
      </dgm:t>
    </dgm:pt>
    <dgm:pt modelId="{0FAC8E61-0A51-4852-B544-4175B4374191}" type="parTrans" cxnId="{D488EDE2-1429-4FC0-AE10-037133980477}">
      <dgm:prSet/>
      <dgm:spPr/>
      <dgm:t>
        <a:bodyPr/>
        <a:lstStyle/>
        <a:p>
          <a:endParaRPr lang="en-US"/>
        </a:p>
      </dgm:t>
    </dgm:pt>
    <dgm:pt modelId="{09F36783-0710-49D5-9826-611185AFB365}" type="sibTrans" cxnId="{D488EDE2-1429-4FC0-AE10-037133980477}">
      <dgm:prSet/>
      <dgm:spPr/>
      <dgm:t>
        <a:bodyPr/>
        <a:lstStyle/>
        <a:p>
          <a:endParaRPr lang="en-US"/>
        </a:p>
      </dgm:t>
    </dgm:pt>
    <dgm:pt modelId="{567349AB-479D-4242-9230-4FB9E95D22F2}">
      <dgm:prSet/>
      <dgm:spPr/>
      <dgm:t>
        <a:bodyPr/>
        <a:lstStyle/>
        <a:p>
          <a:r>
            <a:rPr lang="en-GB" dirty="0" smtClean="0"/>
            <a:t>Workshops, webinars and </a:t>
          </a:r>
        </a:p>
        <a:p>
          <a:r>
            <a:rPr lang="en-GB" dirty="0" smtClean="0"/>
            <a:t>other events</a:t>
          </a:r>
          <a:endParaRPr lang="et-EE" dirty="0"/>
        </a:p>
      </dgm:t>
    </dgm:pt>
    <dgm:pt modelId="{960FB517-2C88-42B8-9E1A-73CED554E630}" type="parTrans" cxnId="{4D57FF73-DB78-4E1B-8A56-8D41E4C81A67}">
      <dgm:prSet/>
      <dgm:spPr/>
      <dgm:t>
        <a:bodyPr/>
        <a:lstStyle/>
        <a:p>
          <a:endParaRPr lang="en-US"/>
        </a:p>
      </dgm:t>
    </dgm:pt>
    <dgm:pt modelId="{8C8515C1-FA81-426C-BB60-F9BDF0060677}" type="sibTrans" cxnId="{4D57FF73-DB78-4E1B-8A56-8D41E4C81A67}">
      <dgm:prSet/>
      <dgm:spPr/>
      <dgm:t>
        <a:bodyPr/>
        <a:lstStyle/>
        <a:p>
          <a:endParaRPr lang="en-US"/>
        </a:p>
      </dgm:t>
    </dgm:pt>
    <dgm:pt modelId="{B3F403EF-4671-4E0B-B286-34E4A0698ED0}">
      <dgm:prSet/>
      <dgm:spPr/>
      <dgm:t>
        <a:bodyPr/>
        <a:lstStyle/>
        <a:p>
          <a:r>
            <a:rPr lang="en-GB" smtClean="0"/>
            <a:t>Adoption pilots</a:t>
          </a:r>
          <a:endParaRPr lang="et-EE"/>
        </a:p>
      </dgm:t>
    </dgm:pt>
    <dgm:pt modelId="{71B1118A-A4F7-4DE1-9C50-C3F669DBA656}" type="parTrans" cxnId="{1E09E008-15E3-4DEA-8F43-8820E1589972}">
      <dgm:prSet/>
      <dgm:spPr/>
      <dgm:t>
        <a:bodyPr/>
        <a:lstStyle/>
        <a:p>
          <a:endParaRPr lang="en-US"/>
        </a:p>
      </dgm:t>
    </dgm:pt>
    <dgm:pt modelId="{5A04A996-4D88-4617-BC20-9A0E24202BA8}" type="sibTrans" cxnId="{1E09E008-15E3-4DEA-8F43-8820E1589972}">
      <dgm:prSet/>
      <dgm:spPr/>
      <dgm:t>
        <a:bodyPr/>
        <a:lstStyle/>
        <a:p>
          <a:endParaRPr lang="en-US"/>
        </a:p>
      </dgm:t>
    </dgm:pt>
    <dgm:pt modelId="{3470A87D-70D8-473A-A67E-E653DDAB28C1}">
      <dgm:prSet/>
      <dgm:spPr/>
      <dgm:t>
        <a:bodyPr/>
        <a:lstStyle/>
        <a:p>
          <a:r>
            <a:rPr lang="en-GB" dirty="0" smtClean="0"/>
            <a:t>User stories, showcases &amp; good practices</a:t>
          </a:r>
          <a:endParaRPr lang="et-EE" dirty="0"/>
        </a:p>
      </dgm:t>
    </dgm:pt>
    <dgm:pt modelId="{06A4045F-220B-453A-9895-C6622D186115}" type="parTrans" cxnId="{7FF696BF-03B5-400E-8769-366938ABA827}">
      <dgm:prSet/>
      <dgm:spPr/>
      <dgm:t>
        <a:bodyPr/>
        <a:lstStyle/>
        <a:p>
          <a:endParaRPr lang="en-US"/>
        </a:p>
      </dgm:t>
    </dgm:pt>
    <dgm:pt modelId="{3CAEE5A1-8951-41A5-BA04-18B570EEFDB7}" type="sibTrans" cxnId="{7FF696BF-03B5-400E-8769-366938ABA827}">
      <dgm:prSet/>
      <dgm:spPr/>
      <dgm:t>
        <a:bodyPr/>
        <a:lstStyle/>
        <a:p>
          <a:endParaRPr lang="en-US"/>
        </a:p>
      </dgm:t>
    </dgm:pt>
    <dgm:pt modelId="{3F3477E2-9635-4AF0-9400-D7C3987025E3}">
      <dgm:prSet/>
      <dgm:spPr/>
      <dgm:t>
        <a:bodyPr/>
        <a:lstStyle/>
        <a:p>
          <a:r>
            <a:rPr lang="en-GB" dirty="0" smtClean="0"/>
            <a:t>Toolkits</a:t>
          </a:r>
          <a:endParaRPr lang="et-EE" dirty="0"/>
        </a:p>
      </dgm:t>
    </dgm:pt>
    <dgm:pt modelId="{2A31623A-B116-4902-8BAF-36A2EE7DE31F}" type="parTrans" cxnId="{138DCBD6-5E30-4F28-89E1-35C2ECD6EA5B}">
      <dgm:prSet/>
      <dgm:spPr/>
      <dgm:t>
        <a:bodyPr/>
        <a:lstStyle/>
        <a:p>
          <a:endParaRPr lang="en-US"/>
        </a:p>
      </dgm:t>
    </dgm:pt>
    <dgm:pt modelId="{55FCCD4C-6BBB-4512-89D9-BBBC83B94D8A}" type="sibTrans" cxnId="{138DCBD6-5E30-4F28-89E1-35C2ECD6EA5B}">
      <dgm:prSet/>
      <dgm:spPr/>
      <dgm:t>
        <a:bodyPr/>
        <a:lstStyle/>
        <a:p>
          <a:endParaRPr lang="en-US"/>
        </a:p>
      </dgm:t>
    </dgm:pt>
    <dgm:pt modelId="{6080550C-0F82-44D2-A869-623368CFCE76}">
      <dgm:prSet/>
      <dgm:spPr/>
      <dgm:t>
        <a:bodyPr/>
        <a:lstStyle/>
        <a:p>
          <a:r>
            <a:rPr lang="en-GB" dirty="0" smtClean="0"/>
            <a:t>Skills development</a:t>
          </a:r>
          <a:endParaRPr lang="et-EE" dirty="0"/>
        </a:p>
      </dgm:t>
    </dgm:pt>
    <dgm:pt modelId="{2959F881-C43B-4709-978A-E0B77F4F3F27}" type="parTrans" cxnId="{C798F380-733C-48FB-B7D7-2662B26685A4}">
      <dgm:prSet/>
      <dgm:spPr/>
      <dgm:t>
        <a:bodyPr/>
        <a:lstStyle/>
        <a:p>
          <a:endParaRPr lang="en-US"/>
        </a:p>
      </dgm:t>
    </dgm:pt>
    <dgm:pt modelId="{44BE5F71-F11D-4F69-82E0-D2DE68D2DD9C}" type="sibTrans" cxnId="{C798F380-733C-48FB-B7D7-2662B26685A4}">
      <dgm:prSet/>
      <dgm:spPr/>
      <dgm:t>
        <a:bodyPr/>
        <a:lstStyle/>
        <a:p>
          <a:endParaRPr lang="en-US"/>
        </a:p>
      </dgm:t>
    </dgm:pt>
    <dgm:pt modelId="{8F00A90F-2896-4CC7-BC96-918302976F2B}" type="pres">
      <dgm:prSet presAssocID="{D8D1F52D-C40D-43CA-B34A-2B986D5AB0E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7B007D-6C60-4F79-BACE-72EBE420B2FA}" type="pres">
      <dgm:prSet presAssocID="{D7D44968-AA8D-4BC3-871A-5373F6417D06}" presName="circ1" presStyleLbl="vennNode1" presStyleIdx="0" presStyleCnt="7"/>
      <dgm:spPr/>
      <dgm:t>
        <a:bodyPr/>
        <a:lstStyle/>
        <a:p>
          <a:endParaRPr lang="en-US"/>
        </a:p>
      </dgm:t>
    </dgm:pt>
    <dgm:pt modelId="{6A96B2D9-A7E3-4CB9-902D-F6245E81BB89}" type="pres">
      <dgm:prSet presAssocID="{D7D44968-AA8D-4BC3-871A-5373F6417D0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A7B4A8-2CA0-4AA7-B60A-2DAD3CCDFF7F}" type="pres">
      <dgm:prSet presAssocID="{C6C8392C-9804-4100-A699-727DD876E0CE}" presName="circ2" presStyleLbl="vennNode1" presStyleIdx="1" presStyleCnt="7"/>
      <dgm:spPr/>
      <dgm:t>
        <a:bodyPr/>
        <a:lstStyle/>
        <a:p>
          <a:endParaRPr lang="en-US"/>
        </a:p>
      </dgm:t>
    </dgm:pt>
    <dgm:pt modelId="{CDC0CA2E-2CF9-450E-B6B0-D0CE31EB769C}" type="pres">
      <dgm:prSet presAssocID="{C6C8392C-9804-4100-A699-727DD876E0CE}" presName="circ2Tx" presStyleLbl="revTx" presStyleIdx="0" presStyleCnt="0" custScaleX="223209" custLinFactNeighborX="47424" custLinFactNeighborY="61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08219-2445-454B-A8DE-061D7BF6E699}" type="pres">
      <dgm:prSet presAssocID="{567349AB-479D-4242-9230-4FB9E95D22F2}" presName="circ3" presStyleLbl="vennNode1" presStyleIdx="2" presStyleCnt="7"/>
      <dgm:spPr/>
      <dgm:t>
        <a:bodyPr/>
        <a:lstStyle/>
        <a:p>
          <a:endParaRPr lang="en-US"/>
        </a:p>
      </dgm:t>
    </dgm:pt>
    <dgm:pt modelId="{FDD525E2-E015-49F8-8E2C-D3C47F6B808D}" type="pres">
      <dgm:prSet presAssocID="{567349AB-479D-4242-9230-4FB9E95D22F2}" presName="circ3Tx" presStyleLbl="revTx" presStyleIdx="0" presStyleCnt="0" custScaleX="230116" custLinFactNeighborX="42115" custLinFactNeighborY="23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664C9-D165-4C9C-ABBF-C21A874FE39A}" type="pres">
      <dgm:prSet presAssocID="{B3F403EF-4671-4E0B-B286-34E4A0698ED0}" presName="circ4" presStyleLbl="vennNode1" presStyleIdx="3" presStyleCnt="7"/>
      <dgm:spPr/>
      <dgm:t>
        <a:bodyPr/>
        <a:lstStyle/>
        <a:p>
          <a:endParaRPr lang="en-US"/>
        </a:p>
      </dgm:t>
    </dgm:pt>
    <dgm:pt modelId="{874EF0E7-ECE7-49DA-A67A-E05DC0EC4503}" type="pres">
      <dgm:prSet presAssocID="{B3F403EF-4671-4E0B-B286-34E4A0698ED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13B357-CF48-432E-B568-135A5721C38B}" type="pres">
      <dgm:prSet presAssocID="{3470A87D-70D8-473A-A67E-E653DDAB28C1}" presName="circ5" presStyleLbl="vennNode1" presStyleIdx="4" presStyleCnt="7"/>
      <dgm:spPr/>
      <dgm:t>
        <a:bodyPr/>
        <a:lstStyle/>
        <a:p>
          <a:endParaRPr lang="en-US"/>
        </a:p>
      </dgm:t>
    </dgm:pt>
    <dgm:pt modelId="{F3C524E3-7C52-443D-8E13-DD3248619641}" type="pres">
      <dgm:prSet presAssocID="{3470A87D-70D8-473A-A67E-E653DDAB28C1}" presName="circ5Tx" presStyleLbl="revTx" presStyleIdx="0" presStyleCnt="0" custAng="0" custScaleX="214941" custLinFactNeighborX="-26633" custLinFactNeighborY="10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EC7371-384F-4E88-BDF7-C8A559DF92D1}" type="pres">
      <dgm:prSet presAssocID="{3F3477E2-9635-4AF0-9400-D7C3987025E3}" presName="circ6" presStyleLbl="vennNode1" presStyleIdx="5" presStyleCnt="7"/>
      <dgm:spPr/>
      <dgm:t>
        <a:bodyPr/>
        <a:lstStyle/>
        <a:p>
          <a:endParaRPr lang="en-US"/>
        </a:p>
      </dgm:t>
    </dgm:pt>
    <dgm:pt modelId="{3943355C-C5AD-470D-8AAB-961F5DE9269B}" type="pres">
      <dgm:prSet presAssocID="{3F3477E2-9635-4AF0-9400-D7C3987025E3}" presName="circ6Tx" presStyleLbl="revTx" presStyleIdx="0" presStyleCnt="0" custLinFactNeighborX="-26633" custLinFactNeighborY="-10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D1299-FC45-41AD-84A5-24F04E262716}" type="pres">
      <dgm:prSet presAssocID="{6080550C-0F82-44D2-A869-623368CFCE76}" presName="circ7" presStyleLbl="vennNode1" presStyleIdx="6" presStyleCnt="7"/>
      <dgm:spPr/>
      <dgm:t>
        <a:bodyPr/>
        <a:lstStyle/>
        <a:p>
          <a:endParaRPr lang="en-US"/>
        </a:p>
      </dgm:t>
    </dgm:pt>
    <dgm:pt modelId="{BCDA4F9C-6954-4B34-BB77-3A6A5724547C}" type="pres">
      <dgm:prSet presAssocID="{6080550C-0F82-44D2-A869-623368CFCE76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CCAD09-DC36-4A5C-9A76-9E52CDA49CAE}" type="presOf" srcId="{3F3477E2-9635-4AF0-9400-D7C3987025E3}" destId="{3943355C-C5AD-470D-8AAB-961F5DE9269B}" srcOrd="0" destOrd="0" presId="urn:microsoft.com/office/officeart/2005/8/layout/venn1"/>
    <dgm:cxn modelId="{7F72FB17-EA91-4C99-BB85-B2A5C8AA791B}" type="presOf" srcId="{3470A87D-70D8-473A-A67E-E653DDAB28C1}" destId="{F3C524E3-7C52-443D-8E13-DD3248619641}" srcOrd="0" destOrd="0" presId="urn:microsoft.com/office/officeart/2005/8/layout/venn1"/>
    <dgm:cxn modelId="{8E218BBB-14BA-4A66-893F-4FB4AD384108}" srcId="{D8D1F52D-C40D-43CA-B34A-2B986D5AB0EA}" destId="{D7D44968-AA8D-4BC3-871A-5373F6417D06}" srcOrd="0" destOrd="0" parTransId="{DBCCCD06-C324-42FE-AE9D-6D034A9E2151}" sibTransId="{60AD8E0C-703D-4ADF-BF05-1179E67BE81C}"/>
    <dgm:cxn modelId="{1E09E008-15E3-4DEA-8F43-8820E1589972}" srcId="{D8D1F52D-C40D-43CA-B34A-2B986D5AB0EA}" destId="{B3F403EF-4671-4E0B-B286-34E4A0698ED0}" srcOrd="3" destOrd="0" parTransId="{71B1118A-A4F7-4DE1-9C50-C3F669DBA656}" sibTransId="{5A04A996-4D88-4617-BC20-9A0E24202BA8}"/>
    <dgm:cxn modelId="{83D20CDF-A521-4024-8C3C-66C85B5B7510}" type="presOf" srcId="{C6C8392C-9804-4100-A699-727DD876E0CE}" destId="{CDC0CA2E-2CF9-450E-B6B0-D0CE31EB769C}" srcOrd="0" destOrd="0" presId="urn:microsoft.com/office/officeart/2005/8/layout/venn1"/>
    <dgm:cxn modelId="{4977368C-7437-417D-BBC5-02DDD281FD52}" type="presOf" srcId="{6080550C-0F82-44D2-A869-623368CFCE76}" destId="{BCDA4F9C-6954-4B34-BB77-3A6A5724547C}" srcOrd="0" destOrd="0" presId="urn:microsoft.com/office/officeart/2005/8/layout/venn1"/>
    <dgm:cxn modelId="{7FF696BF-03B5-400E-8769-366938ABA827}" srcId="{D8D1F52D-C40D-43CA-B34A-2B986D5AB0EA}" destId="{3470A87D-70D8-473A-A67E-E653DDAB28C1}" srcOrd="4" destOrd="0" parTransId="{06A4045F-220B-453A-9895-C6622D186115}" sibTransId="{3CAEE5A1-8951-41A5-BA04-18B570EEFDB7}"/>
    <dgm:cxn modelId="{C798F380-733C-48FB-B7D7-2662B26685A4}" srcId="{D8D1F52D-C40D-43CA-B34A-2B986D5AB0EA}" destId="{6080550C-0F82-44D2-A869-623368CFCE76}" srcOrd="6" destOrd="0" parTransId="{2959F881-C43B-4709-978A-E0B77F4F3F27}" sibTransId="{44BE5F71-F11D-4F69-82E0-D2DE68D2DD9C}"/>
    <dgm:cxn modelId="{DF88A84D-C439-4239-84BD-58C0F56E7E2B}" type="presOf" srcId="{D7D44968-AA8D-4BC3-871A-5373F6417D06}" destId="{6A96B2D9-A7E3-4CB9-902D-F6245E81BB89}" srcOrd="0" destOrd="0" presId="urn:microsoft.com/office/officeart/2005/8/layout/venn1"/>
    <dgm:cxn modelId="{75C719CF-AAB0-4E99-9A33-CE76CBC8BDE8}" type="presOf" srcId="{D8D1F52D-C40D-43CA-B34A-2B986D5AB0EA}" destId="{8F00A90F-2896-4CC7-BC96-918302976F2B}" srcOrd="0" destOrd="0" presId="urn:microsoft.com/office/officeart/2005/8/layout/venn1"/>
    <dgm:cxn modelId="{138DCBD6-5E30-4F28-89E1-35C2ECD6EA5B}" srcId="{D8D1F52D-C40D-43CA-B34A-2B986D5AB0EA}" destId="{3F3477E2-9635-4AF0-9400-D7C3987025E3}" srcOrd="5" destOrd="0" parTransId="{2A31623A-B116-4902-8BAF-36A2EE7DE31F}" sibTransId="{55FCCD4C-6BBB-4512-89D9-BBBC83B94D8A}"/>
    <dgm:cxn modelId="{4D57FF73-DB78-4E1B-8A56-8D41E4C81A67}" srcId="{D8D1F52D-C40D-43CA-B34A-2B986D5AB0EA}" destId="{567349AB-479D-4242-9230-4FB9E95D22F2}" srcOrd="2" destOrd="0" parTransId="{960FB517-2C88-42B8-9E1A-73CED554E630}" sibTransId="{8C8515C1-FA81-426C-BB60-F9BDF0060677}"/>
    <dgm:cxn modelId="{76F94D7C-5C30-4679-81E8-17017C35E3F8}" type="presOf" srcId="{567349AB-479D-4242-9230-4FB9E95D22F2}" destId="{FDD525E2-E015-49F8-8E2C-D3C47F6B808D}" srcOrd="0" destOrd="0" presId="urn:microsoft.com/office/officeart/2005/8/layout/venn1"/>
    <dgm:cxn modelId="{F435CC8B-7AAC-4E60-B356-B650B74E4168}" type="presOf" srcId="{B3F403EF-4671-4E0B-B286-34E4A0698ED0}" destId="{874EF0E7-ECE7-49DA-A67A-E05DC0EC4503}" srcOrd="0" destOrd="0" presId="urn:microsoft.com/office/officeart/2005/8/layout/venn1"/>
    <dgm:cxn modelId="{D488EDE2-1429-4FC0-AE10-037133980477}" srcId="{D8D1F52D-C40D-43CA-B34A-2B986D5AB0EA}" destId="{C6C8392C-9804-4100-A699-727DD876E0CE}" srcOrd="1" destOrd="0" parTransId="{0FAC8E61-0A51-4852-B544-4175B4374191}" sibTransId="{09F36783-0710-49D5-9826-611185AFB365}"/>
    <dgm:cxn modelId="{BB01ADF6-E5CE-4974-9876-F0BC1D70C4A3}" type="presParOf" srcId="{8F00A90F-2896-4CC7-BC96-918302976F2B}" destId="{867B007D-6C60-4F79-BACE-72EBE420B2FA}" srcOrd="0" destOrd="0" presId="urn:microsoft.com/office/officeart/2005/8/layout/venn1"/>
    <dgm:cxn modelId="{C1435868-F7C6-4BFD-B0FF-B1AE4EE4CB6C}" type="presParOf" srcId="{8F00A90F-2896-4CC7-BC96-918302976F2B}" destId="{6A96B2D9-A7E3-4CB9-902D-F6245E81BB89}" srcOrd="1" destOrd="0" presId="urn:microsoft.com/office/officeart/2005/8/layout/venn1"/>
    <dgm:cxn modelId="{01DB815B-C5FA-4E89-AB94-116EF2208416}" type="presParOf" srcId="{8F00A90F-2896-4CC7-BC96-918302976F2B}" destId="{3DA7B4A8-2CA0-4AA7-B60A-2DAD3CCDFF7F}" srcOrd="2" destOrd="0" presId="urn:microsoft.com/office/officeart/2005/8/layout/venn1"/>
    <dgm:cxn modelId="{A46D9409-F0C8-4FEF-98B7-E9BDC2167D2B}" type="presParOf" srcId="{8F00A90F-2896-4CC7-BC96-918302976F2B}" destId="{CDC0CA2E-2CF9-450E-B6B0-D0CE31EB769C}" srcOrd="3" destOrd="0" presId="urn:microsoft.com/office/officeart/2005/8/layout/venn1"/>
    <dgm:cxn modelId="{10BE2DEA-A4FD-41D5-AEC7-451DAEDEE32C}" type="presParOf" srcId="{8F00A90F-2896-4CC7-BC96-918302976F2B}" destId="{8F308219-2445-454B-A8DE-061D7BF6E699}" srcOrd="4" destOrd="0" presId="urn:microsoft.com/office/officeart/2005/8/layout/venn1"/>
    <dgm:cxn modelId="{21370116-A199-4AE3-A48E-3EDFC2E00819}" type="presParOf" srcId="{8F00A90F-2896-4CC7-BC96-918302976F2B}" destId="{FDD525E2-E015-49F8-8E2C-D3C47F6B808D}" srcOrd="5" destOrd="0" presId="urn:microsoft.com/office/officeart/2005/8/layout/venn1"/>
    <dgm:cxn modelId="{7702EDE5-EC21-43D3-9EB4-A2F610B69CDE}" type="presParOf" srcId="{8F00A90F-2896-4CC7-BC96-918302976F2B}" destId="{2B4664C9-D165-4C9C-ABBF-C21A874FE39A}" srcOrd="6" destOrd="0" presId="urn:microsoft.com/office/officeart/2005/8/layout/venn1"/>
    <dgm:cxn modelId="{EB8116A0-DE9B-45A2-9002-ED49D801515B}" type="presParOf" srcId="{8F00A90F-2896-4CC7-BC96-918302976F2B}" destId="{874EF0E7-ECE7-49DA-A67A-E05DC0EC4503}" srcOrd="7" destOrd="0" presId="urn:microsoft.com/office/officeart/2005/8/layout/venn1"/>
    <dgm:cxn modelId="{0F820CB3-AFEB-4314-9062-7E08E04A4793}" type="presParOf" srcId="{8F00A90F-2896-4CC7-BC96-918302976F2B}" destId="{6913B357-CF48-432E-B568-135A5721C38B}" srcOrd="8" destOrd="0" presId="urn:microsoft.com/office/officeart/2005/8/layout/venn1"/>
    <dgm:cxn modelId="{1595AC6E-12E5-451D-AE2E-23827B80A5EB}" type="presParOf" srcId="{8F00A90F-2896-4CC7-BC96-918302976F2B}" destId="{F3C524E3-7C52-443D-8E13-DD3248619641}" srcOrd="9" destOrd="0" presId="urn:microsoft.com/office/officeart/2005/8/layout/venn1"/>
    <dgm:cxn modelId="{3A3EE4F3-8F5D-408A-9067-DF12604D01A7}" type="presParOf" srcId="{8F00A90F-2896-4CC7-BC96-918302976F2B}" destId="{66EC7371-384F-4E88-BDF7-C8A559DF92D1}" srcOrd="10" destOrd="0" presId="urn:microsoft.com/office/officeart/2005/8/layout/venn1"/>
    <dgm:cxn modelId="{83F8E45E-4F9F-4426-A431-57EE78A145A9}" type="presParOf" srcId="{8F00A90F-2896-4CC7-BC96-918302976F2B}" destId="{3943355C-C5AD-470D-8AAB-961F5DE9269B}" srcOrd="11" destOrd="0" presId="urn:microsoft.com/office/officeart/2005/8/layout/venn1"/>
    <dgm:cxn modelId="{C3F5EDC3-7FC6-41A4-AF29-FC34C443D9FC}" type="presParOf" srcId="{8F00A90F-2896-4CC7-BC96-918302976F2B}" destId="{06CD1299-FC45-41AD-84A5-24F04E262716}" srcOrd="12" destOrd="0" presId="urn:microsoft.com/office/officeart/2005/8/layout/venn1"/>
    <dgm:cxn modelId="{AF9AD8EE-A3E4-4ADC-81FB-FB1EE94B97BB}" type="presParOf" srcId="{8F00A90F-2896-4CC7-BC96-918302976F2B}" destId="{BCDA4F9C-6954-4B34-BB77-3A6A5724547C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DE572F-61C1-48CE-9D65-AECD1D7D7F73}" type="doc">
      <dgm:prSet loTypeId="urn:microsoft.com/office/officeart/2005/8/layout/vList2" loCatId="list" qsTypeId="urn:microsoft.com/office/officeart/2005/8/quickstyle/3d1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A8BB018-2E10-4874-9705-9DCF35E3316F}">
      <dgm:prSet/>
      <dgm:spPr/>
      <dgm:t>
        <a:bodyPr/>
        <a:lstStyle/>
        <a:p>
          <a:pPr rtl="0"/>
          <a:r>
            <a:rPr lang="en-US" b="1" dirty="0" smtClean="0"/>
            <a:t>Lack of resources</a:t>
          </a:r>
          <a:r>
            <a:rPr lang="en-US" dirty="0" smtClean="0"/>
            <a:t>: communications, finding a clouds expert</a:t>
          </a:r>
          <a:endParaRPr lang="et-EE" dirty="0"/>
        </a:p>
      </dgm:t>
    </dgm:pt>
    <dgm:pt modelId="{466B85CF-2BA8-4295-BE63-57B78E0013F6}" type="parTrans" cxnId="{33322A57-046C-40B0-8A96-F6730DC63DEF}">
      <dgm:prSet/>
      <dgm:spPr/>
      <dgm:t>
        <a:bodyPr/>
        <a:lstStyle/>
        <a:p>
          <a:endParaRPr lang="en-US"/>
        </a:p>
      </dgm:t>
    </dgm:pt>
    <dgm:pt modelId="{C7F1A26B-96D6-4ED5-9157-B2D915A24B4F}" type="sibTrans" cxnId="{33322A57-046C-40B0-8A96-F6730DC63DEF}">
      <dgm:prSet/>
      <dgm:spPr/>
      <dgm:t>
        <a:bodyPr/>
        <a:lstStyle/>
        <a:p>
          <a:endParaRPr lang="en-US"/>
        </a:p>
      </dgm:t>
    </dgm:pt>
    <dgm:pt modelId="{B40BC4F2-2FB3-452F-A572-196C08E96096}">
      <dgm:prSet/>
      <dgm:spPr/>
      <dgm:t>
        <a:bodyPr/>
        <a:lstStyle/>
        <a:p>
          <a:pPr rtl="0"/>
          <a:r>
            <a:rPr lang="en-US" b="1" smtClean="0"/>
            <a:t>Decision making is complicated: </a:t>
          </a:r>
          <a:r>
            <a:rPr lang="en-US" smtClean="0"/>
            <a:t>role, procedures, NREN vs commercial cloud</a:t>
          </a:r>
          <a:endParaRPr lang="et-EE"/>
        </a:p>
      </dgm:t>
    </dgm:pt>
    <dgm:pt modelId="{C98E7EB3-C4D8-4751-80F7-E57482EFADA6}" type="parTrans" cxnId="{1B18447C-44CD-4693-94E4-23057E03DB23}">
      <dgm:prSet/>
      <dgm:spPr/>
      <dgm:t>
        <a:bodyPr/>
        <a:lstStyle/>
        <a:p>
          <a:endParaRPr lang="en-US"/>
        </a:p>
      </dgm:t>
    </dgm:pt>
    <dgm:pt modelId="{47EAE891-291B-42DA-BFAF-D0B7A6D34024}" type="sibTrans" cxnId="{1B18447C-44CD-4693-94E4-23057E03DB23}">
      <dgm:prSet/>
      <dgm:spPr/>
      <dgm:t>
        <a:bodyPr/>
        <a:lstStyle/>
        <a:p>
          <a:endParaRPr lang="en-US"/>
        </a:p>
      </dgm:t>
    </dgm:pt>
    <dgm:pt modelId="{9F3DDCB6-76A2-4E88-B1B6-A77C0ADD1CA3}">
      <dgm:prSet/>
      <dgm:spPr/>
      <dgm:t>
        <a:bodyPr/>
        <a:lstStyle/>
        <a:p>
          <a:pPr rtl="0"/>
          <a:r>
            <a:rPr lang="en-US" b="1" smtClean="0"/>
            <a:t>Understanding: </a:t>
          </a:r>
          <a:r>
            <a:rPr lang="en-US" smtClean="0"/>
            <a:t>FW offerings, pricing, unique selling point, clouds</a:t>
          </a:r>
          <a:endParaRPr lang="et-EE"/>
        </a:p>
      </dgm:t>
    </dgm:pt>
    <dgm:pt modelId="{7FA8689E-E703-4BD9-BF00-C3E9478E047C}" type="parTrans" cxnId="{09283E6A-3068-4B65-8104-CE0EEB9B55D5}">
      <dgm:prSet/>
      <dgm:spPr/>
      <dgm:t>
        <a:bodyPr/>
        <a:lstStyle/>
        <a:p>
          <a:endParaRPr lang="en-US"/>
        </a:p>
      </dgm:t>
    </dgm:pt>
    <dgm:pt modelId="{B7CB094D-A0A9-4F8C-9F05-7272F4EBB681}" type="sibTrans" cxnId="{09283E6A-3068-4B65-8104-CE0EEB9B55D5}">
      <dgm:prSet/>
      <dgm:spPr/>
      <dgm:t>
        <a:bodyPr/>
        <a:lstStyle/>
        <a:p>
          <a:endParaRPr lang="en-US"/>
        </a:p>
      </dgm:t>
    </dgm:pt>
    <dgm:pt modelId="{1020E8ED-057E-4A5F-8EC1-0AAF221FC2E8}">
      <dgm:prSet/>
      <dgm:spPr/>
      <dgm:t>
        <a:bodyPr/>
        <a:lstStyle/>
        <a:p>
          <a:pPr rtl="0"/>
          <a:r>
            <a:rPr lang="en-US" b="1" smtClean="0"/>
            <a:t>Changing practices: </a:t>
          </a:r>
          <a:r>
            <a:rPr lang="en-US" smtClean="0"/>
            <a:t>services become charged, governmental procurement used</a:t>
          </a:r>
          <a:endParaRPr lang="et-EE"/>
        </a:p>
      </dgm:t>
    </dgm:pt>
    <dgm:pt modelId="{DBBB035B-C6B8-41D9-842F-EB9ECB9311B0}" type="parTrans" cxnId="{EE8FA2B0-9983-4398-A8FD-A9F2AE19EEEE}">
      <dgm:prSet/>
      <dgm:spPr/>
      <dgm:t>
        <a:bodyPr/>
        <a:lstStyle/>
        <a:p>
          <a:endParaRPr lang="en-US"/>
        </a:p>
      </dgm:t>
    </dgm:pt>
    <dgm:pt modelId="{ADC772EB-37BB-4774-948A-4690DAB057F7}" type="sibTrans" cxnId="{EE8FA2B0-9983-4398-A8FD-A9F2AE19EEEE}">
      <dgm:prSet/>
      <dgm:spPr/>
      <dgm:t>
        <a:bodyPr/>
        <a:lstStyle/>
        <a:p>
          <a:endParaRPr lang="en-US"/>
        </a:p>
      </dgm:t>
    </dgm:pt>
    <dgm:pt modelId="{8072767D-85F0-4D66-BEAE-E5262F7F592B}">
      <dgm:prSet/>
      <dgm:spPr/>
      <dgm:t>
        <a:bodyPr/>
        <a:lstStyle/>
        <a:p>
          <a:pPr rtl="0"/>
          <a:r>
            <a:rPr lang="en-US" b="1" dirty="0" smtClean="0"/>
            <a:t>Availability of a provider or a service in the FW</a:t>
          </a:r>
          <a:endParaRPr lang="et-EE" dirty="0"/>
        </a:p>
      </dgm:t>
    </dgm:pt>
    <dgm:pt modelId="{F743EF20-CF39-4A00-B8A6-9387ABCD9A4D}" type="parTrans" cxnId="{878D167A-5212-45A3-AE43-3FAF617F5EC5}">
      <dgm:prSet/>
      <dgm:spPr/>
      <dgm:t>
        <a:bodyPr/>
        <a:lstStyle/>
        <a:p>
          <a:endParaRPr lang="en-US"/>
        </a:p>
      </dgm:t>
    </dgm:pt>
    <dgm:pt modelId="{23649F7D-FDA6-477A-A0CD-03B731998F7F}" type="sibTrans" cxnId="{878D167A-5212-45A3-AE43-3FAF617F5EC5}">
      <dgm:prSet/>
      <dgm:spPr/>
      <dgm:t>
        <a:bodyPr/>
        <a:lstStyle/>
        <a:p>
          <a:endParaRPr lang="en-US"/>
        </a:p>
      </dgm:t>
    </dgm:pt>
    <dgm:pt modelId="{70C7FFC9-C670-4180-ABEC-0834A90E079C}">
      <dgm:prSet/>
      <dgm:spPr/>
      <dgm:t>
        <a:bodyPr/>
        <a:lstStyle/>
        <a:p>
          <a:pPr rtl="0"/>
          <a:r>
            <a:rPr lang="en-US" b="1" dirty="0" smtClean="0"/>
            <a:t>Reseller conflicts</a:t>
          </a:r>
          <a:endParaRPr lang="et-EE" dirty="0"/>
        </a:p>
      </dgm:t>
    </dgm:pt>
    <dgm:pt modelId="{057626EC-7FFB-4C6E-BB2F-2F0BE41E6FDD}" type="parTrans" cxnId="{C1C46EC7-29C6-41F0-AC7A-D32B41C9BD86}">
      <dgm:prSet/>
      <dgm:spPr/>
      <dgm:t>
        <a:bodyPr/>
        <a:lstStyle/>
        <a:p>
          <a:endParaRPr lang="en-US"/>
        </a:p>
      </dgm:t>
    </dgm:pt>
    <dgm:pt modelId="{EB23AB4C-00C6-4AA7-BC90-1F18959D249B}" type="sibTrans" cxnId="{C1C46EC7-29C6-41F0-AC7A-D32B41C9BD86}">
      <dgm:prSet/>
      <dgm:spPr/>
      <dgm:t>
        <a:bodyPr/>
        <a:lstStyle/>
        <a:p>
          <a:endParaRPr lang="en-US"/>
        </a:p>
      </dgm:t>
    </dgm:pt>
    <dgm:pt modelId="{7B32BE6A-E254-42FC-910E-77BA9C5F7D1E}">
      <dgm:prSet/>
      <dgm:spPr/>
      <dgm:t>
        <a:bodyPr/>
        <a:lstStyle/>
        <a:p>
          <a:pPr rtl="0"/>
          <a:r>
            <a:rPr lang="en-US" smtClean="0"/>
            <a:t>Special deal with a provider outside the FW </a:t>
          </a:r>
          <a:endParaRPr lang="et-EE"/>
        </a:p>
      </dgm:t>
    </dgm:pt>
    <dgm:pt modelId="{020D804E-6A4C-4E0F-9155-E0166E9EAC87}" type="parTrans" cxnId="{7BACADC6-E6B1-48CE-8729-44F584A0B41F}">
      <dgm:prSet/>
      <dgm:spPr/>
      <dgm:t>
        <a:bodyPr/>
        <a:lstStyle/>
        <a:p>
          <a:endParaRPr lang="en-US"/>
        </a:p>
      </dgm:t>
    </dgm:pt>
    <dgm:pt modelId="{460F2E7E-53B6-43B9-8ED8-0344430795E1}" type="sibTrans" cxnId="{7BACADC6-E6B1-48CE-8729-44F584A0B41F}">
      <dgm:prSet/>
      <dgm:spPr/>
      <dgm:t>
        <a:bodyPr/>
        <a:lstStyle/>
        <a:p>
          <a:endParaRPr lang="en-US"/>
        </a:p>
      </dgm:t>
    </dgm:pt>
    <dgm:pt modelId="{C5B34348-7789-4EA7-86D9-CC9BE054DA9A}">
      <dgm:prSet/>
      <dgm:spPr/>
      <dgm:t>
        <a:bodyPr/>
        <a:lstStyle/>
        <a:p>
          <a:pPr rtl="0"/>
          <a:r>
            <a:rPr lang="en-US" smtClean="0"/>
            <a:t>Different resellers used via FW than before outside the FW</a:t>
          </a:r>
          <a:endParaRPr lang="et-EE"/>
        </a:p>
      </dgm:t>
    </dgm:pt>
    <dgm:pt modelId="{68F0C499-0B91-45D6-8532-A49779059261}" type="parTrans" cxnId="{D44B4AD3-4FE0-4CFA-ADBA-2815C3DCC0D1}">
      <dgm:prSet/>
      <dgm:spPr/>
      <dgm:t>
        <a:bodyPr/>
        <a:lstStyle/>
        <a:p>
          <a:endParaRPr lang="en-US"/>
        </a:p>
      </dgm:t>
    </dgm:pt>
    <dgm:pt modelId="{F0589209-11C8-4CDF-BE22-3347F338BC76}" type="sibTrans" cxnId="{D44B4AD3-4FE0-4CFA-ADBA-2815C3DCC0D1}">
      <dgm:prSet/>
      <dgm:spPr/>
      <dgm:t>
        <a:bodyPr/>
        <a:lstStyle/>
        <a:p>
          <a:endParaRPr lang="en-US"/>
        </a:p>
      </dgm:t>
    </dgm:pt>
    <dgm:pt modelId="{5E5D012C-2ED0-42CA-9470-2EC7478F5B5D}" type="pres">
      <dgm:prSet presAssocID="{4DDE572F-61C1-48CE-9D65-AECD1D7D7F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36BD85-3454-4831-AD7C-47C1AD63C5E3}" type="pres">
      <dgm:prSet presAssocID="{3A8BB018-2E10-4874-9705-9DCF35E3316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C7BFC6-A0D7-4302-8F04-1EA5CE14C168}" type="pres">
      <dgm:prSet presAssocID="{C7F1A26B-96D6-4ED5-9157-B2D915A24B4F}" presName="spacer" presStyleCnt="0"/>
      <dgm:spPr/>
    </dgm:pt>
    <dgm:pt modelId="{6FF54245-D8FC-4901-A2FB-9F7A5C8D0D02}" type="pres">
      <dgm:prSet presAssocID="{B40BC4F2-2FB3-452F-A572-196C08E96096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7F90E4-DAAC-49FB-BD03-6AF1CB92EEDD}" type="pres">
      <dgm:prSet presAssocID="{47EAE891-291B-42DA-BFAF-D0B7A6D34024}" presName="spacer" presStyleCnt="0"/>
      <dgm:spPr/>
    </dgm:pt>
    <dgm:pt modelId="{71034F00-DE85-4866-882F-D14B0B7ACD9A}" type="pres">
      <dgm:prSet presAssocID="{9F3DDCB6-76A2-4E88-B1B6-A77C0ADD1CA3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1B2468-21B6-431B-91DB-7B08335B3BA0}" type="pres">
      <dgm:prSet presAssocID="{B7CB094D-A0A9-4F8C-9F05-7272F4EBB681}" presName="spacer" presStyleCnt="0"/>
      <dgm:spPr/>
    </dgm:pt>
    <dgm:pt modelId="{70E55A66-5990-4E1A-A683-0127D6C64D30}" type="pres">
      <dgm:prSet presAssocID="{1020E8ED-057E-4A5F-8EC1-0AAF221FC2E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8AA4AE-3B82-4193-B4FC-3FA97825FB22}" type="pres">
      <dgm:prSet presAssocID="{ADC772EB-37BB-4774-948A-4690DAB057F7}" presName="spacer" presStyleCnt="0"/>
      <dgm:spPr/>
    </dgm:pt>
    <dgm:pt modelId="{5B671870-2598-4472-8C59-4715EAAC46A2}" type="pres">
      <dgm:prSet presAssocID="{8072767D-85F0-4D66-BEAE-E5262F7F592B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6E769D-1915-4515-AACD-3200325AFFE5}" type="pres">
      <dgm:prSet presAssocID="{23649F7D-FDA6-477A-A0CD-03B731998F7F}" presName="spacer" presStyleCnt="0"/>
      <dgm:spPr/>
    </dgm:pt>
    <dgm:pt modelId="{37C70BF1-DADC-45E5-BB7E-A92E5678755F}" type="pres">
      <dgm:prSet presAssocID="{70C7FFC9-C670-4180-ABEC-0834A90E079C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916883-1496-4A36-AC00-75F0E310FEF5}" type="pres">
      <dgm:prSet presAssocID="{70C7FFC9-C670-4180-ABEC-0834A90E079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4B4AD3-4FE0-4CFA-ADBA-2815C3DCC0D1}" srcId="{70C7FFC9-C670-4180-ABEC-0834A90E079C}" destId="{C5B34348-7789-4EA7-86D9-CC9BE054DA9A}" srcOrd="1" destOrd="0" parTransId="{68F0C499-0B91-45D6-8532-A49779059261}" sibTransId="{F0589209-11C8-4CDF-BE22-3347F338BC76}"/>
    <dgm:cxn modelId="{DE28C6CE-F213-41E5-AA41-C5F8CBEBCC06}" type="presOf" srcId="{3A8BB018-2E10-4874-9705-9DCF35E3316F}" destId="{4536BD85-3454-4831-AD7C-47C1AD63C5E3}" srcOrd="0" destOrd="0" presId="urn:microsoft.com/office/officeart/2005/8/layout/vList2"/>
    <dgm:cxn modelId="{B8898450-06F8-43CA-985A-10D61B99F303}" type="presOf" srcId="{C5B34348-7789-4EA7-86D9-CC9BE054DA9A}" destId="{7C916883-1496-4A36-AC00-75F0E310FEF5}" srcOrd="0" destOrd="1" presId="urn:microsoft.com/office/officeart/2005/8/layout/vList2"/>
    <dgm:cxn modelId="{6F1D90A7-8A6A-4853-88ED-FBD6AAA328F3}" type="presOf" srcId="{B40BC4F2-2FB3-452F-A572-196C08E96096}" destId="{6FF54245-D8FC-4901-A2FB-9F7A5C8D0D02}" srcOrd="0" destOrd="0" presId="urn:microsoft.com/office/officeart/2005/8/layout/vList2"/>
    <dgm:cxn modelId="{33322A57-046C-40B0-8A96-F6730DC63DEF}" srcId="{4DDE572F-61C1-48CE-9D65-AECD1D7D7F73}" destId="{3A8BB018-2E10-4874-9705-9DCF35E3316F}" srcOrd="0" destOrd="0" parTransId="{466B85CF-2BA8-4295-BE63-57B78E0013F6}" sibTransId="{C7F1A26B-96D6-4ED5-9157-B2D915A24B4F}"/>
    <dgm:cxn modelId="{560D8D9F-A133-449B-BF49-56BAE4929A17}" type="presOf" srcId="{7B32BE6A-E254-42FC-910E-77BA9C5F7D1E}" destId="{7C916883-1496-4A36-AC00-75F0E310FEF5}" srcOrd="0" destOrd="0" presId="urn:microsoft.com/office/officeart/2005/8/layout/vList2"/>
    <dgm:cxn modelId="{F69F1616-E25A-4BF0-AB85-E0A73D3BD856}" type="presOf" srcId="{8072767D-85F0-4D66-BEAE-E5262F7F592B}" destId="{5B671870-2598-4472-8C59-4715EAAC46A2}" srcOrd="0" destOrd="0" presId="urn:microsoft.com/office/officeart/2005/8/layout/vList2"/>
    <dgm:cxn modelId="{EE8FA2B0-9983-4398-A8FD-A9F2AE19EEEE}" srcId="{4DDE572F-61C1-48CE-9D65-AECD1D7D7F73}" destId="{1020E8ED-057E-4A5F-8EC1-0AAF221FC2E8}" srcOrd="3" destOrd="0" parTransId="{DBBB035B-C6B8-41D9-842F-EB9ECB9311B0}" sibTransId="{ADC772EB-37BB-4774-948A-4690DAB057F7}"/>
    <dgm:cxn modelId="{CD6C1470-EFD6-4AB0-8101-B9FFD1BE3395}" type="presOf" srcId="{70C7FFC9-C670-4180-ABEC-0834A90E079C}" destId="{37C70BF1-DADC-45E5-BB7E-A92E5678755F}" srcOrd="0" destOrd="0" presId="urn:microsoft.com/office/officeart/2005/8/layout/vList2"/>
    <dgm:cxn modelId="{654ED685-E83D-440D-BCCE-6CB48EC8AEDE}" type="presOf" srcId="{9F3DDCB6-76A2-4E88-B1B6-A77C0ADD1CA3}" destId="{71034F00-DE85-4866-882F-D14B0B7ACD9A}" srcOrd="0" destOrd="0" presId="urn:microsoft.com/office/officeart/2005/8/layout/vList2"/>
    <dgm:cxn modelId="{09283E6A-3068-4B65-8104-CE0EEB9B55D5}" srcId="{4DDE572F-61C1-48CE-9D65-AECD1D7D7F73}" destId="{9F3DDCB6-76A2-4E88-B1B6-A77C0ADD1CA3}" srcOrd="2" destOrd="0" parTransId="{7FA8689E-E703-4BD9-BF00-C3E9478E047C}" sibTransId="{B7CB094D-A0A9-4F8C-9F05-7272F4EBB681}"/>
    <dgm:cxn modelId="{7BACADC6-E6B1-48CE-8729-44F584A0B41F}" srcId="{70C7FFC9-C670-4180-ABEC-0834A90E079C}" destId="{7B32BE6A-E254-42FC-910E-77BA9C5F7D1E}" srcOrd="0" destOrd="0" parTransId="{020D804E-6A4C-4E0F-9155-E0166E9EAC87}" sibTransId="{460F2E7E-53B6-43B9-8ED8-0344430795E1}"/>
    <dgm:cxn modelId="{878D167A-5212-45A3-AE43-3FAF617F5EC5}" srcId="{4DDE572F-61C1-48CE-9D65-AECD1D7D7F73}" destId="{8072767D-85F0-4D66-BEAE-E5262F7F592B}" srcOrd="4" destOrd="0" parTransId="{F743EF20-CF39-4A00-B8A6-9387ABCD9A4D}" sibTransId="{23649F7D-FDA6-477A-A0CD-03B731998F7F}"/>
    <dgm:cxn modelId="{C1C46EC7-29C6-41F0-AC7A-D32B41C9BD86}" srcId="{4DDE572F-61C1-48CE-9D65-AECD1D7D7F73}" destId="{70C7FFC9-C670-4180-ABEC-0834A90E079C}" srcOrd="5" destOrd="0" parTransId="{057626EC-7FFB-4C6E-BB2F-2F0BE41E6FDD}" sibTransId="{EB23AB4C-00C6-4AA7-BC90-1F18959D249B}"/>
    <dgm:cxn modelId="{A6BE6475-29E8-4AFE-8A9D-D85205ABEC45}" type="presOf" srcId="{1020E8ED-057E-4A5F-8EC1-0AAF221FC2E8}" destId="{70E55A66-5990-4E1A-A683-0127D6C64D30}" srcOrd="0" destOrd="0" presId="urn:microsoft.com/office/officeart/2005/8/layout/vList2"/>
    <dgm:cxn modelId="{1B18447C-44CD-4693-94E4-23057E03DB23}" srcId="{4DDE572F-61C1-48CE-9D65-AECD1D7D7F73}" destId="{B40BC4F2-2FB3-452F-A572-196C08E96096}" srcOrd="1" destOrd="0" parTransId="{C98E7EB3-C4D8-4751-80F7-E57482EFADA6}" sibTransId="{47EAE891-291B-42DA-BFAF-D0B7A6D34024}"/>
    <dgm:cxn modelId="{C037ECC3-91D7-49D3-8A0A-52D0D5406E3A}" type="presOf" srcId="{4DDE572F-61C1-48CE-9D65-AECD1D7D7F73}" destId="{5E5D012C-2ED0-42CA-9470-2EC7478F5B5D}" srcOrd="0" destOrd="0" presId="urn:microsoft.com/office/officeart/2005/8/layout/vList2"/>
    <dgm:cxn modelId="{1A50C53F-7A52-48A6-9035-AD0042CDE2BB}" type="presParOf" srcId="{5E5D012C-2ED0-42CA-9470-2EC7478F5B5D}" destId="{4536BD85-3454-4831-AD7C-47C1AD63C5E3}" srcOrd="0" destOrd="0" presId="urn:microsoft.com/office/officeart/2005/8/layout/vList2"/>
    <dgm:cxn modelId="{439A38E5-0FFC-4CAA-AA7A-0054BBB51AA6}" type="presParOf" srcId="{5E5D012C-2ED0-42CA-9470-2EC7478F5B5D}" destId="{72C7BFC6-A0D7-4302-8F04-1EA5CE14C168}" srcOrd="1" destOrd="0" presId="urn:microsoft.com/office/officeart/2005/8/layout/vList2"/>
    <dgm:cxn modelId="{7CF81F77-A3BA-4383-A191-71613675D69C}" type="presParOf" srcId="{5E5D012C-2ED0-42CA-9470-2EC7478F5B5D}" destId="{6FF54245-D8FC-4901-A2FB-9F7A5C8D0D02}" srcOrd="2" destOrd="0" presId="urn:microsoft.com/office/officeart/2005/8/layout/vList2"/>
    <dgm:cxn modelId="{234E6EF8-89E7-4743-B407-1AA32D7FE095}" type="presParOf" srcId="{5E5D012C-2ED0-42CA-9470-2EC7478F5B5D}" destId="{F67F90E4-DAAC-49FB-BD03-6AF1CB92EEDD}" srcOrd="3" destOrd="0" presId="urn:microsoft.com/office/officeart/2005/8/layout/vList2"/>
    <dgm:cxn modelId="{438640A1-B2DA-476D-A3C2-C92CC78AED02}" type="presParOf" srcId="{5E5D012C-2ED0-42CA-9470-2EC7478F5B5D}" destId="{71034F00-DE85-4866-882F-D14B0B7ACD9A}" srcOrd="4" destOrd="0" presId="urn:microsoft.com/office/officeart/2005/8/layout/vList2"/>
    <dgm:cxn modelId="{2626BE3B-11B2-4374-9EA0-3BF38F8B317C}" type="presParOf" srcId="{5E5D012C-2ED0-42CA-9470-2EC7478F5B5D}" destId="{951B2468-21B6-431B-91DB-7B08335B3BA0}" srcOrd="5" destOrd="0" presId="urn:microsoft.com/office/officeart/2005/8/layout/vList2"/>
    <dgm:cxn modelId="{65B35F53-746E-4B91-9D34-5B9883FE2D52}" type="presParOf" srcId="{5E5D012C-2ED0-42CA-9470-2EC7478F5B5D}" destId="{70E55A66-5990-4E1A-A683-0127D6C64D30}" srcOrd="6" destOrd="0" presId="urn:microsoft.com/office/officeart/2005/8/layout/vList2"/>
    <dgm:cxn modelId="{40FF639E-BCAD-4634-8451-6C2D1BF5757B}" type="presParOf" srcId="{5E5D012C-2ED0-42CA-9470-2EC7478F5B5D}" destId="{0F8AA4AE-3B82-4193-B4FC-3FA97825FB22}" srcOrd="7" destOrd="0" presId="urn:microsoft.com/office/officeart/2005/8/layout/vList2"/>
    <dgm:cxn modelId="{75FC1BDB-6DD4-42EF-8AD4-064C9D67B6A3}" type="presParOf" srcId="{5E5D012C-2ED0-42CA-9470-2EC7478F5B5D}" destId="{5B671870-2598-4472-8C59-4715EAAC46A2}" srcOrd="8" destOrd="0" presId="urn:microsoft.com/office/officeart/2005/8/layout/vList2"/>
    <dgm:cxn modelId="{C2C8CE2F-B68A-4345-B829-7F90DCB8639A}" type="presParOf" srcId="{5E5D012C-2ED0-42CA-9470-2EC7478F5B5D}" destId="{6D6E769D-1915-4515-AACD-3200325AFFE5}" srcOrd="9" destOrd="0" presId="urn:microsoft.com/office/officeart/2005/8/layout/vList2"/>
    <dgm:cxn modelId="{671FC056-0D0A-48DC-B561-90827EA1F671}" type="presParOf" srcId="{5E5D012C-2ED0-42CA-9470-2EC7478F5B5D}" destId="{37C70BF1-DADC-45E5-BB7E-A92E5678755F}" srcOrd="10" destOrd="0" presId="urn:microsoft.com/office/officeart/2005/8/layout/vList2"/>
    <dgm:cxn modelId="{AD6C1839-BE62-475C-8C29-AE48FB3B92ED}" type="presParOf" srcId="{5E5D012C-2ED0-42CA-9470-2EC7478F5B5D}" destId="{7C916883-1496-4A36-AC00-75F0E310FEF5}" srcOrd="1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00A52-80E9-450D-93E0-3E46A628E3B1}">
      <dsp:nvSpPr>
        <dsp:cNvPr id="0" name=""/>
        <dsp:cNvSpPr/>
      </dsp:nvSpPr>
      <dsp:spPr>
        <a:xfrm>
          <a:off x="0" y="16811"/>
          <a:ext cx="10909299" cy="52767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t-EE" sz="2200" kern="1200" smtClean="0"/>
            <a:t>User events</a:t>
          </a:r>
          <a:endParaRPr lang="et-EE" sz="2200" kern="1200"/>
        </a:p>
      </dsp:txBody>
      <dsp:txXfrm>
        <a:off x="25759" y="42570"/>
        <a:ext cx="10857781" cy="476152"/>
      </dsp:txXfrm>
    </dsp:sp>
    <dsp:sp modelId="{FDB553DC-4ADE-4EA3-AEC2-A2DC58903D68}">
      <dsp:nvSpPr>
        <dsp:cNvPr id="0" name=""/>
        <dsp:cNvSpPr/>
      </dsp:nvSpPr>
      <dsp:spPr>
        <a:xfrm>
          <a:off x="0" y="544481"/>
          <a:ext cx="10909299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3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t-EE" sz="1700" kern="1200" smtClean="0"/>
            <a:t>local workshop, information day, conference, webinar</a:t>
          </a:r>
          <a:endParaRPr lang="et-EE" sz="1700" kern="1200"/>
        </a:p>
      </dsp:txBody>
      <dsp:txXfrm>
        <a:off x="0" y="544481"/>
        <a:ext cx="10909299" cy="364320"/>
      </dsp:txXfrm>
    </dsp:sp>
    <dsp:sp modelId="{31B804B7-77A1-40E4-9628-D039ED310CB8}">
      <dsp:nvSpPr>
        <dsp:cNvPr id="0" name=""/>
        <dsp:cNvSpPr/>
      </dsp:nvSpPr>
      <dsp:spPr>
        <a:xfrm>
          <a:off x="0" y="908801"/>
          <a:ext cx="10909299" cy="527670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t-EE" sz="2200" kern="1200" smtClean="0"/>
            <a:t>Marketing material</a:t>
          </a:r>
          <a:endParaRPr lang="et-EE" sz="2200" kern="1200"/>
        </a:p>
      </dsp:txBody>
      <dsp:txXfrm>
        <a:off x="25759" y="934560"/>
        <a:ext cx="10857781" cy="476152"/>
      </dsp:txXfrm>
    </dsp:sp>
    <dsp:sp modelId="{19CF25F5-76DC-4507-AD94-39568FC843BA}">
      <dsp:nvSpPr>
        <dsp:cNvPr id="0" name=""/>
        <dsp:cNvSpPr/>
      </dsp:nvSpPr>
      <dsp:spPr>
        <a:xfrm>
          <a:off x="0" y="1436471"/>
          <a:ext cx="10909299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3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t-EE" sz="1700" kern="1200" dirty="0" err="1" smtClean="0"/>
            <a:t>Newsletter</a:t>
          </a:r>
          <a:r>
            <a:rPr lang="et-EE" sz="1700" kern="1200" dirty="0" smtClean="0"/>
            <a:t>, </a:t>
          </a:r>
          <a:r>
            <a:rPr lang="et-EE" sz="1700" kern="1200" dirty="0" err="1" smtClean="0"/>
            <a:t>use</a:t>
          </a:r>
          <a:r>
            <a:rPr lang="et-EE" sz="1700" kern="1200" dirty="0" smtClean="0"/>
            <a:t> </a:t>
          </a:r>
          <a:r>
            <a:rPr lang="et-EE" sz="1700" kern="1200" dirty="0" err="1" smtClean="0"/>
            <a:t>cases</a:t>
          </a:r>
          <a:r>
            <a:rPr lang="et-EE" sz="1700" kern="1200" dirty="0" smtClean="0"/>
            <a:t>, </a:t>
          </a:r>
          <a:r>
            <a:rPr lang="et-EE" sz="1700" kern="1200" dirty="0" err="1" smtClean="0"/>
            <a:t>best</a:t>
          </a:r>
          <a:r>
            <a:rPr lang="et-EE" sz="1700" kern="1200" dirty="0" smtClean="0"/>
            <a:t> </a:t>
          </a:r>
          <a:r>
            <a:rPr lang="et-EE" sz="1700" kern="1200" dirty="0" err="1" smtClean="0"/>
            <a:t>practices</a:t>
          </a:r>
          <a:r>
            <a:rPr lang="et-EE" sz="1700" kern="1200" dirty="0" smtClean="0"/>
            <a:t>, </a:t>
          </a:r>
          <a:r>
            <a:rPr lang="et-EE" sz="1700" kern="1200" dirty="0" err="1" smtClean="0"/>
            <a:t>articles</a:t>
          </a:r>
          <a:r>
            <a:rPr lang="et-EE" sz="1700" kern="1200" dirty="0" smtClean="0"/>
            <a:t>, </a:t>
          </a:r>
          <a:r>
            <a:rPr lang="et-EE" sz="1700" kern="1200" dirty="0" err="1" smtClean="0"/>
            <a:t>fliers</a:t>
          </a:r>
          <a:r>
            <a:rPr lang="en-GB" sz="1700" kern="1200" dirty="0" smtClean="0"/>
            <a:t>, handbooks and guidance for tools</a:t>
          </a:r>
          <a:endParaRPr lang="et-EE" sz="1700" kern="1200" dirty="0"/>
        </a:p>
      </dsp:txBody>
      <dsp:txXfrm>
        <a:off x="0" y="1436471"/>
        <a:ext cx="10909299" cy="364320"/>
      </dsp:txXfrm>
    </dsp:sp>
    <dsp:sp modelId="{66E367C2-2FB8-4954-9BF6-3EBAE059CF9D}">
      <dsp:nvSpPr>
        <dsp:cNvPr id="0" name=""/>
        <dsp:cNvSpPr/>
      </dsp:nvSpPr>
      <dsp:spPr>
        <a:xfrm>
          <a:off x="0" y="1800791"/>
          <a:ext cx="10909299" cy="527670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t-EE" sz="2200" kern="1200" smtClean="0"/>
            <a:t>Electronic channels</a:t>
          </a:r>
          <a:endParaRPr lang="et-EE" sz="2200" kern="1200"/>
        </a:p>
      </dsp:txBody>
      <dsp:txXfrm>
        <a:off x="25759" y="1826550"/>
        <a:ext cx="10857781" cy="476152"/>
      </dsp:txXfrm>
    </dsp:sp>
    <dsp:sp modelId="{51C66D50-629C-4E3C-AEC7-BBF855D9ABB3}">
      <dsp:nvSpPr>
        <dsp:cNvPr id="0" name=""/>
        <dsp:cNvSpPr/>
      </dsp:nvSpPr>
      <dsp:spPr>
        <a:xfrm>
          <a:off x="0" y="2328461"/>
          <a:ext cx="10909299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3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/>
            <a:t>M</a:t>
          </a:r>
          <a:r>
            <a:rPr lang="et-EE" sz="1700" kern="1200" dirty="0" err="1" smtClean="0"/>
            <a:t>ailing</a:t>
          </a:r>
          <a:r>
            <a:rPr lang="et-EE" sz="1700" kern="1200" dirty="0" smtClean="0"/>
            <a:t> list</a:t>
          </a:r>
          <a:r>
            <a:rPr lang="en-GB" sz="1700" kern="1200" dirty="0" smtClean="0"/>
            <a:t>s, w</a:t>
          </a:r>
          <a:r>
            <a:rPr lang="et-EE" sz="1700" kern="1200" dirty="0" err="1" smtClean="0"/>
            <a:t>ebsite</a:t>
          </a:r>
          <a:r>
            <a:rPr lang="en-GB" sz="1700" kern="1200" dirty="0" smtClean="0"/>
            <a:t> and</a:t>
          </a:r>
          <a:r>
            <a:rPr lang="et-EE" sz="1700" kern="1200" dirty="0" smtClean="0"/>
            <a:t> </a:t>
          </a:r>
          <a:r>
            <a:rPr lang="et-EE" sz="1700" kern="1200" dirty="0" err="1" smtClean="0"/>
            <a:t>user</a:t>
          </a:r>
          <a:r>
            <a:rPr lang="et-EE" sz="1700" kern="1200" dirty="0" smtClean="0"/>
            <a:t> </a:t>
          </a:r>
          <a:r>
            <a:rPr lang="et-EE" sz="1700" kern="1200" dirty="0" err="1" smtClean="0"/>
            <a:t>portal</a:t>
          </a:r>
          <a:endParaRPr lang="et-EE" sz="1700" kern="1200" dirty="0"/>
        </a:p>
      </dsp:txBody>
      <dsp:txXfrm>
        <a:off x="0" y="2328461"/>
        <a:ext cx="10909299" cy="364320"/>
      </dsp:txXfrm>
    </dsp:sp>
    <dsp:sp modelId="{57EA3FDF-B348-4A8B-A3F7-9474C619F484}">
      <dsp:nvSpPr>
        <dsp:cNvPr id="0" name=""/>
        <dsp:cNvSpPr/>
      </dsp:nvSpPr>
      <dsp:spPr>
        <a:xfrm>
          <a:off x="0" y="2692781"/>
          <a:ext cx="10909299" cy="527670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t-EE" sz="2200" kern="1200" smtClean="0"/>
            <a:t>Support from Suppliers</a:t>
          </a:r>
          <a:endParaRPr lang="et-EE" sz="2200" kern="1200"/>
        </a:p>
      </dsp:txBody>
      <dsp:txXfrm>
        <a:off x="25759" y="2718540"/>
        <a:ext cx="10857781" cy="476152"/>
      </dsp:txXfrm>
    </dsp:sp>
    <dsp:sp modelId="{9FF45F43-6AB3-455A-958E-962F1BB3F0F0}">
      <dsp:nvSpPr>
        <dsp:cNvPr id="0" name=""/>
        <dsp:cNvSpPr/>
      </dsp:nvSpPr>
      <dsp:spPr>
        <a:xfrm>
          <a:off x="0" y="3220451"/>
          <a:ext cx="10909299" cy="888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3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t-EE" sz="1700" kern="1200" dirty="0" err="1" smtClean="0"/>
            <a:t>Events</a:t>
          </a:r>
          <a:r>
            <a:rPr lang="en-GB" sz="1700" kern="1200" dirty="0" smtClean="0"/>
            <a:t>: technical</a:t>
          </a:r>
          <a:r>
            <a:rPr lang="et-EE" sz="1700" kern="1200" dirty="0" smtClean="0"/>
            <a:t> </a:t>
          </a:r>
          <a:r>
            <a:rPr lang="et-EE" sz="1700" kern="1200" dirty="0" err="1" smtClean="0"/>
            <a:t>workshop</a:t>
          </a:r>
          <a:r>
            <a:rPr lang="en-GB" sz="1700" kern="1200" dirty="0" smtClean="0"/>
            <a:t>s and trainings</a:t>
          </a:r>
          <a:r>
            <a:rPr lang="et-EE" sz="1700" kern="1200" dirty="0" smtClean="0"/>
            <a:t>, </a:t>
          </a:r>
          <a:r>
            <a:rPr lang="en-GB" sz="1700" kern="1200" dirty="0" smtClean="0"/>
            <a:t>webinars, presentations</a:t>
          </a:r>
          <a:r>
            <a:rPr lang="et-EE" sz="1700" kern="1200" dirty="0" smtClean="0"/>
            <a:t> </a:t>
          </a:r>
          <a:r>
            <a:rPr lang="en-GB" sz="1700" kern="1200" dirty="0" smtClean="0"/>
            <a:t>at </a:t>
          </a:r>
          <a:r>
            <a:rPr lang="et-EE" sz="1700" kern="1200" dirty="0" err="1" smtClean="0"/>
            <a:t>conferences</a:t>
          </a:r>
          <a:endParaRPr lang="et-EE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t-EE" sz="1700" kern="1200" dirty="0" err="1" smtClean="0"/>
            <a:t>Whitepapers</a:t>
          </a:r>
          <a:endParaRPr lang="et-EE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/>
            <a:t>Test accounts</a:t>
          </a:r>
          <a:endParaRPr lang="et-EE" sz="1700" kern="1200" dirty="0"/>
        </a:p>
      </dsp:txBody>
      <dsp:txXfrm>
        <a:off x="0" y="3220451"/>
        <a:ext cx="10909299" cy="888030"/>
      </dsp:txXfrm>
    </dsp:sp>
    <dsp:sp modelId="{8030C75C-B4A3-4FA3-941C-CFB9B97ED782}">
      <dsp:nvSpPr>
        <dsp:cNvPr id="0" name=""/>
        <dsp:cNvSpPr/>
      </dsp:nvSpPr>
      <dsp:spPr>
        <a:xfrm>
          <a:off x="0" y="4108481"/>
          <a:ext cx="10909299" cy="527670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t-EE" sz="2200" kern="1200" smtClean="0"/>
            <a:t>Support from GÉANT Clouds Team</a:t>
          </a:r>
          <a:endParaRPr lang="et-EE" sz="2200" kern="1200"/>
        </a:p>
      </dsp:txBody>
      <dsp:txXfrm>
        <a:off x="25759" y="4134240"/>
        <a:ext cx="10857781" cy="4761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7B007D-6C60-4F79-BACE-72EBE420B2FA}">
      <dsp:nvSpPr>
        <dsp:cNvPr id="0" name=""/>
        <dsp:cNvSpPr/>
      </dsp:nvSpPr>
      <dsp:spPr>
        <a:xfrm>
          <a:off x="3908330" y="1320127"/>
          <a:ext cx="1691173" cy="169138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A96B2D9-A7E3-4CB9-902D-F6245E81BB89}">
      <dsp:nvSpPr>
        <dsp:cNvPr id="0" name=""/>
        <dsp:cNvSpPr/>
      </dsp:nvSpPr>
      <dsp:spPr>
        <a:xfrm>
          <a:off x="3785015" y="0"/>
          <a:ext cx="1937802" cy="10370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Online communications</a:t>
          </a:r>
          <a:endParaRPr lang="et-EE" sz="2100" kern="1200" dirty="0"/>
        </a:p>
      </dsp:txBody>
      <dsp:txXfrm>
        <a:off x="3785015" y="0"/>
        <a:ext cx="1937802" cy="1037020"/>
      </dsp:txXfrm>
    </dsp:sp>
    <dsp:sp modelId="{3DA7B4A8-2CA0-4AA7-B60A-2DAD3CCDFF7F}">
      <dsp:nvSpPr>
        <dsp:cNvPr id="0" name=""/>
        <dsp:cNvSpPr/>
      </dsp:nvSpPr>
      <dsp:spPr>
        <a:xfrm>
          <a:off x="4404407" y="1558642"/>
          <a:ext cx="1691173" cy="169138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451767"/>
                <a:satOff val="16667"/>
                <a:lumOff val="-2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451767"/>
                <a:satOff val="16667"/>
                <a:lumOff val="-2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451767"/>
                <a:satOff val="16667"/>
                <a:lumOff val="-2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DC0CA2E-2CF9-450E-B6B0-D0CE31EB769C}">
      <dsp:nvSpPr>
        <dsp:cNvPr id="0" name=""/>
        <dsp:cNvSpPr/>
      </dsp:nvSpPr>
      <dsp:spPr>
        <a:xfrm>
          <a:off x="6044357" y="1055244"/>
          <a:ext cx="4089422" cy="11407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Speakers,  presentations and communication material </a:t>
          </a:r>
          <a:endParaRPr lang="et-EE" sz="2100" kern="1200" dirty="0"/>
        </a:p>
      </dsp:txBody>
      <dsp:txXfrm>
        <a:off x="6044357" y="1055244"/>
        <a:ext cx="4089422" cy="1140722"/>
      </dsp:txXfrm>
    </dsp:sp>
    <dsp:sp modelId="{8F308219-2445-454B-A8DE-061D7BF6E699}">
      <dsp:nvSpPr>
        <dsp:cNvPr id="0" name=""/>
        <dsp:cNvSpPr/>
      </dsp:nvSpPr>
      <dsp:spPr>
        <a:xfrm>
          <a:off x="4526313" y="2095300"/>
          <a:ext cx="1691173" cy="169138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DD525E2-E015-49F8-8E2C-D3C47F6B808D}">
      <dsp:nvSpPr>
        <dsp:cNvPr id="0" name=""/>
        <dsp:cNvSpPr/>
      </dsp:nvSpPr>
      <dsp:spPr>
        <a:xfrm>
          <a:off x="6062478" y="2465024"/>
          <a:ext cx="4134889" cy="121849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Workshops, webinars and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other events</a:t>
          </a:r>
          <a:endParaRPr lang="et-EE" sz="2100" kern="1200" dirty="0"/>
        </a:p>
      </dsp:txBody>
      <dsp:txXfrm>
        <a:off x="6062478" y="2465024"/>
        <a:ext cx="4134889" cy="1218499"/>
      </dsp:txXfrm>
    </dsp:sp>
    <dsp:sp modelId="{2B4664C9-D165-4C9C-ABBF-C21A874FE39A}">
      <dsp:nvSpPr>
        <dsp:cNvPr id="0" name=""/>
        <dsp:cNvSpPr/>
      </dsp:nvSpPr>
      <dsp:spPr>
        <a:xfrm>
          <a:off x="4183145" y="2525664"/>
          <a:ext cx="1691173" cy="169138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74EF0E7-ECE7-49DA-A67A-E05DC0EC4503}">
      <dsp:nvSpPr>
        <dsp:cNvPr id="0" name=""/>
        <dsp:cNvSpPr/>
      </dsp:nvSpPr>
      <dsp:spPr>
        <a:xfrm>
          <a:off x="5705202" y="4070306"/>
          <a:ext cx="1937802" cy="11147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smtClean="0"/>
            <a:t>Adoption pilots</a:t>
          </a:r>
          <a:endParaRPr lang="et-EE" sz="2100" kern="1200"/>
        </a:p>
      </dsp:txBody>
      <dsp:txXfrm>
        <a:off x="5705202" y="4070306"/>
        <a:ext cx="1937802" cy="1114797"/>
      </dsp:txXfrm>
    </dsp:sp>
    <dsp:sp modelId="{6913B357-CF48-432E-B568-135A5721C38B}">
      <dsp:nvSpPr>
        <dsp:cNvPr id="0" name=""/>
        <dsp:cNvSpPr/>
      </dsp:nvSpPr>
      <dsp:spPr>
        <a:xfrm>
          <a:off x="3633514" y="2525664"/>
          <a:ext cx="1691173" cy="169138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3C524E3-7C52-443D-8E13-DD3248619641}">
      <dsp:nvSpPr>
        <dsp:cNvPr id="0" name=""/>
        <dsp:cNvSpPr/>
      </dsp:nvSpPr>
      <dsp:spPr>
        <a:xfrm>
          <a:off x="235068" y="4070306"/>
          <a:ext cx="4165133" cy="11147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User stories, showcases &amp; good practices</a:t>
          </a:r>
          <a:endParaRPr lang="et-EE" sz="2100" kern="1200" dirty="0"/>
        </a:p>
      </dsp:txBody>
      <dsp:txXfrm>
        <a:off x="235068" y="4070306"/>
        <a:ext cx="4165133" cy="1114797"/>
      </dsp:txXfrm>
    </dsp:sp>
    <dsp:sp modelId="{66EC7371-384F-4E88-BDF7-C8A559DF92D1}">
      <dsp:nvSpPr>
        <dsp:cNvPr id="0" name=""/>
        <dsp:cNvSpPr/>
      </dsp:nvSpPr>
      <dsp:spPr>
        <a:xfrm>
          <a:off x="3290347" y="2095300"/>
          <a:ext cx="1691173" cy="169138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2258833"/>
                <a:satOff val="83333"/>
                <a:lumOff val="-122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2258833"/>
                <a:satOff val="83333"/>
                <a:lumOff val="-122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2258833"/>
                <a:satOff val="83333"/>
                <a:lumOff val="-122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943355C-C5AD-470D-8AAB-961F5DE9269B}">
      <dsp:nvSpPr>
        <dsp:cNvPr id="0" name=""/>
        <dsp:cNvSpPr/>
      </dsp:nvSpPr>
      <dsp:spPr>
        <a:xfrm>
          <a:off x="752077" y="2424180"/>
          <a:ext cx="1796871" cy="121849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Toolkits</a:t>
          </a:r>
          <a:endParaRPr lang="et-EE" sz="2100" kern="1200" dirty="0"/>
        </a:p>
      </dsp:txBody>
      <dsp:txXfrm>
        <a:off x="752077" y="2424180"/>
        <a:ext cx="1796871" cy="1218499"/>
      </dsp:txXfrm>
    </dsp:sp>
    <dsp:sp modelId="{06CD1299-FC45-41AD-84A5-24F04E262716}">
      <dsp:nvSpPr>
        <dsp:cNvPr id="0" name=""/>
        <dsp:cNvSpPr/>
      </dsp:nvSpPr>
      <dsp:spPr>
        <a:xfrm>
          <a:off x="3412252" y="1558642"/>
          <a:ext cx="1691173" cy="169138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CDA4F9C-6954-4B34-BB77-3A6A5724547C}">
      <dsp:nvSpPr>
        <dsp:cNvPr id="0" name=""/>
        <dsp:cNvSpPr/>
      </dsp:nvSpPr>
      <dsp:spPr>
        <a:xfrm>
          <a:off x="1371570" y="985169"/>
          <a:ext cx="1832104" cy="11407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Skills development</a:t>
          </a:r>
          <a:endParaRPr lang="et-EE" sz="2100" kern="1200" dirty="0"/>
        </a:p>
      </dsp:txBody>
      <dsp:txXfrm>
        <a:off x="1371570" y="985169"/>
        <a:ext cx="1832104" cy="11407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6BD85-3454-4831-AD7C-47C1AD63C5E3}">
      <dsp:nvSpPr>
        <dsp:cNvPr id="0" name=""/>
        <dsp:cNvSpPr/>
      </dsp:nvSpPr>
      <dsp:spPr>
        <a:xfrm>
          <a:off x="0" y="53618"/>
          <a:ext cx="10972320" cy="59962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Lack of resources</a:t>
          </a:r>
          <a:r>
            <a:rPr lang="en-US" sz="2500" kern="1200" dirty="0" smtClean="0"/>
            <a:t>: communications, finding a clouds expert</a:t>
          </a:r>
          <a:endParaRPr lang="et-EE" sz="2500" kern="1200" dirty="0"/>
        </a:p>
      </dsp:txBody>
      <dsp:txXfrm>
        <a:off x="29271" y="82889"/>
        <a:ext cx="10913778" cy="541083"/>
      </dsp:txXfrm>
    </dsp:sp>
    <dsp:sp modelId="{6FF54245-D8FC-4901-A2FB-9F7A5C8D0D02}">
      <dsp:nvSpPr>
        <dsp:cNvPr id="0" name=""/>
        <dsp:cNvSpPr/>
      </dsp:nvSpPr>
      <dsp:spPr>
        <a:xfrm>
          <a:off x="0" y="725243"/>
          <a:ext cx="10972320" cy="599625"/>
        </a:xfrm>
        <a:prstGeom prst="roundRect">
          <a:avLst/>
        </a:prstGeom>
        <a:gradFill rotWithShape="0">
          <a:gsLst>
            <a:gs pos="0">
              <a:schemeClr val="accent2">
                <a:hueOff val="-291073"/>
                <a:satOff val="-16786"/>
                <a:lumOff val="17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291073"/>
                <a:satOff val="-16786"/>
                <a:lumOff val="17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291073"/>
                <a:satOff val="-16786"/>
                <a:lumOff val="17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smtClean="0"/>
            <a:t>Decision making is complicated: </a:t>
          </a:r>
          <a:r>
            <a:rPr lang="en-US" sz="2500" kern="1200" smtClean="0"/>
            <a:t>role, procedures, NREN vs commercial cloud</a:t>
          </a:r>
          <a:endParaRPr lang="et-EE" sz="2500" kern="1200"/>
        </a:p>
      </dsp:txBody>
      <dsp:txXfrm>
        <a:off x="29271" y="754514"/>
        <a:ext cx="10913778" cy="541083"/>
      </dsp:txXfrm>
    </dsp:sp>
    <dsp:sp modelId="{71034F00-DE85-4866-882F-D14B0B7ACD9A}">
      <dsp:nvSpPr>
        <dsp:cNvPr id="0" name=""/>
        <dsp:cNvSpPr/>
      </dsp:nvSpPr>
      <dsp:spPr>
        <a:xfrm>
          <a:off x="0" y="1396868"/>
          <a:ext cx="10972320" cy="599625"/>
        </a:xfrm>
        <a:prstGeom prst="roundRect">
          <a:avLst/>
        </a:prstGeom>
        <a:gradFill rotWithShape="0">
          <a:gsLst>
            <a:gs pos="0">
              <a:schemeClr val="accent2">
                <a:hueOff val="-582145"/>
                <a:satOff val="-33571"/>
                <a:lumOff val="3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582145"/>
                <a:satOff val="-33571"/>
                <a:lumOff val="3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582145"/>
                <a:satOff val="-33571"/>
                <a:lumOff val="3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smtClean="0"/>
            <a:t>Understanding: </a:t>
          </a:r>
          <a:r>
            <a:rPr lang="en-US" sz="2500" kern="1200" smtClean="0"/>
            <a:t>FW offerings, pricing, unique selling point, clouds</a:t>
          </a:r>
          <a:endParaRPr lang="et-EE" sz="2500" kern="1200"/>
        </a:p>
      </dsp:txBody>
      <dsp:txXfrm>
        <a:off x="29271" y="1426139"/>
        <a:ext cx="10913778" cy="541083"/>
      </dsp:txXfrm>
    </dsp:sp>
    <dsp:sp modelId="{70E55A66-5990-4E1A-A683-0127D6C64D30}">
      <dsp:nvSpPr>
        <dsp:cNvPr id="0" name=""/>
        <dsp:cNvSpPr/>
      </dsp:nvSpPr>
      <dsp:spPr>
        <a:xfrm>
          <a:off x="0" y="2068493"/>
          <a:ext cx="10972320" cy="599625"/>
        </a:xfrm>
        <a:prstGeom prst="roundRect">
          <a:avLst/>
        </a:prstGeom>
        <a:gradFill rotWithShape="0">
          <a:gsLst>
            <a:gs pos="0">
              <a:schemeClr val="accent2">
                <a:hueOff val="-873218"/>
                <a:satOff val="-50357"/>
                <a:lumOff val="5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873218"/>
                <a:satOff val="-50357"/>
                <a:lumOff val="5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873218"/>
                <a:satOff val="-50357"/>
                <a:lumOff val="5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smtClean="0"/>
            <a:t>Changing practices: </a:t>
          </a:r>
          <a:r>
            <a:rPr lang="en-US" sz="2500" kern="1200" smtClean="0"/>
            <a:t>services become charged, governmental procurement used</a:t>
          </a:r>
          <a:endParaRPr lang="et-EE" sz="2500" kern="1200"/>
        </a:p>
      </dsp:txBody>
      <dsp:txXfrm>
        <a:off x="29271" y="2097764"/>
        <a:ext cx="10913778" cy="541083"/>
      </dsp:txXfrm>
    </dsp:sp>
    <dsp:sp modelId="{5B671870-2598-4472-8C59-4715EAAC46A2}">
      <dsp:nvSpPr>
        <dsp:cNvPr id="0" name=""/>
        <dsp:cNvSpPr/>
      </dsp:nvSpPr>
      <dsp:spPr>
        <a:xfrm>
          <a:off x="0" y="2740118"/>
          <a:ext cx="10972320" cy="599625"/>
        </a:xfrm>
        <a:prstGeom prst="roundRect">
          <a:avLst/>
        </a:prstGeom>
        <a:gradFill rotWithShape="0">
          <a:gsLst>
            <a:gs pos="0">
              <a:schemeClr val="accent2">
                <a:hueOff val="-1164290"/>
                <a:satOff val="-67142"/>
                <a:lumOff val="6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164290"/>
                <a:satOff val="-67142"/>
                <a:lumOff val="6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164290"/>
                <a:satOff val="-67142"/>
                <a:lumOff val="6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Availability of a provider or a service in the FW</a:t>
          </a:r>
          <a:endParaRPr lang="et-EE" sz="2500" kern="1200" dirty="0"/>
        </a:p>
      </dsp:txBody>
      <dsp:txXfrm>
        <a:off x="29271" y="2769389"/>
        <a:ext cx="10913778" cy="541083"/>
      </dsp:txXfrm>
    </dsp:sp>
    <dsp:sp modelId="{37C70BF1-DADC-45E5-BB7E-A92E5678755F}">
      <dsp:nvSpPr>
        <dsp:cNvPr id="0" name=""/>
        <dsp:cNvSpPr/>
      </dsp:nvSpPr>
      <dsp:spPr>
        <a:xfrm>
          <a:off x="0" y="3411743"/>
          <a:ext cx="10972320" cy="599625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Reseller conflicts</a:t>
          </a:r>
          <a:endParaRPr lang="et-EE" sz="2500" kern="1200" dirty="0"/>
        </a:p>
      </dsp:txBody>
      <dsp:txXfrm>
        <a:off x="29271" y="3441014"/>
        <a:ext cx="10913778" cy="541083"/>
      </dsp:txXfrm>
    </dsp:sp>
    <dsp:sp modelId="{7C916883-1496-4A36-AC00-75F0E310FEF5}">
      <dsp:nvSpPr>
        <dsp:cNvPr id="0" name=""/>
        <dsp:cNvSpPr/>
      </dsp:nvSpPr>
      <dsp:spPr>
        <a:xfrm>
          <a:off x="0" y="4011368"/>
          <a:ext cx="10972320" cy="685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71" tIns="31750" rIns="177800" bIns="3175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smtClean="0"/>
            <a:t>Special deal with a provider outside the FW </a:t>
          </a:r>
          <a:endParaRPr lang="et-EE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smtClean="0"/>
            <a:t>Different resellers used via FW than before outside the FW</a:t>
          </a:r>
          <a:endParaRPr lang="et-EE" sz="2000" kern="1200"/>
        </a:p>
      </dsp:txBody>
      <dsp:txXfrm>
        <a:off x="0" y="4011368"/>
        <a:ext cx="10972320" cy="685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5BD72-13FF-4F19-B5AB-D29D28DA19E3}" type="datetimeFigureOut">
              <a:rPr lang="et-EE" smtClean="0"/>
              <a:t>12.03.2018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31445-D4B8-45CF-B76E-A833C872F58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15778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78A30-7E84-3C4E-83FC-E1E44D461E9D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DF807-87E6-A74F-8248-3F9137ADF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27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75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DF807-87E6-A74F-8248-3F9137ADF97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36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DF807-87E6-A74F-8248-3F9137ADF97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42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DF807-87E6-A74F-8248-3F9137ADF97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919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DF807-87E6-A74F-8248-3F9137ADF97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139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79768" y="4716661"/>
            <a:ext cx="5438139" cy="446841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1261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2" y="3166007"/>
            <a:ext cx="58770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99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8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29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5" y="304801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 Guide</a:t>
            </a:r>
          </a:p>
          <a:p>
            <a:r>
              <a:rPr lang="en-GB" sz="2400" dirty="0">
                <a:solidFill>
                  <a:srgbClr val="ED1556"/>
                </a:solidFill>
              </a:rPr>
              <a:t>A Guide to Using the New GÉANT Template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3" y="1331500"/>
            <a:ext cx="10476539" cy="2586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This template is for use both to present information on behalf of the GÉANT Project (GN4-1) and for the organisation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351" dirty="0">
              <a:solidFill>
                <a:srgbClr val="003F5D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351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351" dirty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351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351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351" dirty="0">
              <a:solidFill>
                <a:srgbClr val="003F5D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There are two end slide versions: 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lvl="1">
              <a:buFont typeface="Arial" panose="020B0604020202020204" pitchFamily="34" charset="0"/>
              <a:buNone/>
            </a:pPr>
            <a:r>
              <a:rPr lang="en-GB" sz="1351" dirty="0">
                <a:solidFill>
                  <a:srgbClr val="003F5D"/>
                </a:solidFill>
              </a:rPr>
              <a:t> </a:t>
            </a:r>
          </a:p>
          <a:p>
            <a:pPr>
              <a:buFont typeface="Arial" panose="020B0604020202020204" pitchFamily="34" charset="0"/>
              <a:buNone/>
            </a:pPr>
            <a:r>
              <a:rPr lang="en-GB" sz="1351" dirty="0">
                <a:solidFill>
                  <a:srgbClr val="003F5D"/>
                </a:solidFill>
              </a:rPr>
              <a:t>If in doubt contact your line manager for clarification on which version to use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421159" y="2759502"/>
            <a:ext cx="545432" cy="52939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7667179" y="2759502"/>
            <a:ext cx="545432" cy="529391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094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>
              <a:solidFill>
                <a:prstClr val="white"/>
              </a:solidFill>
            </a:endParaRPr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prstClr val="white"/>
                </a:solidFill>
              </a:rPr>
              <a:t>Thank you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997227"/>
            <a:ext cx="5602848" cy="3984691"/>
          </a:xfrm>
          <a:prstGeom prst="rect">
            <a:avLst/>
          </a:prstGeom>
          <a:blipFill dpi="0" rotWithShape="1">
            <a:blip r:embed="rId2" cstate="screen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prstClr val="white"/>
              </a:solidFill>
            </a:endParaRPr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48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prstClr val="white"/>
                  </a:solidFill>
                </a:rPr>
                <a:t>Networks ∙ Services ∙ People         </a:t>
              </a:r>
            </a:p>
            <a:p>
              <a:pPr algn="ctr">
                <a:defRPr/>
              </a:pPr>
              <a:r>
                <a:rPr lang="en-GB" sz="1200" dirty="0">
                  <a:solidFill>
                    <a:prstClr val="white"/>
                  </a:solidFill>
                </a:rPr>
                <a:t>www.geant.org</a:t>
              </a:r>
            </a:p>
            <a:p>
              <a:pPr algn="ctr"/>
              <a:r>
                <a:rPr lang="en-GB" sz="1200" dirty="0">
                  <a:solidFill>
                    <a:prstClr val="white"/>
                  </a:solidFill>
                </a:rPr>
                <a:t> 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2" y="6254094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prstClr val="white"/>
                </a:solidFill>
              </a:rPr>
              <a:t>© GEANT Limited on behalf of the GN4 Phase 1 project (GN4-1).</a:t>
            </a:r>
          </a:p>
          <a:p>
            <a:r>
              <a:rPr lang="en-GB" sz="800" dirty="0">
                <a:solidFill>
                  <a:prstClr val="white"/>
                </a:solidFill>
              </a:rPr>
              <a:t>The research leading to these results has received funding from the European Union’s Horizon 2020 research and innovation programme under Grant Agreement No. 691567 (GN4-1).</a:t>
            </a: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391" y="6304266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143834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1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prstClr val="white"/>
              </a:solidFill>
            </a:endParaRPr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prstClr val="white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1"/>
          </a:xfrm>
          <a:prstGeom prst="rect">
            <a:avLst/>
          </a:prstGeom>
          <a:blipFill dpi="0" rotWithShape="1">
            <a:blip r:embed="rId2" cstate="screen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prstClr val="white"/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4" y="5126472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prstClr val="white"/>
                  </a:solidFill>
                </a:rPr>
                <a:t>Networks ∙ Services ∙ People         </a:t>
              </a:r>
            </a:p>
            <a:p>
              <a:pPr algn="ctr">
                <a:defRPr/>
              </a:pPr>
              <a:r>
                <a:rPr lang="en-GB" sz="1200" dirty="0">
                  <a:solidFill>
                    <a:prstClr val="white"/>
                  </a:solidFill>
                </a:rPr>
                <a:t>www.geant.org</a:t>
              </a:r>
            </a:p>
            <a:p>
              <a:pPr algn="ctr"/>
              <a:r>
                <a:rPr lang="en-GB" sz="1200" dirty="0">
                  <a:solidFill>
                    <a:prstClr val="white"/>
                  </a:solidFill>
                </a:rPr>
                <a:t> 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1015588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80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2" y="3166007"/>
            <a:ext cx="58770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6"/>
            <a:ext cx="5553075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6"/>
            <a:ext cx="3" cy="468206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1837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9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8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5" y="304801"/>
            <a:ext cx="5554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2400" b="1" dirty="0">
                <a:solidFill>
                  <a:srgbClr val="003F5D"/>
                </a:solidFill>
              </a:rPr>
              <a:t>Style Guide</a:t>
            </a:r>
          </a:p>
          <a:p>
            <a:pPr defTabSz="914377"/>
            <a:r>
              <a:rPr lang="en-GB" sz="2400" dirty="0">
                <a:solidFill>
                  <a:srgbClr val="ED1556"/>
                </a:solidFill>
              </a:rPr>
              <a:t>A Guide to Using the New GÉANT Template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3" y="1331500"/>
            <a:ext cx="10476539" cy="2586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 defTabSz="914377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This template is for use both to present information on behalf of the GÉANT Project (GN4-1) and for the organisation</a:t>
            </a:r>
          </a:p>
          <a:p>
            <a:pPr marL="285744" indent="-285744" defTabSz="914377">
              <a:buFont typeface="Arial" panose="020B0604020202020204" pitchFamily="34" charset="0"/>
              <a:buChar char="•"/>
            </a:pPr>
            <a:endParaRPr lang="en-GB" sz="1351" dirty="0">
              <a:solidFill>
                <a:srgbClr val="003F5D"/>
              </a:solidFill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351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351" dirty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351" dirty="0">
              <a:solidFill>
                <a:srgbClr val="ED1556"/>
              </a:solidFill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</a:pPr>
            <a:endParaRPr lang="en-GB" sz="1351" dirty="0">
              <a:solidFill>
                <a:srgbClr val="ED1556"/>
              </a:solidFill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44" indent="-285744" defTabSz="914377">
              <a:buFont typeface="Arial" panose="020B0604020202020204" pitchFamily="34" charset="0"/>
              <a:buChar char="•"/>
            </a:pPr>
            <a:endParaRPr lang="en-GB" sz="1351" dirty="0">
              <a:solidFill>
                <a:srgbClr val="003F5D"/>
              </a:solidFill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There are two end slide versions: </a:t>
            </a:r>
          </a:p>
          <a:p>
            <a:pPr marL="742932" lvl="1" indent="-285744" defTabSz="914377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32" lvl="1" indent="-285744" defTabSz="914377">
              <a:buFont typeface="Arial" panose="020B0604020202020204" pitchFamily="34" charset="0"/>
              <a:buChar char="•"/>
            </a:pPr>
            <a:r>
              <a:rPr lang="en-GB" sz="1351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189" lvl="1" defTabSz="914377">
              <a:buFont typeface="Arial" panose="020B0604020202020204" pitchFamily="34" charset="0"/>
              <a:buNone/>
            </a:pPr>
            <a:r>
              <a:rPr lang="en-GB" sz="1351" dirty="0">
                <a:solidFill>
                  <a:srgbClr val="003F5D"/>
                </a:solidFill>
              </a:rPr>
              <a:t> </a:t>
            </a:r>
          </a:p>
          <a:p>
            <a:pPr defTabSz="914377">
              <a:buFont typeface="Arial" panose="020B0604020202020204" pitchFamily="34" charset="0"/>
              <a:buNone/>
            </a:pPr>
            <a:r>
              <a:rPr lang="en-GB" sz="1351" dirty="0">
                <a:solidFill>
                  <a:srgbClr val="003F5D"/>
                </a:solidFill>
              </a:rPr>
              <a:t>If in doubt contact your line manager for clarification on which version to use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421159" y="2759502"/>
            <a:ext cx="545432" cy="52939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351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7667179" y="2759502"/>
            <a:ext cx="545432" cy="529391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351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351" dirty="0">
              <a:solidFill>
                <a:prstClr val="white"/>
              </a:solidFill>
            </a:endParaRPr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prstClr val="white"/>
                </a:solidFill>
              </a:rPr>
              <a:t>Thank you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997227"/>
            <a:ext cx="5602848" cy="3984691"/>
          </a:xfrm>
          <a:prstGeom prst="rect">
            <a:avLst/>
          </a:prstGeom>
          <a:blipFill dpi="0" rotWithShape="1">
            <a:blip r:embed="rId2" cstate="screen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351">
              <a:solidFill>
                <a:prstClr val="white"/>
              </a:solidFill>
            </a:endParaRPr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48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7">
                <a:defRPr/>
              </a:pPr>
              <a:r>
                <a:rPr lang="en-GB" sz="1200" dirty="0">
                  <a:solidFill>
                    <a:prstClr val="white"/>
                  </a:solidFill>
                </a:rPr>
                <a:t>Networks ∙ Services ∙ People         </a:t>
              </a:r>
            </a:p>
            <a:p>
              <a:pPr algn="ctr" defTabSz="914377">
                <a:defRPr/>
              </a:pPr>
              <a:r>
                <a:rPr lang="en-GB" sz="1200" dirty="0">
                  <a:solidFill>
                    <a:prstClr val="white"/>
                  </a:solidFill>
                </a:rPr>
                <a:t>www.geant.org</a:t>
              </a:r>
            </a:p>
            <a:p>
              <a:pPr algn="ctr" defTabSz="914377"/>
              <a:r>
                <a:rPr lang="en-GB" sz="1200" dirty="0">
                  <a:solidFill>
                    <a:prstClr val="white"/>
                  </a:solidFill>
                </a:rPr>
                <a:t> 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2" y="6254094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prstClr val="white"/>
                </a:solidFill>
              </a:rPr>
              <a:t>© GEANT Limited on behalf of the GN4 Phase 1 project (GN4-1).</a:t>
            </a:r>
          </a:p>
          <a:p>
            <a:pPr defTabSz="914377"/>
            <a:r>
              <a:rPr lang="en-GB" sz="800" dirty="0">
                <a:solidFill>
                  <a:prstClr val="white"/>
                </a:solidFill>
              </a:rPr>
              <a:t>The research leading to these results has received funding from the European Union’s Horizon 2020 research and innovation programme under Grant Agreement No. 691567 (GN4-1).</a:t>
            </a: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391" y="6304266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351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1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351">
              <a:solidFill>
                <a:prstClr val="white"/>
              </a:solidFill>
            </a:endParaRPr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prstClr val="white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1"/>
          </a:xfrm>
          <a:prstGeom prst="rect">
            <a:avLst/>
          </a:prstGeom>
          <a:blipFill dpi="0" rotWithShape="1">
            <a:blip r:embed="rId2" cstate="screen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351">
              <a:solidFill>
                <a:prstClr val="white"/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4" y="5126472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7">
                <a:defRPr/>
              </a:pPr>
              <a:r>
                <a:rPr lang="en-GB" sz="1200" dirty="0">
                  <a:solidFill>
                    <a:prstClr val="white"/>
                  </a:solidFill>
                </a:rPr>
                <a:t>Networks ∙ Services ∙ People         </a:t>
              </a:r>
            </a:p>
            <a:p>
              <a:pPr algn="ctr" defTabSz="914377">
                <a:defRPr/>
              </a:pPr>
              <a:r>
                <a:rPr lang="en-GB" sz="1200" dirty="0">
                  <a:solidFill>
                    <a:prstClr val="white"/>
                  </a:solidFill>
                </a:rPr>
                <a:t>www.geant.org</a:t>
              </a:r>
            </a:p>
            <a:p>
              <a:pPr algn="ctr" defTabSz="914377"/>
              <a:r>
                <a:rPr lang="en-GB" sz="1200" dirty="0">
                  <a:solidFill>
                    <a:prstClr val="white"/>
                  </a:solidFill>
                </a:rPr>
                <a:t> 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027680" y="4767840"/>
            <a:ext cx="5060640" cy="3504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solidFill>
                <a:srgbClr val="0043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5140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40882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10800000">
            <a:off x="5634802" y="3911399"/>
            <a:ext cx="922399" cy="5180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914377"/>
            <a:endParaRPr sz="2400">
              <a:solidFill>
                <a:srgbClr val="E91D63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-33" y="2"/>
            <a:ext cx="12192000" cy="41655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914377"/>
            <a:endParaRPr sz="2400">
              <a:solidFill>
                <a:srgbClr val="E91D63"/>
              </a:solidFill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548235" y="859067"/>
            <a:ext cx="11043199" cy="2812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548235" y="4531002"/>
            <a:ext cx="11043199" cy="1680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5385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89800"/>
            <a:ext cx="12192000" cy="267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914377"/>
            <a:endParaRPr sz="2400">
              <a:solidFill>
                <a:srgbClr val="E91D63"/>
              </a:solidFill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574402" y="2519600"/>
            <a:ext cx="11043199" cy="202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hape 20"/>
          <p:cNvCxnSpPr/>
          <p:nvPr/>
        </p:nvCxnSpPr>
        <p:spPr>
          <a:xfrm>
            <a:off x="572269" y="1700769"/>
            <a:ext cx="818799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2" y="496668"/>
            <a:ext cx="11360799" cy="977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2" y="1958433"/>
            <a:ext cx="11360799" cy="413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hape 25"/>
          <p:cNvCxnSpPr/>
          <p:nvPr/>
        </p:nvCxnSpPr>
        <p:spPr>
          <a:xfrm>
            <a:off x="572269" y="1700769"/>
            <a:ext cx="818799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2" y="496668"/>
            <a:ext cx="11360799" cy="977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15602" y="1958433"/>
            <a:ext cx="5333199" cy="413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67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6443202" y="1958433"/>
            <a:ext cx="5333199" cy="413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67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2" y="496668"/>
            <a:ext cx="11360799" cy="977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hape 34"/>
          <p:cNvCxnSpPr/>
          <p:nvPr/>
        </p:nvCxnSpPr>
        <p:spPr>
          <a:xfrm>
            <a:off x="558235" y="1943716"/>
            <a:ext cx="818799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15602" y="842402"/>
            <a:ext cx="3743999" cy="1007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15602" y="2157604"/>
            <a:ext cx="3743999" cy="393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bg>
      <p:bgPr>
        <a:solidFill>
          <a:schemeClr val="dk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6096000" y="235"/>
            <a:ext cx="6096000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914377"/>
            <a:endParaRPr sz="2400">
              <a:solidFill>
                <a:srgbClr val="E91D63"/>
              </a:solidFill>
            </a:endParaRPr>
          </a:p>
        </p:txBody>
      </p:sp>
      <p:cxnSp>
        <p:nvCxnSpPr>
          <p:cNvPr id="43" name="Shape 43"/>
          <p:cNvCxnSpPr/>
          <p:nvPr/>
        </p:nvCxnSpPr>
        <p:spPr>
          <a:xfrm>
            <a:off x="6706235" y="5994000"/>
            <a:ext cx="769599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54002" y="1438333"/>
            <a:ext cx="5393599" cy="2385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6133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6133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6133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6133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6133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6133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6133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6133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6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354002" y="3895200"/>
            <a:ext cx="5393599" cy="179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3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33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33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33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33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33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33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33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6586000" y="965602"/>
            <a:ext cx="5116000" cy="4926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  <p:sp>
        <p:nvSpPr>
          <p:cNvPr id="2" name="Rechthoek 1"/>
          <p:cNvSpPr/>
          <p:nvPr userDrawn="1"/>
        </p:nvSpPr>
        <p:spPr>
          <a:xfrm>
            <a:off x="6586000" y="5892401"/>
            <a:ext cx="1197176" cy="3252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sz="2400">
              <a:solidFill>
                <a:srgbClr val="FFFFFF"/>
              </a:solidFill>
            </a:endParaRPr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2800"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hape 52"/>
          <p:cNvCxnSpPr/>
          <p:nvPr/>
        </p:nvCxnSpPr>
        <p:spPr>
          <a:xfrm>
            <a:off x="551035" y="3984367"/>
            <a:ext cx="1213999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15602" y="1474833"/>
            <a:ext cx="11360799" cy="2618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16000"/>
            </a:lvl1pPr>
            <a:lvl2pPr lvl="1">
              <a:spcBef>
                <a:spcPts val="0"/>
              </a:spcBef>
              <a:buSzPct val="100000"/>
              <a:defRPr sz="16000"/>
            </a:lvl2pPr>
            <a:lvl3pPr lvl="2">
              <a:spcBef>
                <a:spcPts val="0"/>
              </a:spcBef>
              <a:buSzPct val="100000"/>
              <a:defRPr sz="16000"/>
            </a:lvl3pPr>
            <a:lvl4pPr lvl="3">
              <a:spcBef>
                <a:spcPts val="0"/>
              </a:spcBef>
              <a:buSzPct val="100000"/>
              <a:defRPr sz="16000"/>
            </a:lvl4pPr>
            <a:lvl5pPr lvl="4">
              <a:spcBef>
                <a:spcPts val="0"/>
              </a:spcBef>
              <a:buSzPct val="100000"/>
              <a:defRPr sz="16000"/>
            </a:lvl5pPr>
            <a:lvl6pPr lvl="5">
              <a:spcBef>
                <a:spcPts val="0"/>
              </a:spcBef>
              <a:buSzPct val="100000"/>
              <a:defRPr sz="16000"/>
            </a:lvl6pPr>
            <a:lvl7pPr lvl="6">
              <a:spcBef>
                <a:spcPts val="0"/>
              </a:spcBef>
              <a:buSzPct val="100000"/>
              <a:defRPr sz="16000"/>
            </a:lvl7pPr>
            <a:lvl8pPr lvl="7">
              <a:spcBef>
                <a:spcPts val="0"/>
              </a:spcBef>
              <a:buSzPct val="100000"/>
              <a:defRPr sz="16000"/>
            </a:lvl8pPr>
            <a:lvl9pPr lvl="8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15602" y="4202967"/>
            <a:ext cx="11360799" cy="173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E91D63"/>
                </a:solidFill>
              </a:rPr>
              <a:pPr/>
              <a:t>‹#›</a:t>
            </a:fld>
            <a:endParaRPr lang="en">
              <a:solidFill>
                <a:srgbClr val="E91D63"/>
              </a:solidFill>
            </a:endParaRPr>
          </a:p>
        </p:txBody>
      </p:sp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>
                <a:solidFill>
                  <a:srgbClr val="E91D63"/>
                </a:solidFill>
              </a:rPr>
              <a:pPr/>
              <a:t>‹#›</a:t>
            </a:fld>
            <a:endParaRPr lang="en-GB">
              <a:solidFill>
                <a:srgbClr val="E91D63"/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6"/>
            <a:ext cx="5553075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427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6"/>
            <a:ext cx="3" cy="468206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980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94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77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27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9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192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3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69169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474132" y="6457891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dirty="0">
                <a:solidFill>
                  <a:srgbClr val="003F5E"/>
                </a:solidFill>
              </a:rPr>
              <a:t>Networks ∙ Services ∙ People           </a:t>
            </a:r>
            <a:r>
              <a:rPr lang="en-GB" sz="100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dirty="0">
                <a:solidFill>
                  <a:srgbClr val="003F5E"/>
                </a:solidFill>
              </a:rPr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453" y="1015679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6526" y="219648"/>
            <a:ext cx="1691439" cy="7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3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3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377"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69169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474132" y="6457891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000" dirty="0">
                <a:solidFill>
                  <a:srgbClr val="003F5E"/>
                </a:solidFill>
              </a:rPr>
              <a:t>Networks ∙ Services ∙ People           </a:t>
            </a:r>
            <a:r>
              <a:rPr lang="en-GB" sz="1000" i="1" dirty="0">
                <a:solidFill>
                  <a:srgbClr val="004361"/>
                </a:solidFill>
              </a:rPr>
              <a:t>www.geant.org</a:t>
            </a:r>
          </a:p>
          <a:p>
            <a:pPr defTabSz="914377"/>
            <a:r>
              <a:rPr lang="en-GB" sz="1000" dirty="0">
                <a:solidFill>
                  <a:srgbClr val="003F5E"/>
                </a:solidFill>
              </a:rPr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453" y="1015679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6526" y="219648"/>
            <a:ext cx="1691439" cy="7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73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47" r:id="rId14"/>
    <p:sldLayoutId id="2147483848" r:id="rId15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2" y="496668"/>
            <a:ext cx="11360799" cy="97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2" y="1958433"/>
            <a:ext cx="11360799" cy="413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1" y="6217621"/>
            <a:ext cx="731599" cy="52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 defTabSz="914377"/>
            <a:fld id="{00000000-1234-1234-1234-123412341234}" type="slidenum">
              <a:rPr lang="en" sz="1333" smtClean="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pPr algn="r" defTabSz="914377"/>
              <a:t>‹#›</a:t>
            </a:fld>
            <a:endParaRPr lang="en" sz="1333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  <p:extLst>
      <p:ext uri="{BB962C8B-B14F-4D97-AF65-F5344CB8AC3E}">
        <p14:creationId xmlns:p14="http://schemas.microsoft.com/office/powerpoint/2010/main" val="165951939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tiff"/><Relationship Id="rId3" Type="http://schemas.openxmlformats.org/officeDocument/2006/relationships/image" Target="../media/image41.tiff"/><Relationship Id="rId7" Type="http://schemas.openxmlformats.org/officeDocument/2006/relationships/image" Target="../media/image4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4.tiff"/><Relationship Id="rId5" Type="http://schemas.openxmlformats.org/officeDocument/2006/relationships/image" Target="../media/image43.emf"/><Relationship Id="rId4" Type="http://schemas.openxmlformats.org/officeDocument/2006/relationships/image" Target="../media/image42.png"/><Relationship Id="rId9" Type="http://schemas.openxmlformats.org/officeDocument/2006/relationships/image" Target="../media/image47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0.tiff"/><Relationship Id="rId4" Type="http://schemas.openxmlformats.org/officeDocument/2006/relationships/image" Target="../media/image49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26" Type="http://schemas.openxmlformats.org/officeDocument/2006/relationships/image" Target="NULL"/><Relationship Id="rId39" Type="http://schemas.openxmlformats.org/officeDocument/2006/relationships/image" Target="../media/image36.emf"/><Relationship Id="rId3" Type="http://schemas.openxmlformats.org/officeDocument/2006/relationships/image" Target="../media/image11.png"/><Relationship Id="rId21" Type="http://schemas.openxmlformats.org/officeDocument/2006/relationships/image" Target="NULL"/><Relationship Id="rId34" Type="http://schemas.openxmlformats.org/officeDocument/2006/relationships/image" Target="../media/image31.jpeg"/><Relationship Id="rId42" Type="http://schemas.openxmlformats.org/officeDocument/2006/relationships/image" Target="../media/image39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33" Type="http://schemas.openxmlformats.org/officeDocument/2006/relationships/image" Target="../media/image30.jpeg"/><Relationship Id="rId38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29" Type="http://schemas.openxmlformats.org/officeDocument/2006/relationships/image" Target="../media/image26.png"/><Relationship Id="rId41" Type="http://schemas.openxmlformats.org/officeDocument/2006/relationships/image" Target="../media/image3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24" Type="http://schemas.openxmlformats.org/officeDocument/2006/relationships/image" Target="../media/image23.png"/><Relationship Id="rId32" Type="http://schemas.openxmlformats.org/officeDocument/2006/relationships/image" Target="../media/image29.png"/><Relationship Id="rId37" Type="http://schemas.openxmlformats.org/officeDocument/2006/relationships/image" Target="../media/image34.png"/><Relationship Id="rId40" Type="http://schemas.openxmlformats.org/officeDocument/2006/relationships/image" Target="../media/image37.emf"/><Relationship Id="rId5" Type="http://schemas.openxmlformats.org/officeDocument/2006/relationships/image" Target="../media/image13.png"/><Relationship Id="rId23" Type="http://schemas.openxmlformats.org/officeDocument/2006/relationships/image" Target="../media/image22.jpeg"/><Relationship Id="rId28" Type="http://schemas.openxmlformats.org/officeDocument/2006/relationships/image" Target="../media/image25.png"/><Relationship Id="rId36" Type="http://schemas.openxmlformats.org/officeDocument/2006/relationships/image" Target="../media/image33.tiff"/><Relationship Id="rId10" Type="http://schemas.openxmlformats.org/officeDocument/2006/relationships/image" Target="../media/image18.jpeg"/><Relationship Id="rId31" Type="http://schemas.openxmlformats.org/officeDocument/2006/relationships/image" Target="../media/image2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22" Type="http://schemas.openxmlformats.org/officeDocument/2006/relationships/image" Target="../media/image21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Relationship Id="rId35" Type="http://schemas.openxmlformats.org/officeDocument/2006/relationships/image" Target="../media/image32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30192" y="2413576"/>
            <a:ext cx="4761159" cy="409836"/>
          </a:xfrm>
        </p:spPr>
        <p:txBody>
          <a:bodyPr>
            <a:normAutofit/>
          </a:bodyPr>
          <a:lstStyle/>
          <a:p>
            <a:r>
              <a:rPr lang="et-EE" dirty="0" smtClean="0"/>
              <a:t>Maria Ristkok</a:t>
            </a:r>
            <a:r>
              <a:rPr lang="en-GB" dirty="0" smtClean="0"/>
              <a:t>, Lars Fuglevaag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5955" y="4734556"/>
            <a:ext cx="4473428" cy="478677"/>
          </a:xfrm>
        </p:spPr>
        <p:txBody>
          <a:bodyPr>
            <a:normAutofit/>
          </a:bodyPr>
          <a:lstStyle/>
          <a:p>
            <a:r>
              <a:rPr lang="en-GB" dirty="0" smtClean="0"/>
              <a:t>SIG-</a:t>
            </a:r>
            <a:r>
              <a:rPr lang="en-GB" dirty="0" err="1" smtClean="0"/>
              <a:t>Marcomms</a:t>
            </a:r>
            <a:r>
              <a:rPr lang="en-GB" dirty="0" smtClean="0"/>
              <a:t> meetings, Helsinki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930191" y="1830668"/>
            <a:ext cx="10342153" cy="503459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DA1C4E"/>
                </a:solidFill>
              </a:rPr>
              <a:t>GÉANT IaaS, Videoconferencing and File Sync &amp; Share Frameworks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Clouds update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930189" y="5235308"/>
            <a:ext cx="5003271" cy="428319"/>
          </a:xfrm>
        </p:spPr>
        <p:txBody>
          <a:bodyPr/>
          <a:lstStyle/>
          <a:p>
            <a:r>
              <a:rPr lang="en-GB" dirty="0" smtClean="0"/>
              <a:t>14</a:t>
            </a:r>
            <a:r>
              <a:rPr lang="et-EE" dirty="0" smtClean="0"/>
              <a:t> </a:t>
            </a:r>
            <a:r>
              <a:rPr lang="en-GB" dirty="0" smtClean="0"/>
              <a:t>March</a:t>
            </a:r>
            <a:r>
              <a:rPr lang="et-EE" dirty="0" smtClean="0"/>
              <a:t> 2017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t-EE" dirty="0" smtClean="0"/>
              <a:t>GÉANT Cloud Team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460" y="2320907"/>
            <a:ext cx="4712772" cy="287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4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480234805"/>
              </p:ext>
            </p:extLst>
          </p:nvPr>
        </p:nvGraphicFramePr>
        <p:xfrm>
          <a:off x="803459" y="1320303"/>
          <a:ext cx="10197368" cy="518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160" y="175503"/>
            <a:ext cx="10972320" cy="1144800"/>
          </a:xfrm>
        </p:spPr>
        <p:txBody>
          <a:bodyPr/>
          <a:lstStyle/>
          <a:p>
            <a:r>
              <a:rPr lang="en-GB" sz="4000" dirty="0" smtClean="0"/>
              <a:t>Support from the GÉANT Cloud Team</a:t>
            </a:r>
            <a:endParaRPr lang="et-EE" sz="3733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1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33233" y="1448799"/>
            <a:ext cx="5876793" cy="4957222"/>
          </a:xfrm>
        </p:spPr>
        <p:txBody>
          <a:bodyPr>
            <a:noAutofit/>
          </a:bodyPr>
          <a:lstStyle/>
          <a:p>
            <a:pPr>
              <a:buSzPct val="80000"/>
              <a:buFont typeface="Arial" charset="0"/>
              <a:buChar char="•"/>
            </a:pPr>
            <a:r>
              <a:rPr lang="en-US" sz="2000" dirty="0"/>
              <a:t>Established a community of NREN cloud </a:t>
            </a:r>
            <a:r>
              <a:rPr lang="en-US" sz="2000" dirty="0" smtClean="0"/>
              <a:t>managers: </a:t>
            </a:r>
            <a:br>
              <a:rPr lang="en-US" sz="2000" dirty="0" smtClean="0"/>
            </a:br>
            <a:r>
              <a:rPr lang="en-US" sz="2000" dirty="0" smtClean="0"/>
              <a:t>ca 140 persons</a:t>
            </a:r>
          </a:p>
          <a:p>
            <a:pPr>
              <a:buSzPct val="80000"/>
              <a:buFont typeface="Arial" charset="0"/>
              <a:buChar char="•"/>
            </a:pPr>
            <a:r>
              <a:rPr lang="en-GB" sz="2000" dirty="0" smtClean="0"/>
              <a:t>Active e-mail list (94), newsletter (196 subscribers)</a:t>
            </a:r>
          </a:p>
          <a:p>
            <a:pPr>
              <a:buSzPct val="80000"/>
              <a:buFont typeface="Arial" charset="0"/>
              <a:buChar char="•"/>
            </a:pPr>
            <a:r>
              <a:rPr lang="en-GB" sz="2000" dirty="0"/>
              <a:t>Weekly “Cloud Forum” video conferences</a:t>
            </a:r>
          </a:p>
          <a:p>
            <a:pPr>
              <a:buSzPct val="80000"/>
              <a:buFont typeface="Arial" charset="0"/>
              <a:buChar char="•"/>
            </a:pPr>
            <a:r>
              <a:rPr lang="en-GB" sz="2000" dirty="0" smtClean="0"/>
              <a:t>IaaS launch event for NRENs and suppliers</a:t>
            </a:r>
          </a:p>
          <a:p>
            <a:pPr>
              <a:buSzPct val="80000"/>
              <a:buFont typeface="Arial" charset="0"/>
              <a:buChar char="•"/>
            </a:pPr>
            <a:r>
              <a:rPr lang="en-GB" sz="2000" dirty="0" smtClean="0"/>
              <a:t>Face to face workshops </a:t>
            </a:r>
            <a:r>
              <a:rPr lang="en-GB" sz="2000" dirty="0"/>
              <a:t>on cloud service </a:t>
            </a:r>
            <a:r>
              <a:rPr lang="en-GB" sz="2000" dirty="0" smtClean="0"/>
              <a:t>delivery</a:t>
            </a:r>
          </a:p>
          <a:p>
            <a:pPr>
              <a:buSzPct val="80000"/>
              <a:buFont typeface="Arial" charset="0"/>
              <a:buChar char="•"/>
            </a:pPr>
            <a:r>
              <a:rPr lang="en-GB" sz="2000" dirty="0" smtClean="0"/>
              <a:t>Contract repository</a:t>
            </a:r>
          </a:p>
          <a:p>
            <a:pPr>
              <a:buSzPct val="80000"/>
              <a:buFont typeface="Arial" charset="0"/>
              <a:buChar char="•"/>
            </a:pPr>
            <a:r>
              <a:rPr lang="en-GB" sz="2000" dirty="0" smtClean="0"/>
              <a:t>Supplier sessions</a:t>
            </a:r>
          </a:p>
          <a:p>
            <a:pPr>
              <a:buSzPct val="80000"/>
              <a:buFont typeface="Arial" charset="0"/>
              <a:buChar char="•"/>
            </a:pPr>
            <a:r>
              <a:rPr lang="en-GB" sz="2000" dirty="0" smtClean="0"/>
              <a:t>Online supplier comparison</a:t>
            </a:r>
          </a:p>
          <a:p>
            <a:pPr>
              <a:buSzPct val="80000"/>
              <a:buFont typeface="Arial" charset="0"/>
              <a:buChar char="•"/>
            </a:pPr>
            <a:r>
              <a:rPr lang="en-GB" sz="2000" dirty="0" smtClean="0"/>
              <a:t>GÉANT Funding – 6 months for Manpower</a:t>
            </a:r>
            <a:endParaRPr lang="en-GB" sz="2000" dirty="0"/>
          </a:p>
          <a:p>
            <a:pPr>
              <a:buSzPct val="80000"/>
              <a:buFont typeface="Arial" charset="0"/>
              <a:buChar char="•"/>
            </a:pPr>
            <a:r>
              <a:rPr lang="en-GB" sz="2000" dirty="0" smtClean="0"/>
              <a:t>2-minute cloud videos to introduce IaaS portfolio</a:t>
            </a:r>
            <a:endParaRPr lang="en-GB" sz="1800" dirty="0"/>
          </a:p>
          <a:p>
            <a:pPr>
              <a:buSzPct val="80000"/>
              <a:buFont typeface="Arial" charset="0"/>
              <a:buChar char="•"/>
            </a:pPr>
            <a:r>
              <a:rPr lang="en-GB" sz="2000" dirty="0" smtClean="0"/>
              <a:t>National </a:t>
            </a:r>
            <a:r>
              <a:rPr lang="en-GB" sz="2000" dirty="0"/>
              <a:t>cloud </a:t>
            </a:r>
            <a:r>
              <a:rPr lang="en-GB" sz="2000" dirty="0" smtClean="0"/>
              <a:t>events and </a:t>
            </a:r>
            <a:r>
              <a:rPr lang="en-GB" sz="2000" dirty="0"/>
              <a:t>community </a:t>
            </a:r>
            <a:r>
              <a:rPr lang="en-GB" sz="2000" dirty="0" smtClean="0"/>
              <a:t>interaction</a:t>
            </a:r>
          </a:p>
          <a:p>
            <a:pPr>
              <a:buSzPct val="80000"/>
              <a:buFont typeface="Arial" charset="0"/>
              <a:buChar char="•"/>
            </a:pPr>
            <a:r>
              <a:rPr lang="en-GB" dirty="0" err="1" smtClean="0"/>
              <a:t>Comms</a:t>
            </a:r>
            <a:r>
              <a:rPr lang="en-GB" dirty="0" smtClean="0"/>
              <a:t> material (slides, articles, fliers)</a:t>
            </a:r>
            <a:endParaRPr lang="en-GB" sz="2000" dirty="0"/>
          </a:p>
          <a:p>
            <a:pPr>
              <a:buSzPct val="80000"/>
              <a:buFont typeface="Arial" charset="0"/>
              <a:buChar char="•"/>
            </a:pPr>
            <a:endParaRPr lang="en-US" sz="18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5" name="Title 3"/>
          <p:cNvSpPr txBox="1">
            <a:spLocks/>
          </p:cNvSpPr>
          <p:nvPr/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tx1"/>
                </a:solidFill>
              </a:rPr>
              <a:t>NREN cloud support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343728" y="4276581"/>
            <a:ext cx="5592118" cy="2136130"/>
            <a:chOff x="5580993" y="4263567"/>
            <a:chExt cx="5592118" cy="2136130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80993" y="4263567"/>
              <a:ext cx="2477014" cy="138594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42782" y="4656604"/>
              <a:ext cx="2430329" cy="1590077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15653" y="4899335"/>
              <a:ext cx="2314685" cy="1500362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6252029" y="1337172"/>
            <a:ext cx="5939971" cy="2895542"/>
            <a:chOff x="6266326" y="1423369"/>
            <a:chExt cx="5939971" cy="289554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58399" y="1423369"/>
              <a:ext cx="3647898" cy="178938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66326" y="1423369"/>
              <a:ext cx="3264613" cy="198835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19086" y="2760834"/>
              <a:ext cx="3172914" cy="1558077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66326" y="2750723"/>
              <a:ext cx="4046130" cy="15681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943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66935" y="1533020"/>
            <a:ext cx="1939381" cy="47811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600" b="1" dirty="0" smtClean="0"/>
              <a:t>GÉANT </a:t>
            </a:r>
            <a:r>
              <a:rPr lang="en-GB" sz="1600" b="1" dirty="0"/>
              <a:t>clouds website, to better reflect the GÉANT cloud service delivery </a:t>
            </a:r>
            <a:r>
              <a:rPr lang="en-GB" sz="1600" b="1" dirty="0" smtClean="0"/>
              <a:t>capabilities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Newsfeed &amp; Cloud </a:t>
            </a:r>
            <a:r>
              <a:rPr lang="en-GB" sz="1600" dirty="0" smtClean="0"/>
              <a:t>events</a:t>
            </a:r>
          </a:p>
          <a:p>
            <a:pPr marL="0" indent="0">
              <a:buNone/>
            </a:pPr>
            <a:r>
              <a:rPr lang="en-GB" sz="1600" dirty="0" smtClean="0"/>
              <a:t>Cloud catalogue &amp; IaaS </a:t>
            </a:r>
            <a:r>
              <a:rPr lang="en-GB" sz="1600" dirty="0"/>
              <a:t>Service </a:t>
            </a:r>
            <a:r>
              <a:rPr lang="en-GB" sz="1600" dirty="0" smtClean="0"/>
              <a:t>Matrix</a:t>
            </a:r>
          </a:p>
          <a:p>
            <a:pPr marL="0" indent="0">
              <a:buNone/>
            </a:pPr>
            <a:r>
              <a:rPr lang="en-GB" sz="1600" dirty="0" smtClean="0"/>
              <a:t>User stories</a:t>
            </a:r>
          </a:p>
          <a:p>
            <a:pPr marL="0" indent="0">
              <a:buNone/>
            </a:pPr>
            <a:r>
              <a:rPr lang="en-GB" sz="1600" dirty="0" smtClean="0"/>
              <a:t>Maps for contacts</a:t>
            </a:r>
          </a:p>
          <a:p>
            <a:pPr marL="0" indent="0">
              <a:buNone/>
            </a:pPr>
            <a:r>
              <a:rPr lang="en-GB" sz="1600" dirty="0"/>
              <a:t>G</a:t>
            </a:r>
            <a:r>
              <a:rPr lang="en-GB" sz="1600" dirty="0" smtClean="0"/>
              <a:t>uidelines</a:t>
            </a:r>
          </a:p>
          <a:p>
            <a:pPr marL="0" indent="0">
              <a:buNone/>
            </a:pPr>
            <a:r>
              <a:rPr lang="en-GB" sz="1600" dirty="0" smtClean="0"/>
              <a:t>Contracts Repository</a:t>
            </a:r>
          </a:p>
          <a:p>
            <a:pPr marL="0" indent="0">
              <a:buNone/>
            </a:pPr>
            <a:r>
              <a:rPr lang="en-GB" sz="1600" dirty="0" err="1" smtClean="0"/>
              <a:t>Chatbot</a:t>
            </a:r>
            <a:r>
              <a:rPr lang="en-GB" sz="1600" dirty="0" smtClean="0"/>
              <a:t> </a:t>
            </a:r>
            <a:r>
              <a:rPr lang="en-GB" sz="1600" i="1" dirty="0" smtClean="0"/>
              <a:t>(in process)</a:t>
            </a:r>
          </a:p>
          <a:p>
            <a:pPr marL="0" indent="0">
              <a:buNone/>
            </a:pPr>
            <a:r>
              <a:rPr lang="en-GB" sz="1600" dirty="0" smtClean="0"/>
              <a:t>“Button” integration for all relevant information per country </a:t>
            </a:r>
            <a:r>
              <a:rPr lang="en-GB" sz="1600" i="1" dirty="0" smtClean="0"/>
              <a:t>(in process)</a:t>
            </a:r>
            <a:endParaRPr lang="en-US" sz="16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GÉANT Community Clouds website</a:t>
            </a:r>
            <a:endParaRPr lang="en-US" sz="1800" b="0" strike="sngStrik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8312" y="1386833"/>
            <a:ext cx="5722451" cy="4927304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3281" y="1672285"/>
            <a:ext cx="4900105" cy="4395556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9222" y="2707776"/>
            <a:ext cx="3166848" cy="370945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2926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10 minutes for discussion No 1:</a:t>
            </a:r>
          </a:p>
          <a:p>
            <a:r>
              <a:rPr lang="en-GB" dirty="0" smtClean="0"/>
              <a:t>Find 3 top objections / questions that institutions (and your colleagues) may have against cloud services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Exchange the lists!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 smtClean="0"/>
              <a:t>15 minutes for breakout discussion No 2:</a:t>
            </a:r>
          </a:p>
          <a:p>
            <a:pPr marL="0" indent="0">
              <a:buNone/>
            </a:pPr>
            <a:r>
              <a:rPr lang="en-GB" dirty="0" smtClean="0"/>
              <a:t>Find the answers and solutions to the questions /objections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F</a:t>
            </a:r>
            <a:r>
              <a:rPr lang="en-GB" b="1" dirty="0" smtClean="0"/>
              <a:t>eedback on the results for each group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t-E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Breakout Discussion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229549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problems and challenges </a:t>
            </a:r>
            <a:r>
              <a:rPr lang="en-GB" dirty="0"/>
              <a:t/>
            </a:r>
            <a:br>
              <a:rPr lang="en-GB" dirty="0"/>
            </a:br>
            <a:r>
              <a:rPr lang="en-GB" b="0" dirty="0" smtClean="0"/>
              <a:t>that NRENs brought out at the GÉANT Symposium in Budapest (2017)</a:t>
            </a:r>
            <a:endParaRPr lang="et-EE" b="0" dirty="0"/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602161" y="1569547"/>
          <a:ext cx="10972320" cy="475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553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548234" y="4181082"/>
            <a:ext cx="11043199" cy="1680799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endParaRPr lang="en-US" sz="4267" dirty="0">
              <a:solidFill>
                <a:srgbClr val="003F5E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Rectangle 10"/>
          <p:cNvSpPr/>
          <p:nvPr/>
        </p:nvSpPr>
        <p:spPr bwMode="auto">
          <a:xfrm>
            <a:off x="-1" y="-1440874"/>
            <a:ext cx="12192001" cy="5621955"/>
          </a:xfrm>
          <a:prstGeom prst="rect">
            <a:avLst/>
          </a:prstGeom>
          <a:solidFill>
            <a:srgbClr val="2683C6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59" tIns="143407" rIns="179259" bIns="14340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88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35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548234" y="1013652"/>
            <a:ext cx="11043199" cy="2812000"/>
          </a:xfrm>
          <a:prstGeom prst="rect">
            <a:avLst/>
          </a:prstGeom>
        </p:spPr>
        <p:txBody>
          <a:bodyPr lIns="121900" tIns="121900" rIns="121900" bIns="121900" anchor="b" anchorCtr="0">
            <a:noAutofit/>
          </a:bodyPr>
          <a:lstStyle/>
          <a:p>
            <a:r>
              <a:rPr lang="nl-NL" sz="3733" dirty="0">
                <a:latin typeface="Calibri" charset="0"/>
                <a:ea typeface="Calibri" charset="0"/>
                <a:cs typeface="Calibri" charset="0"/>
              </a:rPr>
              <a:t>JOINT EFFORTS PAY OFF</a:t>
            </a:r>
            <a:endParaRPr lang="en" sz="3733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" name="Afbeelding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9839" y="231385"/>
            <a:ext cx="5467181" cy="33383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573" y="6157118"/>
            <a:ext cx="6108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400" dirty="0">
                <a:solidFill>
                  <a:srgbClr val="999999">
                    <a:lumMod val="75000"/>
                  </a:srgbClr>
                </a:solidFill>
              </a:rPr>
              <a:t>https://</a:t>
            </a:r>
            <a:r>
              <a:rPr lang="en-GB" sz="2400" dirty="0" err="1">
                <a:solidFill>
                  <a:srgbClr val="999999">
                    <a:lumMod val="75000"/>
                  </a:srgbClr>
                </a:solidFill>
              </a:rPr>
              <a:t>clouds.geant.org</a:t>
            </a:r>
            <a:endParaRPr lang="en-GB" sz="2400" dirty="0">
              <a:solidFill>
                <a:srgbClr val="999999">
                  <a:lumMod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5484" y="6157119"/>
            <a:ext cx="6108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77"/>
            <a:r>
              <a:rPr lang="en-GB" sz="2400" dirty="0" smtClean="0">
                <a:solidFill>
                  <a:srgbClr val="999999">
                    <a:lumMod val="75000"/>
                  </a:srgbClr>
                </a:solidFill>
              </a:rPr>
              <a:t>clouds@geant.org</a:t>
            </a:r>
            <a:endParaRPr lang="en-GB" sz="2400" dirty="0">
              <a:solidFill>
                <a:srgbClr val="99999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69642" y="5839326"/>
            <a:ext cx="2679032" cy="1395663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745" y="1645822"/>
            <a:ext cx="6136516" cy="4381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9725">
            <a:off x="8768524" y="1613269"/>
            <a:ext cx="4157636" cy="593376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92744" y="1645821"/>
            <a:ext cx="5241524" cy="4674154"/>
            <a:chOff x="3841256" y="398031"/>
            <a:chExt cx="4660892" cy="4265823"/>
          </a:xfrm>
        </p:grpSpPr>
        <p:sp>
          <p:nvSpPr>
            <p:cNvPr id="12" name="Oval 11"/>
            <p:cNvSpPr/>
            <p:nvPr/>
          </p:nvSpPr>
          <p:spPr>
            <a:xfrm>
              <a:off x="3841256" y="398031"/>
              <a:ext cx="2259819" cy="2040278"/>
            </a:xfrm>
            <a:prstGeom prst="ellipse">
              <a:avLst/>
            </a:prstGeom>
            <a:solidFill>
              <a:srgbClr val="003C51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096">
                <a:defRPr/>
              </a:pPr>
              <a:r>
                <a:rPr lang="en-US" sz="1400" kern="0" dirty="0">
                  <a:solidFill>
                    <a:prstClr val="white"/>
                  </a:solidFill>
                  <a:latin typeface="Calibri" panose="020F0502020204030204"/>
                  <a:cs typeface="Calibri" panose="020F0502020204030204" pitchFamily="34" charset="0"/>
                </a:rPr>
                <a:t>COLLABORATION</a:t>
              </a:r>
            </a:p>
            <a:p>
              <a:pPr algn="ctr" defTabSz="1219096">
                <a:defRPr/>
              </a:pPr>
              <a:r>
                <a:rPr lang="en-US" sz="1400" kern="0" dirty="0">
                  <a:solidFill>
                    <a:prstClr val="white"/>
                  </a:solidFill>
                  <a:latin typeface="Calibri" panose="020F0502020204030204"/>
                  <a:cs typeface="Calibri" panose="020F0502020204030204" pitchFamily="34" charset="0"/>
                </a:rPr>
                <a:t>SERVICES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6242329" y="398031"/>
              <a:ext cx="2259819" cy="2040278"/>
            </a:xfrm>
            <a:prstGeom prst="ellipse">
              <a:avLst/>
            </a:prstGeom>
            <a:solidFill>
              <a:srgbClr val="ED1556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62537" tIns="81269" rIns="162537" bIns="812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096"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Calibri" panose="020F0502020204030204"/>
                  <a:cs typeface="Calibri" panose="020F0502020204030204" pitchFamily="34" charset="0"/>
                </a:rPr>
                <a:t>REALTIME</a:t>
              </a:r>
            </a:p>
            <a:p>
              <a:pPr algn="ctr" defTabSz="1219096"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Calibri" panose="020F0502020204030204"/>
                  <a:cs typeface="Calibri" panose="020F0502020204030204" pitchFamily="34" charset="0"/>
                </a:rPr>
                <a:t>COMMUNICATION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3841256" y="2623576"/>
              <a:ext cx="2259819" cy="2040278"/>
            </a:xfrm>
            <a:prstGeom prst="ellipse">
              <a:avLst/>
            </a:prstGeom>
            <a:solidFill>
              <a:srgbClr val="2683C6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62537" tIns="81269" rIns="162537" bIns="812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096"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Calibri" panose="020F0502020204030204"/>
                  <a:cs typeface="Calibri" panose="020F0502020204030204" pitchFamily="34" charset="0"/>
                </a:rPr>
                <a:t>FILE STORAGE</a:t>
              </a:r>
            </a:p>
            <a:p>
              <a:pPr algn="ctr" defTabSz="1219096"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Calibri" panose="020F0502020204030204"/>
                  <a:cs typeface="Calibri" panose="020F0502020204030204" pitchFamily="34" charset="0"/>
                </a:rPr>
                <a:t>AND SYNC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6242329" y="2623576"/>
              <a:ext cx="2259819" cy="204027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62537" tIns="81269" rIns="162537" bIns="812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096">
                <a:defRPr/>
              </a:pPr>
              <a:r>
                <a:rPr lang="en-US" sz="1400" kern="0" dirty="0">
                  <a:solidFill>
                    <a:prstClr val="white"/>
                  </a:solidFill>
                  <a:latin typeface="Calibri" panose="020F0502020204030204"/>
                  <a:cs typeface="Calibri" panose="020F0502020204030204" pitchFamily="34" charset="0"/>
                </a:rPr>
                <a:t>INFRASTRUCTURE</a:t>
              </a:r>
            </a:p>
            <a:p>
              <a:pPr algn="ctr" defTabSz="1219096">
                <a:defRPr/>
              </a:pPr>
              <a:r>
                <a:rPr lang="en-US" sz="1400" kern="0" dirty="0">
                  <a:solidFill>
                    <a:prstClr val="white"/>
                  </a:solidFill>
                  <a:latin typeface="Calibri" panose="020F0502020204030204"/>
                  <a:cs typeface="Calibri" panose="020F0502020204030204" pitchFamily="34" charset="0"/>
                </a:rPr>
                <a:t>AS A</a:t>
              </a:r>
            </a:p>
            <a:p>
              <a:pPr algn="ctr" defTabSz="1219096">
                <a:defRPr/>
              </a:pPr>
              <a:r>
                <a:rPr lang="en-US" sz="1400" kern="0" dirty="0">
                  <a:solidFill>
                    <a:prstClr val="white"/>
                  </a:solidFill>
                  <a:latin typeface="Calibri" panose="020F0502020204030204"/>
                  <a:cs typeface="Calibri" panose="020F0502020204030204" pitchFamily="34" charset="0"/>
                </a:rPr>
                <a:t>SERVICE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4935029" y="1560331"/>
              <a:ext cx="2259819" cy="2040278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62537" tIns="81269" rIns="162537" bIns="812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096">
                <a:defRPr/>
              </a:pPr>
              <a:r>
                <a:rPr lang="en-US" sz="1600" kern="0" dirty="0">
                  <a:solidFill>
                    <a:srgbClr val="FFFFFF"/>
                  </a:solidFill>
                  <a:latin typeface="Calibri" panose="020F0502020204030204"/>
                  <a:cs typeface="Calibri" panose="020F0502020204030204" pitchFamily="34" charset="0"/>
                </a:rPr>
                <a:t>E-learning</a:t>
              </a:r>
            </a:p>
            <a:p>
              <a:pPr algn="ctr" defTabSz="1219096">
                <a:defRPr/>
              </a:pPr>
              <a:r>
                <a:rPr lang="en-US" sz="1600" kern="0" dirty="0">
                  <a:solidFill>
                    <a:srgbClr val="FFFFFF"/>
                  </a:solidFill>
                  <a:latin typeface="Calibri" panose="020F0502020204030204"/>
                  <a:cs typeface="Calibri" panose="020F0502020204030204" pitchFamily="34" charset="0"/>
                </a:rPr>
                <a:t>and education</a:t>
              </a:r>
            </a:p>
            <a:p>
              <a:pPr algn="ctr" defTabSz="1219096">
                <a:defRPr/>
              </a:pPr>
              <a:r>
                <a:rPr lang="en-US" sz="1600" kern="0" dirty="0">
                  <a:solidFill>
                    <a:srgbClr val="FFFFFF"/>
                  </a:solidFill>
                  <a:latin typeface="Calibri" panose="020F0502020204030204"/>
                  <a:cs typeface="Calibri" panose="020F0502020204030204" pitchFamily="34" charset="0"/>
                </a:rPr>
                <a:t>services</a:t>
              </a:r>
            </a:p>
          </p:txBody>
        </p:sp>
      </p:grpSp>
      <p:sp>
        <p:nvSpPr>
          <p:cNvPr id="17" name="Title 9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</p:spPr>
        <p:txBody>
          <a:bodyPr>
            <a:normAutofit/>
          </a:bodyPr>
          <a:lstStyle/>
          <a:p>
            <a:r>
              <a:rPr lang="en-IE" dirty="0" smtClean="0"/>
              <a:t>GÉANT Cloud collaboration</a:t>
            </a:r>
            <a:endParaRPr lang="en-GB" sz="2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49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GÉANT Cloud Activity Outcomes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99DB5B91-B4E4-4EE4-BE5C-3E09032CE5EC}" type="slidenum">
              <a:rPr lang="en-GB" smtClean="0">
                <a:solidFill>
                  <a:prstClr val="white"/>
                </a:solidFill>
              </a:rPr>
              <a:pPr/>
              <a:t>3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74" y="2699967"/>
            <a:ext cx="1167717" cy="59638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453" y="1534551"/>
            <a:ext cx="1731092" cy="73287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959" y="4439490"/>
            <a:ext cx="1696520" cy="73687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778" y="3689314"/>
            <a:ext cx="1625749" cy="42255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7338" y="2059323"/>
            <a:ext cx="1286428" cy="4161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0955" y="3738088"/>
            <a:ext cx="1687260" cy="27836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60976" y="1465608"/>
            <a:ext cx="1986404" cy="820472"/>
          </a:xfrm>
          <a:prstGeom prst="rect">
            <a:avLst/>
          </a:prstGeom>
        </p:spPr>
      </p:pic>
      <p:pic>
        <p:nvPicPr>
          <p:cNvPr id="35" name="Bilde 26">
            <a:extLst>
              <a:ext uri="{FF2B5EF4-FFF2-40B4-BE49-F238E27FC236}">
                <a16:creationId xmlns:a16="http://schemas.microsoft.com/office/drawing/2014/main" xmlns="" id="{9DC802DE-664D-45A5-BFE6-2C5264F5665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893" y="4226734"/>
            <a:ext cx="1768795" cy="331491"/>
          </a:xfrm>
          <a:prstGeom prst="rect">
            <a:avLst/>
          </a:prstGeom>
        </p:spPr>
      </p:pic>
      <p:pic>
        <p:nvPicPr>
          <p:cNvPr id="36" name="Bilde 34">
            <a:extLst>
              <a:ext uri="{FF2B5EF4-FFF2-40B4-BE49-F238E27FC236}">
                <a16:creationId xmlns:a16="http://schemas.microsoft.com/office/drawing/2014/main" xmlns="" id="{79D1E2C7-D192-461D-8492-E3D0D9431B5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9512" y="5551968"/>
            <a:ext cx="2091933" cy="389477"/>
          </a:xfrm>
          <a:prstGeom prst="rect">
            <a:avLst/>
          </a:prstGeom>
        </p:spPr>
      </p:pic>
      <p:pic>
        <p:nvPicPr>
          <p:cNvPr id="37" name="Grafikk 36">
            <a:extLst>
              <a:ext uri="{FF2B5EF4-FFF2-40B4-BE49-F238E27FC236}">
                <a16:creationId xmlns:a16="http://schemas.microsoft.com/office/drawing/2014/main" xmlns="" id="{6876D1CC-F179-4111-8E26-6009F5A278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378540" y="5672545"/>
            <a:ext cx="920019" cy="621863"/>
          </a:xfrm>
          <a:prstGeom prst="rect">
            <a:avLst/>
          </a:prstGeom>
        </p:spPr>
      </p:pic>
      <p:pic>
        <p:nvPicPr>
          <p:cNvPr id="38" name="Bilde 38">
            <a:extLst>
              <a:ext uri="{FF2B5EF4-FFF2-40B4-BE49-F238E27FC236}">
                <a16:creationId xmlns:a16="http://schemas.microsoft.com/office/drawing/2014/main" xmlns="" id="{6AA4ACE9-16C8-4BEA-961C-B92298424F9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4030" y="2439816"/>
            <a:ext cx="1639595" cy="457561"/>
          </a:xfrm>
          <a:prstGeom prst="rect">
            <a:avLst/>
          </a:prstGeom>
        </p:spPr>
      </p:pic>
      <p:pic>
        <p:nvPicPr>
          <p:cNvPr id="51" name="Bilde 42">
            <a:extLst>
              <a:ext uri="{FF2B5EF4-FFF2-40B4-BE49-F238E27FC236}">
                <a16:creationId xmlns:a16="http://schemas.microsoft.com/office/drawing/2014/main" xmlns="" id="{C39FFD3A-5168-43F4-B36C-0BE72498B284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7384" y="3087202"/>
            <a:ext cx="1537877" cy="519763"/>
          </a:xfrm>
          <a:prstGeom prst="rect">
            <a:avLst/>
          </a:prstGeom>
        </p:spPr>
      </p:pic>
      <p:pic>
        <p:nvPicPr>
          <p:cNvPr id="53" name="Grafikk 44">
            <a:extLst>
              <a:ext uri="{FF2B5EF4-FFF2-40B4-BE49-F238E27FC236}">
                <a16:creationId xmlns:a16="http://schemas.microsoft.com/office/drawing/2014/main" xmlns="" id="{D4B47E41-A4EC-4754-B654-65AB5D208FEE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099159" y="4602070"/>
            <a:ext cx="1562092" cy="499869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1649" y="2986049"/>
            <a:ext cx="1625749" cy="422551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7675" y="4409088"/>
            <a:ext cx="1696520" cy="736871"/>
          </a:xfrm>
          <a:prstGeom prst="rect">
            <a:avLst/>
          </a:prstGeom>
        </p:spPr>
      </p:pic>
      <p:pic>
        <p:nvPicPr>
          <p:cNvPr id="66" name="Bilde 40">
            <a:extLst>
              <a:ext uri="{FF2B5EF4-FFF2-40B4-BE49-F238E27FC236}">
                <a16:creationId xmlns:a16="http://schemas.microsoft.com/office/drawing/2014/main" xmlns="" id="{47A7AEEC-250E-4B87-AC5E-10D91965AA1F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637" y="1690443"/>
            <a:ext cx="1674304" cy="436775"/>
          </a:xfrm>
          <a:prstGeom prst="rect">
            <a:avLst/>
          </a:prstGeom>
        </p:spPr>
      </p:pic>
      <p:pic>
        <p:nvPicPr>
          <p:cNvPr id="67" name="Bilde 22">
            <a:extLst>
              <a:ext uri="{FF2B5EF4-FFF2-40B4-BE49-F238E27FC236}">
                <a16:creationId xmlns:a16="http://schemas.microsoft.com/office/drawing/2014/main" xmlns="" id="{A652A67D-4C04-4D5C-8037-8F9C1F51AB25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239" y="5323218"/>
            <a:ext cx="2440725" cy="505231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486" y="2315412"/>
            <a:ext cx="1745252" cy="545713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278940" y="1491305"/>
            <a:ext cx="2083669" cy="672755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7668" y="2399402"/>
            <a:ext cx="1748524" cy="856199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880" y="4602070"/>
            <a:ext cx="1246233" cy="568751"/>
          </a:xfrm>
          <a:prstGeom prst="rect">
            <a:avLst/>
          </a:prstGeom>
        </p:spPr>
      </p:pic>
      <p:pic>
        <p:nvPicPr>
          <p:cNvPr id="72" name="Bilde 24">
            <a:extLst>
              <a:ext uri="{FF2B5EF4-FFF2-40B4-BE49-F238E27FC236}">
                <a16:creationId xmlns:a16="http://schemas.microsoft.com/office/drawing/2014/main" xmlns="" id="{93F08F29-3D78-432F-A031-23E1DA4A9D54}"/>
              </a:ext>
            </a:extLst>
          </p:cNvPr>
          <p:cNvPicPr>
            <a:picLocks noChangeAspect="1"/>
          </p:cNvPicPr>
          <p:nvPr/>
        </p:nvPicPr>
        <p:blipFill rotWithShape="1"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3877" y="3198176"/>
            <a:ext cx="2098777" cy="905880"/>
          </a:xfrm>
          <a:prstGeom prst="rect">
            <a:avLst/>
          </a:prstGeom>
        </p:spPr>
      </p:pic>
      <p:pic>
        <p:nvPicPr>
          <p:cNvPr id="74" name="Bilde 28">
            <a:extLst>
              <a:ext uri="{FF2B5EF4-FFF2-40B4-BE49-F238E27FC236}">
                <a16:creationId xmlns:a16="http://schemas.microsoft.com/office/drawing/2014/main" xmlns="" id="{B313E496-0087-45DF-9A34-0692255E6691}"/>
              </a:ext>
            </a:extLst>
          </p:cNvPr>
          <p:cNvPicPr>
            <a:picLocks noChangeAspect="1"/>
          </p:cNvPicPr>
          <p:nvPr/>
        </p:nvPicPr>
        <p:blipFill rotWithShape="1"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9440" y="3739718"/>
            <a:ext cx="2177595" cy="491959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2063877" y="1480327"/>
            <a:ext cx="24713" cy="4503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080159" y="1526645"/>
            <a:ext cx="24713" cy="4503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9813272" y="1673090"/>
            <a:ext cx="24713" cy="4503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9944454" y="1473958"/>
            <a:ext cx="1432804" cy="70744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0040775" y="3880722"/>
            <a:ext cx="944096" cy="1205027"/>
          </a:xfrm>
          <a:prstGeom prst="rect">
            <a:avLst/>
          </a:prstGeom>
        </p:spPr>
      </p:pic>
      <p:pic>
        <p:nvPicPr>
          <p:cNvPr id="1026" name="Picture 2" descr="Bilderesultat for visionsconnected"/>
          <p:cNvPicPr>
            <a:picLocks noChangeAspect="1" noChangeArrowheads="1"/>
          </p:cNvPicPr>
          <p:nvPr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11" b="35189"/>
          <a:stretch/>
        </p:blipFill>
        <p:spPr bwMode="auto">
          <a:xfrm>
            <a:off x="10012612" y="5714278"/>
            <a:ext cx="1693252" cy="59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Straight Connector 42"/>
          <p:cNvCxnSpPr/>
          <p:nvPr/>
        </p:nvCxnSpPr>
        <p:spPr>
          <a:xfrm flipH="1">
            <a:off x="20368998" y="9857943"/>
            <a:ext cx="14803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en.mvc.de/website/var/tmp/image-thumbnails/0/4/thumb__logo/logo@2x.png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7632" y="5301165"/>
            <a:ext cx="8763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Straight Connector 43"/>
          <p:cNvCxnSpPr/>
          <p:nvPr/>
        </p:nvCxnSpPr>
        <p:spPr>
          <a:xfrm flipH="1">
            <a:off x="10012612" y="5169024"/>
            <a:ext cx="15265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10955935" y="3667125"/>
            <a:ext cx="1056346" cy="104582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40"/>
          <a:srcRect t="17496" b="20086"/>
          <a:stretch/>
        </p:blipFill>
        <p:spPr>
          <a:xfrm>
            <a:off x="9885618" y="2966011"/>
            <a:ext cx="1070317" cy="66920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10712713" y="2196300"/>
            <a:ext cx="1409957" cy="9980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058" y="4717355"/>
            <a:ext cx="1805204" cy="100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6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1"/>
          <p:cNvSpPr>
            <a:spLocks noGrp="1"/>
          </p:cNvSpPr>
          <p:nvPr>
            <p:ph idx="1"/>
          </p:nvPr>
        </p:nvSpPr>
        <p:spPr>
          <a:xfrm>
            <a:off x="466935" y="1533020"/>
            <a:ext cx="5849644" cy="4652963"/>
          </a:xfrm>
        </p:spPr>
        <p:txBody>
          <a:bodyPr>
            <a:noAutofit/>
          </a:bodyPr>
          <a:lstStyle/>
          <a:p>
            <a:pPr>
              <a:buSzPct val="80000"/>
            </a:pPr>
            <a:r>
              <a:rPr lang="en-US" sz="2400" dirty="0">
                <a:ea typeface="Calibri" charset="0"/>
                <a:cs typeface="Calibri" charset="0"/>
              </a:rPr>
              <a:t>Procurement compliant in EU &amp; EEA</a:t>
            </a:r>
          </a:p>
          <a:p>
            <a:pPr>
              <a:buSzPct val="80000"/>
            </a:pPr>
            <a:r>
              <a:rPr lang="en-US" sz="2400" dirty="0">
                <a:ea typeface="Calibri" charset="0"/>
                <a:cs typeface="Calibri" charset="0"/>
              </a:rPr>
              <a:t>Legal compliance (EU data protection law)</a:t>
            </a:r>
          </a:p>
          <a:p>
            <a:pPr>
              <a:buSzPct val="80000"/>
            </a:pPr>
            <a:r>
              <a:rPr lang="en-US" sz="2400" dirty="0">
                <a:ea typeface="Calibri" charset="0"/>
                <a:cs typeface="Calibri" charset="0"/>
              </a:rPr>
              <a:t>Institutional </a:t>
            </a:r>
            <a:r>
              <a:rPr lang="nl-NL" sz="2400" dirty="0">
                <a:ea typeface="Calibri" charset="0"/>
                <a:cs typeface="Calibri" charset="0"/>
              </a:rPr>
              <a:t>-</a:t>
            </a:r>
            <a:r>
              <a:rPr lang="en-US" sz="2400" dirty="0" smtClean="0">
                <a:ea typeface="Calibri" charset="0"/>
                <a:cs typeface="Calibri" charset="0"/>
              </a:rPr>
              <a:t> </a:t>
            </a:r>
            <a:r>
              <a:rPr lang="en-US" sz="2400" dirty="0">
                <a:ea typeface="Calibri" charset="0"/>
                <a:cs typeface="Calibri" charset="0"/>
              </a:rPr>
              <a:t>supplier </a:t>
            </a:r>
            <a:r>
              <a:rPr lang="en-US" sz="2400" dirty="0" smtClean="0">
                <a:ea typeface="Calibri" charset="0"/>
                <a:cs typeface="Calibri" charset="0"/>
              </a:rPr>
              <a:t>call off contracts </a:t>
            </a:r>
            <a:r>
              <a:rPr lang="en-US" sz="2400" dirty="0">
                <a:ea typeface="Calibri" charset="0"/>
                <a:cs typeface="Calibri" charset="0"/>
              </a:rPr>
              <a:t>under local law</a:t>
            </a:r>
          </a:p>
          <a:p>
            <a:pPr>
              <a:buSzPct val="80000"/>
            </a:pPr>
            <a:r>
              <a:rPr lang="en-US" sz="2400" dirty="0">
                <a:ea typeface="Calibri" charset="0"/>
                <a:cs typeface="Calibri" charset="0"/>
              </a:rPr>
              <a:t>Invoice billing, no credit card needed</a:t>
            </a:r>
          </a:p>
          <a:p>
            <a:pPr>
              <a:buSzPct val="80000"/>
            </a:pPr>
            <a:r>
              <a:rPr lang="en-US" sz="2400" dirty="0">
                <a:ea typeface="Calibri" charset="0"/>
                <a:cs typeface="Calibri" charset="0"/>
              </a:rPr>
              <a:t>Aggregate use discounts (</a:t>
            </a:r>
            <a:r>
              <a:rPr lang="en-US" sz="2400" dirty="0" smtClean="0">
                <a:ea typeface="Calibri" charset="0"/>
                <a:cs typeface="Calibri" charset="0"/>
              </a:rPr>
              <a:t>10,000 </a:t>
            </a:r>
            <a:r>
              <a:rPr lang="en-US" sz="2400" dirty="0">
                <a:ea typeface="Calibri" charset="0"/>
                <a:cs typeface="Calibri" charset="0"/>
              </a:rPr>
              <a:t>institutions)</a:t>
            </a:r>
          </a:p>
          <a:p>
            <a:pPr>
              <a:buSzPct val="80000"/>
            </a:pPr>
            <a:r>
              <a:rPr lang="en-US" sz="2400" dirty="0">
                <a:ea typeface="Calibri" charset="0"/>
                <a:cs typeface="Calibri" charset="0"/>
              </a:rPr>
              <a:t>Mandatory SAML support (some eduGAIN)</a:t>
            </a:r>
          </a:p>
          <a:p>
            <a:pPr>
              <a:buSzPct val="80000"/>
            </a:pPr>
            <a:r>
              <a:rPr lang="en-US" sz="2400" dirty="0">
                <a:ea typeface="Calibri" charset="0"/>
                <a:cs typeface="Calibri" charset="0"/>
              </a:rPr>
              <a:t>Direct peering with GÉANT network</a:t>
            </a:r>
            <a:br>
              <a:rPr lang="en-US" sz="2400" dirty="0">
                <a:ea typeface="Calibri" charset="0"/>
                <a:cs typeface="Calibri" charset="0"/>
              </a:rPr>
            </a:br>
            <a:endParaRPr lang="en-US" sz="2400" dirty="0">
              <a:ea typeface="Calibri" charset="0"/>
              <a:cs typeface="Calibri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Benefits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IaaS</a:t>
            </a:r>
            <a:r>
              <a:rPr lang="nb-NO" dirty="0" smtClean="0"/>
              <a:t> </a:t>
            </a:r>
            <a:r>
              <a:rPr lang="nb-NO" dirty="0" err="1" smtClean="0"/>
              <a:t>framework</a:t>
            </a:r>
            <a:r>
              <a:rPr lang="nb-NO" dirty="0" smtClean="0"/>
              <a:t> </a:t>
            </a:r>
            <a:r>
              <a:rPr lang="nb-NO" dirty="0" err="1" smtClean="0"/>
              <a:t>agreements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99DB5B91-B4E4-4EE4-BE5C-3E09032CE5E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76783" y="1719943"/>
            <a:ext cx="3146384" cy="2264228"/>
          </a:xfrm>
          <a:prstGeom prst="roundRect">
            <a:avLst/>
          </a:prstGeom>
          <a:solidFill>
            <a:srgbClr val="70BFDE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prstClr val="white"/>
                </a:solidFill>
              </a:rPr>
              <a:t>The NRENs and their Institutions that are part of this tender can use its outcomes without additional procurement </a:t>
            </a:r>
            <a:r>
              <a:rPr lang="en-US" dirty="0" smtClean="0">
                <a:solidFill>
                  <a:prstClr val="white"/>
                </a:solidFill>
              </a:rPr>
              <a:t>required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8511020" y="3389089"/>
            <a:ext cx="3280229" cy="2786743"/>
          </a:xfrm>
          <a:prstGeom prst="roundRect">
            <a:avLst/>
          </a:prstGeom>
          <a:solidFill>
            <a:srgbClr val="003F5E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54">
              <a:defRPr/>
            </a:pPr>
            <a:r>
              <a:rPr lang="en-US" dirty="0">
                <a:solidFill>
                  <a:prstClr val="white"/>
                </a:solidFill>
              </a:rPr>
              <a:t>There is no obligation whatsoever on the Customers to purchase, and the are entitled to run their own procurement to purchase any products covered within this contract</a:t>
            </a:r>
          </a:p>
        </p:txBody>
      </p:sp>
    </p:spTree>
    <p:extLst>
      <p:ext uri="{BB962C8B-B14F-4D97-AF65-F5344CB8AC3E}">
        <p14:creationId xmlns:p14="http://schemas.microsoft.com/office/powerpoint/2010/main" val="119769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8C24ACF5-2335-4C2E-9E61-5CAE97F8D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Quality </a:t>
            </a:r>
            <a:r>
              <a:rPr lang="en-US" sz="2800" dirty="0"/>
              <a:t>&amp; Qualifications </a:t>
            </a:r>
            <a:r>
              <a:rPr lang="en-US" sz="2800" dirty="0" smtClean="0"/>
              <a:t>institute (</a:t>
            </a:r>
            <a:r>
              <a:rPr lang="en-US" sz="2800" dirty="0"/>
              <a:t>QQI) </a:t>
            </a:r>
            <a:r>
              <a:rPr lang="en-US" sz="2800" dirty="0" smtClean="0"/>
              <a:t>in Ireland</a:t>
            </a:r>
            <a:br>
              <a:rPr lang="en-US" sz="2800" dirty="0" smtClean="0"/>
            </a:br>
            <a:r>
              <a:rPr lang="en-US" sz="2400" dirty="0" smtClean="0"/>
              <a:t>achieves substantial </a:t>
            </a:r>
            <a:r>
              <a:rPr lang="en-US" sz="2400" dirty="0"/>
              <a:t>savings with GÉANT Cloud Framework</a:t>
            </a:r>
            <a:endParaRPr lang="en-IE" sz="2400" dirty="0" smtClean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DD7B94F1-3E18-4F8B-A6AD-59464C4C6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895" y="1361713"/>
            <a:ext cx="5788324" cy="581746"/>
          </a:xfrm>
        </p:spPr>
        <p:txBody>
          <a:bodyPr>
            <a:normAutofit/>
          </a:bodyPr>
          <a:lstStyle/>
          <a:p>
            <a:r>
              <a:rPr lang="en-IE" b="0" dirty="0" smtClean="0">
                <a:solidFill>
                  <a:srgbClr val="00408C"/>
                </a:solidFill>
              </a:rPr>
              <a:t>Average daily </a:t>
            </a:r>
            <a:r>
              <a:rPr lang="en-IE" b="0" dirty="0">
                <a:solidFill>
                  <a:srgbClr val="00408C"/>
                </a:solidFill>
              </a:rPr>
              <a:t>s</a:t>
            </a:r>
            <a:r>
              <a:rPr lang="en-IE" b="0" dirty="0" smtClean="0">
                <a:solidFill>
                  <a:srgbClr val="00408C"/>
                </a:solidFill>
              </a:rPr>
              <a:t>pend </a:t>
            </a:r>
            <a:r>
              <a:rPr lang="en-IE" b="0" dirty="0">
                <a:solidFill>
                  <a:srgbClr val="00408C"/>
                </a:solidFill>
              </a:rPr>
              <a:t>Nov 2016 – Oct 2017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xmlns="" id="{9F3D67C1-3F8F-48EC-8EB6-2A618BA3C1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56236" y="2509601"/>
            <a:ext cx="5635764" cy="3684588"/>
          </a:xfrm>
        </p:spPr>
        <p:txBody>
          <a:bodyPr>
            <a:normAutofit/>
          </a:bodyPr>
          <a:lstStyle/>
          <a:p>
            <a:pPr marL="0" lvl="1" indent="0">
              <a:spcBef>
                <a:spcPts val="1000"/>
              </a:spcBef>
              <a:buNone/>
            </a:pPr>
            <a:r>
              <a:rPr lang="en-IE" b="0" dirty="0" smtClean="0"/>
              <a:t>33</a:t>
            </a:r>
            <a:r>
              <a:rPr lang="en-IE" b="0" dirty="0"/>
              <a:t>% cost </a:t>
            </a:r>
            <a:r>
              <a:rPr lang="en-IE" b="0" dirty="0" smtClean="0"/>
              <a:t>reduction </a:t>
            </a:r>
            <a:br>
              <a:rPr lang="en-IE" b="0" dirty="0" smtClean="0"/>
            </a:br>
            <a:r>
              <a:rPr lang="en-IE" b="0" dirty="0" smtClean="0"/>
              <a:t/>
            </a:r>
            <a:br>
              <a:rPr lang="en-IE" b="0" dirty="0" smtClean="0"/>
            </a:br>
            <a:r>
              <a:rPr lang="en-IE" b="0" dirty="0" smtClean="0"/>
              <a:t>after QQI worked with the Irish NREN, </a:t>
            </a:r>
            <a:r>
              <a:rPr lang="en-IE" b="0" dirty="0" err="1" smtClean="0"/>
              <a:t>HEAnet</a:t>
            </a:r>
            <a:r>
              <a:rPr lang="en-IE" b="0" dirty="0" smtClean="0"/>
              <a:t>,</a:t>
            </a:r>
            <a:br>
              <a:rPr lang="en-IE" b="0" dirty="0" smtClean="0"/>
            </a:br>
            <a:r>
              <a:rPr lang="en-IE" b="0" dirty="0" smtClean="0"/>
              <a:t>to transfer their Microsoft Azure workloads</a:t>
            </a:r>
            <a:br>
              <a:rPr lang="en-IE" b="0" dirty="0" smtClean="0"/>
            </a:br>
            <a:r>
              <a:rPr lang="en-IE" b="0" dirty="0" smtClean="0"/>
              <a:t>to the GÉANT framework agreement, </a:t>
            </a:r>
            <a:br>
              <a:rPr lang="en-IE" b="0" dirty="0" smtClean="0"/>
            </a:br>
            <a:r>
              <a:rPr lang="en-IE" b="0" dirty="0" smtClean="0"/>
              <a:t/>
            </a:r>
            <a:br>
              <a:rPr lang="en-IE" b="0" dirty="0" smtClean="0"/>
            </a:br>
            <a:r>
              <a:rPr lang="en-IE" b="0" dirty="0" smtClean="0"/>
              <a:t/>
            </a:r>
            <a:br>
              <a:rPr lang="en-IE" b="0" dirty="0" smtClean="0"/>
            </a:br>
            <a:r>
              <a:rPr lang="en-IE" b="0" dirty="0" smtClean="0"/>
              <a:t>from July 2017 onwards</a:t>
            </a:r>
          </a:p>
          <a:p>
            <a:pPr lvl="1"/>
            <a:endParaRPr lang="en-IE" b="0" dirty="0"/>
          </a:p>
          <a:p>
            <a:pPr lvl="1"/>
            <a:endParaRPr lang="en-IE" b="0" dirty="0" smtClean="0"/>
          </a:p>
          <a:p>
            <a:pPr lvl="1"/>
            <a:endParaRPr lang="en-IE" b="0" dirty="0"/>
          </a:p>
          <a:p>
            <a:pPr lvl="1"/>
            <a:endParaRPr lang="en-IE" b="0" dirty="0" smtClean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6FA7CB-6FD9-4627-8969-6787A1F49BC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endParaRPr lang="en-IE" dirty="0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8BA3500-BDB2-4661-BA20-88F7D9DD0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>
                <a:solidFill>
                  <a:srgbClr val="7F7F7F">
                    <a:tint val="75000"/>
                  </a:srgbClr>
                </a:solidFill>
              </a:rPr>
              <a:pPr/>
              <a:t>5</a:t>
            </a:fld>
            <a:endParaRPr lang="en-IE">
              <a:solidFill>
                <a:srgbClr val="7F7F7F">
                  <a:tint val="75000"/>
                </a:srgbClr>
              </a:solidFill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xmlns="" id="{7B8D9B69-5D74-4659-A96B-306F08CBDC4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71451" y="1989773"/>
          <a:ext cx="6000750" cy="4199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4" name="Straight Connector 13"/>
          <p:cNvCxnSpPr/>
          <p:nvPr/>
        </p:nvCxnSpPr>
        <p:spPr>
          <a:xfrm flipV="1">
            <a:off x="825359" y="2476499"/>
            <a:ext cx="4692934" cy="139725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76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NREN, that is part of the IaaS tender, has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cloud manager / team in place</a:t>
            </a:r>
          </a:p>
          <a:p>
            <a:pPr lvl="1"/>
            <a:r>
              <a:rPr lang="en-US" dirty="0" smtClean="0"/>
              <a:t>Signed the Service Commencement Forms (SCFs)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nformed their institutions about the availability and benefits of the IaaS portfolio</a:t>
            </a:r>
          </a:p>
          <a:p>
            <a:pPr lvl="1"/>
            <a:r>
              <a:rPr lang="en-US" dirty="0" smtClean="0"/>
              <a:t>Established a national cloud community, with institutional cloud managers, a associated communication channels:</a:t>
            </a:r>
          </a:p>
          <a:p>
            <a:pPr lvl="2"/>
            <a:r>
              <a:rPr lang="en-US" dirty="0" smtClean="0"/>
              <a:t>An e-mail list </a:t>
            </a:r>
          </a:p>
          <a:p>
            <a:pPr lvl="2"/>
            <a:r>
              <a:rPr lang="en-US" dirty="0" smtClean="0"/>
              <a:t>A cloud website</a:t>
            </a:r>
          </a:p>
          <a:p>
            <a:pPr lvl="2"/>
            <a:r>
              <a:rPr lang="en-US" dirty="0" smtClean="0"/>
              <a:t>Face to face meetings; cloud events</a:t>
            </a:r>
          </a:p>
          <a:p>
            <a:endParaRPr lang="en-US" dirty="0" smtClean="0"/>
          </a:p>
          <a:p>
            <a:r>
              <a:rPr lang="en-US" dirty="0" smtClean="0"/>
              <a:t>In every country, institutional consumption is happening.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oal at </a:t>
            </a:r>
            <a:r>
              <a:rPr lang="en-US" dirty="0"/>
              <a:t>the end of </a:t>
            </a:r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9E7CA0F2-EE66-4F60-8C00-E0BE38E7AEC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89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Adoption in Figures by March 2018</a:t>
            </a:r>
            <a:endParaRPr lang="et-EE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424086"/>
              </p:ext>
            </p:extLst>
          </p:nvPr>
        </p:nvGraphicFramePr>
        <p:xfrm>
          <a:off x="2146413" y="1456100"/>
          <a:ext cx="2652713" cy="2914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658874"/>
              </p:ext>
            </p:extLst>
          </p:nvPr>
        </p:nvGraphicFramePr>
        <p:xfrm>
          <a:off x="4461693" y="1479630"/>
          <a:ext cx="2652713" cy="2873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5662455"/>
              </p:ext>
            </p:extLst>
          </p:nvPr>
        </p:nvGraphicFramePr>
        <p:xfrm>
          <a:off x="9092253" y="1479630"/>
          <a:ext cx="2681288" cy="286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3352543"/>
              </p:ext>
            </p:extLst>
          </p:nvPr>
        </p:nvGraphicFramePr>
        <p:xfrm>
          <a:off x="6796034" y="1563731"/>
          <a:ext cx="2372327" cy="2698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1319152"/>
              </p:ext>
            </p:extLst>
          </p:nvPr>
        </p:nvGraphicFramePr>
        <p:xfrm>
          <a:off x="-3229" y="1456100"/>
          <a:ext cx="2851424" cy="2873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97314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67040" y="1533120"/>
            <a:ext cx="11251680" cy="4652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sz="2000" spc="-1">
              <a:solidFill>
                <a:srgbClr val="0043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455520" y="144000"/>
            <a:ext cx="9611520" cy="9787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en-US" sz="3200" spc="-1" dirty="0" smtClean="0">
                <a:uFill>
                  <a:solidFill>
                    <a:srgbClr val="FFFFFF"/>
                  </a:solidFill>
                </a:uFill>
                <a:latin typeface="Calibri"/>
              </a:rPr>
              <a:t>IaaS Framework Services Uptake </a:t>
            </a:r>
            <a:r>
              <a:rPr lang="en-US" sz="3200" spc="-1" dirty="0">
                <a:uFill>
                  <a:solidFill>
                    <a:srgbClr val="FFFFFF"/>
                  </a:solidFill>
                </a:uFill>
                <a:latin typeface="Calibri"/>
              </a:rPr>
              <a:t>O</a:t>
            </a:r>
            <a:r>
              <a:rPr lang="en-US" sz="3200" spc="-1" dirty="0" smtClean="0">
                <a:uFill>
                  <a:solidFill>
                    <a:srgbClr val="FFFFFF"/>
                  </a:solidFill>
                </a:uFill>
                <a:latin typeface="Calibri"/>
              </a:rPr>
              <a:t>verview</a:t>
            </a:r>
            <a:endParaRPr lang="en-US" sz="3200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2" name="TextShape 3"/>
          <p:cNvSpPr txBox="1"/>
          <p:nvPr/>
        </p:nvSpPr>
        <p:spPr>
          <a:xfrm>
            <a:off x="8976000" y="6412800"/>
            <a:ext cx="2742720" cy="365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4A6CBBB2-0665-4777-A853-134A839B85C3}" type="slidenum">
              <a:rPr lang="en-US" sz="1333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8</a:t>
            </a:fld>
            <a:endParaRPr lang="en-US" sz="1867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3" name="TextShape 4"/>
          <p:cNvSpPr txBox="1"/>
          <p:nvPr/>
        </p:nvSpPr>
        <p:spPr>
          <a:xfrm>
            <a:off x="6092880" y="1772893"/>
            <a:ext cx="5591504" cy="441286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GB" sz="2400" b="1" dirty="0"/>
              <a:t>More than half the </a:t>
            </a:r>
            <a:r>
              <a:rPr lang="en-GB" sz="2400" b="1" dirty="0" smtClean="0"/>
              <a:t>countries sharing the FW information with their national communities</a:t>
            </a:r>
            <a:endParaRPr lang="en-GB" sz="2400" b="1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 smtClean="0"/>
              <a:t>Organising </a:t>
            </a:r>
            <a:r>
              <a:rPr lang="en-GB" sz="2400" dirty="0"/>
              <a:t>national events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/>
              <a:t>Creating </a:t>
            </a:r>
            <a:r>
              <a:rPr lang="en-GB" sz="2400" dirty="0" smtClean="0"/>
              <a:t>national cloud website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/>
              <a:t>N</a:t>
            </a:r>
            <a:r>
              <a:rPr lang="en-GB" sz="2400" dirty="0" smtClean="0"/>
              <a:t>ewsletters and informative emails on clouds</a:t>
            </a:r>
            <a:endParaRPr lang="en-GB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/>
              <a:t>Attending the </a:t>
            </a:r>
            <a:r>
              <a:rPr lang="en-GB" sz="2400" dirty="0" smtClean="0"/>
              <a:t>weekly GÉANT IaaS VC Forum</a:t>
            </a:r>
            <a:endParaRPr lang="en-GB" sz="2400" dirty="0"/>
          </a:p>
          <a:p>
            <a:endParaRPr lang="en-GB" sz="2400" dirty="0"/>
          </a:p>
          <a:p>
            <a:r>
              <a:rPr lang="en-GB" sz="2400" b="1" dirty="0"/>
              <a:t>On the picture</a:t>
            </a:r>
            <a:r>
              <a:rPr lang="en-GB" sz="2400" dirty="0"/>
              <a:t>: </a:t>
            </a:r>
            <a:r>
              <a:rPr lang="en-GB" sz="2400" dirty="0" smtClean="0"/>
              <a:t>most potential countries for the IaaS FW adoption are green</a:t>
            </a:r>
            <a:endParaRPr lang="en-GB" sz="2400" dirty="0"/>
          </a:p>
        </p:txBody>
      </p:sp>
      <p:pic>
        <p:nvPicPr>
          <p:cNvPr id="1026" name="7BA45C47-2982-4BA0-8AEA-C4EAAF83CD50" descr="DBCC163A-CE73-4606-B074-3D2D0E5D0046@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08" y="1794829"/>
            <a:ext cx="5085190" cy="421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185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906923"/>
              </p:ext>
            </p:extLst>
          </p:nvPr>
        </p:nvGraphicFramePr>
        <p:xfrm>
          <a:off x="444503" y="1524004"/>
          <a:ext cx="10909300" cy="4652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Marketing communication options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2171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_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3.xml><?xml version="1.0" encoding="utf-8"?>
<a:theme xmlns:a="http://schemas.openxmlformats.org/drawingml/2006/main" name="2_modern-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1AFD1"/>
      </a:accent5>
      <a:accent6>
        <a:srgbClr val="F8E71C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664</Words>
  <Application>Microsoft Office PowerPoint</Application>
  <PresentationFormat>Custom</PresentationFormat>
  <Paragraphs>144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16_GEANT Association</vt:lpstr>
      <vt:lpstr>GEANT Association</vt:lpstr>
      <vt:lpstr>2_modern-writer</vt:lpstr>
      <vt:lpstr>PowerPoint Presentation</vt:lpstr>
      <vt:lpstr>GÉANT Cloud collaboration</vt:lpstr>
      <vt:lpstr>GÉANT Cloud Activity Outcomes</vt:lpstr>
      <vt:lpstr>Benefits of the IaaS framework agreements</vt:lpstr>
      <vt:lpstr>Quality &amp; Qualifications institute (QQI) in Ireland achieves substantial savings with GÉANT Cloud Framework</vt:lpstr>
      <vt:lpstr>Goal at the end of 2018</vt:lpstr>
      <vt:lpstr>Adoption in Figures by March 2018</vt:lpstr>
      <vt:lpstr>PowerPoint Presentation</vt:lpstr>
      <vt:lpstr>Marketing communication options</vt:lpstr>
      <vt:lpstr>Support from the GÉANT Cloud Team</vt:lpstr>
      <vt:lpstr>PowerPoint Presentation</vt:lpstr>
      <vt:lpstr>GÉANT Community Clouds website</vt:lpstr>
      <vt:lpstr>Breakout Discussion</vt:lpstr>
      <vt:lpstr>List of problems and challenges  that NRENs brought out at the GÉANT Symposium in Budapest (2017)</vt:lpstr>
      <vt:lpstr>JOINT EFFORTS PAY OFF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Andres Steijaert</dc:creator>
  <cp:lastModifiedBy>Maria Ristkok</cp:lastModifiedBy>
  <cp:revision>200</cp:revision>
  <cp:lastPrinted>2018-03-12T12:35:21Z</cp:lastPrinted>
  <dcterms:created xsi:type="dcterms:W3CDTF">2016-12-13T19:22:15Z</dcterms:created>
  <dcterms:modified xsi:type="dcterms:W3CDTF">2018-03-12T15:42:43Z</dcterms:modified>
</cp:coreProperties>
</file>