
<file path=[Content_Types].xml><?xml version="1.0" encoding="utf-8"?>
<Types xmlns="http://schemas.openxmlformats.org/package/2006/content-types"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6568"/>
    <a:srgbClr val="ABCB2A"/>
    <a:srgbClr val="0D0F11"/>
    <a:srgbClr val="E0E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9" autoAdjust="0"/>
    <p:restoredTop sz="94693" autoAdjust="0"/>
  </p:normalViewPr>
  <p:slideViewPr>
    <p:cSldViewPr snapToGrid="0" snapToObjects="1">
      <p:cViewPr varScale="1">
        <p:scale>
          <a:sx n="118" d="100"/>
          <a:sy n="118" d="100"/>
        </p:scale>
        <p:origin x="120" y="34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000"/>
          <a:stretch/>
        </p:blipFill>
        <p:spPr>
          <a:xfrm>
            <a:off x="0" y="3106878"/>
            <a:ext cx="5051464" cy="13485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700338"/>
            <a:ext cx="7086600" cy="1528762"/>
          </a:xfrm>
        </p:spPr>
        <p:txBody>
          <a:bodyPr/>
          <a:lstStyle>
            <a:lvl1pPr marL="360000" indent="-360000" algn="l">
              <a:buClr>
                <a:srgbClr val="646568"/>
              </a:buClr>
              <a:buFont typeface="Lucida Grande"/>
              <a:buChar char="&gt;"/>
              <a:defRPr>
                <a:solidFill>
                  <a:srgbClr val="64656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737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24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816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1996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988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616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9393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9393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9393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9393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939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0000" indent="-360000">
              <a:defRPr>
                <a:solidFill>
                  <a:srgbClr val="646568"/>
                </a:solidFill>
              </a:defRPr>
            </a:lvl1pPr>
            <a:lvl2pPr>
              <a:defRPr>
                <a:solidFill>
                  <a:srgbClr val="646568"/>
                </a:solidFill>
              </a:defRPr>
            </a:lvl2pPr>
            <a:lvl3pPr>
              <a:defRPr>
                <a:solidFill>
                  <a:srgbClr val="646568"/>
                </a:solidFill>
              </a:defRPr>
            </a:lvl3pPr>
            <a:lvl4pPr>
              <a:defRPr>
                <a:solidFill>
                  <a:srgbClr val="646568"/>
                </a:solidFill>
              </a:defRPr>
            </a:lvl4pPr>
            <a:lvl5pPr>
              <a:defRPr>
                <a:solidFill>
                  <a:srgbClr val="646568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 userDrawn="1"/>
        </p:nvSpPr>
        <p:spPr>
          <a:xfrm>
            <a:off x="457200" y="127142"/>
            <a:ext cx="8229600" cy="559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60000" indent="-360000" algn="l" defTabSz="457200" rtl="0" eaLnBrk="1" latinLnBrk="0" hangingPunct="1">
              <a:spcBef>
                <a:spcPct val="0"/>
              </a:spcBef>
              <a:buClr>
                <a:srgbClr val="ABCB2A"/>
              </a:buClr>
              <a:buSzPct val="100000"/>
              <a:buFont typeface="Lucida Grande"/>
              <a:buChar char="&gt;"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0299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289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289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27142"/>
            <a:ext cx="8229600" cy="5591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7669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r="55278"/>
          <a:stretch/>
        </p:blipFill>
        <p:spPr>
          <a:xfrm>
            <a:off x="4728842" y="3077881"/>
            <a:ext cx="4415158" cy="131781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27142"/>
            <a:ext cx="8229600" cy="5591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7669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892"/>
          <a:stretch/>
        </p:blipFill>
        <p:spPr>
          <a:xfrm>
            <a:off x="0" y="3564000"/>
            <a:ext cx="3697022" cy="231058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3115"/>
            <a:ext cx="8229600" cy="35715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27142"/>
            <a:ext cx="8229600" cy="5591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741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2978"/>
          <a:stretch/>
        </p:blipFill>
        <p:spPr>
          <a:xfrm>
            <a:off x="4842218" y="1779660"/>
            <a:ext cx="4301782" cy="10070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3305176"/>
            <a:ext cx="7772400" cy="1021556"/>
          </a:xfrm>
        </p:spPr>
        <p:txBody>
          <a:bodyPr anchor="t">
            <a:normAutofit/>
          </a:bodyPr>
          <a:lstStyle>
            <a:lvl1pPr algn="l">
              <a:defRPr sz="2400" b="1" cap="none"/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>
            <a:normAutofit/>
          </a:bodyPr>
          <a:lstStyle>
            <a:lvl1pPr marL="360000" indent="-360000">
              <a:buFont typeface="Lucida Grande"/>
              <a:buChar char="&gt;"/>
              <a:defRPr sz="1400">
                <a:solidFill>
                  <a:srgbClr val="646568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31790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4714"/>
          <a:stretch/>
        </p:blipFill>
        <p:spPr>
          <a:xfrm>
            <a:off x="4917889" y="3545680"/>
            <a:ext cx="4226111" cy="7493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4774"/>
            <a:ext cx="4038600" cy="254555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4774"/>
            <a:ext cx="4038600" cy="254555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27142"/>
            <a:ext cx="8229600" cy="5591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8163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3167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82990"/>
            <a:ext cx="4040188" cy="3103384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003167"/>
            <a:ext cx="4041775" cy="479822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82990"/>
            <a:ext cx="4041775" cy="3103384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27142"/>
            <a:ext cx="8229600" cy="5591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8103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142"/>
            <a:ext cx="8229600" cy="5591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0554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997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815975"/>
            <a:ext cx="9144000" cy="3996000"/>
          </a:xfr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2753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000"/>
          <a:stretch/>
        </p:blipFill>
        <p:spPr>
          <a:xfrm>
            <a:off x="0" y="3077883"/>
            <a:ext cx="5048142" cy="1347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26844"/>
            <a:ext cx="3008313" cy="871538"/>
          </a:xfrm>
        </p:spPr>
        <p:txBody>
          <a:bodyPr anchor="b"/>
          <a:lstStyle>
            <a:lvl1pPr marL="0" indent="0" algn="l">
              <a:buFontTx/>
              <a:buNone/>
              <a:defRPr sz="1400" b="1">
                <a:solidFill>
                  <a:srgbClr val="64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23114"/>
            <a:ext cx="5111750" cy="3571509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898382"/>
            <a:ext cx="3008313" cy="269624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127142"/>
            <a:ext cx="8229600" cy="559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60000" indent="-360000" algn="l" defTabSz="457200" rtl="0" eaLnBrk="1" latinLnBrk="0" hangingPunct="1">
              <a:spcBef>
                <a:spcPct val="0"/>
              </a:spcBef>
              <a:buClr>
                <a:srgbClr val="ABCB2A"/>
              </a:buClr>
              <a:buSzPct val="100000"/>
              <a:buFont typeface="Lucida Grande"/>
              <a:buChar char="&gt;"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3244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6159"/>
          <a:stretch/>
        </p:blipFill>
        <p:spPr>
          <a:xfrm>
            <a:off x="5560359" y="3213100"/>
            <a:ext cx="3583641" cy="749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8689" y="1374773"/>
            <a:ext cx="1408112" cy="1024253"/>
          </a:xfrm>
        </p:spPr>
        <p:txBody>
          <a:bodyPr anchor="b">
            <a:normAutofit/>
          </a:bodyPr>
          <a:lstStyle>
            <a:lvl1pPr marL="0" indent="0" algn="l">
              <a:buFontTx/>
              <a:buNone/>
              <a:defRPr sz="1400" b="1">
                <a:solidFill>
                  <a:srgbClr val="64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374774"/>
            <a:ext cx="5486400" cy="30861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78689" y="2399026"/>
            <a:ext cx="1408112" cy="1046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127142"/>
            <a:ext cx="8229600" cy="559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60000" indent="-360000" algn="l" defTabSz="457200" rtl="0" eaLnBrk="1" latinLnBrk="0" hangingPunct="1">
              <a:spcBef>
                <a:spcPct val="0"/>
              </a:spcBef>
              <a:buClr>
                <a:srgbClr val="ABCB2A"/>
              </a:buClr>
              <a:buSzPct val="100000"/>
              <a:buFont typeface="Lucida Grande"/>
              <a:buChar char="&gt;"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2412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6128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99594"/>
            <a:ext cx="2057400" cy="3575019"/>
          </a:xfrm>
        </p:spPr>
        <p:txBody>
          <a:bodyPr vert="eaVert" anchor="b"/>
          <a:lstStyle>
            <a:lvl1pPr marL="360000" indent="-360000">
              <a:buFont typeface="Lucida Grande"/>
              <a:buChar char="&gt;"/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99594"/>
            <a:ext cx="6019800" cy="35750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7779"/>
          <a:stretch/>
        </p:blipFill>
        <p:spPr>
          <a:xfrm>
            <a:off x="7366000" y="134039"/>
            <a:ext cx="1778000" cy="562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664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1019755"/>
            <a:ext cx="8229600" cy="559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60000" indent="-360000" algn="l" defTabSz="457200" rtl="0" eaLnBrk="1" latinLnBrk="0" hangingPunct="1">
              <a:spcBef>
                <a:spcPct val="0"/>
              </a:spcBef>
              <a:buClr>
                <a:srgbClr val="ABCB2A"/>
              </a:buClr>
              <a:buSzPct val="100000"/>
              <a:buFont typeface="Lucida Grande"/>
              <a:buChar char="&gt;"/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850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mputerome001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912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521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21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036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810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>
          <a:xfrm>
            <a:off x="0" y="815638"/>
            <a:ext cx="9144000" cy="0"/>
          </a:xfrm>
          <a:prstGeom prst="line">
            <a:avLst/>
          </a:prstGeom>
          <a:ln w="6350" cmpd="sng">
            <a:solidFill>
              <a:srgbClr val="64656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822826"/>
            <a:ext cx="9144000" cy="320674"/>
          </a:xfrm>
          <a:prstGeom prst="rect">
            <a:avLst/>
          </a:prstGeom>
          <a:solidFill>
            <a:srgbClr val="ABCB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6000"/>
            <a:ext cx="8229600" cy="559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23115"/>
            <a:ext cx="8229600" cy="35715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8504252" y="4822826"/>
            <a:ext cx="356195" cy="320674"/>
          </a:xfrm>
          <a:prstGeom prst="rect">
            <a:avLst/>
          </a:prstGeom>
        </p:spPr>
        <p:txBody>
          <a:bodyPr lIns="0" rIns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noProof="0" smtClean="0"/>
              <a:t>S</a:t>
            </a:r>
            <a:endParaRPr lang="en-GB" b="1" noProof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7193358" y="4822826"/>
            <a:ext cx="1179117" cy="32067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b="0" noProof="0" dirty="0" smtClean="0"/>
              <a:t>March 14, 2018</a:t>
            </a:r>
            <a:endParaRPr lang="en-GB" b="0" noProof="0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8442325" y="4956175"/>
            <a:ext cx="0" cy="81757"/>
          </a:xfrm>
          <a:prstGeom prst="line">
            <a:avLst/>
          </a:prstGeom>
          <a:ln w="635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8574102" y="4822826"/>
            <a:ext cx="356195" cy="320674"/>
          </a:xfrm>
          <a:prstGeom prst="rect">
            <a:avLst/>
          </a:prstGeom>
        </p:spPr>
        <p:txBody>
          <a:bodyPr lIns="0" rIns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000D4D2-310E-E040-9A4D-01712E7A9DC2}" type="slidenum">
              <a:rPr lang="en-GB" b="1" noProof="0" smtClean="0"/>
              <a:t>‹#›</a:t>
            </a:fld>
            <a:endParaRPr lang="en-GB" b="1" noProof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524" y="4956175"/>
            <a:ext cx="1823452" cy="50800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>
          <a:xfrm>
            <a:off x="0" y="4788691"/>
            <a:ext cx="9144000" cy="32673"/>
          </a:xfrm>
          <a:prstGeom prst="rect">
            <a:avLst/>
          </a:prstGeom>
          <a:solidFill>
            <a:srgbClr val="E0E1E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162319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81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60" r:id="rId22"/>
    <p:sldLayoutId id="2147483661" r:id="rId23"/>
    <p:sldLayoutId id="2147483662" r:id="rId24"/>
    <p:sldLayoutId id="2147483651" r:id="rId25"/>
    <p:sldLayoutId id="2147483652" r:id="rId26"/>
    <p:sldLayoutId id="2147483653" r:id="rId27"/>
    <p:sldLayoutId id="2147483654" r:id="rId28"/>
    <p:sldLayoutId id="2147483655" r:id="rId29"/>
    <p:sldLayoutId id="2147483656" r:id="rId30"/>
    <p:sldLayoutId id="2147483657" r:id="rId31"/>
    <p:sldLayoutId id="2147483658" r:id="rId32"/>
    <p:sldLayoutId id="2147483659" r:id="rId33"/>
  </p:sldLayoutIdLst>
  <p:timing>
    <p:tnLst>
      <p:par>
        <p:cTn id="1" dur="indefinite" restart="never" nodeType="tmRoot"/>
      </p:par>
    </p:tnLst>
  </p:timing>
  <p:txStyles>
    <p:titleStyle>
      <a:lvl1pPr marL="360000" indent="-360000" algn="l" defTabSz="457200" rtl="0" eaLnBrk="1" latinLnBrk="0" hangingPunct="1">
        <a:spcBef>
          <a:spcPct val="0"/>
        </a:spcBef>
        <a:buClr>
          <a:srgbClr val="ABCB2A"/>
        </a:buClr>
        <a:buSzPct val="100000"/>
        <a:buFont typeface="Lucida Grande"/>
        <a:buChar char="&gt;"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457200" rtl="0" eaLnBrk="1" latinLnBrk="0" hangingPunct="1">
        <a:spcBef>
          <a:spcPct val="20000"/>
        </a:spcBef>
        <a:buFont typeface="Lucida Grande"/>
        <a:buChar char="&gt;"/>
        <a:defRPr sz="1400" kern="1200">
          <a:solidFill>
            <a:srgbClr val="646568"/>
          </a:solidFill>
          <a:latin typeface="+mn-lt"/>
          <a:ea typeface="+mn-ea"/>
          <a:cs typeface="+mn-cs"/>
        </a:defRPr>
      </a:lvl1pPr>
      <a:lvl2pPr marL="540000" indent="-180000" algn="l" defTabSz="457200" rtl="0" eaLnBrk="1" latinLnBrk="0" hangingPunct="1">
        <a:spcBef>
          <a:spcPts val="0"/>
        </a:spcBef>
        <a:buFont typeface="Arial"/>
        <a:buChar char="–"/>
        <a:defRPr sz="1400" kern="1200">
          <a:solidFill>
            <a:srgbClr val="646568"/>
          </a:solidFill>
          <a:latin typeface="+mn-lt"/>
          <a:ea typeface="+mn-ea"/>
          <a:cs typeface="+mn-cs"/>
        </a:defRPr>
      </a:lvl2pPr>
      <a:lvl3pPr marL="720000" indent="-1800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rgbClr val="646568"/>
          </a:solidFill>
          <a:latin typeface="+mn-lt"/>
          <a:ea typeface="+mn-ea"/>
          <a:cs typeface="+mn-cs"/>
        </a:defRPr>
      </a:lvl3pPr>
      <a:lvl4pPr marL="900000" indent="-1800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rgbClr val="646568"/>
          </a:solidFill>
          <a:latin typeface="+mn-lt"/>
          <a:ea typeface="+mn-ea"/>
          <a:cs typeface="+mn-cs"/>
        </a:defRPr>
      </a:lvl4pPr>
      <a:lvl5pPr marL="1080000" indent="-1800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rgbClr val="646568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CLAW </a:t>
            </a:r>
            <a:r>
              <a:rPr lang="da-DK" dirty="0" smtClean="0"/>
              <a:t>workshop, </a:t>
            </a:r>
            <a:r>
              <a:rPr lang="da-DK" smtClean="0"/>
              <a:t>November </a:t>
            </a:r>
            <a:r>
              <a:rPr lang="da-DK" smtClean="0"/>
              <a:t>20-21, </a:t>
            </a:r>
            <a:r>
              <a:rPr lang="da-DK" dirty="0" smtClean="0"/>
              <a:t>2017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8477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2" b="28174"/>
          <a:stretch/>
        </p:blipFill>
        <p:spPr>
          <a:xfrm>
            <a:off x="582628" y="971550"/>
            <a:ext cx="4984692" cy="2719534"/>
          </a:xfrm>
          <a:ln w="3175"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CLAW </a:t>
            </a:r>
            <a:r>
              <a:rPr lang="da-DK" dirty="0" err="1" smtClean="0"/>
              <a:t>Crisis</a:t>
            </a:r>
            <a:r>
              <a:rPr lang="da-DK" dirty="0" smtClean="0"/>
              <a:t> Management </a:t>
            </a:r>
            <a:r>
              <a:rPr lang="da-DK" dirty="0" err="1" smtClean="0"/>
              <a:t>Exercise</a:t>
            </a:r>
            <a:endParaRPr lang="da-DK" dirty="0"/>
          </a:p>
        </p:txBody>
      </p:sp>
      <p:sp>
        <p:nvSpPr>
          <p:cNvPr id="5" name="TextBox 4"/>
          <p:cNvSpPr txBox="1"/>
          <p:nvPr/>
        </p:nvSpPr>
        <p:spPr>
          <a:xfrm>
            <a:off x="493614" y="3821353"/>
            <a:ext cx="56749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</a:pPr>
            <a:r>
              <a:rPr lang="da-DK" sz="1400" dirty="0">
                <a:solidFill>
                  <a:srgbClr val="646568"/>
                </a:solidFill>
              </a:rPr>
              <a:t>Malaga in November – still </a:t>
            </a:r>
            <a:r>
              <a:rPr lang="da-DK" sz="1400" dirty="0" err="1">
                <a:solidFill>
                  <a:srgbClr val="646568"/>
                </a:solidFill>
              </a:rPr>
              <a:t>warm</a:t>
            </a:r>
            <a:r>
              <a:rPr lang="da-DK" sz="1400" dirty="0">
                <a:solidFill>
                  <a:srgbClr val="646568"/>
                </a:solidFill>
              </a:rPr>
              <a:t> </a:t>
            </a:r>
            <a:r>
              <a:rPr lang="da-DK" sz="1400" dirty="0" err="1">
                <a:solidFill>
                  <a:srgbClr val="646568"/>
                </a:solidFill>
              </a:rPr>
              <a:t>enough</a:t>
            </a:r>
            <a:r>
              <a:rPr lang="da-DK" sz="1400" dirty="0">
                <a:solidFill>
                  <a:srgbClr val="646568"/>
                </a:solidFill>
              </a:rPr>
              <a:t> for </a:t>
            </a:r>
            <a:r>
              <a:rPr lang="da-DK" sz="1400" dirty="0" err="1">
                <a:solidFill>
                  <a:srgbClr val="646568"/>
                </a:solidFill>
              </a:rPr>
              <a:t>diving</a:t>
            </a:r>
            <a:endParaRPr lang="da-DK" sz="1400" dirty="0">
              <a:solidFill>
                <a:srgbClr val="646568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65" r="14710" b="5353"/>
          <a:stretch/>
        </p:blipFill>
        <p:spPr>
          <a:xfrm>
            <a:off x="5700839" y="971551"/>
            <a:ext cx="2985961" cy="271841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6330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 smtClean="0"/>
              <a:t>DKCERT is the CSIRT </a:t>
            </a:r>
            <a:r>
              <a:rPr lang="en-US" dirty="0" smtClean="0"/>
              <a:t>(</a:t>
            </a:r>
            <a:r>
              <a:rPr lang="en-US" dirty="0"/>
              <a:t>Computer Security Incident Response </a:t>
            </a:r>
            <a:r>
              <a:rPr lang="en-US" dirty="0" smtClean="0"/>
              <a:t>Team) of DeiC, the Danish NREN</a:t>
            </a:r>
          </a:p>
          <a:p>
            <a:endParaRPr lang="da-DK" dirty="0" smtClean="0"/>
          </a:p>
          <a:p>
            <a:r>
              <a:rPr lang="da-DK" dirty="0" smtClean="0"/>
              <a:t>Henrik Larsen, manager of DKCERT – Team ISM</a:t>
            </a:r>
          </a:p>
          <a:p>
            <a:endParaRPr lang="da-DK" dirty="0"/>
          </a:p>
          <a:p>
            <a:r>
              <a:rPr lang="da-DK" dirty="0" smtClean="0"/>
              <a:t>Bjarne M. Schacht, incident </a:t>
            </a:r>
            <a:r>
              <a:rPr lang="da-DK" dirty="0" err="1" smtClean="0"/>
              <a:t>response</a:t>
            </a:r>
            <a:r>
              <a:rPr lang="da-DK" dirty="0" smtClean="0"/>
              <a:t> – Team CSIRT</a:t>
            </a:r>
          </a:p>
          <a:p>
            <a:r>
              <a:rPr lang="da-DK" dirty="0" smtClean="0"/>
              <a:t>Simon Nexø Jensen, incident </a:t>
            </a:r>
            <a:r>
              <a:rPr lang="da-DK" dirty="0" err="1" smtClean="0"/>
              <a:t>response</a:t>
            </a:r>
            <a:r>
              <a:rPr lang="da-DK" dirty="0"/>
              <a:t> – Team CSIRT</a:t>
            </a:r>
          </a:p>
          <a:p>
            <a:r>
              <a:rPr lang="da-DK" dirty="0" smtClean="0"/>
              <a:t>Torben B. Sørensen, </a:t>
            </a:r>
            <a:r>
              <a:rPr lang="da-DK" dirty="0" err="1" smtClean="0"/>
              <a:t>communications</a:t>
            </a:r>
            <a:r>
              <a:rPr lang="da-DK" dirty="0" smtClean="0"/>
              <a:t> </a:t>
            </a:r>
            <a:r>
              <a:rPr lang="da-DK" dirty="0"/>
              <a:t>– Team </a:t>
            </a:r>
            <a:r>
              <a:rPr lang="da-DK" dirty="0" smtClean="0"/>
              <a:t>CSIRT – observer </a:t>
            </a:r>
            <a:r>
              <a:rPr lang="da-DK" dirty="0" err="1" smtClean="0"/>
              <a:t>role</a:t>
            </a:r>
            <a:endParaRPr lang="da-DK" dirty="0"/>
          </a:p>
          <a:p>
            <a:endParaRPr lang="da-DK" dirty="0" smtClean="0"/>
          </a:p>
          <a:p>
            <a:pPr marL="0" indent="0">
              <a:buNone/>
            </a:pPr>
            <a:r>
              <a:rPr lang="da-DK" dirty="0" err="1" smtClean="0"/>
              <a:t>Other</a:t>
            </a:r>
            <a:r>
              <a:rPr lang="da-DK" dirty="0" smtClean="0"/>
              <a:t> teams </a:t>
            </a:r>
            <a:r>
              <a:rPr lang="da-DK" dirty="0" err="1" smtClean="0"/>
              <a:t>without</a:t>
            </a:r>
            <a:r>
              <a:rPr lang="da-DK" dirty="0" smtClean="0"/>
              <a:t> DKCERT </a:t>
            </a:r>
            <a:r>
              <a:rPr lang="da-DK" dirty="0" err="1" smtClean="0"/>
              <a:t>representation</a:t>
            </a:r>
            <a:r>
              <a:rPr lang="da-DK" dirty="0" smtClean="0"/>
              <a:t>:</a:t>
            </a:r>
          </a:p>
          <a:p>
            <a:r>
              <a:rPr lang="da-DK" dirty="0" smtClean="0"/>
              <a:t>Team NOC</a:t>
            </a:r>
          </a:p>
          <a:p>
            <a:r>
              <a:rPr lang="da-DK" dirty="0" smtClean="0"/>
              <a:t>Team </a:t>
            </a:r>
            <a:r>
              <a:rPr lang="da-DK" dirty="0" err="1" smtClean="0"/>
              <a:t>Communication</a:t>
            </a:r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DKCERT participation</a:t>
            </a:r>
            <a:endParaRPr lang="da-DK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070558"/>
            <a:ext cx="2763430" cy="52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64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726" y="1023115"/>
            <a:ext cx="4130074" cy="2958166"/>
          </a:xfrm>
          <a:ln w="3175"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Team CSIRT</a:t>
            </a:r>
            <a:endParaRPr lang="da-DK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57200" y="1023115"/>
            <a:ext cx="3810000" cy="23659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000" indent="-360000" algn="l" defTabSz="457200" rtl="0" eaLnBrk="1" latinLnBrk="0" hangingPunct="1">
              <a:spcBef>
                <a:spcPct val="20000"/>
              </a:spcBef>
              <a:buFont typeface="Lucida Grande"/>
              <a:buChar char="&gt;"/>
              <a:defRPr sz="1400" kern="1200">
                <a:solidFill>
                  <a:srgbClr val="646568"/>
                </a:solidFill>
                <a:latin typeface="+mn-lt"/>
                <a:ea typeface="+mn-ea"/>
                <a:cs typeface="+mn-cs"/>
              </a:defRPr>
            </a:lvl1pPr>
            <a:lvl2pPr marL="540000" indent="-180000" algn="l" defTabSz="457200" rtl="0" eaLnBrk="1" latinLnBrk="0" hangingPunct="1">
              <a:spcBef>
                <a:spcPts val="0"/>
              </a:spcBef>
              <a:buFont typeface="Arial"/>
              <a:buChar char="–"/>
              <a:defRPr sz="1400" kern="1200">
                <a:solidFill>
                  <a:srgbClr val="646568"/>
                </a:solidFill>
                <a:latin typeface="+mn-lt"/>
                <a:ea typeface="+mn-ea"/>
                <a:cs typeface="+mn-cs"/>
              </a:defRPr>
            </a:lvl2pPr>
            <a:lvl3pPr marL="720000" indent="-1800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kern="1200">
                <a:solidFill>
                  <a:srgbClr val="646568"/>
                </a:solidFill>
                <a:latin typeface="+mn-lt"/>
                <a:ea typeface="+mn-ea"/>
                <a:cs typeface="+mn-cs"/>
              </a:defRPr>
            </a:lvl3pPr>
            <a:lvl4pPr marL="900000" indent="-1800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646568"/>
                </a:solidFill>
                <a:latin typeface="+mn-lt"/>
                <a:ea typeface="+mn-ea"/>
                <a:cs typeface="+mn-cs"/>
              </a:defRPr>
            </a:lvl4pPr>
            <a:lvl5pPr marL="1080000" indent="-1800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rgbClr val="6465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 err="1" smtClean="0"/>
              <a:t>Every</a:t>
            </a:r>
            <a:r>
              <a:rPr lang="da-DK" dirty="0" smtClean="0"/>
              <a:t> 20 </a:t>
            </a:r>
            <a:r>
              <a:rPr lang="da-DK" dirty="0" err="1" smtClean="0"/>
              <a:t>minutes</a:t>
            </a:r>
            <a:r>
              <a:rPr lang="da-DK" dirty="0" smtClean="0"/>
              <a:t> a new </a:t>
            </a:r>
            <a:r>
              <a:rPr lang="da-DK" dirty="0" err="1" smtClean="0"/>
              <a:t>day</a:t>
            </a:r>
            <a:r>
              <a:rPr lang="da-DK" dirty="0" smtClean="0"/>
              <a:t> </a:t>
            </a:r>
            <a:r>
              <a:rPr lang="da-DK" dirty="0" err="1" smtClean="0"/>
              <a:t>began</a:t>
            </a:r>
            <a:r>
              <a:rPr lang="da-DK" dirty="0" smtClean="0"/>
              <a:t> – new information </a:t>
            </a:r>
            <a:r>
              <a:rPr lang="da-DK" dirty="0" err="1" smtClean="0"/>
              <a:t>was</a:t>
            </a:r>
            <a:r>
              <a:rPr lang="da-DK" dirty="0" smtClean="0"/>
              <a:t> </a:t>
            </a:r>
            <a:r>
              <a:rPr lang="da-DK" dirty="0" err="1" smtClean="0"/>
              <a:t>received</a:t>
            </a:r>
            <a:endParaRPr lang="da-DK" dirty="0" smtClean="0"/>
          </a:p>
          <a:p>
            <a:r>
              <a:rPr lang="da-DK" dirty="0" smtClean="0"/>
              <a:t>The participants </a:t>
            </a:r>
            <a:r>
              <a:rPr lang="da-DK" dirty="0" err="1" smtClean="0"/>
              <a:t>looked</a:t>
            </a:r>
            <a:r>
              <a:rPr lang="da-DK" dirty="0" smtClean="0"/>
              <a:t> at the information and </a:t>
            </a:r>
            <a:r>
              <a:rPr lang="da-DK" dirty="0" err="1" smtClean="0"/>
              <a:t>tried</a:t>
            </a:r>
            <a:r>
              <a:rPr lang="da-DK" dirty="0" smtClean="0"/>
              <a:t> to find out </a:t>
            </a:r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was</a:t>
            </a:r>
            <a:r>
              <a:rPr lang="da-DK" dirty="0" smtClean="0"/>
              <a:t> </a:t>
            </a:r>
            <a:r>
              <a:rPr lang="da-DK" dirty="0" err="1" smtClean="0"/>
              <a:t>going</a:t>
            </a:r>
            <a:r>
              <a:rPr lang="da-DK" dirty="0" smtClean="0"/>
              <a:t> on</a:t>
            </a:r>
          </a:p>
          <a:p>
            <a:r>
              <a:rPr lang="da-DK" dirty="0" smtClean="0"/>
              <a:t>First information: </a:t>
            </a:r>
            <a:r>
              <a:rPr lang="da-DK" dirty="0" err="1" smtClean="0"/>
              <a:t>Many</a:t>
            </a:r>
            <a:r>
              <a:rPr lang="da-DK" dirty="0" smtClean="0"/>
              <a:t> </a:t>
            </a:r>
            <a:r>
              <a:rPr lang="da-DK" dirty="0" err="1" smtClean="0"/>
              <a:t>failed</a:t>
            </a:r>
            <a:r>
              <a:rPr lang="da-DK" dirty="0" smtClean="0"/>
              <a:t> </a:t>
            </a:r>
            <a:r>
              <a:rPr lang="da-DK" dirty="0" err="1" smtClean="0"/>
              <a:t>attempts</a:t>
            </a:r>
            <a:r>
              <a:rPr lang="da-DK" dirty="0" smtClean="0"/>
              <a:t> at login </a:t>
            </a:r>
            <a:r>
              <a:rPr lang="da-DK" dirty="0" err="1" smtClean="0"/>
              <a:t>using</a:t>
            </a:r>
            <a:r>
              <a:rPr lang="da-DK" dirty="0" smtClean="0"/>
              <a:t> </a:t>
            </a:r>
            <a:r>
              <a:rPr lang="da-DK" dirty="0" err="1" smtClean="0"/>
              <a:t>eduroam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47038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4240" y="1029552"/>
            <a:ext cx="2652560" cy="1989420"/>
          </a:xfrm>
          <a:ln w="3175"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Notes from the observer</a:t>
            </a:r>
            <a:endParaRPr lang="da-DK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457200" y="1023115"/>
            <a:ext cx="3810000" cy="23659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000" indent="-360000" algn="l" defTabSz="457200" rtl="0" eaLnBrk="1" latinLnBrk="0" hangingPunct="1">
              <a:spcBef>
                <a:spcPct val="20000"/>
              </a:spcBef>
              <a:buFont typeface="Lucida Grande"/>
              <a:buChar char="&gt;"/>
              <a:defRPr sz="1400" kern="1200">
                <a:solidFill>
                  <a:srgbClr val="646568"/>
                </a:solidFill>
                <a:latin typeface="+mn-lt"/>
                <a:ea typeface="+mn-ea"/>
                <a:cs typeface="+mn-cs"/>
              </a:defRPr>
            </a:lvl1pPr>
            <a:lvl2pPr marL="540000" indent="-180000" algn="l" defTabSz="457200" rtl="0" eaLnBrk="1" latinLnBrk="0" hangingPunct="1">
              <a:spcBef>
                <a:spcPts val="0"/>
              </a:spcBef>
              <a:buFont typeface="Arial"/>
              <a:buChar char="–"/>
              <a:defRPr sz="1400" kern="1200">
                <a:solidFill>
                  <a:srgbClr val="646568"/>
                </a:solidFill>
                <a:latin typeface="+mn-lt"/>
                <a:ea typeface="+mn-ea"/>
                <a:cs typeface="+mn-cs"/>
              </a:defRPr>
            </a:lvl2pPr>
            <a:lvl3pPr marL="720000" indent="-1800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kern="1200">
                <a:solidFill>
                  <a:srgbClr val="646568"/>
                </a:solidFill>
                <a:latin typeface="+mn-lt"/>
                <a:ea typeface="+mn-ea"/>
                <a:cs typeface="+mn-cs"/>
              </a:defRPr>
            </a:lvl3pPr>
            <a:lvl4pPr marL="900000" indent="-1800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646568"/>
                </a:solidFill>
                <a:latin typeface="+mn-lt"/>
                <a:ea typeface="+mn-ea"/>
                <a:cs typeface="+mn-cs"/>
              </a:defRPr>
            </a:lvl4pPr>
            <a:lvl5pPr marL="1080000" indent="-1800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rgbClr val="6465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a-DK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609600" y="1175515"/>
            <a:ext cx="3810000" cy="236597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60000" indent="-360000" algn="l" defTabSz="457200" rtl="0" eaLnBrk="1" latinLnBrk="0" hangingPunct="1">
              <a:spcBef>
                <a:spcPct val="20000"/>
              </a:spcBef>
              <a:buFont typeface="Lucida Grande"/>
              <a:buChar char="&gt;"/>
              <a:defRPr sz="1400" kern="1200">
                <a:solidFill>
                  <a:srgbClr val="646568"/>
                </a:solidFill>
                <a:latin typeface="+mn-lt"/>
                <a:ea typeface="+mn-ea"/>
                <a:cs typeface="+mn-cs"/>
              </a:defRPr>
            </a:lvl1pPr>
            <a:lvl2pPr marL="540000" indent="-180000" algn="l" defTabSz="457200" rtl="0" eaLnBrk="1" latinLnBrk="0" hangingPunct="1">
              <a:spcBef>
                <a:spcPts val="0"/>
              </a:spcBef>
              <a:buFont typeface="Arial"/>
              <a:buChar char="–"/>
              <a:defRPr sz="1400" kern="1200">
                <a:solidFill>
                  <a:srgbClr val="646568"/>
                </a:solidFill>
                <a:latin typeface="+mn-lt"/>
                <a:ea typeface="+mn-ea"/>
                <a:cs typeface="+mn-cs"/>
              </a:defRPr>
            </a:lvl2pPr>
            <a:lvl3pPr marL="720000" indent="-1800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kern="1200">
                <a:solidFill>
                  <a:srgbClr val="646568"/>
                </a:solidFill>
                <a:latin typeface="+mn-lt"/>
                <a:ea typeface="+mn-ea"/>
                <a:cs typeface="+mn-cs"/>
              </a:defRPr>
            </a:lvl3pPr>
            <a:lvl4pPr marL="900000" indent="-1800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646568"/>
                </a:solidFill>
                <a:latin typeface="+mn-lt"/>
                <a:ea typeface="+mn-ea"/>
                <a:cs typeface="+mn-cs"/>
              </a:defRPr>
            </a:lvl4pPr>
            <a:lvl5pPr marL="1080000" indent="-1800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rgbClr val="6465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No team leader was appointed</a:t>
            </a:r>
          </a:p>
          <a:p>
            <a:r>
              <a:rPr lang="en-US" dirty="0" smtClean="0"/>
              <a:t>No roles were defined, everybody equal</a:t>
            </a:r>
          </a:p>
          <a:p>
            <a:r>
              <a:rPr lang="en-US" dirty="0" smtClean="0"/>
              <a:t>No presentation round, nobody knew the others’ fields of expertise</a:t>
            </a:r>
          </a:p>
          <a:p>
            <a:r>
              <a:rPr lang="en-US" dirty="0" smtClean="0"/>
              <a:t>More communication was needed – within the team as well as </a:t>
            </a:r>
            <a:r>
              <a:rPr lang="en-US" dirty="0" smtClean="0"/>
              <a:t>with other teams</a:t>
            </a:r>
          </a:p>
          <a:p>
            <a:r>
              <a:rPr lang="en-US" dirty="0" smtClean="0"/>
              <a:t>At first there was no communication with other teams, this was established later. One representative from each team met and discussed the latest developments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1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23115"/>
            <a:ext cx="4033880" cy="3571508"/>
          </a:xfrm>
        </p:spPr>
        <p:txBody>
          <a:bodyPr/>
          <a:lstStyle/>
          <a:p>
            <a:r>
              <a:rPr lang="da-DK" dirty="0" err="1" smtClean="0"/>
              <a:t>We</a:t>
            </a:r>
            <a:r>
              <a:rPr lang="da-DK" dirty="0" smtClean="0"/>
              <a:t> made a </a:t>
            </a:r>
            <a:r>
              <a:rPr lang="da-DK" dirty="0" err="1" smtClean="0"/>
              <a:t>lot</a:t>
            </a:r>
            <a:r>
              <a:rPr lang="da-DK" dirty="0" smtClean="0"/>
              <a:t> of observations </a:t>
            </a:r>
            <a:r>
              <a:rPr lang="da-DK" dirty="0" err="1" smtClean="0"/>
              <a:t>about</a:t>
            </a:r>
            <a:r>
              <a:rPr lang="da-DK" dirty="0" smtClean="0"/>
              <a:t> bad </a:t>
            </a:r>
            <a:r>
              <a:rPr lang="da-DK" dirty="0" err="1" smtClean="0"/>
              <a:t>stuff</a:t>
            </a:r>
            <a:r>
              <a:rPr lang="da-DK" dirty="0" smtClean="0"/>
              <a:t>: The team did not </a:t>
            </a:r>
            <a:r>
              <a:rPr lang="da-DK" dirty="0" err="1" smtClean="0"/>
              <a:t>operate</a:t>
            </a:r>
            <a:r>
              <a:rPr lang="da-DK" dirty="0" smtClean="0"/>
              <a:t> </a:t>
            </a:r>
            <a:r>
              <a:rPr lang="da-DK" dirty="0" err="1" smtClean="0"/>
              <a:t>efficiently</a:t>
            </a:r>
            <a:endParaRPr lang="da-DK" dirty="0" smtClean="0"/>
          </a:p>
          <a:p>
            <a:endParaRPr lang="da-DK" dirty="0" smtClean="0"/>
          </a:p>
          <a:p>
            <a:r>
              <a:rPr lang="da-DK" dirty="0" smtClean="0"/>
              <a:t>This is </a:t>
            </a:r>
            <a:r>
              <a:rPr lang="da-DK" dirty="0" err="1" smtClean="0"/>
              <a:t>good</a:t>
            </a:r>
            <a:endParaRPr lang="da-DK" dirty="0" smtClean="0"/>
          </a:p>
          <a:p>
            <a:endParaRPr lang="da-DK" dirty="0"/>
          </a:p>
          <a:p>
            <a:r>
              <a:rPr lang="da-DK" dirty="0" smtClean="0"/>
              <a:t>Shows </a:t>
            </a:r>
            <a:r>
              <a:rPr lang="da-DK" dirty="0" err="1" smtClean="0"/>
              <a:t>room</a:t>
            </a:r>
            <a:r>
              <a:rPr lang="da-DK" dirty="0" smtClean="0"/>
              <a:t> for </a:t>
            </a:r>
            <a:r>
              <a:rPr lang="da-DK" dirty="0" err="1" smtClean="0"/>
              <a:t>improvement</a:t>
            </a:r>
            <a:endParaRPr lang="da-DK" dirty="0" smtClean="0"/>
          </a:p>
          <a:p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err="1" smtClean="0"/>
              <a:t>need</a:t>
            </a:r>
            <a:r>
              <a:rPr lang="da-DK" dirty="0" smtClean="0"/>
              <a:t> to go back and </a:t>
            </a:r>
            <a:r>
              <a:rPr lang="da-DK" dirty="0" err="1" smtClean="0"/>
              <a:t>work</a:t>
            </a:r>
            <a:r>
              <a:rPr lang="da-DK" dirty="0" smtClean="0"/>
              <a:t> on</a:t>
            </a:r>
          </a:p>
          <a:p>
            <a:endParaRPr lang="da-DK" dirty="0"/>
          </a:p>
          <a:p>
            <a:r>
              <a:rPr lang="da-DK" dirty="0" smtClean="0"/>
              <a:t>A proper procedure for handling </a:t>
            </a:r>
            <a:r>
              <a:rPr lang="da-DK" dirty="0" err="1" smtClean="0"/>
              <a:t>crises</a:t>
            </a:r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Bad is </a:t>
            </a:r>
            <a:r>
              <a:rPr lang="da-DK" dirty="0" err="1" smtClean="0"/>
              <a:t>good</a:t>
            </a:r>
            <a:endParaRPr lang="da-DK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3768" y="1023116"/>
            <a:ext cx="2673031" cy="205995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9796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23115"/>
            <a:ext cx="3888223" cy="3571508"/>
          </a:xfrm>
        </p:spPr>
        <p:txBody>
          <a:bodyPr/>
          <a:lstStyle/>
          <a:p>
            <a:r>
              <a:rPr lang="en-US" dirty="0"/>
              <a:t>It’s a game, we need to know the board, rules and players before starting</a:t>
            </a:r>
          </a:p>
          <a:p>
            <a:r>
              <a:rPr lang="en-US" dirty="0" smtClean="0"/>
              <a:t>Let </a:t>
            </a:r>
            <a:r>
              <a:rPr lang="en-US" dirty="0" smtClean="0"/>
              <a:t>teams organize internally before starting</a:t>
            </a:r>
          </a:p>
          <a:p>
            <a:r>
              <a:rPr lang="en-US" dirty="0" smtClean="0"/>
              <a:t>Let teams know the organizational structure they are a part </a:t>
            </a:r>
            <a:r>
              <a:rPr lang="en-US" dirty="0" smtClean="0"/>
              <a:t>of</a:t>
            </a:r>
          </a:p>
          <a:p>
            <a:endParaRPr lang="en-US" dirty="0" smtClean="0"/>
          </a:p>
          <a:p>
            <a:r>
              <a:rPr lang="en-US" dirty="0" smtClean="0"/>
              <a:t>It was fun, we’d like to do it again!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Feedback to </a:t>
            </a:r>
            <a:r>
              <a:rPr lang="da-DK" dirty="0" err="1" smtClean="0"/>
              <a:t>organizers</a:t>
            </a:r>
            <a:endParaRPr lang="da-DK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084" y="1023115"/>
            <a:ext cx="4137716" cy="261020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4767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DeiC 1">
      <a:dk1>
        <a:sysClr val="windowText" lastClr="000000"/>
      </a:dk1>
      <a:lt1>
        <a:sysClr val="window" lastClr="FFFFFF"/>
      </a:lt1>
      <a:dk2>
        <a:srgbClr val="E4E5E3"/>
      </a:dk2>
      <a:lt2>
        <a:srgbClr val="5A5A59"/>
      </a:lt2>
      <a:accent1>
        <a:srgbClr val="ABCB2A"/>
      </a:accent1>
      <a:accent2>
        <a:srgbClr val="B2B3B2"/>
      </a:accent2>
      <a:accent3>
        <a:srgbClr val="ABCB2A"/>
      </a:accent3>
      <a:accent4>
        <a:srgbClr val="5A5A59"/>
      </a:accent4>
      <a:accent5>
        <a:srgbClr val="ABCB2A"/>
      </a:accent5>
      <a:accent6>
        <a:srgbClr val="B2B3B2"/>
      </a:accent6>
      <a:hlink>
        <a:srgbClr val="ABCB2A"/>
      </a:hlink>
      <a:folHlink>
        <a:srgbClr val="7A932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deic-template-16-10-130617</Template>
  <TotalTime>694</TotalTime>
  <Words>284</Words>
  <Application>Microsoft Office PowerPoint</Application>
  <PresentationFormat>On-screen Show (16:9)</PresentationFormat>
  <Paragraphs>40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Lucida Grande</vt:lpstr>
      <vt:lpstr>Office Theme</vt:lpstr>
      <vt:lpstr>CLAW workshop, November 20-21, 2017</vt:lpstr>
      <vt:lpstr>CLAW Crisis Management Exercise</vt:lpstr>
      <vt:lpstr>DKCERT participation</vt:lpstr>
      <vt:lpstr>Team CSIRT</vt:lpstr>
      <vt:lpstr>Notes from the observer</vt:lpstr>
      <vt:lpstr>Bad is good</vt:lpstr>
      <vt:lpstr>Feedback to organizers</vt:lpstr>
    </vt:vector>
  </TitlesOfParts>
  <Company>DeiC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Torben B. Sørensen</dc:creator>
  <cp:lastModifiedBy>Torben B. Sørensen</cp:lastModifiedBy>
  <cp:revision>76</cp:revision>
  <dcterms:created xsi:type="dcterms:W3CDTF">2017-09-22T12:01:59Z</dcterms:created>
  <dcterms:modified xsi:type="dcterms:W3CDTF">2018-03-12T10:56:58Z</dcterms:modified>
</cp:coreProperties>
</file>