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5"/>
  </p:notesMasterIdLst>
  <p:handoutMasterIdLst>
    <p:handoutMasterId r:id="rId16"/>
  </p:handoutMasterIdLst>
  <p:sldIdLst>
    <p:sldId id="258" r:id="rId5"/>
    <p:sldId id="260" r:id="rId6"/>
    <p:sldId id="264" r:id="rId7"/>
    <p:sldId id="268" r:id="rId8"/>
    <p:sldId id="277" r:id="rId9"/>
    <p:sldId id="377" r:id="rId10"/>
    <p:sldId id="275" r:id="rId11"/>
    <p:sldId id="285" r:id="rId12"/>
    <p:sldId id="289" r:id="rId13"/>
    <p:sldId id="376" r:id="rId14"/>
  </p:sldIdLst>
  <p:sldSz cx="12192000" cy="6858000"/>
  <p:notesSz cx="7102475" cy="10234613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CE1EF"/>
    <a:srgbClr val="F7C4DE"/>
    <a:srgbClr val="E0BFD6"/>
    <a:srgbClr val="E21776"/>
    <a:srgbClr val="00C7B2"/>
    <a:srgbClr val="000000"/>
    <a:srgbClr val="74003D"/>
    <a:srgbClr val="094C5F"/>
    <a:srgbClr val="912D6A"/>
    <a:srgbClr val="2D4B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5" autoAdjust="0"/>
    <p:restoredTop sz="81500" autoAdjust="0"/>
  </p:normalViewPr>
  <p:slideViewPr>
    <p:cSldViewPr snapToGrid="0" snapToObjects="1">
      <p:cViewPr>
        <p:scale>
          <a:sx n="90" d="100"/>
          <a:sy n="90" d="100"/>
        </p:scale>
        <p:origin x="-384" y="-8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notesMaster" Target="notesMasters/notesMaster1.xml"/><Relationship Id="rId16" Type="http://schemas.openxmlformats.org/officeDocument/2006/relationships/handoutMaster" Target="handoutMasters/handout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orbel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D8217E5-055C-8B4C-948A-227E87179646}" type="datetimeFigureOut">
              <a:rPr lang="en-US">
                <a:latin typeface="Corbel"/>
              </a:rPr>
              <a:pPr>
                <a:defRPr/>
              </a:pPr>
              <a:t>13/03/18</a:t>
            </a:fld>
            <a:endParaRPr lang="en-US" dirty="0">
              <a:latin typeface="Corbel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>
              <a:latin typeface="Corbel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76A7EE2-7C0B-264E-82A0-7B9E3ADFCCF3}" type="slidenum">
              <a:rPr lang="en-US">
                <a:latin typeface="Corbel"/>
              </a:rPr>
              <a:pPr>
                <a:defRPr/>
              </a:pPr>
              <a:t>‹#›</a:t>
            </a:fld>
            <a:endParaRPr lang="en-US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184203202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Corbe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1175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Corbel"/>
                <a:ea typeface="+mn-ea"/>
                <a:cs typeface="+mn-cs"/>
              </a:defRPr>
            </a:lvl1pPr>
          </a:lstStyle>
          <a:p>
            <a:pPr>
              <a:defRPr/>
            </a:pPr>
            <a:fld id="{61F5205D-2639-B948-A803-C6A4E0194457}" type="datetimeFigureOut">
              <a:rPr lang="en-US" smtClean="0"/>
              <a:pPr>
                <a:defRPr/>
              </a:pPr>
              <a:t>13/03/18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1288" y="768350"/>
            <a:ext cx="6819900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3250" cy="4605338"/>
          </a:xfrm>
          <a:prstGeom prst="rect">
            <a:avLst/>
          </a:prstGeom>
        </p:spPr>
        <p:txBody>
          <a:bodyPr vert="horz" lIns="99066" tIns="49533" rIns="99066" bIns="49533" rtlCol="0"/>
          <a:lstStyle/>
          <a:p>
            <a:pPr lvl="0"/>
            <a:r>
              <a:rPr lang="fi-FI" noProof="0" dirty="0" err="1" smtClean="0"/>
              <a:t>Click</a:t>
            </a:r>
            <a:r>
              <a:rPr lang="fi-FI" noProof="0" dirty="0" smtClean="0"/>
              <a:t> to </a:t>
            </a:r>
            <a:r>
              <a:rPr lang="fi-FI" noProof="0" dirty="0" err="1" smtClean="0"/>
              <a:t>edit</a:t>
            </a:r>
            <a:r>
              <a:rPr lang="fi-FI" noProof="0" dirty="0" smtClean="0"/>
              <a:t> </a:t>
            </a:r>
            <a:r>
              <a:rPr lang="fi-FI" noProof="0" dirty="0" err="1" smtClean="0"/>
              <a:t>Master</a:t>
            </a:r>
            <a:r>
              <a:rPr lang="fi-FI" noProof="0" dirty="0" smtClean="0"/>
              <a:t> </a:t>
            </a:r>
            <a:r>
              <a:rPr lang="fi-FI" noProof="0" dirty="0" err="1" smtClean="0"/>
              <a:t>text</a:t>
            </a:r>
            <a:r>
              <a:rPr lang="fi-FI" noProof="0" dirty="0" smtClean="0"/>
              <a:t> </a:t>
            </a:r>
            <a:r>
              <a:rPr lang="fi-FI" noProof="0" dirty="0" err="1" smtClean="0"/>
              <a:t>styles</a:t>
            </a:r>
            <a:endParaRPr lang="fi-FI" noProof="0" dirty="0" smtClean="0"/>
          </a:p>
          <a:p>
            <a:pPr lvl="1"/>
            <a:r>
              <a:rPr lang="fi-FI" noProof="0" dirty="0" smtClean="0"/>
              <a:t>Second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2"/>
            <a:r>
              <a:rPr lang="fi-FI" noProof="0" dirty="0" smtClean="0"/>
              <a:t>Third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3"/>
            <a:r>
              <a:rPr lang="fi-FI" noProof="0" dirty="0" err="1" smtClean="0"/>
              <a:t>Fourth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fi-FI" noProof="0" dirty="0" smtClean="0"/>
          </a:p>
          <a:p>
            <a:pPr lvl="4"/>
            <a:r>
              <a:rPr lang="fi-FI" noProof="0" dirty="0" err="1" smtClean="0"/>
              <a:t>Fifth</a:t>
            </a:r>
            <a:r>
              <a:rPr lang="fi-FI" noProof="0" dirty="0" smtClean="0"/>
              <a:t> </a:t>
            </a:r>
            <a:r>
              <a:rPr lang="fi-FI" noProof="0" dirty="0" err="1" smtClean="0"/>
              <a:t>level</a:t>
            </a:r>
            <a:endParaRPr lang="en-US" noProof="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Corbel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9721850"/>
            <a:ext cx="3078163" cy="511175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Corbel"/>
                <a:ea typeface="+mn-ea"/>
                <a:cs typeface="+mn-cs"/>
              </a:defRPr>
            </a:lvl1pPr>
          </a:lstStyle>
          <a:p>
            <a:pPr>
              <a:defRPr/>
            </a:pPr>
            <a:fld id="{BE4ECE71-DADD-A94D-928E-31D778B1F7A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918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bel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bel"/>
        <a:ea typeface="ＭＳ Ｐゴシック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bel"/>
        <a:ea typeface="ＭＳ Ｐゴシック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bel"/>
        <a:ea typeface="ＭＳ Ｐゴシック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orbel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4ECE71-DADD-A94D-928E-31D778B1F7AC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8360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5CA41B-35D9-874C-A58A-B83D025C1B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5CA41B-35D9-874C-A58A-B83D025C1B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E4ECE71-DADD-A94D-928E-31D778B1F7AC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38214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5CA41B-35D9-874C-A58A-B83D025C1B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jpe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e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3.jpeg"/><Relationship Id="rId5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3.jpe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18.jpeg"/><Relationship Id="rId6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0.jpe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4.jpe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26.jpeg"/><Relationship Id="rId5" Type="http://schemas.openxmlformats.org/officeDocument/2006/relationships/image" Target="../media/image27.jpeg"/><Relationship Id="rId6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5.jpeg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www.facebook.com/CSCfi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utterstock_186705404_muok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2" b="24369"/>
          <a:stretch/>
        </p:blipFill>
        <p:spPr>
          <a:xfrm>
            <a:off x="2890338" y="5130332"/>
            <a:ext cx="9301662" cy="1727668"/>
          </a:xfrm>
          <a:prstGeom prst="rect">
            <a:avLst/>
          </a:prstGeom>
        </p:spPr>
      </p:pic>
      <p:pic>
        <p:nvPicPr>
          <p:cNvPr id="5" name="Picture 4" descr="shutterstock_203085106_muok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83" r="1394"/>
          <a:stretch/>
        </p:blipFill>
        <p:spPr>
          <a:xfrm>
            <a:off x="0" y="5130332"/>
            <a:ext cx="2890338" cy="1727667"/>
          </a:xfrm>
          <a:prstGeom prst="rect">
            <a:avLst/>
          </a:prstGeom>
        </p:spPr>
      </p:pic>
      <p:pic>
        <p:nvPicPr>
          <p:cNvPr id="33" name="Picture 32" descr="background_image_dna_jyrki_muok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7" t="14925" b="23676"/>
          <a:stretch/>
        </p:blipFill>
        <p:spPr>
          <a:xfrm>
            <a:off x="7390524" y="-2"/>
            <a:ext cx="4801474" cy="2284097"/>
          </a:xfrm>
          <a:prstGeom prst="rect">
            <a:avLst/>
          </a:prstGeom>
        </p:spPr>
      </p:pic>
      <p:pic>
        <p:nvPicPr>
          <p:cNvPr id="24" name="Picture 23" descr="shutterstock_210058714_muok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209060" cy="2284096"/>
          </a:xfrm>
          <a:prstGeom prst="rect">
            <a:avLst/>
          </a:prstGeom>
        </p:spPr>
      </p:pic>
      <p:sp>
        <p:nvSpPr>
          <p:cNvPr id="22" name="Rectangle 21"/>
          <p:cNvSpPr/>
          <p:nvPr userDrawn="1"/>
        </p:nvSpPr>
        <p:spPr>
          <a:xfrm>
            <a:off x="6076949" y="6693882"/>
            <a:ext cx="6115051" cy="16411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-1" y="6693882"/>
            <a:ext cx="6083301" cy="164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20326" y="5130333"/>
            <a:ext cx="724843" cy="49998"/>
          </a:xfrm>
          <a:prstGeom prst="rect">
            <a:avLst/>
          </a:prstGeom>
          <a:solidFill>
            <a:srgbClr val="E217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0" y="5130333"/>
            <a:ext cx="721079" cy="49998"/>
          </a:xfrm>
          <a:prstGeom prst="rect">
            <a:avLst/>
          </a:prstGeom>
          <a:solidFill>
            <a:srgbClr val="00C7B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2165494" y="5130333"/>
            <a:ext cx="724843" cy="4999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1445169" y="5130333"/>
            <a:ext cx="721079" cy="4999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3922295" y="6350571"/>
            <a:ext cx="75893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spc="20" dirty="0" smtClean="0">
                <a:solidFill>
                  <a:schemeClr val="bg1"/>
                </a:solidFill>
                <a:latin typeface="Corbel"/>
              </a:rPr>
              <a:t>CSC – </a:t>
            </a:r>
            <a:r>
              <a:rPr lang="fi-FI" sz="1500" i="1" spc="20" dirty="0" smtClean="0">
                <a:solidFill>
                  <a:schemeClr val="bg1"/>
                </a:solidFill>
                <a:latin typeface="Corbel"/>
              </a:rPr>
              <a:t> Suomalainen tutkimuksen, koulutuksen, kulttuurin ja julkishallinnon ICT-osaamiskeskus</a:t>
            </a:r>
            <a:endParaRPr lang="en-US" sz="1500" i="1" spc="20" dirty="0">
              <a:solidFill>
                <a:schemeClr val="bg1"/>
              </a:solidFill>
              <a:latin typeface="Corbel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2890337" y="2284095"/>
            <a:ext cx="9301662" cy="289623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10626170" y="5180330"/>
            <a:ext cx="1565829" cy="16411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17451" y="2836746"/>
            <a:ext cx="7117956" cy="1397004"/>
          </a:xfrm>
        </p:spPr>
        <p:txBody>
          <a:bodyPr anchor="t">
            <a:normAutofit/>
          </a:bodyPr>
          <a:lstStyle>
            <a:lvl1pPr algn="l">
              <a:lnSpc>
                <a:spcPct val="90000"/>
              </a:lnSpc>
              <a:defRPr sz="32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7451" y="4298164"/>
            <a:ext cx="7117956" cy="500237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rgbClr val="FFFFFF"/>
                </a:solidFill>
                <a:latin typeface="Corbel"/>
                <a:cs typeface="Corb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539787" y="3163962"/>
            <a:ext cx="1833302" cy="1164473"/>
            <a:chOff x="3018474" y="609992"/>
            <a:chExt cx="2171462" cy="1379264"/>
          </a:xfrm>
        </p:grpSpPr>
        <p:sp>
          <p:nvSpPr>
            <p:cNvPr id="42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679 w 680"/>
                <a:gd name="T1" fmla="*/ 340 h 341"/>
                <a:gd name="T2" fmla="*/ 663 w 680"/>
                <a:gd name="T3" fmla="*/ 330 h 341"/>
                <a:gd name="T4" fmla="*/ 16 w 680"/>
                <a:gd name="T5" fmla="*/ 17 h 341"/>
                <a:gd name="T6" fmla="*/ 0 w 680"/>
                <a:gd name="T7" fmla="*/ 0 h 341"/>
                <a:gd name="T8" fmla="*/ 679 w 680"/>
                <a:gd name="T9" fmla="*/ 0 h 341"/>
                <a:gd name="T10" fmla="*/ 679 w 680"/>
                <a:gd name="T11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15 w 679"/>
                <a:gd name="T3" fmla="*/ 10 h 342"/>
                <a:gd name="T4" fmla="*/ 662 w 679"/>
                <a:gd name="T5" fmla="*/ 324 h 342"/>
                <a:gd name="T6" fmla="*/ 678 w 679"/>
                <a:gd name="T7" fmla="*/ 341 h 342"/>
                <a:gd name="T8" fmla="*/ 0 w 679"/>
                <a:gd name="T9" fmla="*/ 341 h 342"/>
                <a:gd name="T10" fmla="*/ 0 w 679"/>
                <a:gd name="T1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3"/>
            <p:cNvSpPr>
              <a:spLocks noChangeArrowheads="1"/>
            </p:cNvSpPr>
            <p:nvPr/>
          </p:nvSpPr>
          <p:spPr bwMode="auto">
            <a:xfrm>
              <a:off x="3768229" y="1798283"/>
              <a:ext cx="650731" cy="190973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" name="Picture 3" descr="shutterstock_428562550_muok.jpg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" t="23009" r="1631"/>
          <a:stretch/>
        </p:blipFill>
        <p:spPr>
          <a:xfrm>
            <a:off x="2890337" y="-1"/>
            <a:ext cx="4500187" cy="2284095"/>
          </a:xfrm>
          <a:prstGeom prst="rect">
            <a:avLst/>
          </a:prstGeom>
        </p:spPr>
      </p:pic>
      <p:sp>
        <p:nvSpPr>
          <p:cNvPr id="29" name="Rectangle 28"/>
          <p:cNvSpPr/>
          <p:nvPr userDrawn="1"/>
        </p:nvSpPr>
        <p:spPr>
          <a:xfrm>
            <a:off x="9110217" y="6693882"/>
            <a:ext cx="3081783" cy="16411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679912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Two_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0" y="274637"/>
            <a:ext cx="10302992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9602" y="1600204"/>
            <a:ext cx="4926072" cy="4020841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5986520" y="1600203"/>
            <a:ext cx="4926072" cy="4020843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5639047"/>
            <a:ext cx="4926072" cy="465668"/>
          </a:xfrm>
        </p:spPr>
        <p:txBody>
          <a:bodyPr>
            <a:normAutofit/>
          </a:bodyPr>
          <a:lstStyle>
            <a:lvl1pPr marL="0" indent="0" algn="ctr">
              <a:buNone/>
              <a:defRPr sz="105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86520" y="5639047"/>
            <a:ext cx="4926072" cy="465668"/>
          </a:xfrm>
        </p:spPr>
        <p:txBody>
          <a:bodyPr>
            <a:normAutofit/>
          </a:bodyPr>
          <a:lstStyle>
            <a:lvl1pPr marL="0" indent="0" algn="ctr">
              <a:buNone/>
              <a:defRPr sz="105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055E7-9FC6-1A4B-85BE-5138AF72C663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4D54A-0DF6-8C4C-B4B0-A592714287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437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1"/>
            <a:ext cx="7315200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47E68-AB74-CD4A-90F5-9B9426EEF2E6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4AECE2-4FEC-F84E-9F5B-0B12D5BA50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04633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hja_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0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latin typeface="Corbel"/>
                <a:cs typeface="Corbe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C2B6DD-F33E-1D44-B8AE-D0A81F4C65C1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05DE2-1972-E240-9BF7-5A80054B6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1146557" y="371002"/>
            <a:ext cx="630858" cy="400707"/>
            <a:chOff x="3018474" y="609992"/>
            <a:chExt cx="2171462" cy="1379264"/>
          </a:xfrm>
        </p:grpSpPr>
        <p:sp>
          <p:nvSpPr>
            <p:cNvPr id="10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679 w 680"/>
                <a:gd name="T1" fmla="*/ 340 h 341"/>
                <a:gd name="T2" fmla="*/ 663 w 680"/>
                <a:gd name="T3" fmla="*/ 330 h 341"/>
                <a:gd name="T4" fmla="*/ 16 w 680"/>
                <a:gd name="T5" fmla="*/ 17 h 341"/>
                <a:gd name="T6" fmla="*/ 0 w 680"/>
                <a:gd name="T7" fmla="*/ 0 h 341"/>
                <a:gd name="T8" fmla="*/ 679 w 680"/>
                <a:gd name="T9" fmla="*/ 0 h 341"/>
                <a:gd name="T10" fmla="*/ 679 w 680"/>
                <a:gd name="T11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15 w 679"/>
                <a:gd name="T3" fmla="*/ 10 h 342"/>
                <a:gd name="T4" fmla="*/ 662 w 679"/>
                <a:gd name="T5" fmla="*/ 324 h 342"/>
                <a:gd name="T6" fmla="*/ 678 w 679"/>
                <a:gd name="T7" fmla="*/ 341 h 342"/>
                <a:gd name="T8" fmla="*/ 0 w 679"/>
                <a:gd name="T9" fmla="*/ 341 h 342"/>
                <a:gd name="T10" fmla="*/ 0 w 679"/>
                <a:gd name="T1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3"/>
            <p:cNvSpPr>
              <a:spLocks noChangeArrowheads="1"/>
            </p:cNvSpPr>
            <p:nvPr/>
          </p:nvSpPr>
          <p:spPr bwMode="auto">
            <a:xfrm>
              <a:off x="3768229" y="1798283"/>
              <a:ext cx="650731" cy="190973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588586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hja_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0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latin typeface="Corbel"/>
                <a:cs typeface="Corbe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75BFD-6D7D-F046-8A73-C79874B516DB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05DE2-1972-E240-9BF7-5A80054B6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1146557" y="371002"/>
            <a:ext cx="630858" cy="400707"/>
            <a:chOff x="3018474" y="609992"/>
            <a:chExt cx="2171462" cy="1379264"/>
          </a:xfrm>
        </p:grpSpPr>
        <p:sp>
          <p:nvSpPr>
            <p:cNvPr id="11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679 w 680"/>
                <a:gd name="T1" fmla="*/ 340 h 341"/>
                <a:gd name="T2" fmla="*/ 663 w 680"/>
                <a:gd name="T3" fmla="*/ 330 h 341"/>
                <a:gd name="T4" fmla="*/ 16 w 680"/>
                <a:gd name="T5" fmla="*/ 17 h 341"/>
                <a:gd name="T6" fmla="*/ 0 w 680"/>
                <a:gd name="T7" fmla="*/ 0 h 341"/>
                <a:gd name="T8" fmla="*/ 679 w 680"/>
                <a:gd name="T9" fmla="*/ 0 h 341"/>
                <a:gd name="T10" fmla="*/ 679 w 680"/>
                <a:gd name="T11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15 w 679"/>
                <a:gd name="T3" fmla="*/ 10 h 342"/>
                <a:gd name="T4" fmla="*/ 662 w 679"/>
                <a:gd name="T5" fmla="*/ 324 h 342"/>
                <a:gd name="T6" fmla="*/ 678 w 679"/>
                <a:gd name="T7" fmla="*/ 341 h 342"/>
                <a:gd name="T8" fmla="*/ 0 w 679"/>
                <a:gd name="T9" fmla="*/ 341 h 342"/>
                <a:gd name="T10" fmla="*/ 0 w 679"/>
                <a:gd name="T1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Freeform 3"/>
            <p:cNvSpPr>
              <a:spLocks noChangeArrowheads="1"/>
            </p:cNvSpPr>
            <p:nvPr/>
          </p:nvSpPr>
          <p:spPr bwMode="auto">
            <a:xfrm>
              <a:off x="3768229" y="1798283"/>
              <a:ext cx="650731" cy="190973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06569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ohja_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05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latin typeface="Corbel"/>
                <a:cs typeface="Corbe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377E0C-04BA-5A4B-B284-D9F9E3798123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05DE2-1972-E240-9BF7-5A80054B6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1146557" y="371002"/>
            <a:ext cx="630858" cy="400707"/>
            <a:chOff x="3018474" y="609992"/>
            <a:chExt cx="2171462" cy="1379264"/>
          </a:xfrm>
        </p:grpSpPr>
        <p:sp>
          <p:nvSpPr>
            <p:cNvPr id="10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679 w 680"/>
                <a:gd name="T1" fmla="*/ 340 h 341"/>
                <a:gd name="T2" fmla="*/ 663 w 680"/>
                <a:gd name="T3" fmla="*/ 330 h 341"/>
                <a:gd name="T4" fmla="*/ 16 w 680"/>
                <a:gd name="T5" fmla="*/ 17 h 341"/>
                <a:gd name="T6" fmla="*/ 0 w 680"/>
                <a:gd name="T7" fmla="*/ 0 h 341"/>
                <a:gd name="T8" fmla="*/ 679 w 680"/>
                <a:gd name="T9" fmla="*/ 0 h 341"/>
                <a:gd name="T10" fmla="*/ 679 w 680"/>
                <a:gd name="T11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15 w 679"/>
                <a:gd name="T3" fmla="*/ 10 h 342"/>
                <a:gd name="T4" fmla="*/ 662 w 679"/>
                <a:gd name="T5" fmla="*/ 324 h 342"/>
                <a:gd name="T6" fmla="*/ 678 w 679"/>
                <a:gd name="T7" fmla="*/ 341 h 342"/>
                <a:gd name="T8" fmla="*/ 0 w 679"/>
                <a:gd name="T9" fmla="*/ 341 h 342"/>
                <a:gd name="T10" fmla="*/ 0 w 679"/>
                <a:gd name="T1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Freeform 3"/>
            <p:cNvSpPr>
              <a:spLocks noChangeArrowheads="1"/>
            </p:cNvSpPr>
            <p:nvPr/>
          </p:nvSpPr>
          <p:spPr bwMode="auto">
            <a:xfrm>
              <a:off x="3768229" y="1798283"/>
              <a:ext cx="650731" cy="190973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614435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6928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BCB59-8058-D943-8C30-67AF8AC3B38A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56BC4-7622-6C47-9BD2-A0A701A3F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897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12192000" cy="66928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7262140" y="1600203"/>
            <a:ext cx="3625368" cy="4525963"/>
          </a:xfrm>
          <a:solidFill>
            <a:schemeClr val="tx1"/>
          </a:solidFill>
          <a:ln>
            <a:noFill/>
          </a:ln>
        </p:spPr>
        <p:txBody>
          <a:bodyPr lIns="180000" tIns="140400" rIns="108000" bIns="9360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600">
                <a:solidFill>
                  <a:schemeClr val="bg1"/>
                </a:solidFill>
              </a:defRPr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400">
                <a:solidFill>
                  <a:schemeClr val="bg1"/>
                </a:solidFill>
              </a:defRPr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5DC55A-EA43-094B-97BC-48CFBC46ECB1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7957E-C93C-5142-BC70-14BDAADE9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803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pohja_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056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7262140" y="574043"/>
            <a:ext cx="3625368" cy="4525963"/>
          </a:xfrm>
          <a:solidFill>
            <a:schemeClr val="tx1"/>
          </a:solidFill>
          <a:ln>
            <a:noFill/>
          </a:ln>
        </p:spPr>
        <p:txBody>
          <a:bodyPr lIns="180000" tIns="140400" rIns="108000" bIns="9360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600">
                <a:solidFill>
                  <a:schemeClr val="bg1"/>
                </a:solidFill>
              </a:defRPr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400">
                <a:solidFill>
                  <a:schemeClr val="bg1"/>
                </a:solidFill>
              </a:defRPr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5D7DA-2406-C941-AE20-939EA2B5F58D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7957E-C93C-5142-BC70-14BDAADE9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8950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hja_5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6929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7262140" y="1600203"/>
            <a:ext cx="3625368" cy="4525963"/>
          </a:xfrm>
          <a:solidFill>
            <a:schemeClr val="tx1"/>
          </a:solidFill>
          <a:ln>
            <a:noFill/>
          </a:ln>
        </p:spPr>
        <p:txBody>
          <a:bodyPr lIns="180000" tIns="140400" rIns="108000" bIns="9360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600">
                <a:solidFill>
                  <a:schemeClr val="bg1"/>
                </a:solidFill>
              </a:defRPr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400">
                <a:solidFill>
                  <a:schemeClr val="bg1"/>
                </a:solidFill>
              </a:defRPr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73C24-887D-0F44-A3D2-263353BBC1A0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7957E-C93C-5142-BC70-14BDAADE9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1640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hja_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1718"/>
            <a:ext cx="12192000" cy="67056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609600" y="1600203"/>
            <a:ext cx="3625368" cy="4525963"/>
          </a:xfrm>
          <a:solidFill>
            <a:schemeClr val="tx1"/>
          </a:solidFill>
          <a:ln>
            <a:noFill/>
          </a:ln>
        </p:spPr>
        <p:txBody>
          <a:bodyPr lIns="180000" tIns="140400" rIns="108000" bIns="9360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600">
                <a:solidFill>
                  <a:schemeClr val="bg1"/>
                </a:solidFill>
              </a:defRPr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400">
                <a:solidFill>
                  <a:schemeClr val="bg1"/>
                </a:solidFill>
              </a:defRPr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59FCA1-4FF3-D043-9A88-AA7CDCDBEAE0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7957E-C93C-5142-BC70-14BDAADE9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1807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E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hutterstock_186705404_muok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02" b="24369"/>
          <a:stretch/>
        </p:blipFill>
        <p:spPr>
          <a:xfrm>
            <a:off x="2890338" y="5130332"/>
            <a:ext cx="9301662" cy="1727668"/>
          </a:xfrm>
          <a:prstGeom prst="rect">
            <a:avLst/>
          </a:prstGeom>
        </p:spPr>
      </p:pic>
      <p:pic>
        <p:nvPicPr>
          <p:cNvPr id="5" name="Picture 4" descr="shutterstock_203085106_muok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83" r="1394"/>
          <a:stretch/>
        </p:blipFill>
        <p:spPr>
          <a:xfrm>
            <a:off x="0" y="5130332"/>
            <a:ext cx="2890338" cy="1727667"/>
          </a:xfrm>
          <a:prstGeom prst="rect">
            <a:avLst/>
          </a:prstGeom>
        </p:spPr>
      </p:pic>
      <p:pic>
        <p:nvPicPr>
          <p:cNvPr id="33" name="Picture 32" descr="background_image_dna_jyrki_muok.jpg"/>
          <p:cNvPicPr>
            <a:picLocks noChangeAspect="1"/>
          </p:cNvPicPr>
          <p:nvPr userDrawn="1"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7" t="14925" b="23676"/>
          <a:stretch/>
        </p:blipFill>
        <p:spPr>
          <a:xfrm>
            <a:off x="7390524" y="-2"/>
            <a:ext cx="4801474" cy="2284097"/>
          </a:xfrm>
          <a:prstGeom prst="rect">
            <a:avLst/>
          </a:prstGeom>
        </p:spPr>
      </p:pic>
      <p:pic>
        <p:nvPicPr>
          <p:cNvPr id="24" name="Picture 23" descr="shutterstock_210058714_muok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3209060" cy="2284096"/>
          </a:xfrm>
          <a:prstGeom prst="rect">
            <a:avLst/>
          </a:prstGeom>
        </p:spPr>
      </p:pic>
      <p:sp>
        <p:nvSpPr>
          <p:cNvPr id="22" name="Rectangle 21"/>
          <p:cNvSpPr/>
          <p:nvPr userDrawn="1"/>
        </p:nvSpPr>
        <p:spPr>
          <a:xfrm>
            <a:off x="6076949" y="6693882"/>
            <a:ext cx="6115051" cy="16411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-1" y="6693882"/>
            <a:ext cx="6083301" cy="164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20326" y="5130333"/>
            <a:ext cx="724843" cy="49998"/>
          </a:xfrm>
          <a:prstGeom prst="rect">
            <a:avLst/>
          </a:prstGeom>
          <a:solidFill>
            <a:srgbClr val="E2177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0" y="5130333"/>
            <a:ext cx="721079" cy="49998"/>
          </a:xfrm>
          <a:prstGeom prst="rect">
            <a:avLst/>
          </a:prstGeom>
          <a:solidFill>
            <a:srgbClr val="00C7B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2165494" y="5130333"/>
            <a:ext cx="724843" cy="4999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1445169" y="5130333"/>
            <a:ext cx="721079" cy="4999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3922295" y="6350571"/>
            <a:ext cx="758938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500" i="1" spc="20" dirty="0" smtClean="0">
                <a:solidFill>
                  <a:schemeClr val="bg1"/>
                </a:solidFill>
                <a:latin typeface="Corbel"/>
              </a:rPr>
              <a:t>CSC – Finnish expertise in ICT for research, education, culture and public administration</a:t>
            </a:r>
            <a:endParaRPr lang="en-US" sz="1500" i="1" spc="20" dirty="0">
              <a:solidFill>
                <a:schemeClr val="bg1"/>
              </a:solidFill>
              <a:latin typeface="Corbel"/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2890337" y="2284095"/>
            <a:ext cx="9301662" cy="2896235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10626170" y="5180330"/>
            <a:ext cx="1565829" cy="16411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17451" y="2836746"/>
            <a:ext cx="7117956" cy="1397004"/>
          </a:xfrm>
        </p:spPr>
        <p:txBody>
          <a:bodyPr anchor="t">
            <a:normAutofit/>
          </a:bodyPr>
          <a:lstStyle>
            <a:lvl1pPr algn="l">
              <a:lnSpc>
                <a:spcPct val="90000"/>
              </a:lnSpc>
              <a:defRPr sz="32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17451" y="4298164"/>
            <a:ext cx="7117956" cy="500237"/>
          </a:xfrm>
        </p:spPr>
        <p:txBody>
          <a:bodyPr>
            <a:normAutofit/>
          </a:bodyPr>
          <a:lstStyle>
            <a:lvl1pPr marL="0" indent="0" algn="l">
              <a:buNone/>
              <a:defRPr sz="1400">
                <a:solidFill>
                  <a:srgbClr val="FFFFFF"/>
                </a:solidFill>
                <a:latin typeface="Corbel"/>
                <a:cs typeface="Corbel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grpSp>
        <p:nvGrpSpPr>
          <p:cNvPr id="41" name="Group 40"/>
          <p:cNvGrpSpPr/>
          <p:nvPr userDrawn="1"/>
        </p:nvGrpSpPr>
        <p:grpSpPr>
          <a:xfrm>
            <a:off x="539787" y="3163962"/>
            <a:ext cx="1833302" cy="1164473"/>
            <a:chOff x="3018474" y="609992"/>
            <a:chExt cx="2171462" cy="1379264"/>
          </a:xfrm>
        </p:grpSpPr>
        <p:sp>
          <p:nvSpPr>
            <p:cNvPr id="42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679 w 680"/>
                <a:gd name="T1" fmla="*/ 340 h 341"/>
                <a:gd name="T2" fmla="*/ 663 w 680"/>
                <a:gd name="T3" fmla="*/ 330 h 341"/>
                <a:gd name="T4" fmla="*/ 16 w 680"/>
                <a:gd name="T5" fmla="*/ 17 h 341"/>
                <a:gd name="T6" fmla="*/ 0 w 680"/>
                <a:gd name="T7" fmla="*/ 0 h 341"/>
                <a:gd name="T8" fmla="*/ 679 w 680"/>
                <a:gd name="T9" fmla="*/ 0 h 341"/>
                <a:gd name="T10" fmla="*/ 679 w 680"/>
                <a:gd name="T11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15 w 679"/>
                <a:gd name="T3" fmla="*/ 10 h 342"/>
                <a:gd name="T4" fmla="*/ 662 w 679"/>
                <a:gd name="T5" fmla="*/ 324 h 342"/>
                <a:gd name="T6" fmla="*/ 678 w 679"/>
                <a:gd name="T7" fmla="*/ 341 h 342"/>
                <a:gd name="T8" fmla="*/ 0 w 679"/>
                <a:gd name="T9" fmla="*/ 341 h 342"/>
                <a:gd name="T10" fmla="*/ 0 w 679"/>
                <a:gd name="T1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Freeform 3"/>
            <p:cNvSpPr>
              <a:spLocks noChangeArrowheads="1"/>
            </p:cNvSpPr>
            <p:nvPr/>
          </p:nvSpPr>
          <p:spPr bwMode="auto">
            <a:xfrm>
              <a:off x="3768229" y="1798283"/>
              <a:ext cx="650731" cy="190973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4" name="Picture 3" descr="shutterstock_428562550_muok.jpg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3" t="23009" r="1631"/>
          <a:stretch/>
        </p:blipFill>
        <p:spPr>
          <a:xfrm>
            <a:off x="2890337" y="-1"/>
            <a:ext cx="4500187" cy="2284095"/>
          </a:xfrm>
          <a:prstGeom prst="rect">
            <a:avLst/>
          </a:prstGeom>
        </p:spPr>
      </p:pic>
      <p:sp>
        <p:nvSpPr>
          <p:cNvPr id="29" name="Rectangle 28"/>
          <p:cNvSpPr/>
          <p:nvPr userDrawn="1"/>
        </p:nvSpPr>
        <p:spPr>
          <a:xfrm>
            <a:off x="9110217" y="6693882"/>
            <a:ext cx="3081783" cy="16411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</p:spTree>
    <p:extLst>
      <p:ext uri="{BB962C8B-B14F-4D97-AF65-F5344CB8AC3E}">
        <p14:creationId xmlns:p14="http://schemas.microsoft.com/office/powerpoint/2010/main" val="31877264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ohja_7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705600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7688860" y="1600203"/>
            <a:ext cx="3625368" cy="4525963"/>
          </a:xfrm>
          <a:solidFill>
            <a:schemeClr val="tx1"/>
          </a:solidFill>
          <a:ln>
            <a:noFill/>
          </a:ln>
        </p:spPr>
        <p:txBody>
          <a:bodyPr lIns="180000" tIns="140400" rIns="108000" bIns="93600">
            <a:normAutofit/>
          </a:bodyPr>
          <a:lstStyle>
            <a:lvl1pPr>
              <a:defRPr sz="1800">
                <a:solidFill>
                  <a:schemeClr val="bg1"/>
                </a:solidFill>
              </a:defRPr>
            </a:lvl1pPr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600">
                <a:solidFill>
                  <a:schemeClr val="bg1"/>
                </a:solidFill>
              </a:defRPr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400">
                <a:solidFill>
                  <a:schemeClr val="bg1"/>
                </a:solidFill>
              </a:defRPr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 sz="1200">
                <a:solidFill>
                  <a:schemeClr val="bg1"/>
                </a:solidFill>
              </a:defRPr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6EADCF-A54B-C245-91AD-5278454014C2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7957E-C93C-5142-BC70-14BDAADE9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5044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Kuva_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15" y="4522183"/>
            <a:ext cx="3081783" cy="2171700"/>
          </a:xfrm>
          <a:prstGeom prst="rect">
            <a:avLst/>
          </a:prstGeom>
        </p:spPr>
      </p:pic>
      <p:pic>
        <p:nvPicPr>
          <p:cNvPr id="11" name="Picture 10" descr="Kuva_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15" y="2289007"/>
            <a:ext cx="3081784" cy="2224860"/>
          </a:xfrm>
          <a:prstGeom prst="rect">
            <a:avLst/>
          </a:prstGeom>
        </p:spPr>
      </p:pic>
      <p:pic>
        <p:nvPicPr>
          <p:cNvPr id="9" name="Picture 8" descr="background_image_dna_jyrki_muok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80871"/>
            <a:ext cx="6083301" cy="4514305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229136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6039" y="369059"/>
            <a:ext cx="8438291" cy="1471960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32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9110217" y="4499066"/>
            <a:ext cx="3081782" cy="45719"/>
            <a:chOff x="8907235" y="2232185"/>
            <a:chExt cx="3284765" cy="56821"/>
          </a:xfrm>
        </p:grpSpPr>
        <p:sp>
          <p:nvSpPr>
            <p:cNvPr id="14" name="Rectangle 13"/>
            <p:cNvSpPr/>
            <p:nvPr userDrawn="1"/>
          </p:nvSpPr>
          <p:spPr>
            <a:xfrm>
              <a:off x="9725860" y="2232185"/>
              <a:ext cx="823758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15" name="Rectangle 14"/>
            <p:cNvSpPr/>
            <p:nvPr userDrawn="1"/>
          </p:nvSpPr>
          <p:spPr>
            <a:xfrm>
              <a:off x="8907235" y="2232185"/>
              <a:ext cx="81948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1368242" y="2232185"/>
              <a:ext cx="823758" cy="5682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17" name="Rectangle 16"/>
            <p:cNvSpPr/>
            <p:nvPr userDrawn="1"/>
          </p:nvSpPr>
          <p:spPr>
            <a:xfrm>
              <a:off x="10549618" y="2232185"/>
              <a:ext cx="81948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</p:grpSp>
      <p:sp>
        <p:nvSpPr>
          <p:cNvPr id="18" name="Rectangle 17"/>
          <p:cNvSpPr/>
          <p:nvPr userDrawn="1"/>
        </p:nvSpPr>
        <p:spPr>
          <a:xfrm>
            <a:off x="6076949" y="6693882"/>
            <a:ext cx="6115050" cy="16411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9110217" y="6693882"/>
            <a:ext cx="3081783" cy="16411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-1" y="6693882"/>
            <a:ext cx="6083301" cy="164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pic>
        <p:nvPicPr>
          <p:cNvPr id="22" name="Picture Placeholder 34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7" r="7037"/>
          <a:stretch>
            <a:fillRect/>
          </a:stretch>
        </p:blipFill>
        <p:spPr bwMode="auto">
          <a:xfrm>
            <a:off x="6076947" y="2288569"/>
            <a:ext cx="3038400" cy="4420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23843065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hutterstock_210058714_muok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2280870"/>
            <a:ext cx="6297386" cy="4482257"/>
          </a:xfrm>
          <a:prstGeom prst="rect">
            <a:avLst/>
          </a:prstGeom>
        </p:spPr>
      </p:pic>
      <p:pic>
        <p:nvPicPr>
          <p:cNvPr id="5" name="Picture 4" descr="Kuva_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299" y="2258784"/>
            <a:ext cx="3100387" cy="2322343"/>
          </a:xfrm>
          <a:prstGeom prst="rect">
            <a:avLst/>
          </a:prstGeom>
        </p:spPr>
      </p:pic>
      <p:pic>
        <p:nvPicPr>
          <p:cNvPr id="12" name="Picture 11" descr="Kuva_5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299" y="4544785"/>
            <a:ext cx="3100387" cy="2149096"/>
          </a:xfrm>
          <a:prstGeom prst="rect">
            <a:avLst/>
          </a:prstGeom>
        </p:spPr>
      </p:pic>
      <p:pic>
        <p:nvPicPr>
          <p:cNvPr id="13" name="Picture 12" descr="Kuva_6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16" y="2291367"/>
            <a:ext cx="3081784" cy="2253418"/>
          </a:xfrm>
          <a:prstGeom prst="rect">
            <a:avLst/>
          </a:prstGeom>
        </p:spPr>
      </p:pic>
      <p:pic>
        <p:nvPicPr>
          <p:cNvPr id="18" name="Picture 17" descr="Kuva_7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16" y="4544785"/>
            <a:ext cx="3081784" cy="2149096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229136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6039" y="369059"/>
            <a:ext cx="8438291" cy="1471960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32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6" name="Rectangle 25"/>
          <p:cNvSpPr/>
          <p:nvPr userDrawn="1"/>
        </p:nvSpPr>
        <p:spPr>
          <a:xfrm>
            <a:off x="6076949" y="6693882"/>
            <a:ext cx="6115050" cy="16411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9110217" y="6693882"/>
            <a:ext cx="3081783" cy="16411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-1" y="6693882"/>
            <a:ext cx="6083301" cy="164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9110217" y="4499066"/>
            <a:ext cx="3081782" cy="45719"/>
            <a:chOff x="8907235" y="2232185"/>
            <a:chExt cx="3284765" cy="56821"/>
          </a:xfrm>
        </p:grpSpPr>
        <p:sp>
          <p:nvSpPr>
            <p:cNvPr id="30" name="Rectangle 29"/>
            <p:cNvSpPr/>
            <p:nvPr userDrawn="1"/>
          </p:nvSpPr>
          <p:spPr>
            <a:xfrm>
              <a:off x="9725860" y="2232185"/>
              <a:ext cx="823758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8907235" y="2232185"/>
              <a:ext cx="81948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32" name="Rectangle 31"/>
            <p:cNvSpPr/>
            <p:nvPr userDrawn="1"/>
          </p:nvSpPr>
          <p:spPr>
            <a:xfrm>
              <a:off x="11368242" y="2232185"/>
              <a:ext cx="823758" cy="5682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33" name="Rectangle 32"/>
            <p:cNvSpPr/>
            <p:nvPr userDrawn="1"/>
          </p:nvSpPr>
          <p:spPr>
            <a:xfrm>
              <a:off x="10549618" y="2232185"/>
              <a:ext cx="81948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728445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SC_03 copy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21" b="2403"/>
          <a:stretch/>
        </p:blipFill>
        <p:spPr>
          <a:xfrm>
            <a:off x="9006014" y="4537551"/>
            <a:ext cx="3195637" cy="2156937"/>
          </a:xfrm>
          <a:prstGeom prst="rect">
            <a:avLst/>
          </a:prstGeom>
        </p:spPr>
      </p:pic>
      <p:pic>
        <p:nvPicPr>
          <p:cNvPr id="17" name="Picture 16" descr="CSC_17 copy_green_group.jpg"/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961"/>
          <a:stretch/>
        </p:blipFill>
        <p:spPr>
          <a:xfrm>
            <a:off x="0" y="2289005"/>
            <a:ext cx="6086728" cy="4415373"/>
          </a:xfrm>
          <a:prstGeom prst="rect">
            <a:avLst/>
          </a:prstGeom>
        </p:spPr>
      </p:pic>
      <p:pic>
        <p:nvPicPr>
          <p:cNvPr id="12" name="Picture 11" descr="Kuva_10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6086" y="2276566"/>
            <a:ext cx="3265914" cy="22225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2291367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6039" y="369059"/>
            <a:ext cx="8438291" cy="1471960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32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6076949" y="6693882"/>
            <a:ext cx="6115050" cy="16411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9110217" y="6693882"/>
            <a:ext cx="3081783" cy="16411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-1" y="6693882"/>
            <a:ext cx="6083301" cy="164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9110217" y="4499066"/>
            <a:ext cx="3081782" cy="45719"/>
            <a:chOff x="8907235" y="2232185"/>
            <a:chExt cx="3284765" cy="56821"/>
          </a:xfrm>
        </p:grpSpPr>
        <p:sp>
          <p:nvSpPr>
            <p:cNvPr id="24" name="Rectangle 23"/>
            <p:cNvSpPr/>
            <p:nvPr userDrawn="1"/>
          </p:nvSpPr>
          <p:spPr>
            <a:xfrm>
              <a:off x="9725860" y="2232185"/>
              <a:ext cx="823758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25" name="Rectangle 24"/>
            <p:cNvSpPr/>
            <p:nvPr userDrawn="1"/>
          </p:nvSpPr>
          <p:spPr>
            <a:xfrm>
              <a:off x="8907235" y="2232185"/>
              <a:ext cx="81948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11368242" y="2232185"/>
              <a:ext cx="823758" cy="5682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10549618" y="2232185"/>
              <a:ext cx="81948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</p:grpSp>
      <p:pic>
        <p:nvPicPr>
          <p:cNvPr id="10" name="Picture 9" descr="Kuva_9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949" y="2284778"/>
            <a:ext cx="3033268" cy="441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99784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sininen_ppt_pohjaan_VS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9515" y="4531502"/>
            <a:ext cx="3263187" cy="2174098"/>
          </a:xfrm>
          <a:prstGeom prst="rect">
            <a:avLst/>
          </a:prstGeom>
        </p:spPr>
      </p:pic>
      <p:pic>
        <p:nvPicPr>
          <p:cNvPr id="19" name="Picture 18" descr="Kuva_12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569"/>
            <a:ext cx="6083300" cy="4419600"/>
          </a:xfrm>
          <a:prstGeom prst="rect">
            <a:avLst/>
          </a:prstGeom>
        </p:spPr>
      </p:pic>
      <p:pic>
        <p:nvPicPr>
          <p:cNvPr id="20" name="Picture 19" descr="Kuva_13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949" y="2273869"/>
            <a:ext cx="3106738" cy="2270916"/>
          </a:xfrm>
          <a:prstGeom prst="rect">
            <a:avLst/>
          </a:prstGeom>
        </p:spPr>
      </p:pic>
      <p:pic>
        <p:nvPicPr>
          <p:cNvPr id="23" name="Picture 22" descr="Kuva_15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15" y="2276566"/>
            <a:ext cx="3081783" cy="2222500"/>
          </a:xfrm>
          <a:prstGeom prst="rect">
            <a:avLst/>
          </a:prstGeom>
        </p:spPr>
      </p:pic>
      <p:pic>
        <p:nvPicPr>
          <p:cNvPr id="24" name="Picture 23" descr="Kuva_16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16" y="4509482"/>
            <a:ext cx="3081783" cy="2184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229136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6039" y="369059"/>
            <a:ext cx="8438291" cy="1471960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32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6076949" y="6693882"/>
            <a:ext cx="6115050" cy="16411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9110217" y="6693882"/>
            <a:ext cx="3081783" cy="16411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-1" y="6693882"/>
            <a:ext cx="6083301" cy="164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9110217" y="4499066"/>
            <a:ext cx="3081782" cy="45719"/>
            <a:chOff x="8907235" y="2232185"/>
            <a:chExt cx="3284765" cy="56821"/>
          </a:xfrm>
        </p:grpSpPr>
        <p:sp>
          <p:nvSpPr>
            <p:cNvPr id="28" name="Rectangle 27"/>
            <p:cNvSpPr/>
            <p:nvPr userDrawn="1"/>
          </p:nvSpPr>
          <p:spPr>
            <a:xfrm>
              <a:off x="9725860" y="2232185"/>
              <a:ext cx="823758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8907235" y="2232185"/>
              <a:ext cx="81948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11368242" y="2232185"/>
              <a:ext cx="823758" cy="5682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10549618" y="2232185"/>
              <a:ext cx="81948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044541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Välisivu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Kuva_12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86569"/>
            <a:ext cx="6083300" cy="4419600"/>
          </a:xfrm>
          <a:prstGeom prst="rect">
            <a:avLst/>
          </a:prstGeom>
        </p:spPr>
      </p:pic>
      <p:pic>
        <p:nvPicPr>
          <p:cNvPr id="21" name="Picture 20" descr="Kuva_14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949" y="4509482"/>
            <a:ext cx="3106738" cy="2207003"/>
          </a:xfrm>
          <a:prstGeom prst="rect">
            <a:avLst/>
          </a:prstGeom>
        </p:spPr>
      </p:pic>
      <p:pic>
        <p:nvPicPr>
          <p:cNvPr id="20" name="Picture 19" descr="Kuva_13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6949" y="2273869"/>
            <a:ext cx="3106738" cy="2270916"/>
          </a:xfrm>
          <a:prstGeom prst="rect">
            <a:avLst/>
          </a:prstGeom>
        </p:spPr>
      </p:pic>
      <p:pic>
        <p:nvPicPr>
          <p:cNvPr id="23" name="Picture 22" descr="Kuva_15.jpg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15" y="2276566"/>
            <a:ext cx="3081783" cy="2222500"/>
          </a:xfrm>
          <a:prstGeom prst="rect">
            <a:avLst/>
          </a:prstGeom>
        </p:spPr>
      </p:pic>
      <p:pic>
        <p:nvPicPr>
          <p:cNvPr id="24" name="Picture 23" descr="Kuva_16.jpg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0216" y="4509482"/>
            <a:ext cx="3081783" cy="2184400"/>
          </a:xfrm>
          <a:prstGeom prst="rect">
            <a:avLst/>
          </a:prstGeom>
        </p:spPr>
      </p:pic>
      <p:sp>
        <p:nvSpPr>
          <p:cNvPr id="4" name="Rectangle 3"/>
          <p:cNvSpPr/>
          <p:nvPr userDrawn="1"/>
        </p:nvSpPr>
        <p:spPr>
          <a:xfrm>
            <a:off x="0" y="0"/>
            <a:ext cx="12192000" cy="2291367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6039" y="369059"/>
            <a:ext cx="8438291" cy="1471960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32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6076949" y="6693882"/>
            <a:ext cx="6115050" cy="16411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9110217" y="6693882"/>
            <a:ext cx="3081783" cy="16411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-1" y="6693882"/>
            <a:ext cx="6083301" cy="164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9110217" y="4499066"/>
            <a:ext cx="3081782" cy="45719"/>
            <a:chOff x="8907235" y="2232185"/>
            <a:chExt cx="3284765" cy="56821"/>
          </a:xfrm>
        </p:grpSpPr>
        <p:sp>
          <p:nvSpPr>
            <p:cNvPr id="28" name="Rectangle 27"/>
            <p:cNvSpPr/>
            <p:nvPr userDrawn="1"/>
          </p:nvSpPr>
          <p:spPr>
            <a:xfrm>
              <a:off x="9725860" y="2232185"/>
              <a:ext cx="823758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29" name="Rectangle 28"/>
            <p:cNvSpPr/>
            <p:nvPr userDrawn="1"/>
          </p:nvSpPr>
          <p:spPr>
            <a:xfrm>
              <a:off x="8907235" y="2232185"/>
              <a:ext cx="81948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30" name="Rectangle 29"/>
            <p:cNvSpPr/>
            <p:nvPr userDrawn="1"/>
          </p:nvSpPr>
          <p:spPr>
            <a:xfrm>
              <a:off x="11368242" y="2232185"/>
              <a:ext cx="823758" cy="5682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31" name="Rectangle 30"/>
            <p:cNvSpPr/>
            <p:nvPr userDrawn="1"/>
          </p:nvSpPr>
          <p:spPr>
            <a:xfrm>
              <a:off x="10549618" y="2232185"/>
              <a:ext cx="81948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01098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Välisivu_1_omat kuv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0"/>
          </p:nvPr>
        </p:nvSpPr>
        <p:spPr>
          <a:xfrm>
            <a:off x="0" y="2289175"/>
            <a:ext cx="6076950" cy="440531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0" name="Picture Placeholder 8"/>
          <p:cNvSpPr>
            <a:spLocks noGrp="1"/>
          </p:cNvSpPr>
          <p:nvPr>
            <p:ph type="pic" sz="quarter" idx="11"/>
          </p:nvPr>
        </p:nvSpPr>
        <p:spPr>
          <a:xfrm>
            <a:off x="6076947" y="2288569"/>
            <a:ext cx="3033269" cy="441315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Picture Placeholder 8"/>
          <p:cNvSpPr>
            <a:spLocks noGrp="1"/>
          </p:cNvSpPr>
          <p:nvPr>
            <p:ph type="pic" sz="quarter" idx="12"/>
          </p:nvPr>
        </p:nvSpPr>
        <p:spPr>
          <a:xfrm>
            <a:off x="9110216" y="2288569"/>
            <a:ext cx="3081783" cy="2210497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25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110217" y="4544785"/>
            <a:ext cx="3081782" cy="2149097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12192000" cy="2291367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6039" y="369059"/>
            <a:ext cx="8438291" cy="1471960"/>
          </a:xfrm>
        </p:spPr>
        <p:txBody>
          <a:bodyPr>
            <a:normAutofit/>
          </a:bodyPr>
          <a:lstStyle>
            <a:lvl1pPr algn="l">
              <a:lnSpc>
                <a:spcPct val="90000"/>
              </a:lnSpc>
              <a:defRPr sz="3200" baseline="0">
                <a:solidFill>
                  <a:schemeClr val="bg1"/>
                </a:solidFill>
                <a:latin typeface="Corbel"/>
                <a:cs typeface="Corbe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6076949" y="6693882"/>
            <a:ext cx="6115050" cy="16411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19" name="Rectangle 18"/>
          <p:cNvSpPr/>
          <p:nvPr userDrawn="1"/>
        </p:nvSpPr>
        <p:spPr>
          <a:xfrm>
            <a:off x="9110217" y="6693882"/>
            <a:ext cx="3081783" cy="16411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-1" y="6693882"/>
            <a:ext cx="6083301" cy="164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9110217" y="4499066"/>
            <a:ext cx="3081782" cy="45719"/>
            <a:chOff x="8907235" y="2232185"/>
            <a:chExt cx="3284765" cy="56821"/>
          </a:xfrm>
        </p:grpSpPr>
        <p:sp>
          <p:nvSpPr>
            <p:cNvPr id="24" name="Rectangle 23"/>
            <p:cNvSpPr/>
            <p:nvPr userDrawn="1"/>
          </p:nvSpPr>
          <p:spPr>
            <a:xfrm>
              <a:off x="9725860" y="2232185"/>
              <a:ext cx="823758" cy="56821"/>
            </a:xfrm>
            <a:prstGeom prst="rect">
              <a:avLst/>
            </a:prstGeom>
            <a:solidFill>
              <a:srgbClr val="E2177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26" name="Rectangle 25"/>
            <p:cNvSpPr/>
            <p:nvPr userDrawn="1"/>
          </p:nvSpPr>
          <p:spPr>
            <a:xfrm>
              <a:off x="8907235" y="2232185"/>
              <a:ext cx="819481" cy="56821"/>
            </a:xfrm>
            <a:prstGeom prst="rect">
              <a:avLst/>
            </a:prstGeom>
            <a:solidFill>
              <a:srgbClr val="00C7B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27" name="Rectangle 26"/>
            <p:cNvSpPr/>
            <p:nvPr userDrawn="1"/>
          </p:nvSpPr>
          <p:spPr>
            <a:xfrm>
              <a:off x="11368242" y="2232185"/>
              <a:ext cx="823758" cy="5682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  <p:sp>
          <p:nvSpPr>
            <p:cNvPr id="28" name="Rectangle 27"/>
            <p:cNvSpPr/>
            <p:nvPr userDrawn="1"/>
          </p:nvSpPr>
          <p:spPr>
            <a:xfrm>
              <a:off x="10549618" y="2232185"/>
              <a:ext cx="819481" cy="56821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latin typeface="Corbe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367588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kakan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0721975" y="0"/>
            <a:ext cx="1470025" cy="10731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Corbel"/>
            </a:endParaRPr>
          </a:p>
        </p:txBody>
      </p:sp>
      <p:sp>
        <p:nvSpPr>
          <p:cNvPr id="2" name="TextBox 1"/>
          <p:cNvSpPr txBox="1"/>
          <p:nvPr userDrawn="1"/>
        </p:nvSpPr>
        <p:spPr>
          <a:xfrm>
            <a:off x="7445893" y="3905430"/>
            <a:ext cx="292555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E6A71"/>
                </a:solidFill>
                <a:effectLst/>
                <a:uLnTx/>
                <a:uFillTx/>
                <a:latin typeface="Corbel"/>
                <a:ea typeface="ＭＳ Ｐゴシック" charset="0"/>
                <a:cs typeface="Corbel"/>
              </a:rPr>
              <a:t>facebook.com/CSCfi</a:t>
            </a:r>
            <a:endParaRPr lang="en-US" sz="1200" b="0" i="0" u="none" strike="noStrike" kern="1200" baseline="0" dirty="0" smtClean="0">
              <a:solidFill>
                <a:srgbClr val="5E6A7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pSp>
        <p:nvGrpSpPr>
          <p:cNvPr id="27" name="Group 26"/>
          <p:cNvGrpSpPr/>
          <p:nvPr userDrawn="1"/>
        </p:nvGrpSpPr>
        <p:grpSpPr>
          <a:xfrm>
            <a:off x="6951347" y="3864594"/>
            <a:ext cx="385064" cy="385062"/>
            <a:chOff x="1498600" y="2192338"/>
            <a:chExt cx="223838" cy="223837"/>
          </a:xfrm>
        </p:grpSpPr>
        <p:sp>
          <p:nvSpPr>
            <p:cNvPr id="28" name="Freeform 1"/>
            <p:cNvSpPr>
              <a:spLocks noChangeArrowheads="1"/>
            </p:cNvSpPr>
            <p:nvPr/>
          </p:nvSpPr>
          <p:spPr bwMode="auto">
            <a:xfrm>
              <a:off x="1498600" y="2192338"/>
              <a:ext cx="223838" cy="223837"/>
            </a:xfrm>
            <a:custGeom>
              <a:avLst/>
              <a:gdLst>
                <a:gd name="T0" fmla="*/ 620 w 621"/>
                <a:gd name="T1" fmla="*/ 309 h 621"/>
                <a:gd name="T2" fmla="*/ 310 w 621"/>
                <a:gd name="T3" fmla="*/ 0 h 621"/>
                <a:gd name="T4" fmla="*/ 0 w 621"/>
                <a:gd name="T5" fmla="*/ 309 h 621"/>
                <a:gd name="T6" fmla="*/ 310 w 621"/>
                <a:gd name="T7" fmla="*/ 620 h 621"/>
                <a:gd name="T8" fmla="*/ 620 w 621"/>
                <a:gd name="T9" fmla="*/ 309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1" h="621">
                  <a:moveTo>
                    <a:pt x="620" y="309"/>
                  </a:moveTo>
                  <a:cubicBezTo>
                    <a:pt x="620" y="139"/>
                    <a:pt x="481" y="0"/>
                    <a:pt x="310" y="0"/>
                  </a:cubicBezTo>
                  <a:cubicBezTo>
                    <a:pt x="139" y="0"/>
                    <a:pt x="0" y="139"/>
                    <a:pt x="0" y="309"/>
                  </a:cubicBezTo>
                  <a:cubicBezTo>
                    <a:pt x="0" y="481"/>
                    <a:pt x="139" y="620"/>
                    <a:pt x="310" y="620"/>
                  </a:cubicBezTo>
                  <a:cubicBezTo>
                    <a:pt x="481" y="620"/>
                    <a:pt x="620" y="481"/>
                    <a:pt x="620" y="309"/>
                  </a:cubicBezTo>
                </a:path>
              </a:pathLst>
            </a:custGeom>
            <a:solidFill>
              <a:srgbClr val="385D9B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29" name="Freeform 2"/>
            <p:cNvSpPr>
              <a:spLocks noChangeArrowheads="1"/>
            </p:cNvSpPr>
            <p:nvPr/>
          </p:nvSpPr>
          <p:spPr bwMode="auto">
            <a:xfrm>
              <a:off x="1582738" y="2247900"/>
              <a:ext cx="57150" cy="109538"/>
            </a:xfrm>
            <a:custGeom>
              <a:avLst/>
              <a:gdLst>
                <a:gd name="T0" fmla="*/ 103 w 159"/>
                <a:gd name="T1" fmla="*/ 305 h 306"/>
                <a:gd name="T2" fmla="*/ 103 w 159"/>
                <a:gd name="T3" fmla="*/ 165 h 306"/>
                <a:gd name="T4" fmla="*/ 149 w 159"/>
                <a:gd name="T5" fmla="*/ 165 h 306"/>
                <a:gd name="T6" fmla="*/ 156 w 159"/>
                <a:gd name="T7" fmla="*/ 112 h 306"/>
                <a:gd name="T8" fmla="*/ 103 w 159"/>
                <a:gd name="T9" fmla="*/ 112 h 306"/>
                <a:gd name="T10" fmla="*/ 103 w 159"/>
                <a:gd name="T11" fmla="*/ 78 h 306"/>
                <a:gd name="T12" fmla="*/ 130 w 159"/>
                <a:gd name="T13" fmla="*/ 51 h 306"/>
                <a:gd name="T14" fmla="*/ 158 w 159"/>
                <a:gd name="T15" fmla="*/ 51 h 306"/>
                <a:gd name="T16" fmla="*/ 158 w 159"/>
                <a:gd name="T17" fmla="*/ 3 h 306"/>
                <a:gd name="T18" fmla="*/ 116 w 159"/>
                <a:gd name="T19" fmla="*/ 0 h 306"/>
                <a:gd name="T20" fmla="*/ 47 w 159"/>
                <a:gd name="T21" fmla="*/ 72 h 306"/>
                <a:gd name="T22" fmla="*/ 47 w 159"/>
                <a:gd name="T23" fmla="*/ 112 h 306"/>
                <a:gd name="T24" fmla="*/ 0 w 159"/>
                <a:gd name="T25" fmla="*/ 112 h 306"/>
                <a:gd name="T26" fmla="*/ 0 w 159"/>
                <a:gd name="T27" fmla="*/ 165 h 306"/>
                <a:gd name="T28" fmla="*/ 47 w 159"/>
                <a:gd name="T29" fmla="*/ 165 h 306"/>
                <a:gd name="T30" fmla="*/ 47 w 159"/>
                <a:gd name="T31" fmla="*/ 305 h 306"/>
                <a:gd name="T32" fmla="*/ 103 w 159"/>
                <a:gd name="T33" fmla="*/ 305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59" h="306">
                  <a:moveTo>
                    <a:pt x="103" y="305"/>
                  </a:moveTo>
                  <a:lnTo>
                    <a:pt x="103" y="165"/>
                  </a:lnTo>
                  <a:lnTo>
                    <a:pt x="149" y="165"/>
                  </a:lnTo>
                  <a:lnTo>
                    <a:pt x="156" y="112"/>
                  </a:lnTo>
                  <a:lnTo>
                    <a:pt x="103" y="112"/>
                  </a:lnTo>
                  <a:lnTo>
                    <a:pt x="103" y="78"/>
                  </a:lnTo>
                  <a:cubicBezTo>
                    <a:pt x="103" y="62"/>
                    <a:pt x="107" y="51"/>
                    <a:pt x="130" y="51"/>
                  </a:cubicBezTo>
                  <a:lnTo>
                    <a:pt x="158" y="51"/>
                  </a:lnTo>
                  <a:lnTo>
                    <a:pt x="158" y="3"/>
                  </a:lnTo>
                  <a:cubicBezTo>
                    <a:pt x="153" y="2"/>
                    <a:pt x="136" y="0"/>
                    <a:pt x="116" y="0"/>
                  </a:cubicBezTo>
                  <a:cubicBezTo>
                    <a:pt x="75" y="0"/>
                    <a:pt x="47" y="26"/>
                    <a:pt x="47" y="72"/>
                  </a:cubicBezTo>
                  <a:lnTo>
                    <a:pt x="47" y="112"/>
                  </a:lnTo>
                  <a:lnTo>
                    <a:pt x="0" y="112"/>
                  </a:lnTo>
                  <a:lnTo>
                    <a:pt x="0" y="165"/>
                  </a:lnTo>
                  <a:lnTo>
                    <a:pt x="47" y="165"/>
                  </a:lnTo>
                  <a:lnTo>
                    <a:pt x="47" y="305"/>
                  </a:lnTo>
                  <a:lnTo>
                    <a:pt x="103" y="305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</p:grpSp>
      <p:grpSp>
        <p:nvGrpSpPr>
          <p:cNvPr id="30" name="Group 29"/>
          <p:cNvGrpSpPr/>
          <p:nvPr userDrawn="1"/>
        </p:nvGrpSpPr>
        <p:grpSpPr>
          <a:xfrm>
            <a:off x="6951347" y="4484166"/>
            <a:ext cx="385062" cy="385062"/>
            <a:chOff x="2036763" y="2192338"/>
            <a:chExt cx="223837" cy="223837"/>
          </a:xfrm>
        </p:grpSpPr>
        <p:sp>
          <p:nvSpPr>
            <p:cNvPr id="31" name="Freeform 14"/>
            <p:cNvSpPr>
              <a:spLocks noChangeArrowheads="1"/>
            </p:cNvSpPr>
            <p:nvPr/>
          </p:nvSpPr>
          <p:spPr bwMode="auto">
            <a:xfrm>
              <a:off x="2036763" y="2192338"/>
              <a:ext cx="223837" cy="223837"/>
            </a:xfrm>
            <a:custGeom>
              <a:avLst/>
              <a:gdLst>
                <a:gd name="T0" fmla="*/ 621 w 622"/>
                <a:gd name="T1" fmla="*/ 309 h 621"/>
                <a:gd name="T2" fmla="*/ 310 w 622"/>
                <a:gd name="T3" fmla="*/ 0 h 621"/>
                <a:gd name="T4" fmla="*/ 0 w 622"/>
                <a:gd name="T5" fmla="*/ 309 h 621"/>
                <a:gd name="T6" fmla="*/ 310 w 622"/>
                <a:gd name="T7" fmla="*/ 620 h 621"/>
                <a:gd name="T8" fmla="*/ 621 w 622"/>
                <a:gd name="T9" fmla="*/ 309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621">
                  <a:moveTo>
                    <a:pt x="621" y="309"/>
                  </a:moveTo>
                  <a:cubicBezTo>
                    <a:pt x="621" y="139"/>
                    <a:pt x="481" y="0"/>
                    <a:pt x="310" y="0"/>
                  </a:cubicBezTo>
                  <a:cubicBezTo>
                    <a:pt x="138" y="0"/>
                    <a:pt x="0" y="139"/>
                    <a:pt x="0" y="309"/>
                  </a:cubicBezTo>
                  <a:cubicBezTo>
                    <a:pt x="0" y="481"/>
                    <a:pt x="138" y="620"/>
                    <a:pt x="310" y="620"/>
                  </a:cubicBezTo>
                  <a:cubicBezTo>
                    <a:pt x="481" y="620"/>
                    <a:pt x="621" y="481"/>
                    <a:pt x="621" y="309"/>
                  </a:cubicBezTo>
                </a:path>
              </a:pathLst>
            </a:custGeom>
            <a:solidFill>
              <a:srgbClr val="00AEE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32" name="Freeform 15"/>
            <p:cNvSpPr>
              <a:spLocks noChangeArrowheads="1"/>
            </p:cNvSpPr>
            <p:nvPr/>
          </p:nvSpPr>
          <p:spPr bwMode="auto">
            <a:xfrm>
              <a:off x="2092325" y="2257425"/>
              <a:ext cx="112713" cy="92075"/>
            </a:xfrm>
            <a:custGeom>
              <a:avLst/>
              <a:gdLst>
                <a:gd name="T0" fmla="*/ 276 w 314"/>
                <a:gd name="T1" fmla="*/ 40 h 254"/>
                <a:gd name="T2" fmla="*/ 304 w 314"/>
                <a:gd name="T3" fmla="*/ 5 h 254"/>
                <a:gd name="T4" fmla="*/ 263 w 314"/>
                <a:gd name="T5" fmla="*/ 20 h 254"/>
                <a:gd name="T6" fmla="*/ 217 w 314"/>
                <a:gd name="T7" fmla="*/ 0 h 254"/>
                <a:gd name="T8" fmla="*/ 152 w 314"/>
                <a:gd name="T9" fmla="*/ 64 h 254"/>
                <a:gd name="T10" fmla="*/ 154 w 314"/>
                <a:gd name="T11" fmla="*/ 79 h 254"/>
                <a:gd name="T12" fmla="*/ 22 w 314"/>
                <a:gd name="T13" fmla="*/ 12 h 254"/>
                <a:gd name="T14" fmla="*/ 13 w 314"/>
                <a:gd name="T15" fmla="*/ 44 h 254"/>
                <a:gd name="T16" fmla="*/ 42 w 314"/>
                <a:gd name="T17" fmla="*/ 97 h 254"/>
                <a:gd name="T18" fmla="*/ 12 w 314"/>
                <a:gd name="T19" fmla="*/ 89 h 254"/>
                <a:gd name="T20" fmla="*/ 12 w 314"/>
                <a:gd name="T21" fmla="*/ 90 h 254"/>
                <a:gd name="T22" fmla="*/ 64 w 314"/>
                <a:gd name="T23" fmla="*/ 152 h 254"/>
                <a:gd name="T24" fmla="*/ 47 w 314"/>
                <a:gd name="T25" fmla="*/ 154 h 254"/>
                <a:gd name="T26" fmla="*/ 35 w 314"/>
                <a:gd name="T27" fmla="*/ 153 h 254"/>
                <a:gd name="T28" fmla="*/ 95 w 314"/>
                <a:gd name="T29" fmla="*/ 198 h 254"/>
                <a:gd name="T30" fmla="*/ 15 w 314"/>
                <a:gd name="T31" fmla="*/ 225 h 254"/>
                <a:gd name="T32" fmla="*/ 0 w 314"/>
                <a:gd name="T33" fmla="*/ 224 h 254"/>
                <a:gd name="T34" fmla="*/ 98 w 314"/>
                <a:gd name="T35" fmla="*/ 253 h 254"/>
                <a:gd name="T36" fmla="*/ 281 w 314"/>
                <a:gd name="T37" fmla="*/ 72 h 254"/>
                <a:gd name="T38" fmla="*/ 281 w 314"/>
                <a:gd name="T39" fmla="*/ 63 h 254"/>
                <a:gd name="T40" fmla="*/ 313 w 314"/>
                <a:gd name="T41" fmla="*/ 30 h 254"/>
                <a:gd name="T42" fmla="*/ 276 w 314"/>
                <a:gd name="T43" fmla="*/ 40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14" h="254">
                  <a:moveTo>
                    <a:pt x="276" y="40"/>
                  </a:moveTo>
                  <a:cubicBezTo>
                    <a:pt x="289" y="32"/>
                    <a:pt x="299" y="20"/>
                    <a:pt x="304" y="5"/>
                  </a:cubicBezTo>
                  <a:cubicBezTo>
                    <a:pt x="292" y="12"/>
                    <a:pt x="278" y="17"/>
                    <a:pt x="263" y="20"/>
                  </a:cubicBezTo>
                  <a:cubicBezTo>
                    <a:pt x="252" y="8"/>
                    <a:pt x="235" y="0"/>
                    <a:pt x="217" y="0"/>
                  </a:cubicBezTo>
                  <a:cubicBezTo>
                    <a:pt x="181" y="0"/>
                    <a:pt x="152" y="29"/>
                    <a:pt x="152" y="64"/>
                  </a:cubicBezTo>
                  <a:cubicBezTo>
                    <a:pt x="152" y="69"/>
                    <a:pt x="153" y="74"/>
                    <a:pt x="154" y="79"/>
                  </a:cubicBezTo>
                  <a:cubicBezTo>
                    <a:pt x="101" y="76"/>
                    <a:pt x="53" y="51"/>
                    <a:pt x="22" y="12"/>
                  </a:cubicBezTo>
                  <a:cubicBezTo>
                    <a:pt x="16" y="21"/>
                    <a:pt x="13" y="32"/>
                    <a:pt x="13" y="44"/>
                  </a:cubicBezTo>
                  <a:cubicBezTo>
                    <a:pt x="13" y="66"/>
                    <a:pt x="24" y="86"/>
                    <a:pt x="42" y="97"/>
                  </a:cubicBezTo>
                  <a:cubicBezTo>
                    <a:pt x="31" y="97"/>
                    <a:pt x="21" y="94"/>
                    <a:pt x="12" y="89"/>
                  </a:cubicBezTo>
                  <a:lnTo>
                    <a:pt x="12" y="90"/>
                  </a:lnTo>
                  <a:cubicBezTo>
                    <a:pt x="12" y="120"/>
                    <a:pt x="35" y="146"/>
                    <a:pt x="64" y="152"/>
                  </a:cubicBezTo>
                  <a:cubicBezTo>
                    <a:pt x="59" y="154"/>
                    <a:pt x="53" y="154"/>
                    <a:pt x="47" y="154"/>
                  </a:cubicBezTo>
                  <a:cubicBezTo>
                    <a:pt x="43" y="154"/>
                    <a:pt x="39" y="154"/>
                    <a:pt x="35" y="153"/>
                  </a:cubicBezTo>
                  <a:cubicBezTo>
                    <a:pt x="43" y="179"/>
                    <a:pt x="67" y="197"/>
                    <a:pt x="95" y="198"/>
                  </a:cubicBezTo>
                  <a:cubicBezTo>
                    <a:pt x="73" y="215"/>
                    <a:pt x="45" y="225"/>
                    <a:pt x="15" y="225"/>
                  </a:cubicBezTo>
                  <a:cubicBezTo>
                    <a:pt x="10" y="225"/>
                    <a:pt x="5" y="225"/>
                    <a:pt x="0" y="224"/>
                  </a:cubicBezTo>
                  <a:cubicBezTo>
                    <a:pt x="28" y="243"/>
                    <a:pt x="62" y="253"/>
                    <a:pt x="98" y="253"/>
                  </a:cubicBezTo>
                  <a:cubicBezTo>
                    <a:pt x="216" y="253"/>
                    <a:pt x="281" y="155"/>
                    <a:pt x="281" y="72"/>
                  </a:cubicBezTo>
                  <a:cubicBezTo>
                    <a:pt x="281" y="69"/>
                    <a:pt x="281" y="66"/>
                    <a:pt x="281" y="63"/>
                  </a:cubicBezTo>
                  <a:cubicBezTo>
                    <a:pt x="293" y="54"/>
                    <a:pt x="304" y="43"/>
                    <a:pt x="313" y="30"/>
                  </a:cubicBezTo>
                  <a:cubicBezTo>
                    <a:pt x="301" y="35"/>
                    <a:pt x="289" y="39"/>
                    <a:pt x="276" y="4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</p:grpSp>
      <p:grpSp>
        <p:nvGrpSpPr>
          <p:cNvPr id="33" name="Group 32"/>
          <p:cNvGrpSpPr/>
          <p:nvPr userDrawn="1"/>
        </p:nvGrpSpPr>
        <p:grpSpPr>
          <a:xfrm>
            <a:off x="6951347" y="5103738"/>
            <a:ext cx="385064" cy="385062"/>
            <a:chOff x="2574925" y="2192338"/>
            <a:chExt cx="223838" cy="223837"/>
          </a:xfrm>
        </p:grpSpPr>
        <p:sp>
          <p:nvSpPr>
            <p:cNvPr id="34" name="Freeform 3"/>
            <p:cNvSpPr>
              <a:spLocks noChangeArrowheads="1"/>
            </p:cNvSpPr>
            <p:nvPr/>
          </p:nvSpPr>
          <p:spPr bwMode="auto">
            <a:xfrm>
              <a:off x="2574925" y="2192338"/>
              <a:ext cx="223838" cy="223837"/>
            </a:xfrm>
            <a:custGeom>
              <a:avLst/>
              <a:gdLst>
                <a:gd name="T0" fmla="*/ 621 w 622"/>
                <a:gd name="T1" fmla="*/ 309 h 621"/>
                <a:gd name="T2" fmla="*/ 311 w 622"/>
                <a:gd name="T3" fmla="*/ 0 h 621"/>
                <a:gd name="T4" fmla="*/ 0 w 622"/>
                <a:gd name="T5" fmla="*/ 309 h 621"/>
                <a:gd name="T6" fmla="*/ 311 w 622"/>
                <a:gd name="T7" fmla="*/ 620 h 621"/>
                <a:gd name="T8" fmla="*/ 621 w 622"/>
                <a:gd name="T9" fmla="*/ 309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621">
                  <a:moveTo>
                    <a:pt x="621" y="309"/>
                  </a:moveTo>
                  <a:cubicBezTo>
                    <a:pt x="621" y="139"/>
                    <a:pt x="482" y="0"/>
                    <a:pt x="311" y="0"/>
                  </a:cubicBezTo>
                  <a:cubicBezTo>
                    <a:pt x="139" y="0"/>
                    <a:pt x="0" y="139"/>
                    <a:pt x="0" y="309"/>
                  </a:cubicBezTo>
                  <a:cubicBezTo>
                    <a:pt x="0" y="481"/>
                    <a:pt x="139" y="620"/>
                    <a:pt x="311" y="620"/>
                  </a:cubicBezTo>
                  <a:cubicBezTo>
                    <a:pt x="482" y="620"/>
                    <a:pt x="621" y="481"/>
                    <a:pt x="621" y="309"/>
                  </a:cubicBezTo>
                </a:path>
              </a:pathLst>
            </a:custGeom>
            <a:solidFill>
              <a:srgbClr val="D9263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35" name="Freeform 4"/>
            <p:cNvSpPr>
              <a:spLocks noChangeArrowheads="1"/>
            </p:cNvSpPr>
            <p:nvPr/>
          </p:nvSpPr>
          <p:spPr bwMode="auto">
            <a:xfrm>
              <a:off x="2647950" y="2290763"/>
              <a:ext cx="20638" cy="38100"/>
            </a:xfrm>
            <a:custGeom>
              <a:avLst/>
              <a:gdLst>
                <a:gd name="T0" fmla="*/ 55 w 56"/>
                <a:gd name="T1" fmla="*/ 103 h 106"/>
                <a:gd name="T2" fmla="*/ 35 w 56"/>
                <a:gd name="T3" fmla="*/ 103 h 106"/>
                <a:gd name="T4" fmla="*/ 35 w 56"/>
                <a:gd name="T5" fmla="*/ 92 h 106"/>
                <a:gd name="T6" fmla="*/ 15 w 56"/>
                <a:gd name="T7" fmla="*/ 105 h 106"/>
                <a:gd name="T8" fmla="*/ 2 w 56"/>
                <a:gd name="T9" fmla="*/ 97 h 106"/>
                <a:gd name="T10" fmla="*/ 0 w 56"/>
                <a:gd name="T11" fmla="*/ 81 h 106"/>
                <a:gd name="T12" fmla="*/ 0 w 56"/>
                <a:gd name="T13" fmla="*/ 0 h 106"/>
                <a:gd name="T14" fmla="*/ 20 w 56"/>
                <a:gd name="T15" fmla="*/ 0 h 106"/>
                <a:gd name="T16" fmla="*/ 20 w 56"/>
                <a:gd name="T17" fmla="*/ 76 h 106"/>
                <a:gd name="T18" fmla="*/ 20 w 56"/>
                <a:gd name="T19" fmla="*/ 83 h 106"/>
                <a:gd name="T20" fmla="*/ 24 w 56"/>
                <a:gd name="T21" fmla="*/ 87 h 106"/>
                <a:gd name="T22" fmla="*/ 35 w 56"/>
                <a:gd name="T23" fmla="*/ 78 h 106"/>
                <a:gd name="T24" fmla="*/ 35 w 56"/>
                <a:gd name="T25" fmla="*/ 0 h 106"/>
                <a:gd name="T26" fmla="*/ 55 w 56"/>
                <a:gd name="T27" fmla="*/ 0 h 106"/>
                <a:gd name="T28" fmla="*/ 55 w 56"/>
                <a:gd name="T29" fmla="*/ 10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106">
                  <a:moveTo>
                    <a:pt x="55" y="103"/>
                  </a:moveTo>
                  <a:lnTo>
                    <a:pt x="35" y="103"/>
                  </a:lnTo>
                  <a:lnTo>
                    <a:pt x="35" y="92"/>
                  </a:lnTo>
                  <a:cubicBezTo>
                    <a:pt x="28" y="100"/>
                    <a:pt x="21" y="105"/>
                    <a:pt x="15" y="105"/>
                  </a:cubicBezTo>
                  <a:cubicBezTo>
                    <a:pt x="8" y="105"/>
                    <a:pt x="4" y="102"/>
                    <a:pt x="2" y="97"/>
                  </a:cubicBezTo>
                  <a:cubicBezTo>
                    <a:pt x="1" y="93"/>
                    <a:pt x="0" y="89"/>
                    <a:pt x="0" y="81"/>
                  </a:cubicBezTo>
                  <a:lnTo>
                    <a:pt x="0" y="0"/>
                  </a:lnTo>
                  <a:lnTo>
                    <a:pt x="20" y="0"/>
                  </a:lnTo>
                  <a:lnTo>
                    <a:pt x="20" y="76"/>
                  </a:lnTo>
                  <a:lnTo>
                    <a:pt x="20" y="83"/>
                  </a:lnTo>
                  <a:cubicBezTo>
                    <a:pt x="20" y="86"/>
                    <a:pt x="21" y="87"/>
                    <a:pt x="24" y="87"/>
                  </a:cubicBezTo>
                  <a:cubicBezTo>
                    <a:pt x="28" y="87"/>
                    <a:pt x="31" y="84"/>
                    <a:pt x="35" y="78"/>
                  </a:cubicBezTo>
                  <a:lnTo>
                    <a:pt x="35" y="0"/>
                  </a:lnTo>
                  <a:lnTo>
                    <a:pt x="55" y="0"/>
                  </a:lnTo>
                  <a:lnTo>
                    <a:pt x="55" y="103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36" name="Freeform 5"/>
            <p:cNvSpPr>
              <a:spLocks noChangeArrowheads="1"/>
            </p:cNvSpPr>
            <p:nvPr/>
          </p:nvSpPr>
          <p:spPr bwMode="auto">
            <a:xfrm>
              <a:off x="2622550" y="2290763"/>
              <a:ext cx="20638" cy="38100"/>
            </a:xfrm>
            <a:custGeom>
              <a:avLst/>
              <a:gdLst>
                <a:gd name="T0" fmla="*/ 36 w 57"/>
                <a:gd name="T1" fmla="*/ 73 h 107"/>
                <a:gd name="T2" fmla="*/ 28 w 57"/>
                <a:gd name="T3" fmla="*/ 88 h 107"/>
                <a:gd name="T4" fmla="*/ 19 w 57"/>
                <a:gd name="T5" fmla="*/ 73 h 107"/>
                <a:gd name="T6" fmla="*/ 19 w 57"/>
                <a:gd name="T7" fmla="*/ 32 h 107"/>
                <a:gd name="T8" fmla="*/ 28 w 57"/>
                <a:gd name="T9" fmla="*/ 16 h 107"/>
                <a:gd name="T10" fmla="*/ 36 w 57"/>
                <a:gd name="T11" fmla="*/ 32 h 107"/>
                <a:gd name="T12" fmla="*/ 36 w 57"/>
                <a:gd name="T13" fmla="*/ 73 h 107"/>
                <a:gd name="T14" fmla="*/ 56 w 57"/>
                <a:gd name="T15" fmla="*/ 34 h 107"/>
                <a:gd name="T16" fmla="*/ 49 w 57"/>
                <a:gd name="T17" fmla="*/ 10 h 107"/>
                <a:gd name="T18" fmla="*/ 28 w 57"/>
                <a:gd name="T19" fmla="*/ 0 h 107"/>
                <a:gd name="T20" fmla="*/ 6 w 57"/>
                <a:gd name="T21" fmla="*/ 10 h 107"/>
                <a:gd name="T22" fmla="*/ 0 w 57"/>
                <a:gd name="T23" fmla="*/ 34 h 107"/>
                <a:gd name="T24" fmla="*/ 0 w 57"/>
                <a:gd name="T25" fmla="*/ 71 h 107"/>
                <a:gd name="T26" fmla="*/ 6 w 57"/>
                <a:gd name="T27" fmla="*/ 95 h 107"/>
                <a:gd name="T28" fmla="*/ 28 w 57"/>
                <a:gd name="T29" fmla="*/ 106 h 107"/>
                <a:gd name="T30" fmla="*/ 50 w 57"/>
                <a:gd name="T31" fmla="*/ 95 h 107"/>
                <a:gd name="T32" fmla="*/ 56 w 57"/>
                <a:gd name="T33" fmla="*/ 71 h 107"/>
                <a:gd name="T34" fmla="*/ 56 w 57"/>
                <a:gd name="T35" fmla="*/ 34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7" h="107">
                  <a:moveTo>
                    <a:pt x="36" y="73"/>
                  </a:moveTo>
                  <a:cubicBezTo>
                    <a:pt x="37" y="83"/>
                    <a:pt x="34" y="88"/>
                    <a:pt x="28" y="88"/>
                  </a:cubicBezTo>
                  <a:cubicBezTo>
                    <a:pt x="21" y="88"/>
                    <a:pt x="18" y="83"/>
                    <a:pt x="19" y="73"/>
                  </a:cubicBezTo>
                  <a:lnTo>
                    <a:pt x="19" y="32"/>
                  </a:lnTo>
                  <a:cubicBezTo>
                    <a:pt x="18" y="21"/>
                    <a:pt x="21" y="16"/>
                    <a:pt x="28" y="16"/>
                  </a:cubicBezTo>
                  <a:cubicBezTo>
                    <a:pt x="34" y="16"/>
                    <a:pt x="37" y="21"/>
                    <a:pt x="36" y="32"/>
                  </a:cubicBezTo>
                  <a:lnTo>
                    <a:pt x="36" y="73"/>
                  </a:lnTo>
                  <a:close/>
                  <a:moveTo>
                    <a:pt x="56" y="34"/>
                  </a:moveTo>
                  <a:cubicBezTo>
                    <a:pt x="56" y="23"/>
                    <a:pt x="53" y="14"/>
                    <a:pt x="49" y="10"/>
                  </a:cubicBezTo>
                  <a:cubicBezTo>
                    <a:pt x="44" y="3"/>
                    <a:pt x="36" y="0"/>
                    <a:pt x="28" y="0"/>
                  </a:cubicBezTo>
                  <a:cubicBezTo>
                    <a:pt x="18" y="0"/>
                    <a:pt x="11" y="3"/>
                    <a:pt x="6" y="10"/>
                  </a:cubicBezTo>
                  <a:cubicBezTo>
                    <a:pt x="2" y="14"/>
                    <a:pt x="0" y="23"/>
                    <a:pt x="0" y="34"/>
                  </a:cubicBezTo>
                  <a:lnTo>
                    <a:pt x="0" y="71"/>
                  </a:lnTo>
                  <a:cubicBezTo>
                    <a:pt x="0" y="82"/>
                    <a:pt x="2" y="90"/>
                    <a:pt x="6" y="95"/>
                  </a:cubicBezTo>
                  <a:cubicBezTo>
                    <a:pt x="11" y="102"/>
                    <a:pt x="19" y="106"/>
                    <a:pt x="28" y="106"/>
                  </a:cubicBezTo>
                  <a:cubicBezTo>
                    <a:pt x="36" y="106"/>
                    <a:pt x="45" y="102"/>
                    <a:pt x="50" y="95"/>
                  </a:cubicBezTo>
                  <a:cubicBezTo>
                    <a:pt x="54" y="90"/>
                    <a:pt x="56" y="82"/>
                    <a:pt x="56" y="71"/>
                  </a:cubicBezTo>
                  <a:lnTo>
                    <a:pt x="56" y="3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37" name="Freeform 6"/>
            <p:cNvSpPr>
              <a:spLocks noChangeArrowheads="1"/>
            </p:cNvSpPr>
            <p:nvPr/>
          </p:nvSpPr>
          <p:spPr bwMode="auto">
            <a:xfrm>
              <a:off x="2598738" y="2278063"/>
              <a:ext cx="26987" cy="50800"/>
            </a:xfrm>
            <a:custGeom>
              <a:avLst/>
              <a:gdLst>
                <a:gd name="T0" fmla="*/ 47 w 74"/>
                <a:gd name="T1" fmla="*/ 82 h 140"/>
                <a:gd name="T2" fmla="*/ 47 w 74"/>
                <a:gd name="T3" fmla="*/ 139 h 140"/>
                <a:gd name="T4" fmla="*/ 26 w 74"/>
                <a:gd name="T5" fmla="*/ 139 h 140"/>
                <a:gd name="T6" fmla="*/ 26 w 74"/>
                <a:gd name="T7" fmla="*/ 82 h 140"/>
                <a:gd name="T8" fmla="*/ 0 w 74"/>
                <a:gd name="T9" fmla="*/ 0 h 140"/>
                <a:gd name="T10" fmla="*/ 22 w 74"/>
                <a:gd name="T11" fmla="*/ 0 h 140"/>
                <a:gd name="T12" fmla="*/ 37 w 74"/>
                <a:gd name="T13" fmla="*/ 54 h 140"/>
                <a:gd name="T14" fmla="*/ 51 w 74"/>
                <a:gd name="T15" fmla="*/ 0 h 140"/>
                <a:gd name="T16" fmla="*/ 73 w 74"/>
                <a:gd name="T17" fmla="*/ 0 h 140"/>
                <a:gd name="T18" fmla="*/ 47 w 74"/>
                <a:gd name="T19" fmla="*/ 8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4" h="140">
                  <a:moveTo>
                    <a:pt x="47" y="82"/>
                  </a:moveTo>
                  <a:lnTo>
                    <a:pt x="47" y="139"/>
                  </a:lnTo>
                  <a:lnTo>
                    <a:pt x="26" y="139"/>
                  </a:lnTo>
                  <a:lnTo>
                    <a:pt x="26" y="82"/>
                  </a:lnTo>
                  <a:cubicBezTo>
                    <a:pt x="26" y="82"/>
                    <a:pt x="5" y="13"/>
                    <a:pt x="0" y="0"/>
                  </a:cubicBezTo>
                  <a:lnTo>
                    <a:pt x="22" y="0"/>
                  </a:lnTo>
                  <a:lnTo>
                    <a:pt x="37" y="54"/>
                  </a:lnTo>
                  <a:lnTo>
                    <a:pt x="51" y="0"/>
                  </a:lnTo>
                  <a:lnTo>
                    <a:pt x="73" y="0"/>
                  </a:lnTo>
                  <a:lnTo>
                    <a:pt x="47" y="8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38" name="Freeform 7"/>
            <p:cNvSpPr>
              <a:spLocks noChangeArrowheads="1"/>
            </p:cNvSpPr>
            <p:nvPr/>
          </p:nvSpPr>
          <p:spPr bwMode="auto">
            <a:xfrm>
              <a:off x="2754313" y="2290763"/>
              <a:ext cx="20637" cy="38100"/>
            </a:xfrm>
            <a:custGeom>
              <a:avLst/>
              <a:gdLst>
                <a:gd name="T0" fmla="*/ 20 w 58"/>
                <a:gd name="T1" fmla="*/ 28 h 106"/>
                <a:gd name="T2" fmla="*/ 29 w 58"/>
                <a:gd name="T3" fmla="*/ 16 h 106"/>
                <a:gd name="T4" fmla="*/ 37 w 58"/>
                <a:gd name="T5" fmla="*/ 29 h 106"/>
                <a:gd name="T6" fmla="*/ 37 w 58"/>
                <a:gd name="T7" fmla="*/ 40 h 106"/>
                <a:gd name="T8" fmla="*/ 20 w 58"/>
                <a:gd name="T9" fmla="*/ 40 h 106"/>
                <a:gd name="T10" fmla="*/ 20 w 58"/>
                <a:gd name="T11" fmla="*/ 28 h 106"/>
                <a:gd name="T12" fmla="*/ 57 w 58"/>
                <a:gd name="T13" fmla="*/ 55 h 106"/>
                <a:gd name="T14" fmla="*/ 57 w 58"/>
                <a:gd name="T15" fmla="*/ 34 h 106"/>
                <a:gd name="T16" fmla="*/ 51 w 58"/>
                <a:gd name="T17" fmla="*/ 11 h 106"/>
                <a:gd name="T18" fmla="*/ 29 w 58"/>
                <a:gd name="T19" fmla="*/ 0 h 106"/>
                <a:gd name="T20" fmla="*/ 6 w 58"/>
                <a:gd name="T21" fmla="*/ 11 h 106"/>
                <a:gd name="T22" fmla="*/ 0 w 58"/>
                <a:gd name="T23" fmla="*/ 35 h 106"/>
                <a:gd name="T24" fmla="*/ 0 w 58"/>
                <a:gd name="T25" fmla="*/ 71 h 106"/>
                <a:gd name="T26" fmla="*/ 7 w 58"/>
                <a:gd name="T27" fmla="*/ 95 h 106"/>
                <a:gd name="T28" fmla="*/ 29 w 58"/>
                <a:gd name="T29" fmla="*/ 105 h 106"/>
                <a:gd name="T30" fmla="*/ 52 w 58"/>
                <a:gd name="T31" fmla="*/ 94 h 106"/>
                <a:gd name="T32" fmla="*/ 56 w 58"/>
                <a:gd name="T33" fmla="*/ 83 h 106"/>
                <a:gd name="T34" fmla="*/ 57 w 58"/>
                <a:gd name="T35" fmla="*/ 71 h 106"/>
                <a:gd name="T36" fmla="*/ 57 w 58"/>
                <a:gd name="T37" fmla="*/ 68 h 106"/>
                <a:gd name="T38" fmla="*/ 37 w 58"/>
                <a:gd name="T39" fmla="*/ 68 h 106"/>
                <a:gd name="T40" fmla="*/ 37 w 58"/>
                <a:gd name="T41" fmla="*/ 81 h 106"/>
                <a:gd name="T42" fmla="*/ 29 w 58"/>
                <a:gd name="T43" fmla="*/ 88 h 106"/>
                <a:gd name="T44" fmla="*/ 20 w 58"/>
                <a:gd name="T45" fmla="*/ 74 h 106"/>
                <a:gd name="T46" fmla="*/ 20 w 58"/>
                <a:gd name="T47" fmla="*/ 55 h 106"/>
                <a:gd name="T48" fmla="*/ 57 w 58"/>
                <a:gd name="T49" fmla="*/ 55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106">
                  <a:moveTo>
                    <a:pt x="20" y="28"/>
                  </a:moveTo>
                  <a:cubicBezTo>
                    <a:pt x="20" y="19"/>
                    <a:pt x="22" y="16"/>
                    <a:pt x="29" y="16"/>
                  </a:cubicBezTo>
                  <a:cubicBezTo>
                    <a:pt x="35" y="16"/>
                    <a:pt x="37" y="19"/>
                    <a:pt x="37" y="29"/>
                  </a:cubicBezTo>
                  <a:lnTo>
                    <a:pt x="37" y="40"/>
                  </a:lnTo>
                  <a:lnTo>
                    <a:pt x="20" y="40"/>
                  </a:lnTo>
                  <a:lnTo>
                    <a:pt x="20" y="28"/>
                  </a:lnTo>
                  <a:close/>
                  <a:moveTo>
                    <a:pt x="57" y="55"/>
                  </a:moveTo>
                  <a:lnTo>
                    <a:pt x="57" y="34"/>
                  </a:lnTo>
                  <a:cubicBezTo>
                    <a:pt x="57" y="23"/>
                    <a:pt x="55" y="15"/>
                    <a:pt x="51" y="11"/>
                  </a:cubicBezTo>
                  <a:cubicBezTo>
                    <a:pt x="46" y="4"/>
                    <a:pt x="38" y="0"/>
                    <a:pt x="29" y="0"/>
                  </a:cubicBezTo>
                  <a:cubicBezTo>
                    <a:pt x="19" y="0"/>
                    <a:pt x="12" y="4"/>
                    <a:pt x="6" y="11"/>
                  </a:cubicBezTo>
                  <a:cubicBezTo>
                    <a:pt x="2" y="15"/>
                    <a:pt x="0" y="24"/>
                    <a:pt x="0" y="35"/>
                  </a:cubicBezTo>
                  <a:lnTo>
                    <a:pt x="0" y="71"/>
                  </a:lnTo>
                  <a:cubicBezTo>
                    <a:pt x="0" y="82"/>
                    <a:pt x="3" y="90"/>
                    <a:pt x="7" y="95"/>
                  </a:cubicBezTo>
                  <a:cubicBezTo>
                    <a:pt x="12" y="102"/>
                    <a:pt x="20" y="105"/>
                    <a:pt x="29" y="105"/>
                  </a:cubicBezTo>
                  <a:cubicBezTo>
                    <a:pt x="39" y="105"/>
                    <a:pt x="47" y="102"/>
                    <a:pt x="52" y="94"/>
                  </a:cubicBezTo>
                  <a:cubicBezTo>
                    <a:pt x="54" y="91"/>
                    <a:pt x="56" y="87"/>
                    <a:pt x="56" y="83"/>
                  </a:cubicBezTo>
                  <a:cubicBezTo>
                    <a:pt x="57" y="81"/>
                    <a:pt x="57" y="77"/>
                    <a:pt x="57" y="71"/>
                  </a:cubicBezTo>
                  <a:lnTo>
                    <a:pt x="57" y="68"/>
                  </a:lnTo>
                  <a:lnTo>
                    <a:pt x="37" y="68"/>
                  </a:lnTo>
                  <a:cubicBezTo>
                    <a:pt x="37" y="75"/>
                    <a:pt x="37" y="80"/>
                    <a:pt x="37" y="81"/>
                  </a:cubicBezTo>
                  <a:cubicBezTo>
                    <a:pt x="36" y="86"/>
                    <a:pt x="34" y="88"/>
                    <a:pt x="29" y="88"/>
                  </a:cubicBezTo>
                  <a:cubicBezTo>
                    <a:pt x="22" y="88"/>
                    <a:pt x="20" y="84"/>
                    <a:pt x="20" y="74"/>
                  </a:cubicBezTo>
                  <a:lnTo>
                    <a:pt x="20" y="55"/>
                  </a:lnTo>
                  <a:lnTo>
                    <a:pt x="57" y="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39" name="Freeform 8"/>
            <p:cNvSpPr>
              <a:spLocks noChangeArrowheads="1"/>
            </p:cNvSpPr>
            <p:nvPr/>
          </p:nvSpPr>
          <p:spPr bwMode="auto">
            <a:xfrm>
              <a:off x="2730500" y="2278063"/>
              <a:ext cx="20638" cy="50800"/>
            </a:xfrm>
            <a:custGeom>
              <a:avLst/>
              <a:gdLst>
                <a:gd name="T0" fmla="*/ 36 w 57"/>
                <a:gd name="T1" fmla="*/ 108 h 140"/>
                <a:gd name="T2" fmla="*/ 28 w 57"/>
                <a:gd name="T3" fmla="*/ 122 h 140"/>
                <a:gd name="T4" fmla="*/ 18 w 57"/>
                <a:gd name="T5" fmla="*/ 118 h 140"/>
                <a:gd name="T6" fmla="*/ 18 w 57"/>
                <a:gd name="T7" fmla="*/ 55 h 140"/>
                <a:gd name="T8" fmla="*/ 28 w 57"/>
                <a:gd name="T9" fmla="*/ 50 h 140"/>
                <a:gd name="T10" fmla="*/ 36 w 57"/>
                <a:gd name="T11" fmla="*/ 64 h 140"/>
                <a:gd name="T12" fmla="*/ 36 w 57"/>
                <a:gd name="T13" fmla="*/ 108 h 140"/>
                <a:gd name="T14" fmla="*/ 18 w 57"/>
                <a:gd name="T15" fmla="*/ 46 h 140"/>
                <a:gd name="T16" fmla="*/ 18 w 57"/>
                <a:gd name="T17" fmla="*/ 0 h 140"/>
                <a:gd name="T18" fmla="*/ 0 w 57"/>
                <a:gd name="T19" fmla="*/ 0 h 140"/>
                <a:gd name="T20" fmla="*/ 0 w 57"/>
                <a:gd name="T21" fmla="*/ 138 h 140"/>
                <a:gd name="T22" fmla="*/ 18 w 57"/>
                <a:gd name="T23" fmla="*/ 138 h 140"/>
                <a:gd name="T24" fmla="*/ 18 w 57"/>
                <a:gd name="T25" fmla="*/ 128 h 140"/>
                <a:gd name="T26" fmla="*/ 38 w 57"/>
                <a:gd name="T27" fmla="*/ 139 h 140"/>
                <a:gd name="T28" fmla="*/ 54 w 57"/>
                <a:gd name="T29" fmla="*/ 128 h 140"/>
                <a:gd name="T30" fmla="*/ 56 w 57"/>
                <a:gd name="T31" fmla="*/ 107 h 140"/>
                <a:gd name="T32" fmla="*/ 56 w 57"/>
                <a:gd name="T33" fmla="*/ 66 h 140"/>
                <a:gd name="T34" fmla="*/ 53 w 57"/>
                <a:gd name="T35" fmla="*/ 46 h 140"/>
                <a:gd name="T36" fmla="*/ 38 w 57"/>
                <a:gd name="T37" fmla="*/ 34 h 140"/>
                <a:gd name="T38" fmla="*/ 18 w 57"/>
                <a:gd name="T39" fmla="*/ 4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7" h="140">
                  <a:moveTo>
                    <a:pt x="36" y="108"/>
                  </a:moveTo>
                  <a:cubicBezTo>
                    <a:pt x="36" y="118"/>
                    <a:pt x="34" y="122"/>
                    <a:pt x="28" y="122"/>
                  </a:cubicBezTo>
                  <a:cubicBezTo>
                    <a:pt x="25" y="122"/>
                    <a:pt x="22" y="121"/>
                    <a:pt x="18" y="118"/>
                  </a:cubicBezTo>
                  <a:lnTo>
                    <a:pt x="18" y="55"/>
                  </a:lnTo>
                  <a:cubicBezTo>
                    <a:pt x="22" y="52"/>
                    <a:pt x="25" y="50"/>
                    <a:pt x="28" y="50"/>
                  </a:cubicBezTo>
                  <a:cubicBezTo>
                    <a:pt x="34" y="50"/>
                    <a:pt x="36" y="53"/>
                    <a:pt x="36" y="64"/>
                  </a:cubicBezTo>
                  <a:lnTo>
                    <a:pt x="36" y="108"/>
                  </a:lnTo>
                  <a:close/>
                  <a:moveTo>
                    <a:pt x="18" y="46"/>
                  </a:moveTo>
                  <a:lnTo>
                    <a:pt x="18" y="0"/>
                  </a:lnTo>
                  <a:lnTo>
                    <a:pt x="0" y="0"/>
                  </a:lnTo>
                  <a:lnTo>
                    <a:pt x="0" y="138"/>
                  </a:lnTo>
                  <a:lnTo>
                    <a:pt x="18" y="138"/>
                  </a:lnTo>
                  <a:lnTo>
                    <a:pt x="18" y="128"/>
                  </a:lnTo>
                  <a:cubicBezTo>
                    <a:pt x="25" y="135"/>
                    <a:pt x="32" y="139"/>
                    <a:pt x="38" y="139"/>
                  </a:cubicBezTo>
                  <a:cubicBezTo>
                    <a:pt x="46" y="139"/>
                    <a:pt x="51" y="135"/>
                    <a:pt x="54" y="128"/>
                  </a:cubicBezTo>
                  <a:cubicBezTo>
                    <a:pt x="55" y="123"/>
                    <a:pt x="56" y="117"/>
                    <a:pt x="56" y="107"/>
                  </a:cubicBezTo>
                  <a:lnTo>
                    <a:pt x="56" y="66"/>
                  </a:lnTo>
                  <a:cubicBezTo>
                    <a:pt x="56" y="56"/>
                    <a:pt x="54" y="49"/>
                    <a:pt x="53" y="46"/>
                  </a:cubicBezTo>
                  <a:cubicBezTo>
                    <a:pt x="51" y="38"/>
                    <a:pt x="46" y="34"/>
                    <a:pt x="38" y="34"/>
                  </a:cubicBezTo>
                  <a:cubicBezTo>
                    <a:pt x="31" y="34"/>
                    <a:pt x="24" y="38"/>
                    <a:pt x="18" y="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40" name="Freeform 9"/>
            <p:cNvSpPr>
              <a:spLocks noChangeArrowheads="1"/>
            </p:cNvSpPr>
            <p:nvPr/>
          </p:nvSpPr>
          <p:spPr bwMode="auto">
            <a:xfrm>
              <a:off x="2705100" y="2290763"/>
              <a:ext cx="20638" cy="38100"/>
            </a:xfrm>
            <a:custGeom>
              <a:avLst/>
              <a:gdLst>
                <a:gd name="T0" fmla="*/ 55 w 56"/>
                <a:gd name="T1" fmla="*/ 102 h 105"/>
                <a:gd name="T2" fmla="*/ 36 w 56"/>
                <a:gd name="T3" fmla="*/ 102 h 105"/>
                <a:gd name="T4" fmla="*/ 36 w 56"/>
                <a:gd name="T5" fmla="*/ 91 h 105"/>
                <a:gd name="T6" fmla="*/ 15 w 56"/>
                <a:gd name="T7" fmla="*/ 104 h 105"/>
                <a:gd name="T8" fmla="*/ 3 w 56"/>
                <a:gd name="T9" fmla="*/ 96 h 105"/>
                <a:gd name="T10" fmla="*/ 0 w 56"/>
                <a:gd name="T11" fmla="*/ 80 h 105"/>
                <a:gd name="T12" fmla="*/ 0 w 56"/>
                <a:gd name="T13" fmla="*/ 0 h 105"/>
                <a:gd name="T14" fmla="*/ 20 w 56"/>
                <a:gd name="T15" fmla="*/ 0 h 105"/>
                <a:gd name="T16" fmla="*/ 20 w 56"/>
                <a:gd name="T17" fmla="*/ 75 h 105"/>
                <a:gd name="T18" fmla="*/ 20 w 56"/>
                <a:gd name="T19" fmla="*/ 82 h 105"/>
                <a:gd name="T20" fmla="*/ 24 w 56"/>
                <a:gd name="T21" fmla="*/ 86 h 105"/>
                <a:gd name="T22" fmla="*/ 36 w 56"/>
                <a:gd name="T23" fmla="*/ 77 h 105"/>
                <a:gd name="T24" fmla="*/ 36 w 56"/>
                <a:gd name="T25" fmla="*/ 0 h 105"/>
                <a:gd name="T26" fmla="*/ 55 w 56"/>
                <a:gd name="T27" fmla="*/ 0 h 105"/>
                <a:gd name="T28" fmla="*/ 55 w 56"/>
                <a:gd name="T29" fmla="*/ 102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" h="105">
                  <a:moveTo>
                    <a:pt x="55" y="102"/>
                  </a:moveTo>
                  <a:lnTo>
                    <a:pt x="36" y="102"/>
                  </a:lnTo>
                  <a:lnTo>
                    <a:pt x="36" y="91"/>
                  </a:lnTo>
                  <a:cubicBezTo>
                    <a:pt x="28" y="99"/>
                    <a:pt x="22" y="104"/>
                    <a:pt x="15" y="104"/>
                  </a:cubicBezTo>
                  <a:cubicBezTo>
                    <a:pt x="9" y="104"/>
                    <a:pt x="5" y="101"/>
                    <a:pt x="3" y="96"/>
                  </a:cubicBezTo>
                  <a:cubicBezTo>
                    <a:pt x="1" y="92"/>
                    <a:pt x="0" y="88"/>
                    <a:pt x="0" y="80"/>
                  </a:cubicBezTo>
                  <a:lnTo>
                    <a:pt x="0" y="0"/>
                  </a:lnTo>
                  <a:lnTo>
                    <a:pt x="20" y="0"/>
                  </a:lnTo>
                  <a:lnTo>
                    <a:pt x="20" y="75"/>
                  </a:lnTo>
                  <a:lnTo>
                    <a:pt x="20" y="82"/>
                  </a:lnTo>
                  <a:cubicBezTo>
                    <a:pt x="21" y="85"/>
                    <a:pt x="22" y="86"/>
                    <a:pt x="24" y="86"/>
                  </a:cubicBezTo>
                  <a:cubicBezTo>
                    <a:pt x="28" y="86"/>
                    <a:pt x="31" y="83"/>
                    <a:pt x="36" y="77"/>
                  </a:cubicBezTo>
                  <a:lnTo>
                    <a:pt x="36" y="0"/>
                  </a:lnTo>
                  <a:lnTo>
                    <a:pt x="55" y="0"/>
                  </a:lnTo>
                  <a:lnTo>
                    <a:pt x="55" y="102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41" name="Freeform 10"/>
            <p:cNvSpPr>
              <a:spLocks noChangeArrowheads="1"/>
            </p:cNvSpPr>
            <p:nvPr/>
          </p:nvSpPr>
          <p:spPr bwMode="auto">
            <a:xfrm>
              <a:off x="2682875" y="2278063"/>
              <a:ext cx="23813" cy="50800"/>
            </a:xfrm>
            <a:custGeom>
              <a:avLst/>
              <a:gdLst>
                <a:gd name="T0" fmla="*/ 43 w 67"/>
                <a:gd name="T1" fmla="*/ 138 h 139"/>
                <a:gd name="T2" fmla="*/ 22 w 67"/>
                <a:gd name="T3" fmla="*/ 138 h 139"/>
                <a:gd name="T4" fmla="*/ 22 w 67"/>
                <a:gd name="T5" fmla="*/ 20 h 139"/>
                <a:gd name="T6" fmla="*/ 0 w 67"/>
                <a:gd name="T7" fmla="*/ 20 h 139"/>
                <a:gd name="T8" fmla="*/ 0 w 67"/>
                <a:gd name="T9" fmla="*/ 0 h 139"/>
                <a:gd name="T10" fmla="*/ 66 w 67"/>
                <a:gd name="T11" fmla="*/ 0 h 139"/>
                <a:gd name="T12" fmla="*/ 66 w 67"/>
                <a:gd name="T13" fmla="*/ 20 h 139"/>
                <a:gd name="T14" fmla="*/ 43 w 67"/>
                <a:gd name="T15" fmla="*/ 20 h 139"/>
                <a:gd name="T16" fmla="*/ 43 w 67"/>
                <a:gd name="T17" fmla="*/ 138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7" h="139">
                  <a:moveTo>
                    <a:pt x="43" y="138"/>
                  </a:moveTo>
                  <a:lnTo>
                    <a:pt x="22" y="138"/>
                  </a:lnTo>
                  <a:lnTo>
                    <a:pt x="22" y="20"/>
                  </a:lnTo>
                  <a:lnTo>
                    <a:pt x="0" y="20"/>
                  </a:lnTo>
                  <a:lnTo>
                    <a:pt x="0" y="0"/>
                  </a:lnTo>
                  <a:lnTo>
                    <a:pt x="66" y="0"/>
                  </a:lnTo>
                  <a:lnTo>
                    <a:pt x="66" y="20"/>
                  </a:lnTo>
                  <a:lnTo>
                    <a:pt x="43" y="20"/>
                  </a:lnTo>
                  <a:lnTo>
                    <a:pt x="43" y="13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</p:grpSp>
      <p:grpSp>
        <p:nvGrpSpPr>
          <p:cNvPr id="42" name="Group 41"/>
          <p:cNvGrpSpPr/>
          <p:nvPr userDrawn="1"/>
        </p:nvGrpSpPr>
        <p:grpSpPr>
          <a:xfrm>
            <a:off x="6951347" y="5723309"/>
            <a:ext cx="385062" cy="385062"/>
            <a:chOff x="3090863" y="2192338"/>
            <a:chExt cx="223837" cy="223837"/>
          </a:xfrm>
        </p:grpSpPr>
        <p:sp>
          <p:nvSpPr>
            <p:cNvPr id="43" name="Freeform 11"/>
            <p:cNvSpPr>
              <a:spLocks noChangeArrowheads="1"/>
            </p:cNvSpPr>
            <p:nvPr/>
          </p:nvSpPr>
          <p:spPr bwMode="auto">
            <a:xfrm>
              <a:off x="3090863" y="2192338"/>
              <a:ext cx="223837" cy="223837"/>
            </a:xfrm>
            <a:custGeom>
              <a:avLst/>
              <a:gdLst>
                <a:gd name="T0" fmla="*/ 621 w 622"/>
                <a:gd name="T1" fmla="*/ 309 h 621"/>
                <a:gd name="T2" fmla="*/ 310 w 622"/>
                <a:gd name="T3" fmla="*/ 0 h 621"/>
                <a:gd name="T4" fmla="*/ 0 w 622"/>
                <a:gd name="T5" fmla="*/ 309 h 621"/>
                <a:gd name="T6" fmla="*/ 310 w 622"/>
                <a:gd name="T7" fmla="*/ 620 h 621"/>
                <a:gd name="T8" fmla="*/ 621 w 622"/>
                <a:gd name="T9" fmla="*/ 309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2" h="621">
                  <a:moveTo>
                    <a:pt x="621" y="309"/>
                  </a:moveTo>
                  <a:cubicBezTo>
                    <a:pt x="621" y="139"/>
                    <a:pt x="482" y="0"/>
                    <a:pt x="310" y="0"/>
                  </a:cubicBezTo>
                  <a:cubicBezTo>
                    <a:pt x="139" y="0"/>
                    <a:pt x="0" y="139"/>
                    <a:pt x="0" y="309"/>
                  </a:cubicBezTo>
                  <a:cubicBezTo>
                    <a:pt x="0" y="481"/>
                    <a:pt x="139" y="620"/>
                    <a:pt x="310" y="620"/>
                  </a:cubicBezTo>
                  <a:cubicBezTo>
                    <a:pt x="482" y="620"/>
                    <a:pt x="621" y="481"/>
                    <a:pt x="621" y="309"/>
                  </a:cubicBezTo>
                </a:path>
              </a:pathLst>
            </a:custGeom>
            <a:solidFill>
              <a:srgbClr val="007FB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44" name="Freeform 12"/>
            <p:cNvSpPr>
              <a:spLocks noChangeArrowheads="1"/>
            </p:cNvSpPr>
            <p:nvPr/>
          </p:nvSpPr>
          <p:spPr bwMode="auto">
            <a:xfrm>
              <a:off x="3154363" y="2251075"/>
              <a:ext cx="23812" cy="93663"/>
            </a:xfrm>
            <a:custGeom>
              <a:avLst/>
              <a:gdLst>
                <a:gd name="T0" fmla="*/ 32 w 66"/>
                <a:gd name="T1" fmla="*/ 60 h 259"/>
                <a:gd name="T2" fmla="*/ 65 w 66"/>
                <a:gd name="T3" fmla="*/ 30 h 259"/>
                <a:gd name="T4" fmla="*/ 32 w 66"/>
                <a:gd name="T5" fmla="*/ 0 h 259"/>
                <a:gd name="T6" fmla="*/ 0 w 66"/>
                <a:gd name="T7" fmla="*/ 30 h 259"/>
                <a:gd name="T8" fmla="*/ 32 w 66"/>
                <a:gd name="T9" fmla="*/ 60 h 259"/>
                <a:gd name="T10" fmla="*/ 61 w 66"/>
                <a:gd name="T11" fmla="*/ 84 h 259"/>
                <a:gd name="T12" fmla="*/ 3 w 66"/>
                <a:gd name="T13" fmla="*/ 84 h 259"/>
                <a:gd name="T14" fmla="*/ 3 w 66"/>
                <a:gd name="T15" fmla="*/ 258 h 259"/>
                <a:gd name="T16" fmla="*/ 61 w 66"/>
                <a:gd name="T17" fmla="*/ 258 h 259"/>
                <a:gd name="T18" fmla="*/ 61 w 66"/>
                <a:gd name="T19" fmla="*/ 84 h 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6" h="259">
                  <a:moveTo>
                    <a:pt x="32" y="60"/>
                  </a:moveTo>
                  <a:cubicBezTo>
                    <a:pt x="52" y="60"/>
                    <a:pt x="65" y="47"/>
                    <a:pt x="65" y="30"/>
                  </a:cubicBezTo>
                  <a:cubicBezTo>
                    <a:pt x="65" y="13"/>
                    <a:pt x="52" y="0"/>
                    <a:pt x="32" y="0"/>
                  </a:cubicBezTo>
                  <a:cubicBezTo>
                    <a:pt x="13" y="0"/>
                    <a:pt x="0" y="13"/>
                    <a:pt x="0" y="30"/>
                  </a:cubicBezTo>
                  <a:cubicBezTo>
                    <a:pt x="0" y="47"/>
                    <a:pt x="12" y="60"/>
                    <a:pt x="32" y="60"/>
                  </a:cubicBezTo>
                  <a:close/>
                  <a:moveTo>
                    <a:pt x="61" y="84"/>
                  </a:moveTo>
                  <a:lnTo>
                    <a:pt x="3" y="84"/>
                  </a:lnTo>
                  <a:lnTo>
                    <a:pt x="3" y="258"/>
                  </a:lnTo>
                  <a:lnTo>
                    <a:pt x="61" y="258"/>
                  </a:lnTo>
                  <a:lnTo>
                    <a:pt x="61" y="8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  <p:sp>
          <p:nvSpPr>
            <p:cNvPr id="45" name="Freeform 13"/>
            <p:cNvSpPr>
              <a:spLocks noChangeArrowheads="1"/>
            </p:cNvSpPr>
            <p:nvPr/>
          </p:nvSpPr>
          <p:spPr bwMode="auto">
            <a:xfrm>
              <a:off x="3187700" y="2279650"/>
              <a:ext cx="65088" cy="65088"/>
            </a:xfrm>
            <a:custGeom>
              <a:avLst/>
              <a:gdLst>
                <a:gd name="T0" fmla="*/ 59 w 179"/>
                <a:gd name="T1" fmla="*/ 178 h 179"/>
                <a:gd name="T2" fmla="*/ 59 w 179"/>
                <a:gd name="T3" fmla="*/ 81 h 179"/>
                <a:gd name="T4" fmla="*/ 60 w 179"/>
                <a:gd name="T5" fmla="*/ 66 h 179"/>
                <a:gd name="T6" fmla="*/ 90 w 179"/>
                <a:gd name="T7" fmla="*/ 45 h 179"/>
                <a:gd name="T8" fmla="*/ 120 w 179"/>
                <a:gd name="T9" fmla="*/ 85 h 179"/>
                <a:gd name="T10" fmla="*/ 120 w 179"/>
                <a:gd name="T11" fmla="*/ 178 h 179"/>
                <a:gd name="T12" fmla="*/ 178 w 179"/>
                <a:gd name="T13" fmla="*/ 178 h 179"/>
                <a:gd name="T14" fmla="*/ 178 w 179"/>
                <a:gd name="T15" fmla="*/ 78 h 179"/>
                <a:gd name="T16" fmla="*/ 111 w 179"/>
                <a:gd name="T17" fmla="*/ 0 h 179"/>
                <a:gd name="T18" fmla="*/ 59 w 179"/>
                <a:gd name="T19" fmla="*/ 29 h 179"/>
                <a:gd name="T20" fmla="*/ 59 w 179"/>
                <a:gd name="T21" fmla="*/ 4 h 179"/>
                <a:gd name="T22" fmla="*/ 0 w 179"/>
                <a:gd name="T23" fmla="*/ 4 h 179"/>
                <a:gd name="T24" fmla="*/ 0 w 179"/>
                <a:gd name="T25" fmla="*/ 178 h 179"/>
                <a:gd name="T26" fmla="*/ 59 w 179"/>
                <a:gd name="T27" fmla="*/ 178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9" h="179">
                  <a:moveTo>
                    <a:pt x="59" y="178"/>
                  </a:moveTo>
                  <a:lnTo>
                    <a:pt x="59" y="81"/>
                  </a:lnTo>
                  <a:cubicBezTo>
                    <a:pt x="59" y="75"/>
                    <a:pt x="59" y="70"/>
                    <a:pt x="60" y="66"/>
                  </a:cubicBezTo>
                  <a:cubicBezTo>
                    <a:pt x="65" y="56"/>
                    <a:pt x="74" y="45"/>
                    <a:pt x="90" y="45"/>
                  </a:cubicBezTo>
                  <a:cubicBezTo>
                    <a:pt x="111" y="45"/>
                    <a:pt x="120" y="61"/>
                    <a:pt x="120" y="85"/>
                  </a:cubicBezTo>
                  <a:lnTo>
                    <a:pt x="120" y="178"/>
                  </a:lnTo>
                  <a:lnTo>
                    <a:pt x="178" y="178"/>
                  </a:lnTo>
                  <a:lnTo>
                    <a:pt x="178" y="78"/>
                  </a:lnTo>
                  <a:cubicBezTo>
                    <a:pt x="178" y="25"/>
                    <a:pt x="149" y="0"/>
                    <a:pt x="111" y="0"/>
                  </a:cubicBezTo>
                  <a:cubicBezTo>
                    <a:pt x="80" y="0"/>
                    <a:pt x="66" y="17"/>
                    <a:pt x="59" y="29"/>
                  </a:cubicBezTo>
                  <a:lnTo>
                    <a:pt x="59" y="4"/>
                  </a:lnTo>
                  <a:lnTo>
                    <a:pt x="0" y="4"/>
                  </a:lnTo>
                  <a:cubicBezTo>
                    <a:pt x="1" y="21"/>
                    <a:pt x="0" y="178"/>
                    <a:pt x="0" y="178"/>
                  </a:cubicBezTo>
                  <a:lnTo>
                    <a:pt x="59" y="178"/>
                  </a:lnTo>
                </a:path>
              </a:pathLst>
            </a:cu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l"/>
              <a:endParaRPr lang="en-US"/>
            </a:p>
          </p:txBody>
        </p:sp>
      </p:grpSp>
      <p:sp>
        <p:nvSpPr>
          <p:cNvPr id="48" name="TextBox 47"/>
          <p:cNvSpPr txBox="1"/>
          <p:nvPr userDrawn="1"/>
        </p:nvSpPr>
        <p:spPr>
          <a:xfrm>
            <a:off x="7445893" y="4523224"/>
            <a:ext cx="213493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rgbClr val="5E6A71"/>
                </a:solidFill>
                <a:latin typeface="Calibri" charset="0"/>
                <a:ea typeface="ＭＳ Ｐゴシック" charset="0"/>
                <a:cs typeface="ＭＳ Ｐゴシック" charset="0"/>
              </a:rPr>
              <a:t>twitter.com/CSCfi</a:t>
            </a:r>
            <a:endParaRPr lang="en-US" sz="1200" b="0" i="0" u="none" strike="noStrike" kern="1200" baseline="0" dirty="0" smtClean="0">
              <a:solidFill>
                <a:srgbClr val="5E6A71"/>
              </a:solidFill>
              <a:latin typeface="Calibri" charset="0"/>
              <a:ea typeface="ＭＳ Ｐゴシック" charset="0"/>
              <a:cs typeface="ＭＳ Ｐゴシック" charset="0"/>
              <a:hlinkClick r:id="rId2"/>
            </a:endParaRPr>
          </a:p>
        </p:txBody>
      </p:sp>
      <p:sp>
        <p:nvSpPr>
          <p:cNvPr id="49" name="TextBox 48"/>
          <p:cNvSpPr txBox="1"/>
          <p:nvPr userDrawn="1"/>
        </p:nvSpPr>
        <p:spPr>
          <a:xfrm>
            <a:off x="7445893" y="5141018"/>
            <a:ext cx="3641179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pl-PL" sz="1200" b="0" i="0" u="none" strike="noStrike" kern="1200" baseline="0" dirty="0" smtClean="0">
                <a:solidFill>
                  <a:srgbClr val="5E6A71"/>
                </a:solidFill>
                <a:latin typeface="Calibri" charset="0"/>
                <a:ea typeface="ＭＳ Ｐゴシック" charset="0"/>
                <a:cs typeface="ＭＳ Ｐゴシック" charset="0"/>
              </a:rPr>
              <a:t>youtube.com/CSCfi</a:t>
            </a:r>
            <a:endParaRPr lang="pl-PL" sz="1200" b="0" i="0" u="none" strike="noStrike" kern="1200" baseline="0" dirty="0" smtClean="0">
              <a:solidFill>
                <a:srgbClr val="5E6A71"/>
              </a:solidFill>
              <a:latin typeface="Calibri" charset="0"/>
              <a:ea typeface="ＭＳ Ｐゴシック" charset="0"/>
              <a:cs typeface="ＭＳ Ｐゴシック" charset="0"/>
              <a:hlinkClick r:id="rId2"/>
            </a:endParaRPr>
          </a:p>
        </p:txBody>
      </p:sp>
      <p:sp>
        <p:nvSpPr>
          <p:cNvPr id="50" name="TextBox 49"/>
          <p:cNvSpPr txBox="1"/>
          <p:nvPr userDrawn="1"/>
        </p:nvSpPr>
        <p:spPr>
          <a:xfrm>
            <a:off x="7445893" y="5758812"/>
            <a:ext cx="4608778" cy="2954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rgbClr val="5E6A71"/>
                </a:solidFill>
                <a:latin typeface="Calibri" charset="0"/>
                <a:ea typeface="ＭＳ Ｐゴシック" charset="0"/>
                <a:cs typeface="ＭＳ Ｐゴシック" charset="0"/>
              </a:rPr>
              <a:t>linkedin.com/company/csc---it-center-for-science</a:t>
            </a:r>
          </a:p>
        </p:txBody>
      </p:sp>
      <p:sp>
        <p:nvSpPr>
          <p:cNvPr id="53" name="Text Placeholder 52"/>
          <p:cNvSpPr>
            <a:spLocks noGrp="1"/>
          </p:cNvSpPr>
          <p:nvPr>
            <p:ph type="body" sz="quarter" idx="10" hasCustomPrompt="1"/>
          </p:nvPr>
        </p:nvSpPr>
        <p:spPr>
          <a:xfrm>
            <a:off x="3072904" y="3864593"/>
            <a:ext cx="2618188" cy="385063"/>
          </a:xfrm>
        </p:spPr>
        <p:txBody>
          <a:bodyPr lIns="0" anchor="t"/>
          <a:lstStyle>
            <a:lvl1pPr marL="0" indent="0">
              <a:buNone/>
              <a:defRPr sz="1400" b="1">
                <a:solidFill>
                  <a:schemeClr val="tx1"/>
                </a:solidFill>
              </a:defRPr>
            </a:lvl1pPr>
            <a:lvl2pPr marL="347663" indent="0">
              <a:buFont typeface="Arial"/>
              <a:buNone/>
              <a:defRPr sz="1200"/>
            </a:lvl2pPr>
            <a:lvl3pPr marL="1143000" indent="0">
              <a:buFont typeface="Arial"/>
              <a:buNone/>
              <a:defRPr sz="1200"/>
            </a:lvl3pPr>
            <a:lvl4pPr marL="1477962" indent="0">
              <a:buNone/>
              <a:defRPr sz="1200"/>
            </a:lvl4pPr>
            <a:lvl5pPr marL="1935162" indent="0">
              <a:buNone/>
              <a:defRPr sz="1200"/>
            </a:lvl5pPr>
          </a:lstStyle>
          <a:p>
            <a:pPr lvl="0"/>
            <a:r>
              <a:rPr lang="fi-FI" dirty="0" smtClean="0"/>
              <a:t>Etunimi Sukunimi</a:t>
            </a:r>
          </a:p>
        </p:txBody>
      </p:sp>
      <p:sp>
        <p:nvSpPr>
          <p:cNvPr id="55" name="Picture Placeholder 54"/>
          <p:cNvSpPr>
            <a:spLocks noGrp="1"/>
          </p:cNvSpPr>
          <p:nvPr>
            <p:ph type="pic" sz="quarter" idx="11"/>
          </p:nvPr>
        </p:nvSpPr>
        <p:spPr>
          <a:xfrm>
            <a:off x="1102646" y="3938985"/>
            <a:ext cx="1657609" cy="1655807"/>
          </a:xfrm>
          <a:prstGeom prst="ellipse">
            <a:avLst/>
          </a:prstGeom>
        </p:spPr>
        <p:txBody>
          <a:bodyPr/>
          <a:lstStyle>
            <a:lvl1pPr marL="0" indent="0">
              <a:buFont typeface="Arial"/>
              <a:buNone/>
              <a:defRPr sz="1400"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57" name="Text Placeholder 56"/>
          <p:cNvSpPr>
            <a:spLocks noGrp="1"/>
          </p:cNvSpPr>
          <p:nvPr>
            <p:ph type="body" sz="quarter" idx="12" hasCustomPrompt="1"/>
          </p:nvPr>
        </p:nvSpPr>
        <p:spPr>
          <a:xfrm>
            <a:off x="3072903" y="4315527"/>
            <a:ext cx="2618189" cy="1717210"/>
          </a:xfrm>
        </p:spPr>
        <p:txBody>
          <a:bodyPr lIns="0"/>
          <a:lstStyle>
            <a:lvl1pPr marL="0" indent="0">
              <a:lnSpc>
                <a:spcPct val="110000"/>
              </a:lnSpc>
              <a:spcBef>
                <a:spcPts val="0"/>
              </a:spcBef>
              <a:buNone/>
              <a:defRPr sz="1200"/>
            </a:lvl1pPr>
            <a:lvl2pPr marL="690563" indent="-342900">
              <a:buFont typeface="Arial"/>
              <a:buChar char="•"/>
              <a:defRPr sz="1400"/>
            </a:lvl2pPr>
            <a:lvl3pPr marL="1428750" indent="-285750">
              <a:buFont typeface="Arial"/>
              <a:buChar char="•"/>
              <a:defRPr sz="1200"/>
            </a:lvl3pPr>
            <a:lvl4pPr>
              <a:defRPr sz="1100"/>
            </a:lvl4pPr>
            <a:lvl5pPr>
              <a:defRPr sz="900"/>
            </a:lvl5pPr>
          </a:lstStyle>
          <a:p>
            <a:pPr lvl="0"/>
            <a:r>
              <a:rPr lang="fi-FI" dirty="0" smtClean="0"/>
              <a:t>Tittelit ja yhteystiedot</a:t>
            </a:r>
            <a:endParaRPr lang="en-US" dirty="0"/>
          </a:p>
        </p:txBody>
      </p:sp>
      <p:cxnSp>
        <p:nvCxnSpPr>
          <p:cNvPr id="61" name="Straight Connector 60"/>
          <p:cNvCxnSpPr/>
          <p:nvPr userDrawn="1"/>
        </p:nvCxnSpPr>
        <p:spPr>
          <a:xfrm>
            <a:off x="6096000" y="3862343"/>
            <a:ext cx="0" cy="2202232"/>
          </a:xfrm>
          <a:prstGeom prst="line">
            <a:avLst/>
          </a:prstGeom>
          <a:ln w="9525">
            <a:solidFill>
              <a:schemeClr val="accent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2" name="Group 71"/>
          <p:cNvGrpSpPr/>
          <p:nvPr userDrawn="1"/>
        </p:nvGrpSpPr>
        <p:grpSpPr>
          <a:xfrm>
            <a:off x="4941995" y="1324732"/>
            <a:ext cx="2308011" cy="1465997"/>
            <a:chOff x="3018474" y="609992"/>
            <a:chExt cx="2171462" cy="1379264"/>
          </a:xfrm>
        </p:grpSpPr>
        <p:sp>
          <p:nvSpPr>
            <p:cNvPr id="73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679 w 680"/>
                <a:gd name="T1" fmla="*/ 340 h 341"/>
                <a:gd name="T2" fmla="*/ 663 w 680"/>
                <a:gd name="T3" fmla="*/ 330 h 341"/>
                <a:gd name="T4" fmla="*/ 16 w 680"/>
                <a:gd name="T5" fmla="*/ 17 h 341"/>
                <a:gd name="T6" fmla="*/ 0 w 680"/>
                <a:gd name="T7" fmla="*/ 0 h 341"/>
                <a:gd name="T8" fmla="*/ 679 w 680"/>
                <a:gd name="T9" fmla="*/ 0 h 341"/>
                <a:gd name="T10" fmla="*/ 679 w 680"/>
                <a:gd name="T11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15 w 679"/>
                <a:gd name="T3" fmla="*/ 10 h 342"/>
                <a:gd name="T4" fmla="*/ 662 w 679"/>
                <a:gd name="T5" fmla="*/ 324 h 342"/>
                <a:gd name="T6" fmla="*/ 678 w 679"/>
                <a:gd name="T7" fmla="*/ 341 h 342"/>
                <a:gd name="T8" fmla="*/ 0 w 679"/>
                <a:gd name="T9" fmla="*/ 341 h 342"/>
                <a:gd name="T10" fmla="*/ 0 w 679"/>
                <a:gd name="T1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Freeform 3"/>
            <p:cNvSpPr>
              <a:spLocks noChangeArrowheads="1"/>
            </p:cNvSpPr>
            <p:nvPr/>
          </p:nvSpPr>
          <p:spPr bwMode="auto">
            <a:xfrm>
              <a:off x="3768229" y="1798283"/>
              <a:ext cx="650731" cy="190973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" name="Rectangle 4"/>
          <p:cNvSpPr/>
          <p:nvPr userDrawn="1"/>
        </p:nvSpPr>
        <p:spPr>
          <a:xfrm>
            <a:off x="-7169" y="6660009"/>
            <a:ext cx="161058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/>
                <a:ea typeface="ＭＳ Ｐゴシック" charset="0"/>
                <a:cs typeface="ＭＳ Ｐゴシック" charset="0"/>
              </a:rPr>
              <a:t>Kuvat </a:t>
            </a:r>
            <a:r>
              <a:rPr kumimoji="0" lang="fi-FI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/>
                <a:ea typeface="ＭＳ Ｐゴシック" charset="0"/>
                <a:cs typeface="ＭＳ Ｐゴシック" charset="0"/>
              </a:rPr>
              <a:t>CSC:n</a:t>
            </a:r>
            <a:r>
              <a:rPr kumimoji="0" lang="fi-FI" sz="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/>
                <a:ea typeface="ＭＳ Ｐゴシック" charset="0"/>
                <a:cs typeface="ＭＳ Ｐゴシック" charset="0"/>
              </a:rPr>
              <a:t> arkisto ja </a:t>
            </a:r>
            <a:r>
              <a:rPr kumimoji="0" lang="fi-FI" sz="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ndara"/>
                <a:ea typeface="ＭＳ Ｐゴシック" charset="0"/>
                <a:cs typeface="ＭＳ Ｐゴシック" charset="0"/>
              </a:rPr>
              <a:t>Thinkstock</a:t>
            </a:r>
            <a:endParaRPr kumimoji="0" lang="fi-FI" sz="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ndara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77478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latin typeface="Corbel"/>
                <a:cs typeface="Corbe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4137FA-E41A-9F4F-917A-8F177691A111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46539-7FEE-8846-9EF1-6D13C0293C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81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  <a:lvl5pPr>
              <a:defRPr>
                <a:latin typeface="Corbel"/>
                <a:cs typeface="Corbel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705A6-8DDF-1C4F-ABC5-BFD00CBFE5CA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605DE2-1972-E240-9BF7-5A80054B6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125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5091289" cy="4525963"/>
          </a:xfrm>
        </p:spPr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3"/>
          </p:nvPr>
        </p:nvSpPr>
        <p:spPr>
          <a:xfrm>
            <a:off x="6071720" y="1600203"/>
            <a:ext cx="4815788" cy="4525963"/>
          </a:xfrm>
        </p:spPr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1" y="274637"/>
            <a:ext cx="1027790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A9AA3-72D7-454A-A8FC-8A63A121CD42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2EB33-AE32-4D46-BAA6-3F61AB03C9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10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0" y="1600203"/>
            <a:ext cx="5105400" cy="4525963"/>
          </a:xfrm>
        </p:spPr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2" y="274637"/>
            <a:ext cx="10328079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110820" y="1601179"/>
            <a:ext cx="4826862" cy="4523889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43058-08DE-5548-AE18-25A82C21D8DB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EF31D-86B6-E043-A324-1F063F1F0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2533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068698" y="1"/>
            <a:ext cx="4123302" cy="6693881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599" y="1600203"/>
            <a:ext cx="6911623" cy="4525963"/>
          </a:xfrm>
        </p:spPr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3" y="274637"/>
            <a:ext cx="691162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FE8AED-7DB3-5946-952B-E3CE25BCD9E5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>
          <a:xfrm>
            <a:off x="3086101" y="6378575"/>
            <a:ext cx="4982598" cy="31530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BEF31D-86B6-E043-A324-1F063F1F02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28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_Picture_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09601" y="1600203"/>
            <a:ext cx="3143956" cy="4525963"/>
          </a:xfrm>
        </p:spPr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2" y="274637"/>
            <a:ext cx="10328079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158911" y="1601180"/>
            <a:ext cx="3361415" cy="2128644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747988" y="1600203"/>
            <a:ext cx="3189694" cy="2128644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158911" y="3998499"/>
            <a:ext cx="3361415" cy="2128644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7747988" y="3997522"/>
            <a:ext cx="3189694" cy="2128644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0" name="Date Placeholder 4"/>
          <p:cNvSpPr>
            <a:spLocks noGrp="1"/>
          </p:cNvSpPr>
          <p:nvPr>
            <p:ph type="dt" sz="half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B6033-9488-164F-B24E-43104BB406D9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15" name="Footer Placeholder 5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4CDDB-25ED-6C4C-973B-8EDD9A222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580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Picture_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6339104" y="1598129"/>
            <a:ext cx="4598577" cy="4525963"/>
          </a:xfrm>
        </p:spPr>
        <p:txBody>
          <a:bodyPr/>
          <a:lstStyle>
            <a:lvl2pPr marL="525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2pPr>
            <a:lvl3pPr marL="13194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3pPr>
            <a:lvl4pPr marL="1776600" marR="0" indent="-176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lvl4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609602" y="274637"/>
            <a:ext cx="10328079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609602" y="1600203"/>
            <a:ext cx="5260620" cy="4523889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2C668-811C-D749-84AA-70952A2FDF09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214A9-2E80-A54A-99CE-FD90769D3F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1605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slideLayout" Target="../slideLayouts/slideLayout26.xml"/><Relationship Id="rId27" Type="http://schemas.openxmlformats.org/officeDocument/2006/relationships/slideLayout" Target="../slideLayouts/slideLayout27.xml"/><Relationship Id="rId28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09600" y="249238"/>
            <a:ext cx="10323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1" y="1600200"/>
            <a:ext cx="822546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/>
              <a:t>Click</a:t>
            </a:r>
            <a:r>
              <a:rPr lang="fi-FI" dirty="0"/>
              <a:t> to </a:t>
            </a:r>
            <a:r>
              <a:rPr lang="fi-FI" dirty="0" err="1"/>
              <a:t>edit</a:t>
            </a:r>
            <a:r>
              <a:rPr lang="fi-FI" dirty="0"/>
              <a:t> </a:t>
            </a:r>
            <a:r>
              <a:rPr lang="fi-FI" dirty="0" err="1"/>
              <a:t>Master</a:t>
            </a:r>
            <a:r>
              <a:rPr lang="fi-FI" dirty="0"/>
              <a:t> </a:t>
            </a:r>
            <a:r>
              <a:rPr lang="fi-FI" dirty="0" err="1"/>
              <a:t>text</a:t>
            </a:r>
            <a:r>
              <a:rPr lang="fi-FI" dirty="0"/>
              <a:t> </a:t>
            </a:r>
            <a:r>
              <a:rPr lang="fi-FI" dirty="0" err="1"/>
              <a:t>styles</a:t>
            </a:r>
            <a:endParaRPr lang="fi-FI" dirty="0"/>
          </a:p>
          <a:p>
            <a:pPr lvl="1"/>
            <a:r>
              <a:rPr lang="fi-FI" dirty="0"/>
              <a:t>Second </a:t>
            </a:r>
            <a:r>
              <a:rPr lang="fi-FI" dirty="0" err="1"/>
              <a:t>level</a:t>
            </a:r>
            <a:r>
              <a:rPr lang="fi-FI" dirty="0"/>
              <a:t> </a:t>
            </a:r>
          </a:p>
          <a:p>
            <a:pPr lvl="2"/>
            <a:r>
              <a:rPr lang="fi-FI" dirty="0"/>
              <a:t>Third </a:t>
            </a:r>
            <a:r>
              <a:rPr lang="fi-FI" dirty="0" err="1"/>
              <a:t>level</a:t>
            </a:r>
            <a:endParaRPr lang="fi-FI" dirty="0"/>
          </a:p>
          <a:p>
            <a:pPr lvl="3"/>
            <a:r>
              <a:rPr lang="fi-FI" dirty="0" err="1"/>
              <a:t>Forth</a:t>
            </a:r>
            <a:r>
              <a:rPr lang="fi-FI" dirty="0"/>
              <a:t> </a:t>
            </a:r>
            <a:r>
              <a:rPr lang="fi-FI" dirty="0" err="1"/>
              <a:t>level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24013" y="6378575"/>
            <a:ext cx="1300162" cy="315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accent3">
                    <a:lumMod val="75000"/>
                  </a:schemeClr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9ABD1701-F4AF-1F41-8950-0E1F5E113071}" type="datetime1">
              <a:rPr lang="fi-FI" smtClean="0"/>
              <a:pPr>
                <a:defRPr/>
              </a:pPr>
              <a:t>13/03/18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6100" y="6378575"/>
            <a:ext cx="5748961" cy="315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dirty="0" smtClean="0">
                <a:solidFill>
                  <a:schemeClr val="accent3">
                    <a:lumMod val="75000"/>
                  </a:schemeClr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9600" y="6378575"/>
            <a:ext cx="862013" cy="315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 b="0" smtClean="0">
                <a:solidFill>
                  <a:schemeClr val="accent3">
                    <a:lumMod val="75000"/>
                  </a:schemeClr>
                </a:solidFill>
                <a:latin typeface="Corbel"/>
                <a:ea typeface="+mn-ea"/>
                <a:cs typeface="Corbel"/>
              </a:defRPr>
            </a:lvl1pPr>
          </a:lstStyle>
          <a:p>
            <a:pPr>
              <a:defRPr/>
            </a:pPr>
            <a:fld id="{62274664-D7F7-DF47-875D-06D374E61B9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11146557" y="371002"/>
            <a:ext cx="630858" cy="400707"/>
            <a:chOff x="3018474" y="609992"/>
            <a:chExt cx="2171462" cy="1379264"/>
          </a:xfrm>
        </p:grpSpPr>
        <p:sp>
          <p:nvSpPr>
            <p:cNvPr id="19" name="Freeform 1"/>
            <p:cNvSpPr>
              <a:spLocks noChangeArrowheads="1"/>
            </p:cNvSpPr>
            <p:nvPr/>
          </p:nvSpPr>
          <p:spPr bwMode="auto">
            <a:xfrm>
              <a:off x="3018474" y="1154623"/>
              <a:ext cx="1089266" cy="544636"/>
            </a:xfrm>
            <a:custGeom>
              <a:avLst/>
              <a:gdLst>
                <a:gd name="T0" fmla="*/ 679 w 680"/>
                <a:gd name="T1" fmla="*/ 340 h 341"/>
                <a:gd name="T2" fmla="*/ 663 w 680"/>
                <a:gd name="T3" fmla="*/ 330 h 341"/>
                <a:gd name="T4" fmla="*/ 16 w 680"/>
                <a:gd name="T5" fmla="*/ 17 h 341"/>
                <a:gd name="T6" fmla="*/ 0 w 680"/>
                <a:gd name="T7" fmla="*/ 0 h 341"/>
                <a:gd name="T8" fmla="*/ 679 w 680"/>
                <a:gd name="T9" fmla="*/ 0 h 341"/>
                <a:gd name="T10" fmla="*/ 679 w 680"/>
                <a:gd name="T11" fmla="*/ 34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80" h="341">
                  <a:moveTo>
                    <a:pt x="679" y="340"/>
                  </a:moveTo>
                  <a:cubicBezTo>
                    <a:pt x="679" y="340"/>
                    <a:pt x="664" y="337"/>
                    <a:pt x="663" y="330"/>
                  </a:cubicBezTo>
                  <a:cubicBezTo>
                    <a:pt x="649" y="17"/>
                    <a:pt x="620" y="29"/>
                    <a:pt x="16" y="17"/>
                  </a:cubicBezTo>
                  <a:cubicBezTo>
                    <a:pt x="4" y="16"/>
                    <a:pt x="0" y="0"/>
                    <a:pt x="0" y="0"/>
                  </a:cubicBezTo>
                  <a:lnTo>
                    <a:pt x="679" y="0"/>
                  </a:lnTo>
                  <a:lnTo>
                    <a:pt x="679" y="340"/>
                  </a:lnTo>
                </a:path>
              </a:pathLst>
            </a:custGeom>
            <a:solidFill>
              <a:schemeClr val="tx1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Freeform 2"/>
            <p:cNvSpPr>
              <a:spLocks noChangeArrowheads="1"/>
            </p:cNvSpPr>
            <p:nvPr/>
          </p:nvSpPr>
          <p:spPr bwMode="auto">
            <a:xfrm>
              <a:off x="4100670" y="609992"/>
              <a:ext cx="1089266" cy="551706"/>
            </a:xfrm>
            <a:custGeom>
              <a:avLst/>
              <a:gdLst>
                <a:gd name="T0" fmla="*/ 0 w 679"/>
                <a:gd name="T1" fmla="*/ 0 h 342"/>
                <a:gd name="T2" fmla="*/ 15 w 679"/>
                <a:gd name="T3" fmla="*/ 10 h 342"/>
                <a:gd name="T4" fmla="*/ 662 w 679"/>
                <a:gd name="T5" fmla="*/ 324 h 342"/>
                <a:gd name="T6" fmla="*/ 678 w 679"/>
                <a:gd name="T7" fmla="*/ 341 h 342"/>
                <a:gd name="T8" fmla="*/ 0 w 679"/>
                <a:gd name="T9" fmla="*/ 341 h 342"/>
                <a:gd name="T10" fmla="*/ 0 w 679"/>
                <a:gd name="T11" fmla="*/ 0 h 3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9" h="342">
                  <a:moveTo>
                    <a:pt x="0" y="0"/>
                  </a:moveTo>
                  <a:cubicBezTo>
                    <a:pt x="0" y="0"/>
                    <a:pt x="15" y="3"/>
                    <a:pt x="15" y="10"/>
                  </a:cubicBezTo>
                  <a:cubicBezTo>
                    <a:pt x="28" y="324"/>
                    <a:pt x="57" y="312"/>
                    <a:pt x="662" y="324"/>
                  </a:cubicBezTo>
                  <a:cubicBezTo>
                    <a:pt x="673" y="325"/>
                    <a:pt x="678" y="341"/>
                    <a:pt x="678" y="341"/>
                  </a:cubicBezTo>
                  <a:lnTo>
                    <a:pt x="0" y="341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Freeform 3"/>
            <p:cNvSpPr>
              <a:spLocks noChangeArrowheads="1"/>
            </p:cNvSpPr>
            <p:nvPr/>
          </p:nvSpPr>
          <p:spPr bwMode="auto">
            <a:xfrm>
              <a:off x="3768229" y="1798283"/>
              <a:ext cx="650731" cy="190973"/>
            </a:xfrm>
            <a:custGeom>
              <a:avLst/>
              <a:gdLst>
                <a:gd name="T0" fmla="*/ 402 w 405"/>
                <a:gd name="T1" fmla="*/ 13 h 120"/>
                <a:gd name="T2" fmla="*/ 400 w 405"/>
                <a:gd name="T3" fmla="*/ 12 h 120"/>
                <a:gd name="T4" fmla="*/ 397 w 405"/>
                <a:gd name="T5" fmla="*/ 13 h 120"/>
                <a:gd name="T6" fmla="*/ 387 w 405"/>
                <a:gd name="T7" fmla="*/ 7 h 120"/>
                <a:gd name="T8" fmla="*/ 361 w 405"/>
                <a:gd name="T9" fmla="*/ 0 h 120"/>
                <a:gd name="T10" fmla="*/ 307 w 405"/>
                <a:gd name="T11" fmla="*/ 60 h 120"/>
                <a:gd name="T12" fmla="*/ 360 w 405"/>
                <a:gd name="T13" fmla="*/ 119 h 120"/>
                <a:gd name="T14" fmla="*/ 401 w 405"/>
                <a:gd name="T15" fmla="*/ 104 h 120"/>
                <a:gd name="T16" fmla="*/ 402 w 405"/>
                <a:gd name="T17" fmla="*/ 104 h 120"/>
                <a:gd name="T18" fmla="*/ 404 w 405"/>
                <a:gd name="T19" fmla="*/ 104 h 120"/>
                <a:gd name="T20" fmla="*/ 389 w 405"/>
                <a:gd name="T21" fmla="*/ 85 h 120"/>
                <a:gd name="T22" fmla="*/ 388 w 405"/>
                <a:gd name="T23" fmla="*/ 85 h 120"/>
                <a:gd name="T24" fmla="*/ 388 w 405"/>
                <a:gd name="T25" fmla="*/ 88 h 120"/>
                <a:gd name="T26" fmla="*/ 361 w 405"/>
                <a:gd name="T27" fmla="*/ 103 h 120"/>
                <a:gd name="T28" fmla="*/ 326 w 405"/>
                <a:gd name="T29" fmla="*/ 59 h 120"/>
                <a:gd name="T30" fmla="*/ 361 w 405"/>
                <a:gd name="T31" fmla="*/ 16 h 120"/>
                <a:gd name="T32" fmla="*/ 387 w 405"/>
                <a:gd name="T33" fmla="*/ 29 h 120"/>
                <a:gd name="T34" fmla="*/ 387 w 405"/>
                <a:gd name="T35" fmla="*/ 32 h 120"/>
                <a:gd name="T36" fmla="*/ 389 w 405"/>
                <a:gd name="T37" fmla="*/ 33 h 120"/>
                <a:gd name="T38" fmla="*/ 402 w 405"/>
                <a:gd name="T39" fmla="*/ 13 h 120"/>
                <a:gd name="T40" fmla="*/ 156 w 405"/>
                <a:gd name="T41" fmla="*/ 106 h 120"/>
                <a:gd name="T42" fmla="*/ 158 w 405"/>
                <a:gd name="T43" fmla="*/ 106 h 120"/>
                <a:gd name="T44" fmla="*/ 160 w 405"/>
                <a:gd name="T45" fmla="*/ 105 h 120"/>
                <a:gd name="T46" fmla="*/ 204 w 405"/>
                <a:gd name="T47" fmla="*/ 119 h 120"/>
                <a:gd name="T48" fmla="*/ 246 w 405"/>
                <a:gd name="T49" fmla="*/ 83 h 120"/>
                <a:gd name="T50" fmla="*/ 178 w 405"/>
                <a:gd name="T51" fmla="*/ 33 h 120"/>
                <a:gd name="T52" fmla="*/ 202 w 405"/>
                <a:gd name="T53" fmla="*/ 16 h 120"/>
                <a:gd name="T54" fmla="*/ 231 w 405"/>
                <a:gd name="T55" fmla="*/ 31 h 120"/>
                <a:gd name="T56" fmla="*/ 231 w 405"/>
                <a:gd name="T57" fmla="*/ 32 h 120"/>
                <a:gd name="T58" fmla="*/ 233 w 405"/>
                <a:gd name="T59" fmla="*/ 33 h 120"/>
                <a:gd name="T60" fmla="*/ 244 w 405"/>
                <a:gd name="T61" fmla="*/ 9 h 120"/>
                <a:gd name="T62" fmla="*/ 243 w 405"/>
                <a:gd name="T63" fmla="*/ 9 h 120"/>
                <a:gd name="T64" fmla="*/ 239 w 405"/>
                <a:gd name="T65" fmla="*/ 11 h 120"/>
                <a:gd name="T66" fmla="*/ 228 w 405"/>
                <a:gd name="T67" fmla="*/ 5 h 120"/>
                <a:gd name="T68" fmla="*/ 203 w 405"/>
                <a:gd name="T69" fmla="*/ 0 h 120"/>
                <a:gd name="T70" fmla="*/ 160 w 405"/>
                <a:gd name="T71" fmla="*/ 34 h 120"/>
                <a:gd name="T72" fmla="*/ 227 w 405"/>
                <a:gd name="T73" fmla="*/ 84 h 120"/>
                <a:gd name="T74" fmla="*/ 205 w 405"/>
                <a:gd name="T75" fmla="*/ 103 h 120"/>
                <a:gd name="T76" fmla="*/ 169 w 405"/>
                <a:gd name="T77" fmla="*/ 86 h 120"/>
                <a:gd name="T78" fmla="*/ 169 w 405"/>
                <a:gd name="T79" fmla="*/ 84 h 120"/>
                <a:gd name="T80" fmla="*/ 168 w 405"/>
                <a:gd name="T81" fmla="*/ 83 h 120"/>
                <a:gd name="T82" fmla="*/ 156 w 405"/>
                <a:gd name="T83" fmla="*/ 106 h 120"/>
                <a:gd name="T84" fmla="*/ 94 w 405"/>
                <a:gd name="T85" fmla="*/ 13 h 120"/>
                <a:gd name="T86" fmla="*/ 92 w 405"/>
                <a:gd name="T87" fmla="*/ 12 h 120"/>
                <a:gd name="T88" fmla="*/ 90 w 405"/>
                <a:gd name="T89" fmla="*/ 13 h 120"/>
                <a:gd name="T90" fmla="*/ 79 w 405"/>
                <a:gd name="T91" fmla="*/ 7 h 120"/>
                <a:gd name="T92" fmla="*/ 53 w 405"/>
                <a:gd name="T93" fmla="*/ 0 h 120"/>
                <a:gd name="T94" fmla="*/ 0 w 405"/>
                <a:gd name="T95" fmla="*/ 60 h 120"/>
                <a:gd name="T96" fmla="*/ 53 w 405"/>
                <a:gd name="T97" fmla="*/ 119 h 120"/>
                <a:gd name="T98" fmla="*/ 93 w 405"/>
                <a:gd name="T99" fmla="*/ 104 h 120"/>
                <a:gd name="T100" fmla="*/ 95 w 405"/>
                <a:gd name="T101" fmla="*/ 104 h 120"/>
                <a:gd name="T102" fmla="*/ 96 w 405"/>
                <a:gd name="T103" fmla="*/ 104 h 120"/>
                <a:gd name="T104" fmla="*/ 82 w 405"/>
                <a:gd name="T105" fmla="*/ 85 h 120"/>
                <a:gd name="T106" fmla="*/ 80 w 405"/>
                <a:gd name="T107" fmla="*/ 85 h 120"/>
                <a:gd name="T108" fmla="*/ 81 w 405"/>
                <a:gd name="T109" fmla="*/ 88 h 120"/>
                <a:gd name="T110" fmla="*/ 54 w 405"/>
                <a:gd name="T111" fmla="*/ 103 h 120"/>
                <a:gd name="T112" fmla="*/ 19 w 405"/>
                <a:gd name="T113" fmla="*/ 59 h 120"/>
                <a:gd name="T114" fmla="*/ 53 w 405"/>
                <a:gd name="T115" fmla="*/ 16 h 120"/>
                <a:gd name="T116" fmla="*/ 79 w 405"/>
                <a:gd name="T117" fmla="*/ 29 h 120"/>
                <a:gd name="T118" fmla="*/ 79 w 405"/>
                <a:gd name="T119" fmla="*/ 32 h 120"/>
                <a:gd name="T120" fmla="*/ 81 w 405"/>
                <a:gd name="T121" fmla="*/ 33 h 120"/>
                <a:gd name="T122" fmla="*/ 94 w 405"/>
                <a:gd name="T123" fmla="*/ 13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05" h="120">
                  <a:moveTo>
                    <a:pt x="402" y="13"/>
                  </a:moveTo>
                  <a:lnTo>
                    <a:pt x="400" y="12"/>
                  </a:lnTo>
                  <a:cubicBezTo>
                    <a:pt x="399" y="12"/>
                    <a:pt x="399" y="13"/>
                    <a:pt x="397" y="13"/>
                  </a:cubicBezTo>
                  <a:cubicBezTo>
                    <a:pt x="396" y="13"/>
                    <a:pt x="392" y="10"/>
                    <a:pt x="387" y="7"/>
                  </a:cubicBezTo>
                  <a:cubicBezTo>
                    <a:pt x="381" y="3"/>
                    <a:pt x="372" y="0"/>
                    <a:pt x="361" y="0"/>
                  </a:cubicBezTo>
                  <a:cubicBezTo>
                    <a:pt x="326" y="0"/>
                    <a:pt x="307" y="29"/>
                    <a:pt x="307" y="60"/>
                  </a:cubicBezTo>
                  <a:cubicBezTo>
                    <a:pt x="307" y="91"/>
                    <a:pt x="326" y="119"/>
                    <a:pt x="360" y="119"/>
                  </a:cubicBezTo>
                  <a:cubicBezTo>
                    <a:pt x="387" y="119"/>
                    <a:pt x="394" y="104"/>
                    <a:pt x="401" y="104"/>
                  </a:cubicBezTo>
                  <a:cubicBezTo>
                    <a:pt x="402" y="104"/>
                    <a:pt x="402" y="104"/>
                    <a:pt x="402" y="104"/>
                  </a:cubicBezTo>
                  <a:lnTo>
                    <a:pt x="404" y="104"/>
                  </a:lnTo>
                  <a:lnTo>
                    <a:pt x="389" y="85"/>
                  </a:lnTo>
                  <a:lnTo>
                    <a:pt x="388" y="85"/>
                  </a:lnTo>
                  <a:cubicBezTo>
                    <a:pt x="388" y="86"/>
                    <a:pt x="388" y="87"/>
                    <a:pt x="388" y="88"/>
                  </a:cubicBezTo>
                  <a:cubicBezTo>
                    <a:pt x="388" y="96"/>
                    <a:pt x="375" y="104"/>
                    <a:pt x="361" y="103"/>
                  </a:cubicBezTo>
                  <a:cubicBezTo>
                    <a:pt x="336" y="103"/>
                    <a:pt x="326" y="82"/>
                    <a:pt x="326" y="59"/>
                  </a:cubicBezTo>
                  <a:cubicBezTo>
                    <a:pt x="326" y="38"/>
                    <a:pt x="337" y="16"/>
                    <a:pt x="361" y="16"/>
                  </a:cubicBezTo>
                  <a:cubicBezTo>
                    <a:pt x="374" y="16"/>
                    <a:pt x="387" y="23"/>
                    <a:pt x="387" y="29"/>
                  </a:cubicBezTo>
                  <a:cubicBezTo>
                    <a:pt x="387" y="31"/>
                    <a:pt x="387" y="32"/>
                    <a:pt x="387" y="32"/>
                  </a:cubicBezTo>
                  <a:lnTo>
                    <a:pt x="389" y="33"/>
                  </a:lnTo>
                  <a:lnTo>
                    <a:pt x="402" y="13"/>
                  </a:lnTo>
                  <a:close/>
                  <a:moveTo>
                    <a:pt x="156" y="106"/>
                  </a:moveTo>
                  <a:lnTo>
                    <a:pt x="158" y="106"/>
                  </a:lnTo>
                  <a:cubicBezTo>
                    <a:pt x="159" y="106"/>
                    <a:pt x="160" y="105"/>
                    <a:pt x="160" y="105"/>
                  </a:cubicBezTo>
                  <a:cubicBezTo>
                    <a:pt x="162" y="105"/>
                    <a:pt x="175" y="119"/>
                    <a:pt x="204" y="119"/>
                  </a:cubicBezTo>
                  <a:cubicBezTo>
                    <a:pt x="229" y="119"/>
                    <a:pt x="246" y="105"/>
                    <a:pt x="246" y="83"/>
                  </a:cubicBezTo>
                  <a:cubicBezTo>
                    <a:pt x="246" y="36"/>
                    <a:pt x="178" y="59"/>
                    <a:pt x="178" y="33"/>
                  </a:cubicBezTo>
                  <a:cubicBezTo>
                    <a:pt x="178" y="24"/>
                    <a:pt x="184" y="16"/>
                    <a:pt x="202" y="16"/>
                  </a:cubicBezTo>
                  <a:cubicBezTo>
                    <a:pt x="216" y="16"/>
                    <a:pt x="231" y="22"/>
                    <a:pt x="231" y="31"/>
                  </a:cubicBezTo>
                  <a:lnTo>
                    <a:pt x="231" y="32"/>
                  </a:lnTo>
                  <a:lnTo>
                    <a:pt x="233" y="33"/>
                  </a:lnTo>
                  <a:lnTo>
                    <a:pt x="244" y="9"/>
                  </a:lnTo>
                  <a:lnTo>
                    <a:pt x="243" y="9"/>
                  </a:lnTo>
                  <a:cubicBezTo>
                    <a:pt x="241" y="10"/>
                    <a:pt x="240" y="11"/>
                    <a:pt x="239" y="11"/>
                  </a:cubicBezTo>
                  <a:cubicBezTo>
                    <a:pt x="237" y="11"/>
                    <a:pt x="234" y="8"/>
                    <a:pt x="228" y="5"/>
                  </a:cubicBezTo>
                  <a:cubicBezTo>
                    <a:pt x="222" y="3"/>
                    <a:pt x="215" y="0"/>
                    <a:pt x="203" y="0"/>
                  </a:cubicBezTo>
                  <a:cubicBezTo>
                    <a:pt x="178" y="0"/>
                    <a:pt x="160" y="12"/>
                    <a:pt x="160" y="34"/>
                  </a:cubicBezTo>
                  <a:cubicBezTo>
                    <a:pt x="160" y="79"/>
                    <a:pt x="227" y="55"/>
                    <a:pt x="227" y="84"/>
                  </a:cubicBezTo>
                  <a:cubicBezTo>
                    <a:pt x="227" y="97"/>
                    <a:pt x="218" y="103"/>
                    <a:pt x="205" y="103"/>
                  </a:cubicBezTo>
                  <a:cubicBezTo>
                    <a:pt x="189" y="103"/>
                    <a:pt x="169" y="94"/>
                    <a:pt x="169" y="86"/>
                  </a:cubicBezTo>
                  <a:cubicBezTo>
                    <a:pt x="169" y="85"/>
                    <a:pt x="169" y="84"/>
                    <a:pt x="169" y="84"/>
                  </a:cubicBezTo>
                  <a:lnTo>
                    <a:pt x="168" y="83"/>
                  </a:lnTo>
                  <a:lnTo>
                    <a:pt x="156" y="106"/>
                  </a:lnTo>
                  <a:close/>
                  <a:moveTo>
                    <a:pt x="94" y="13"/>
                  </a:moveTo>
                  <a:lnTo>
                    <a:pt x="92" y="12"/>
                  </a:lnTo>
                  <a:cubicBezTo>
                    <a:pt x="92" y="12"/>
                    <a:pt x="91" y="13"/>
                    <a:pt x="90" y="13"/>
                  </a:cubicBezTo>
                  <a:cubicBezTo>
                    <a:pt x="88" y="13"/>
                    <a:pt x="85" y="10"/>
                    <a:pt x="79" y="7"/>
                  </a:cubicBezTo>
                  <a:cubicBezTo>
                    <a:pt x="73" y="3"/>
                    <a:pt x="65" y="0"/>
                    <a:pt x="53" y="0"/>
                  </a:cubicBezTo>
                  <a:cubicBezTo>
                    <a:pt x="19" y="0"/>
                    <a:pt x="0" y="29"/>
                    <a:pt x="0" y="60"/>
                  </a:cubicBezTo>
                  <a:cubicBezTo>
                    <a:pt x="0" y="91"/>
                    <a:pt x="19" y="119"/>
                    <a:pt x="53" y="119"/>
                  </a:cubicBezTo>
                  <a:cubicBezTo>
                    <a:pt x="79" y="119"/>
                    <a:pt x="87" y="104"/>
                    <a:pt x="93" y="104"/>
                  </a:cubicBezTo>
                  <a:cubicBezTo>
                    <a:pt x="94" y="104"/>
                    <a:pt x="95" y="104"/>
                    <a:pt x="95" y="104"/>
                  </a:cubicBezTo>
                  <a:lnTo>
                    <a:pt x="96" y="104"/>
                  </a:lnTo>
                  <a:lnTo>
                    <a:pt x="82" y="85"/>
                  </a:lnTo>
                  <a:lnTo>
                    <a:pt x="80" y="85"/>
                  </a:lnTo>
                  <a:cubicBezTo>
                    <a:pt x="81" y="86"/>
                    <a:pt x="81" y="87"/>
                    <a:pt x="81" y="88"/>
                  </a:cubicBezTo>
                  <a:cubicBezTo>
                    <a:pt x="81" y="96"/>
                    <a:pt x="67" y="104"/>
                    <a:pt x="54" y="103"/>
                  </a:cubicBezTo>
                  <a:cubicBezTo>
                    <a:pt x="29" y="103"/>
                    <a:pt x="19" y="82"/>
                    <a:pt x="19" y="59"/>
                  </a:cubicBezTo>
                  <a:cubicBezTo>
                    <a:pt x="19" y="38"/>
                    <a:pt x="29" y="16"/>
                    <a:pt x="53" y="16"/>
                  </a:cubicBezTo>
                  <a:cubicBezTo>
                    <a:pt x="66" y="16"/>
                    <a:pt x="79" y="23"/>
                    <a:pt x="79" y="29"/>
                  </a:cubicBezTo>
                  <a:cubicBezTo>
                    <a:pt x="79" y="31"/>
                    <a:pt x="79" y="32"/>
                    <a:pt x="79" y="32"/>
                  </a:cubicBezTo>
                  <a:lnTo>
                    <a:pt x="81" y="33"/>
                  </a:lnTo>
                  <a:lnTo>
                    <a:pt x="94" y="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3" name="Rectangle 12"/>
          <p:cNvSpPr/>
          <p:nvPr/>
        </p:nvSpPr>
        <p:spPr>
          <a:xfrm>
            <a:off x="6076949" y="6693882"/>
            <a:ext cx="6115050" cy="16411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9110217" y="6693882"/>
            <a:ext cx="3081783" cy="164118"/>
          </a:xfrm>
          <a:prstGeom prst="rect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1" y="6693882"/>
            <a:ext cx="6083301" cy="164118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orbe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737" r:id="rId2"/>
    <p:sldLayoutId id="2147483697" r:id="rId3"/>
    <p:sldLayoutId id="2147483698" r:id="rId4"/>
    <p:sldLayoutId id="2147483699" r:id="rId5"/>
    <p:sldLayoutId id="2147483700" r:id="rId6"/>
    <p:sldLayoutId id="2147483721" r:id="rId7"/>
    <p:sldLayoutId id="2147483701" r:id="rId8"/>
    <p:sldLayoutId id="2147483702" r:id="rId9"/>
    <p:sldLayoutId id="2147483703" r:id="rId10"/>
    <p:sldLayoutId id="2147483704" r:id="rId11"/>
    <p:sldLayoutId id="2147483730" r:id="rId12"/>
    <p:sldLayoutId id="2147483731" r:id="rId13"/>
    <p:sldLayoutId id="2147483732" r:id="rId14"/>
    <p:sldLayoutId id="2147483705" r:id="rId15"/>
    <p:sldLayoutId id="2147483706" r:id="rId16"/>
    <p:sldLayoutId id="2147483733" r:id="rId17"/>
    <p:sldLayoutId id="2147483734" r:id="rId18"/>
    <p:sldLayoutId id="2147483735" r:id="rId19"/>
    <p:sldLayoutId id="2147483736" r:id="rId20"/>
    <p:sldLayoutId id="2147483718" r:id="rId21"/>
    <p:sldLayoutId id="2147483725" r:id="rId22"/>
    <p:sldLayoutId id="2147483726" r:id="rId23"/>
    <p:sldLayoutId id="2147483727" r:id="rId24"/>
    <p:sldLayoutId id="2147483738" r:id="rId25"/>
    <p:sldLayoutId id="2147483728" r:id="rId26"/>
    <p:sldLayoutId id="2147483722" r:id="rId27"/>
  </p:sldLayoutIdLst>
  <p:timing>
    <p:tnLst>
      <p:par>
        <p:cTn xmlns:p14="http://schemas.microsoft.com/office/powerpoint/2010/main" id="1" dur="indefinite" restart="never" nodeType="tmRoot"/>
      </p:par>
    </p:tnLst>
  </p:timing>
  <p:hf hdr="0" ft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Corbel"/>
          <a:ea typeface="ＭＳ Ｐゴシック" charset="0"/>
          <a:cs typeface="Corbe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94C5F"/>
          </a:solidFill>
          <a:latin typeface="Candara" charset="0"/>
          <a:ea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94C5F"/>
          </a:solidFill>
          <a:latin typeface="Candara" charset="0"/>
          <a:ea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94C5F"/>
          </a:solidFill>
          <a:latin typeface="Candara" charset="0"/>
          <a:ea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94C5F"/>
          </a:solidFill>
          <a:latin typeface="Candara" charset="0"/>
          <a:ea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94C5F"/>
          </a:solidFill>
          <a:latin typeface="Candara" charset="0"/>
          <a:ea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94C5F"/>
          </a:solidFill>
          <a:latin typeface="Candara" charset="0"/>
          <a:ea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94C5F"/>
          </a:solidFill>
          <a:latin typeface="Candara" charset="0"/>
          <a:ea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94C5F"/>
          </a:solidFill>
          <a:latin typeface="Candara" charset="0"/>
          <a:ea typeface="ＭＳ Ｐゴシック" charset="0"/>
        </a:defRPr>
      </a:lvl9pPr>
    </p:titleStyle>
    <p:bodyStyle>
      <a:lvl1pPr marL="196850" indent="-196850" algn="l" defTabSz="457200" rtl="0" eaLnBrk="1" fontAlgn="base" hangingPunct="1">
        <a:lnSpc>
          <a:spcPct val="110000"/>
        </a:lnSpc>
        <a:spcBef>
          <a:spcPts val="1200"/>
        </a:spcBef>
        <a:spcAft>
          <a:spcPct val="0"/>
        </a:spcAft>
        <a:buFont typeface="Arial" charset="0"/>
        <a:buChar char="•"/>
        <a:defRPr sz="2400" kern="1200">
          <a:solidFill>
            <a:schemeClr val="accent3">
              <a:lumMod val="75000"/>
            </a:schemeClr>
          </a:solidFill>
          <a:latin typeface="Corbel"/>
          <a:ea typeface="ＭＳ Ｐゴシック" charset="0"/>
          <a:cs typeface="Corbel"/>
        </a:defRPr>
      </a:lvl1pPr>
      <a:lvl2pPr marL="347663" algn="l" defTabSz="457200" rtl="0" eaLnBrk="1" fontAlgn="base" hangingPunct="1">
        <a:spcBef>
          <a:spcPct val="20000"/>
        </a:spcBef>
        <a:spcAft>
          <a:spcPct val="0"/>
        </a:spcAft>
        <a:buFont typeface="Courier New" charset="0"/>
        <a:defRPr sz="2000" kern="1200">
          <a:solidFill>
            <a:schemeClr val="accent3">
              <a:lumMod val="75000"/>
            </a:schemeClr>
          </a:solidFill>
          <a:latin typeface="Corbel"/>
          <a:ea typeface="ＭＳ Ｐゴシック" charset="0"/>
          <a:cs typeface="Corbel"/>
        </a:defRPr>
      </a:lvl2pPr>
      <a:lvl3pPr marL="1143000" algn="l" defTabSz="457200" rtl="0" eaLnBrk="1" fontAlgn="base" hangingPunct="1">
        <a:spcBef>
          <a:spcPts val="200"/>
        </a:spcBef>
        <a:spcAft>
          <a:spcPct val="0"/>
        </a:spcAft>
        <a:defRPr sz="1800" kern="1200">
          <a:solidFill>
            <a:schemeClr val="accent3">
              <a:lumMod val="75000"/>
            </a:schemeClr>
          </a:solidFill>
          <a:latin typeface="Corbel"/>
          <a:ea typeface="ＭＳ Ｐゴシック" charset="0"/>
          <a:cs typeface="Corbel"/>
        </a:defRPr>
      </a:lvl3pPr>
      <a:lvl4pPr marL="1600200" indent="-122238" algn="l" defTabSz="457200" rtl="0" eaLnBrk="1" fontAlgn="base" hangingPunct="1">
        <a:spcBef>
          <a:spcPct val="20000"/>
        </a:spcBef>
        <a:spcAft>
          <a:spcPct val="0"/>
        </a:spcAft>
        <a:buFont typeface="Wingdings" charset="0"/>
        <a:buChar char="§"/>
        <a:defRPr sz="1600" kern="1200">
          <a:solidFill>
            <a:schemeClr val="accent3">
              <a:lumMod val="75000"/>
            </a:schemeClr>
          </a:solidFill>
          <a:latin typeface="Corbel"/>
          <a:ea typeface="ＭＳ Ｐゴシック" charset="0"/>
          <a:cs typeface="Corbel"/>
        </a:defRPr>
      </a:lvl4pPr>
      <a:lvl5pPr marL="2057400" indent="-122238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100" kern="1200">
          <a:solidFill>
            <a:schemeClr val="tx1"/>
          </a:solidFill>
          <a:latin typeface="Verdana"/>
          <a:ea typeface="ＭＳ Ｐゴシック" charset="0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52.jpeg"/><Relationship Id="rId3" Type="http://schemas.openxmlformats.org/officeDocument/2006/relationships/image" Target="../media/image5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1.jpeg"/><Relationship Id="rId3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32.png"/><Relationship Id="rId5" Type="http://schemas.openxmlformats.org/officeDocument/2006/relationships/image" Target="../media/image34.png"/><Relationship Id="rId6" Type="http://schemas.openxmlformats.org/officeDocument/2006/relationships/image" Target="../media/image35.png"/><Relationship Id="rId7" Type="http://schemas.openxmlformats.org/officeDocument/2006/relationships/image" Target="../media/image36.png"/><Relationship Id="rId8" Type="http://schemas.openxmlformats.org/officeDocument/2006/relationships/image" Target="../media/image37.png"/><Relationship Id="rId9" Type="http://schemas.openxmlformats.org/officeDocument/2006/relationships/image" Target="../media/image38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8.png"/><Relationship Id="rId12" Type="http://schemas.openxmlformats.org/officeDocument/2006/relationships/image" Target="../media/image49.png"/><Relationship Id="rId13" Type="http://schemas.openxmlformats.org/officeDocument/2006/relationships/image" Target="../media/image50.png"/><Relationship Id="rId14" Type="http://schemas.openxmlformats.org/officeDocument/2006/relationships/image" Target="../media/image51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png"/><Relationship Id="rId8" Type="http://schemas.openxmlformats.org/officeDocument/2006/relationships/image" Target="../media/image45.png"/><Relationship Id="rId9" Type="http://schemas.openxmlformats.org/officeDocument/2006/relationships/image" Target="../media/image46.png"/><Relationship Id="rId10" Type="http://schemas.openxmlformats.org/officeDocument/2006/relationships/image" Target="../media/image4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CSC – Finnish Expertise </a:t>
            </a:r>
            <a:r>
              <a:rPr lang="en-US" dirty="0">
                <a:solidFill>
                  <a:srgbClr val="FFC000"/>
                </a:solidFill>
              </a:rPr>
              <a:t>in ICT for </a:t>
            </a:r>
            <a:r>
              <a:rPr lang="en-US" dirty="0" smtClean="0">
                <a:solidFill>
                  <a:srgbClr val="FFC000"/>
                </a:solidFill>
              </a:rPr>
              <a:t>Research</a:t>
            </a:r>
            <a:r>
              <a:rPr lang="en-US" dirty="0">
                <a:solidFill>
                  <a:srgbClr val="FFC000"/>
                </a:solidFill>
              </a:rPr>
              <a:t>, </a:t>
            </a:r>
            <a:r>
              <a:rPr lang="en-US" dirty="0" smtClean="0">
                <a:solidFill>
                  <a:srgbClr val="FFC000"/>
                </a:solidFill>
              </a:rPr>
              <a:t>Education </a:t>
            </a:r>
            <a:r>
              <a:rPr lang="en-US" dirty="0">
                <a:solidFill>
                  <a:srgbClr val="FFC000"/>
                </a:solidFill>
              </a:rPr>
              <a:t>and </a:t>
            </a:r>
            <a:r>
              <a:rPr lang="en-US" dirty="0" smtClean="0">
                <a:solidFill>
                  <a:srgbClr val="FFC000"/>
                </a:solidFill>
              </a:rPr>
              <a:t>Public Administration 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0" name="Subtitle 9"/>
          <p:cNvSpPr>
            <a:spLocks noGrp="1"/>
          </p:cNvSpPr>
          <p:nvPr>
            <p:ph type="subTitle" idx="1"/>
          </p:nvPr>
        </p:nvSpPr>
        <p:spPr>
          <a:xfrm>
            <a:off x="3917451" y="3908778"/>
            <a:ext cx="7117956" cy="889624"/>
          </a:xfrm>
        </p:spPr>
        <p:txBody>
          <a:bodyPr>
            <a:normAutofit/>
          </a:bodyPr>
          <a:lstStyle/>
          <a:p>
            <a:r>
              <a:rPr lang="en-US" dirty="0" smtClean="0"/>
              <a:t>SIG </a:t>
            </a:r>
            <a:r>
              <a:rPr lang="en-US" dirty="0" err="1" smtClean="0"/>
              <a:t>Marcomms</a:t>
            </a:r>
            <a:r>
              <a:rPr lang="en-US" dirty="0" smtClean="0"/>
              <a:t> -meeting 13</a:t>
            </a:r>
            <a:r>
              <a:rPr lang="en-US" baseline="30000" dirty="0" smtClean="0"/>
              <a:t>th</a:t>
            </a:r>
            <a:r>
              <a:rPr lang="en-US" dirty="0" smtClean="0"/>
              <a:t> March 2018 @Espoo, Finland</a:t>
            </a:r>
          </a:p>
          <a:p>
            <a:r>
              <a:rPr lang="en-US" dirty="0" err="1" smtClean="0"/>
              <a:t>Harri.Kuusisto@csc.fi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504428" y="6453956"/>
            <a:ext cx="6875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smtClean="0">
                <a:solidFill>
                  <a:srgbClr val="00C7B2"/>
                </a:solidFill>
                <a:latin typeface="Corbel" pitchFamily="34" charset="0"/>
              </a:rPr>
              <a:t>v. d/2017</a:t>
            </a:r>
            <a:endParaRPr lang="en-US" sz="1000" dirty="0" smtClean="0">
              <a:solidFill>
                <a:srgbClr val="00C7B2"/>
              </a:solidFill>
              <a:latin typeface="Corbel" pitchFamily="34" charset="0"/>
            </a:endParaRPr>
          </a:p>
          <a:p>
            <a:endParaRPr lang="en-US" sz="1000" dirty="0">
              <a:solidFill>
                <a:srgbClr val="00C7B2"/>
              </a:solidFill>
              <a:latin typeface="Corbe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1397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7C2B6DD-F33E-1D44-B8AE-D0A81F4C65C1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05DE2-1972-E240-9BF7-5A80054B62E0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 descr="Harr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2" y="0"/>
            <a:ext cx="12182748" cy="6842644"/>
          </a:xfrm>
          <a:prstGeom prst="rect">
            <a:avLst/>
          </a:prstGeom>
        </p:spPr>
      </p:pic>
      <p:pic>
        <p:nvPicPr>
          <p:cNvPr id="8" name="Picture 7" descr="Screen Shot 2018-03-13 at 2.20.45.png"/>
          <p:cNvPicPr>
            <a:picLocks noChangeAspect="1"/>
          </p:cNvPicPr>
          <p:nvPr/>
        </p:nvPicPr>
        <p:blipFill>
          <a:blip r:embed="rId3">
            <a:alphaModFix amt="73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000" y="3070158"/>
            <a:ext cx="5968999" cy="3772486"/>
          </a:xfrm>
          <a:prstGeom prst="rect">
            <a:avLst/>
          </a:prstGeom>
          <a:solidFill>
            <a:schemeClr val="bg2">
              <a:lumMod val="85000"/>
              <a:alpha val="50000"/>
            </a:schemeClr>
          </a:solidFill>
        </p:spPr>
      </p:pic>
      <p:sp>
        <p:nvSpPr>
          <p:cNvPr id="9" name="Rectangle 8"/>
          <p:cNvSpPr/>
          <p:nvPr/>
        </p:nvSpPr>
        <p:spPr>
          <a:xfrm rot="1228253">
            <a:off x="-1573511" y="1733604"/>
            <a:ext cx="4477608" cy="9233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prstTxWarp prst="textCircle">
              <a:avLst/>
            </a:prstTxWarp>
            <a:spAutoFit/>
          </a:bodyPr>
          <a:lstStyle/>
          <a:p>
            <a:pPr algn="ctr"/>
            <a:r>
              <a:rPr lang="fi-FI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Thank</a:t>
            </a:r>
            <a:r>
              <a:rPr lang="fi-FI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fi-FI" sz="5400" b="1" cap="none" spc="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</a:t>
            </a:r>
            <a:r>
              <a:rPr lang="fi-FI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!</a:t>
            </a:r>
            <a:endParaRPr lang="fi-FI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9080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B4137FA-E41A-9F4F-917A-8F177691A111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BC46539-7FEE-8846-9EF1-6D13C0293C6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728638"/>
          </a:xfrm>
        </p:spPr>
      </p:pic>
      <p:sp>
        <p:nvSpPr>
          <p:cNvPr id="7" name="TextBox 6"/>
          <p:cNvSpPr txBox="1"/>
          <p:nvPr/>
        </p:nvSpPr>
        <p:spPr>
          <a:xfrm>
            <a:off x="341110" y="443753"/>
            <a:ext cx="2066591" cy="16953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Non-profit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/>
            </a:r>
            <a:b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state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company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/>
            </a:r>
            <a:b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with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special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/>
            </a:r>
            <a:b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tasks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/>
            </a:r>
            <a:b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</a:br>
            <a:endParaRPr lang="fi-FI" sz="24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17102" y="421341"/>
            <a:ext cx="1704698" cy="733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Turnover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/>
            </a:r>
            <a:b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in </a:t>
            </a: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year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 2016</a:t>
            </a:r>
            <a:endParaRPr lang="fi-FI" sz="24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79431" y="1356695"/>
            <a:ext cx="1502334" cy="481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fi-FI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36.8</a:t>
            </a:r>
            <a:endParaRPr lang="fi-FI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984327" y="1359604"/>
            <a:ext cx="595035" cy="4140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M€</a:t>
            </a:r>
            <a:endParaRPr lang="fi-FI" sz="24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28764" y="2516651"/>
            <a:ext cx="1922321" cy="16953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Headquarters</a:t>
            </a:r>
            <a:endParaRPr lang="fi-FI" sz="2400" dirty="0" smtClean="0">
              <a:solidFill>
                <a:schemeClr val="bg1"/>
              </a:solidFill>
              <a:latin typeface="Corbel" panose="020B0503020204020204" pitchFamily="34" charset="0"/>
            </a:endParaRPr>
          </a:p>
          <a:p>
            <a:pPr algn="ctr">
              <a:lnSpc>
                <a:spcPts val="2500"/>
              </a:lnSpc>
            </a:pP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in Espoo, </a:t>
            </a:r>
            <a:b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datacenter</a:t>
            </a:r>
            <a:b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in Kajaani, </a:t>
            </a:r>
            <a:b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Finland</a:t>
            </a:r>
            <a:endParaRPr lang="fi-FI" sz="24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719555" y="4796828"/>
            <a:ext cx="825868" cy="4129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Circa</a:t>
            </a:r>
            <a:endParaRPr lang="fi-FI" sz="2400" dirty="0" smtClean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333926" y="5748906"/>
            <a:ext cx="1704698" cy="7335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employees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/>
            </a:r>
            <a:b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</a:b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in </a:t>
            </a:r>
            <a:r>
              <a:rPr lang="fi-FI" sz="2400" dirty="0" err="1" smtClean="0">
                <a:solidFill>
                  <a:schemeClr val="bg1"/>
                </a:solidFill>
                <a:latin typeface="Corbel" panose="020B0503020204020204" pitchFamily="34" charset="0"/>
              </a:rPr>
              <a:t>year</a:t>
            </a:r>
            <a:r>
              <a:rPr lang="fi-FI" sz="2400" dirty="0" smtClean="0">
                <a:solidFill>
                  <a:schemeClr val="bg1"/>
                </a:solidFill>
                <a:latin typeface="Corbel" panose="020B0503020204020204" pitchFamily="34" charset="0"/>
              </a:rPr>
              <a:t> 2016</a:t>
            </a:r>
            <a:endParaRPr lang="fi-FI" sz="2400" dirty="0">
              <a:solidFill>
                <a:schemeClr val="bg1"/>
              </a:solidFill>
              <a:latin typeface="Corbel" panose="020B0503020204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475095" y="5419515"/>
            <a:ext cx="1314784" cy="481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fi-FI" sz="44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285</a:t>
            </a:r>
            <a:endParaRPr lang="fi-FI" sz="44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606554" y="3198168"/>
            <a:ext cx="297889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err="1" smtClean="0"/>
              <a:t>Sisältyy</a:t>
            </a:r>
            <a:r>
              <a:rPr lang="en-US" altLang="en-US" dirty="0" smtClean="0"/>
              <a:t> </a:t>
            </a:r>
            <a:r>
              <a:rPr lang="en-US" altLang="en-US" dirty="0" err="1" smtClean="0"/>
              <a:t>jäsenmaksuun</a:t>
            </a:r>
            <a:endParaRPr lang="en-US" altLang="en-US" dirty="0" smtClean="0"/>
          </a:p>
        </p:txBody>
      </p:sp>
      <p:sp>
        <p:nvSpPr>
          <p:cNvPr id="23" name="TextBox 22"/>
          <p:cNvSpPr txBox="1"/>
          <p:nvPr/>
        </p:nvSpPr>
        <p:spPr>
          <a:xfrm>
            <a:off x="2796363" y="4433767"/>
            <a:ext cx="232853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i-FI" sz="2400" dirty="0" err="1" smtClean="0">
                <a:solidFill>
                  <a:schemeClr val="bg1"/>
                </a:solidFill>
              </a:rPr>
              <a:t>Owned</a:t>
            </a:r>
            <a:r>
              <a:rPr lang="fi-FI" sz="2400" dirty="0" smtClean="0">
                <a:solidFill>
                  <a:schemeClr val="bg1"/>
                </a:solidFill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</a:rPr>
              <a:t>by</a:t>
            </a:r>
            <a:r>
              <a:rPr lang="fi-FI" sz="2400" dirty="0" smtClean="0">
                <a:solidFill>
                  <a:schemeClr val="bg1"/>
                </a:solidFill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</a:rPr>
              <a:t>state</a:t>
            </a:r>
            <a:r>
              <a:rPr lang="fi-FI" sz="2400" dirty="0" smtClean="0">
                <a:solidFill>
                  <a:schemeClr val="bg1"/>
                </a:solidFill>
              </a:rPr>
              <a:t> </a:t>
            </a:r>
            <a:r>
              <a:rPr lang="fi-FI" sz="2400" dirty="0" smtClean="0">
                <a:solidFill>
                  <a:schemeClr val="bg1"/>
                </a:solidFill>
                <a:latin typeface="Arial Black" pitchFamily="34" charset="0"/>
              </a:rPr>
              <a:t>(70%)</a:t>
            </a:r>
          </a:p>
          <a:p>
            <a:pPr algn="ctr"/>
            <a:r>
              <a:rPr lang="fi-FI" sz="2400" dirty="0" smtClean="0">
                <a:solidFill>
                  <a:schemeClr val="bg1"/>
                </a:solidFill>
              </a:rPr>
              <a:t> and </a:t>
            </a:r>
            <a:r>
              <a:rPr lang="fi-FI" sz="2400" dirty="0" err="1" smtClean="0">
                <a:solidFill>
                  <a:schemeClr val="bg1"/>
                </a:solidFill>
              </a:rPr>
              <a:t>all</a:t>
            </a:r>
            <a:r>
              <a:rPr lang="fi-FI" sz="2400" dirty="0" smtClean="0">
                <a:solidFill>
                  <a:schemeClr val="bg1"/>
                </a:solidFill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</a:rPr>
              <a:t>Finnish</a:t>
            </a:r>
            <a:r>
              <a:rPr lang="fi-FI" sz="2400" dirty="0" smtClean="0">
                <a:solidFill>
                  <a:schemeClr val="bg1"/>
                </a:solidFill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</a:rPr>
              <a:t>higher</a:t>
            </a:r>
            <a:r>
              <a:rPr lang="fi-FI" sz="2400" dirty="0" smtClean="0">
                <a:solidFill>
                  <a:schemeClr val="bg1"/>
                </a:solidFill>
              </a:rPr>
              <a:t> </a:t>
            </a:r>
            <a:r>
              <a:rPr lang="fi-FI" sz="2400" dirty="0" err="1" smtClean="0">
                <a:solidFill>
                  <a:schemeClr val="bg1"/>
                </a:solidFill>
              </a:rPr>
              <a:t>education</a:t>
            </a:r>
            <a:r>
              <a:rPr lang="fi-FI" sz="2400" dirty="0" smtClean="0">
                <a:solidFill>
                  <a:schemeClr val="bg1"/>
                </a:solidFill>
              </a:rPr>
              <a:t>  </a:t>
            </a:r>
            <a:r>
              <a:rPr lang="fi-FI" sz="2400" dirty="0" err="1" smtClean="0">
                <a:solidFill>
                  <a:schemeClr val="bg1"/>
                </a:solidFill>
              </a:rPr>
              <a:t>institutions</a:t>
            </a:r>
            <a:r>
              <a:rPr lang="fi-FI" sz="2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fi-FI" sz="2400" dirty="0" smtClean="0">
                <a:solidFill>
                  <a:schemeClr val="bg1"/>
                </a:solidFill>
                <a:latin typeface="Arial Black" pitchFamily="34" charset="0"/>
              </a:rPr>
              <a:t>(30%)</a:t>
            </a:r>
            <a:endParaRPr lang="en-US" sz="2400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90396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CSC’s</a:t>
            </a:r>
            <a:r>
              <a:rPr lang="fi-FI" dirty="0" smtClean="0"/>
              <a:t> Services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A82D102-4397-7341-BFA0-0A707B715F1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38" y="1144805"/>
            <a:ext cx="10388236" cy="4961158"/>
          </a:xfrm>
        </p:spPr>
      </p:pic>
      <p:sp>
        <p:nvSpPr>
          <p:cNvPr id="6" name="Oval 5"/>
          <p:cNvSpPr/>
          <p:nvPr/>
        </p:nvSpPr>
        <p:spPr>
          <a:xfrm>
            <a:off x="3168494" y="946296"/>
            <a:ext cx="2679405" cy="2785730"/>
          </a:xfrm>
          <a:prstGeom prst="ellipse">
            <a:avLst/>
          </a:prstGeom>
          <a:noFill/>
          <a:ln w="50800">
            <a:solidFill>
              <a:srgbClr val="74003D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Screen Shot 2018-03-13 at 9.28.1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056" y="1392238"/>
            <a:ext cx="1006121" cy="437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21546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5384" y="-13876"/>
            <a:ext cx="11793415" cy="147196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C7B2"/>
                </a:solidFill>
                <a:latin typeface="Arial" pitchFamily="34" charset="0"/>
                <a:ea typeface="DejaVu Sans" charset="0"/>
                <a:cs typeface="DejaVu Sans" charset="0"/>
              </a:rPr>
              <a:t>Funet is the National </a:t>
            </a:r>
            <a:r>
              <a:rPr lang="en-US" dirty="0" err="1" smtClean="0">
                <a:solidFill>
                  <a:srgbClr val="00C7B2"/>
                </a:solidFill>
                <a:latin typeface="Arial" pitchFamily="34" charset="0"/>
                <a:ea typeface="DejaVu Sans" charset="0"/>
                <a:cs typeface="DejaVu Sans" charset="0"/>
              </a:rPr>
              <a:t>Reseach</a:t>
            </a:r>
            <a:r>
              <a:rPr lang="en-US" dirty="0" smtClean="0">
                <a:solidFill>
                  <a:srgbClr val="00C7B2"/>
                </a:solidFill>
                <a:latin typeface="Arial" pitchFamily="34" charset="0"/>
                <a:ea typeface="DejaVu Sans" charset="0"/>
                <a:cs typeface="DejaVu Sans" charset="0"/>
              </a:rPr>
              <a:t> and Education Network (NREN)</a:t>
            </a:r>
            <a:endParaRPr lang="en-US" dirty="0">
              <a:solidFill>
                <a:srgbClr val="00C7B2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95385" y="1172923"/>
            <a:ext cx="117934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i-FI" altLang="en-US" sz="2000" i="1" dirty="0" smtClean="0">
                <a:solidFill>
                  <a:srgbClr val="00C7B2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F</a:t>
            </a:r>
            <a:r>
              <a:rPr lang="en-US" altLang="en-US" sz="2000" i="1" dirty="0" err="1" smtClean="0">
                <a:solidFill>
                  <a:srgbClr val="00C7B2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innish</a:t>
            </a:r>
            <a:r>
              <a:rPr lang="en-US" altLang="en-US" sz="2000" i="1" dirty="0" smtClean="0">
                <a:solidFill>
                  <a:srgbClr val="00C7B2"/>
                </a:solidFill>
                <a:latin typeface="Verdana" panose="020B0604030504040204" pitchFamily="34" charset="0"/>
                <a:cs typeface="Verdana" panose="020B0604030504040204" pitchFamily="34" charset="0"/>
              </a:rPr>
              <a:t> universities and research community have state of the art national and international connectivity and network services at their use</a:t>
            </a:r>
            <a:endParaRPr lang="en-US" i="1" dirty="0">
              <a:solidFill>
                <a:srgbClr val="00C7B2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z="3200" dirty="0" smtClean="0"/>
              <a:t>Funet </a:t>
            </a:r>
            <a:r>
              <a:rPr lang="fi-FI" sz="3200" dirty="0" err="1" smtClean="0"/>
              <a:t>activities</a:t>
            </a:r>
            <a:r>
              <a:rPr lang="fi-FI" sz="3200" dirty="0"/>
              <a:t> </a:t>
            </a:r>
            <a:r>
              <a:rPr lang="fi-FI" sz="3200" dirty="0" err="1" smtClean="0"/>
              <a:t>from</a:t>
            </a:r>
            <a:r>
              <a:rPr lang="fi-FI" sz="3200" dirty="0" smtClean="0"/>
              <a:t> </a:t>
            </a:r>
            <a:r>
              <a:rPr lang="fi-FI" sz="3200" dirty="0" err="1" smtClean="0"/>
              <a:t>marketing</a:t>
            </a:r>
            <a:r>
              <a:rPr lang="fi-FI" sz="3200" dirty="0" smtClean="0"/>
              <a:t> </a:t>
            </a:r>
            <a:r>
              <a:rPr lang="fi-FI" sz="3200" dirty="0" err="1" smtClean="0"/>
              <a:t>point</a:t>
            </a:r>
            <a:r>
              <a:rPr lang="fi-FI" sz="3200" dirty="0" smtClean="0"/>
              <a:t> of </a:t>
            </a:r>
            <a:r>
              <a:rPr lang="fi-FI" sz="3200" dirty="0" err="1" smtClean="0"/>
              <a:t>view</a:t>
            </a:r>
            <a:endParaRPr lang="en-US" sz="32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F43544-68E4-CF49-A7E8-7FCD5E55A555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83529" y="964168"/>
            <a:ext cx="3308471" cy="5893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 descr="Screen Shot 2018-03-13 at 9.28.1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489" y="1392238"/>
            <a:ext cx="2921000" cy="1270000"/>
          </a:xfrm>
          <a:prstGeom prst="rect">
            <a:avLst/>
          </a:prstGeom>
          <a:ln>
            <a:solidFill>
              <a:schemeClr val="tx1">
                <a:lumMod val="20000"/>
                <a:lumOff val="80000"/>
              </a:schemeClr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609600" y="2393561"/>
            <a:ext cx="761717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New </a:t>
            </a:r>
            <a:r>
              <a:rPr lang="en-US" sz="2400" dirty="0" err="1" smtClean="0"/>
              <a:t>Funet</a:t>
            </a:r>
            <a:r>
              <a:rPr lang="en-US" sz="2400" dirty="0" smtClean="0"/>
              <a:t> logo</a:t>
            </a:r>
          </a:p>
          <a:p>
            <a:r>
              <a:rPr lang="en-US" sz="2400" dirty="0" smtClean="0"/>
              <a:t>New </a:t>
            </a:r>
            <a:r>
              <a:rPr lang="en-US" sz="2400" dirty="0" err="1" smtClean="0"/>
              <a:t>Funet</a:t>
            </a:r>
            <a:r>
              <a:rPr lang="en-US" sz="2400" dirty="0" smtClean="0"/>
              <a:t> logo stickers</a:t>
            </a:r>
          </a:p>
          <a:p>
            <a:r>
              <a:rPr lang="en-US" sz="2400" dirty="0" smtClean="0"/>
              <a:t>New Funet2020 </a:t>
            </a:r>
            <a:r>
              <a:rPr lang="en-US" sz="2400" dirty="0" err="1" smtClean="0"/>
              <a:t>testbed</a:t>
            </a:r>
            <a:r>
              <a:rPr lang="en-US" sz="2400" dirty="0" smtClean="0"/>
              <a:t> racks for routers (with the twist)</a:t>
            </a:r>
          </a:p>
          <a:p>
            <a:r>
              <a:rPr lang="en-US" sz="2400" dirty="0" smtClean="0"/>
              <a:t>New </a:t>
            </a:r>
            <a:r>
              <a:rPr lang="en-US" sz="2400" dirty="0" err="1" smtClean="0"/>
              <a:t>Funet</a:t>
            </a:r>
            <a:r>
              <a:rPr lang="en-US" sz="2400" dirty="0" smtClean="0"/>
              <a:t> Services -leaflet</a:t>
            </a:r>
          </a:p>
          <a:p>
            <a:r>
              <a:rPr lang="en-US" sz="2400" dirty="0" smtClean="0"/>
              <a:t>Old </a:t>
            </a:r>
            <a:r>
              <a:rPr lang="en-US" sz="2400" dirty="0" err="1" smtClean="0"/>
              <a:t>Funet</a:t>
            </a:r>
            <a:r>
              <a:rPr lang="en-US" sz="2400" dirty="0" smtClean="0"/>
              <a:t> safety reflectors (with another twist)</a:t>
            </a:r>
          </a:p>
          <a:p>
            <a:endParaRPr lang="en-US" sz="2400" dirty="0" smtClean="0"/>
          </a:p>
          <a:p>
            <a:endParaRPr lang="en-US" sz="2400" dirty="0"/>
          </a:p>
        </p:txBody>
      </p:sp>
      <p:pic>
        <p:nvPicPr>
          <p:cNvPr id="13" name="Picture 12" descr="Screen Shot 2018-03-13 at 9.38.5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394969"/>
            <a:ext cx="1321896" cy="1877561"/>
          </a:xfrm>
          <a:prstGeom prst="rect">
            <a:avLst/>
          </a:prstGeom>
        </p:spPr>
      </p:pic>
      <p:pic>
        <p:nvPicPr>
          <p:cNvPr id="15" name="Picture 14" descr="Screen Shot 2018-03-13 at 9.39.0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1496" y="4394969"/>
            <a:ext cx="1323622" cy="1877561"/>
          </a:xfrm>
          <a:prstGeom prst="rect">
            <a:avLst/>
          </a:prstGeom>
        </p:spPr>
      </p:pic>
      <p:pic>
        <p:nvPicPr>
          <p:cNvPr id="16" name="Picture 15" descr="Screen Shot 2018-03-13 at 9.39.16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5118" y="4384727"/>
            <a:ext cx="1340870" cy="1887803"/>
          </a:xfrm>
          <a:prstGeom prst="rect">
            <a:avLst/>
          </a:prstGeom>
        </p:spPr>
      </p:pic>
      <p:pic>
        <p:nvPicPr>
          <p:cNvPr id="17" name="Picture 16" descr="Screen Shot 2018-03-13 at 9.39.29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1144" y="4384727"/>
            <a:ext cx="1341956" cy="1877561"/>
          </a:xfrm>
          <a:prstGeom prst="rect">
            <a:avLst/>
          </a:prstGeom>
        </p:spPr>
      </p:pic>
      <p:pic>
        <p:nvPicPr>
          <p:cNvPr id="18" name="Picture 17" descr="Screen Shot 2018-03-13 at 13.08.1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5431" y="1386910"/>
            <a:ext cx="2411347" cy="1601611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816" y="253916"/>
            <a:ext cx="10323513" cy="1143000"/>
          </a:xfrm>
        </p:spPr>
        <p:txBody>
          <a:bodyPr/>
          <a:lstStyle/>
          <a:p>
            <a:r>
              <a:rPr lang="en-US" dirty="0" smtClean="0"/>
              <a:t>Posters, rollups, videos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605DE2-1972-E240-9BF7-5A80054B62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 descr="Screen Shot 2018-03-13 at 1.51.06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2238"/>
            <a:ext cx="2161568" cy="3048000"/>
          </a:xfrm>
          <a:prstGeom prst="rect">
            <a:avLst/>
          </a:prstGeom>
        </p:spPr>
      </p:pic>
      <p:pic>
        <p:nvPicPr>
          <p:cNvPr id="7" name="Picture 6" descr="Screen Shot 2018-03-13 at 1.51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111906"/>
            <a:ext cx="2156432" cy="3050216"/>
          </a:xfrm>
          <a:prstGeom prst="rect">
            <a:avLst/>
          </a:prstGeom>
        </p:spPr>
      </p:pic>
      <p:pic>
        <p:nvPicPr>
          <p:cNvPr id="8" name="Picture 7" descr="Screen Shot 2018-03-13 at 1.51.35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3555" y="2803351"/>
            <a:ext cx="2163139" cy="3050216"/>
          </a:xfrm>
          <a:prstGeom prst="rect">
            <a:avLst/>
          </a:prstGeom>
        </p:spPr>
      </p:pic>
      <p:pic>
        <p:nvPicPr>
          <p:cNvPr id="10" name="Picture 9" descr="Screen Shot 2018-03-13 at 1.55.4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1614" y="18853"/>
            <a:ext cx="2167726" cy="3050216"/>
          </a:xfrm>
          <a:prstGeom prst="rect">
            <a:avLst/>
          </a:prstGeom>
        </p:spPr>
      </p:pic>
      <p:pic>
        <p:nvPicPr>
          <p:cNvPr id="11" name="Picture 10" descr="Screen Shot 2018-03-13 at 1.55.55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0688" y="1396916"/>
            <a:ext cx="2176177" cy="3050215"/>
          </a:xfrm>
          <a:prstGeom prst="rect">
            <a:avLst/>
          </a:prstGeom>
        </p:spPr>
      </p:pic>
      <p:pic>
        <p:nvPicPr>
          <p:cNvPr id="9" name="Picture 8" descr="Screen Shot 2018-03-13 at 1.55.18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0229" y="2808025"/>
            <a:ext cx="2162031" cy="305021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5688562" y="6085883"/>
            <a:ext cx="48805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=Ec0jtXMNs-k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13312" y="6085883"/>
            <a:ext cx="490737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www.youtube.com</a:t>
            </a:r>
            <a:r>
              <a:rPr lang="en-US" dirty="0"/>
              <a:t>/</a:t>
            </a:r>
            <a:r>
              <a:rPr lang="en-US" dirty="0" err="1"/>
              <a:t>watch?v</a:t>
            </a:r>
            <a:r>
              <a:rPr lang="en-US" dirty="0"/>
              <a:t>=RGfVYvYE9f4</a:t>
            </a:r>
          </a:p>
        </p:txBody>
      </p:sp>
      <p:pic>
        <p:nvPicPr>
          <p:cNvPr id="14" name="Picture 13" descr="Screen Shot 2018-03-13 at 2.11.26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7411" y="249238"/>
            <a:ext cx="984542" cy="1392238"/>
          </a:xfrm>
          <a:prstGeom prst="rect">
            <a:avLst/>
          </a:prstGeom>
        </p:spPr>
      </p:pic>
      <p:pic>
        <p:nvPicPr>
          <p:cNvPr id="15" name="Picture 14" descr="Screen Shot 2018-03-13 at 2.11.03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1953" y="249239"/>
            <a:ext cx="987341" cy="1392238"/>
          </a:xfrm>
          <a:prstGeom prst="rect">
            <a:avLst/>
          </a:prstGeom>
        </p:spPr>
      </p:pic>
      <p:pic>
        <p:nvPicPr>
          <p:cNvPr id="16" name="Picture 15" descr="Screen Shot 2018-03-13 at 2.10.50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6329" y="3069069"/>
            <a:ext cx="990039" cy="1396934"/>
          </a:xfrm>
          <a:prstGeom prst="rect">
            <a:avLst/>
          </a:prstGeom>
        </p:spPr>
      </p:pic>
      <p:pic>
        <p:nvPicPr>
          <p:cNvPr id="17" name="Picture 16" descr="Screen Shot 2018-03-13 at 2.10.38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9365" y="1641476"/>
            <a:ext cx="985176" cy="1392238"/>
          </a:xfrm>
          <a:prstGeom prst="rect">
            <a:avLst/>
          </a:prstGeom>
        </p:spPr>
      </p:pic>
      <p:pic>
        <p:nvPicPr>
          <p:cNvPr id="18" name="Picture 17" descr="Screen Shot 2018-03-13 at 2.10.25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8233" y="1641476"/>
            <a:ext cx="982121" cy="1392238"/>
          </a:xfrm>
          <a:prstGeom prst="rect">
            <a:avLst/>
          </a:prstGeom>
        </p:spPr>
      </p:pic>
      <p:pic>
        <p:nvPicPr>
          <p:cNvPr id="19" name="Picture 18" descr="Screen Shot 2018-03-13 at 2.10.04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27450" y="3033714"/>
            <a:ext cx="988879" cy="1392238"/>
          </a:xfrm>
          <a:prstGeom prst="rect">
            <a:avLst/>
          </a:prstGeom>
        </p:spPr>
      </p:pic>
      <p:pic>
        <p:nvPicPr>
          <p:cNvPr id="20" name="Picture 19" descr="Screen Shot 2018-03-13 at 2.09.52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73027" y="4466003"/>
            <a:ext cx="978681" cy="139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2001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F4F6FAA8-A0FA-BA4F-B0B2-F42CEEC2376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0"/>
            <a:ext cx="12192000" cy="1569660"/>
          </a:xfrm>
          <a:prstGeom prst="rect">
            <a:avLst/>
          </a:prstGeom>
          <a:solidFill>
            <a:srgbClr val="2D4B73"/>
          </a:solidFill>
        </p:spPr>
        <p:txBody>
          <a:bodyPr wrap="square" rtlCol="0">
            <a:spAutoFit/>
          </a:bodyPr>
          <a:lstStyle/>
          <a:p>
            <a:endParaRPr lang="fi-FI" sz="3200" dirty="0" smtClean="0">
              <a:solidFill>
                <a:srgbClr val="FFC000"/>
              </a:solidFill>
              <a:latin typeface="Corbel" pitchFamily="34" charset="0"/>
            </a:endParaRPr>
          </a:p>
          <a:p>
            <a:r>
              <a:rPr lang="fi-FI" sz="3200" dirty="0" smtClean="0">
                <a:solidFill>
                  <a:srgbClr val="FFC000"/>
                </a:solidFill>
                <a:latin typeface="Corbel" pitchFamily="34" charset="0"/>
              </a:rPr>
              <a:t>	</a:t>
            </a:r>
            <a:r>
              <a:rPr lang="fi-FI" sz="3200" dirty="0" err="1" smtClean="0">
                <a:solidFill>
                  <a:srgbClr val="FFC000"/>
                </a:solidFill>
                <a:latin typeface="Corbel" pitchFamily="34" charset="0"/>
              </a:rPr>
              <a:t>Customer</a:t>
            </a:r>
            <a:r>
              <a:rPr lang="fi-FI" sz="3200" dirty="0" smtClean="0">
                <a:solidFill>
                  <a:srgbClr val="FFC000"/>
                </a:solidFill>
                <a:latin typeface="Corbel" pitchFamily="34" charset="0"/>
              </a:rPr>
              <a:t> </a:t>
            </a:r>
            <a:r>
              <a:rPr lang="fi-FI" sz="3200" dirty="0" err="1" smtClean="0">
                <a:solidFill>
                  <a:srgbClr val="FFC000"/>
                </a:solidFill>
                <a:latin typeface="Corbel" pitchFamily="34" charset="0"/>
              </a:rPr>
              <a:t>extranet</a:t>
            </a:r>
            <a:r>
              <a:rPr lang="fi-FI" sz="3200" dirty="0" smtClean="0">
                <a:solidFill>
                  <a:srgbClr val="FFC000"/>
                </a:solidFill>
                <a:latin typeface="Corbel" pitchFamily="34" charset="0"/>
              </a:rPr>
              <a:t>		</a:t>
            </a:r>
            <a:r>
              <a:rPr lang="fi-FI" sz="3200" dirty="0" err="1" smtClean="0">
                <a:solidFill>
                  <a:srgbClr val="FFC000"/>
                </a:solidFill>
                <a:latin typeface="Corbel" pitchFamily="34" charset="0"/>
              </a:rPr>
              <a:t>https://info.funet.fi</a:t>
            </a:r>
            <a:endParaRPr lang="fi-FI" sz="3200" dirty="0" smtClean="0">
              <a:solidFill>
                <a:srgbClr val="FFC000"/>
              </a:solidFill>
              <a:latin typeface="Corbel" pitchFamily="34" charset="0"/>
            </a:endParaRPr>
          </a:p>
          <a:p>
            <a:endParaRPr lang="en-US" sz="3200" dirty="0">
              <a:solidFill>
                <a:srgbClr val="FFC000"/>
              </a:solidFill>
              <a:latin typeface="Corbel" pitchFamily="34" charset="0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609600" y="1569660"/>
            <a:ext cx="7490177" cy="4060674"/>
          </a:xfrm>
          <a:prstGeom prst="rect">
            <a:avLst/>
          </a:prstGeom>
          <a:solidFill>
            <a:schemeClr val="accent1">
              <a:lumMod val="40000"/>
              <a:lumOff val="60000"/>
              <a:alpha val="64000"/>
            </a:schemeClr>
          </a:solidFill>
        </p:spPr>
        <p:txBody>
          <a:bodyPr/>
          <a:lstStyle/>
          <a:p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Up-to-date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information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about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Funet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activities</a:t>
            </a:r>
            <a:endParaRPr lang="fi-FI" altLang="en-US" sz="2800" dirty="0" smtClean="0">
              <a:latin typeface="Corbel" pitchFamily="34" charset="0"/>
              <a:cs typeface="Verdana" panose="020B0604030504040204" pitchFamily="34" charset="0"/>
            </a:endParaRPr>
          </a:p>
          <a:p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Open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and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member-only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material</a:t>
            </a:r>
            <a:endParaRPr lang="fi-FI" altLang="en-US" sz="2800" dirty="0" smtClean="0">
              <a:latin typeface="Corbel" pitchFamily="34" charset="0"/>
              <a:cs typeface="Verdana" panose="020B0604030504040204" pitchFamily="34" charset="0"/>
            </a:endParaRPr>
          </a:p>
          <a:p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Service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descriptions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,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contact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information</a:t>
            </a:r>
            <a:endParaRPr lang="fi-FI" altLang="en-US" sz="2800" dirty="0" smtClean="0">
              <a:latin typeface="Corbel" pitchFamily="34" charset="0"/>
              <a:cs typeface="Verdana" panose="020B0604030504040204" pitchFamily="34" charset="0"/>
            </a:endParaRPr>
          </a:p>
          <a:p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Technical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guidelines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Best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Practice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Documents</a:t>
            </a:r>
            <a:endParaRPr lang="fi-FI" altLang="en-US" sz="2800" dirty="0" smtClean="0">
              <a:latin typeface="Corbel" pitchFamily="34" charset="0"/>
              <a:cs typeface="Verdana" panose="020B0604030504040204" pitchFamily="34" charset="0"/>
            </a:endParaRPr>
          </a:p>
          <a:p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Prices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etc.</a:t>
            </a:r>
            <a:endParaRPr lang="fi-FI" altLang="en-US" sz="2800" dirty="0" smtClean="0">
              <a:latin typeface="Corbel" pitchFamily="34" charset="0"/>
              <a:cs typeface="Verdana" panose="020B0604030504040204" pitchFamily="34" charset="0"/>
            </a:endParaRPr>
          </a:p>
          <a:p>
            <a:endParaRPr lang="en-US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9A385372-6CA1-424F-8041-D69C6BC22C2D}" type="datetime1">
              <a:rPr lang="fi-FI" smtClean="0"/>
              <a:pPr>
                <a:defRPr/>
              </a:pPr>
              <a:t>13/03/18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156269EE-F906-E140-BEC6-1EA7B4A3001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12192000" cy="1569660"/>
          </a:xfrm>
          <a:prstGeom prst="rect">
            <a:avLst/>
          </a:prstGeom>
          <a:solidFill>
            <a:srgbClr val="2D4B73"/>
          </a:solidFill>
        </p:spPr>
        <p:txBody>
          <a:bodyPr wrap="square" rtlCol="0">
            <a:spAutoFit/>
          </a:bodyPr>
          <a:lstStyle/>
          <a:p>
            <a:endParaRPr lang="fi-FI" sz="3200" dirty="0" smtClean="0">
              <a:solidFill>
                <a:srgbClr val="FFC000"/>
              </a:solidFill>
              <a:latin typeface="Corbel" pitchFamily="34" charset="0"/>
            </a:endParaRPr>
          </a:p>
          <a:p>
            <a:r>
              <a:rPr lang="fi-FI" sz="3200" dirty="0" smtClean="0">
                <a:solidFill>
                  <a:srgbClr val="FFC000"/>
                </a:solidFill>
                <a:latin typeface="Corbel" pitchFamily="34" charset="0"/>
              </a:rPr>
              <a:t>	Funet </a:t>
            </a:r>
            <a:r>
              <a:rPr lang="fi-FI" sz="3200" dirty="0" err="1" smtClean="0">
                <a:solidFill>
                  <a:srgbClr val="FFC000"/>
                </a:solidFill>
                <a:latin typeface="Corbel" pitchFamily="34" charset="0"/>
              </a:rPr>
              <a:t>N</a:t>
            </a:r>
            <a:r>
              <a:rPr lang="fi-FI" sz="3200" dirty="0" err="1" smtClean="0">
                <a:solidFill>
                  <a:srgbClr val="FFC000"/>
                </a:solidFill>
                <a:latin typeface="Corbel" pitchFamily="34" charset="0"/>
              </a:rPr>
              <a:t>ewsletter</a:t>
            </a:r>
            <a:endParaRPr lang="fi-FI" sz="3200" dirty="0" smtClean="0">
              <a:solidFill>
                <a:srgbClr val="FFC000"/>
              </a:solidFill>
              <a:latin typeface="Corbel" pitchFamily="34" charset="0"/>
            </a:endParaRPr>
          </a:p>
          <a:p>
            <a:endParaRPr lang="en-US" sz="3200" dirty="0">
              <a:solidFill>
                <a:srgbClr val="FFC000"/>
              </a:solidFill>
              <a:latin typeface="Corbel" pitchFamily="34" charset="0"/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idx="4294967295"/>
          </p:nvPr>
        </p:nvSpPr>
        <p:spPr>
          <a:xfrm>
            <a:off x="609599" y="1569659"/>
            <a:ext cx="8068733" cy="4695673"/>
          </a:xfrm>
          <a:prstGeom prst="rect">
            <a:avLst/>
          </a:prstGeom>
          <a:solidFill>
            <a:schemeClr val="accent1">
              <a:lumMod val="40000"/>
              <a:lumOff val="60000"/>
              <a:alpha val="64000"/>
            </a:schemeClr>
          </a:solidFill>
        </p:spPr>
        <p:txBody>
          <a:bodyPr/>
          <a:lstStyle/>
          <a:p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Bunch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of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short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plain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text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articles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sent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to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email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list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with 500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people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from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Funet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organisations</a:t>
            </a:r>
            <a:endParaRPr lang="fi-FI" altLang="en-US" sz="2800" dirty="0" smtClean="0">
              <a:latin typeface="Corbel" pitchFamily="34" charset="0"/>
              <a:cs typeface="Verdana" panose="020B0604030504040204" pitchFamily="34" charset="0"/>
            </a:endParaRPr>
          </a:p>
          <a:p>
            <a:pPr marL="690563" lvl="1" indent="-342900">
              <a:buFontTx/>
              <a:buChar char="-"/>
            </a:pP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Administrational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contact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persons</a:t>
            </a:r>
            <a:endParaRPr lang="fi-FI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pPr marL="690563" lvl="1" indent="-342900">
              <a:buFontTx/>
              <a:buChar char="-"/>
            </a:pP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Technical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contact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persons</a:t>
            </a:r>
            <a:endParaRPr lang="fi-FI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pPr marL="690563" lvl="1" indent="-342900">
              <a:buFontTx/>
              <a:buChar char="-"/>
            </a:pP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Security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related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contact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persons</a:t>
            </a:r>
            <a:endParaRPr lang="fi-FI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pPr marL="690563" lvl="1" indent="-342900">
              <a:buFontTx/>
              <a:buChar char="-"/>
            </a:pP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IAM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contact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persons</a:t>
            </a:r>
            <a:endParaRPr lang="fi-FI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pPr marL="690563" lvl="1" indent="-342900">
              <a:buFontTx/>
              <a:buChar char="-"/>
            </a:pP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Other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persons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from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Funet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organisations</a:t>
            </a:r>
            <a:endParaRPr lang="fi-FI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r>
              <a:rPr lang="en-US" altLang="en-US" dirty="0" err="1" smtClean="0">
                <a:latin typeface="Corbel" pitchFamily="34" charset="0"/>
                <a:cs typeface="Verdana" panose="020B0604030504040204" pitchFamily="34" charset="0"/>
              </a:rPr>
              <a:t>Funet</a:t>
            </a:r>
            <a:r>
              <a:rPr lang="en-US" altLang="en-US" dirty="0" smtClean="0">
                <a:latin typeface="Corbel" pitchFamily="34" charset="0"/>
                <a:cs typeface="Verdana" panose="020B0604030504040204" pitchFamily="34" charset="0"/>
              </a:rPr>
              <a:t> newsletter is published 10-12 times per year</a:t>
            </a:r>
          </a:p>
          <a:p>
            <a:r>
              <a:rPr lang="en-US" altLang="en-US" dirty="0" smtClean="0">
                <a:latin typeface="Corbel" pitchFamily="34" charset="0"/>
                <a:cs typeface="Verdana" panose="020B0604030504040204" pitchFamily="34" charset="0"/>
              </a:rPr>
              <a:t>Information about network, services, changes in service portfolio, asking for feedback, questionnaires</a:t>
            </a:r>
            <a:r>
              <a:rPr lang="mr-IN" altLang="en-US" dirty="0" smtClean="0">
                <a:latin typeface="Corbel" pitchFamily="34" charset="0"/>
                <a:cs typeface="Verdana" panose="020B0604030504040204" pitchFamily="34" charset="0"/>
              </a:rPr>
              <a:t>…</a:t>
            </a:r>
            <a:endParaRPr lang="en-US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 bwMode="auto">
          <a:xfrm>
            <a:off x="5324" y="209483"/>
            <a:ext cx="103235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algn="l" defTabSz="4572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fi-FI" sz="3200" dirty="0">
                <a:solidFill>
                  <a:srgbClr val="FFC000"/>
                </a:solidFill>
                <a:latin typeface="Corbel"/>
                <a:cs typeface="Corbel"/>
              </a:rPr>
              <a:t>	</a:t>
            </a:r>
            <a:r>
              <a:rPr lang="fi-FI" sz="3200" dirty="0" smtClean="0">
                <a:solidFill>
                  <a:srgbClr val="FFC000"/>
                </a:solidFill>
                <a:latin typeface="Corbel"/>
                <a:cs typeface="Corbel"/>
              </a:rPr>
              <a:t>Funet </a:t>
            </a:r>
            <a:r>
              <a:rPr lang="fi-FI" sz="3200" dirty="0" err="1" smtClean="0">
                <a:solidFill>
                  <a:srgbClr val="FFC000"/>
                </a:solidFill>
                <a:latin typeface="Corbel"/>
                <a:cs typeface="Corbel"/>
              </a:rPr>
              <a:t>conference</a:t>
            </a:r>
            <a:r>
              <a:rPr lang="fi-FI" sz="3200" dirty="0" smtClean="0">
                <a:solidFill>
                  <a:srgbClr val="FFC000"/>
                </a:solidFill>
                <a:latin typeface="Corbel"/>
                <a:cs typeface="Corbel"/>
              </a:rPr>
              <a:t> </a:t>
            </a:r>
            <a:r>
              <a:rPr lang="fi-FI" sz="3200" dirty="0" err="1" smtClean="0">
                <a:solidFill>
                  <a:srgbClr val="FFC000"/>
                </a:solidFill>
                <a:latin typeface="Corbel"/>
                <a:cs typeface="Corbel"/>
              </a:rPr>
              <a:t>aka</a:t>
            </a:r>
            <a:r>
              <a:rPr lang="fi-FI" sz="3200" dirty="0" smtClean="0">
                <a:solidFill>
                  <a:srgbClr val="FFC000"/>
                </a:solidFill>
                <a:latin typeface="Corbel"/>
                <a:cs typeface="Corbel"/>
              </a:rPr>
              <a:t>. Technical </a:t>
            </a:r>
            <a:r>
              <a:rPr lang="fi-FI" sz="3200" dirty="0" err="1" smtClean="0">
                <a:solidFill>
                  <a:srgbClr val="FFC000"/>
                </a:solidFill>
                <a:latin typeface="Corbel"/>
                <a:cs typeface="Corbel"/>
              </a:rPr>
              <a:t>Days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Corbel"/>
              <a:ea typeface="ＭＳ Ｐゴシック" charset="0"/>
              <a:cs typeface="Corbel"/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609599" y="1569659"/>
            <a:ext cx="8068733" cy="4695673"/>
          </a:xfrm>
          <a:prstGeom prst="rect">
            <a:avLst/>
          </a:prstGeom>
          <a:solidFill>
            <a:schemeClr val="accent1">
              <a:lumMod val="40000"/>
              <a:lumOff val="60000"/>
              <a:alpha val="64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196850" indent="-196850" algn="l" defTabSz="457200" rtl="0" eaLnBrk="1" fontAlgn="base" hangingPunct="1">
              <a:lnSpc>
                <a:spcPct val="110000"/>
              </a:lnSpc>
              <a:spcBef>
                <a:spcPts val="12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accent3">
                    <a:lumMod val="75000"/>
                  </a:schemeClr>
                </a:solidFill>
                <a:latin typeface="Corbel"/>
                <a:ea typeface="ＭＳ Ｐゴシック" charset="0"/>
                <a:cs typeface="Corbel"/>
              </a:defRPr>
            </a:lvl1pPr>
            <a:lvl2pPr marL="347663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charset="0"/>
              <a:defRPr sz="2000" kern="1200">
                <a:solidFill>
                  <a:schemeClr val="accent3">
                    <a:lumMod val="75000"/>
                  </a:schemeClr>
                </a:solidFill>
                <a:latin typeface="Corbel"/>
                <a:ea typeface="ＭＳ Ｐゴシック" charset="0"/>
                <a:cs typeface="Corbel"/>
              </a:defRPr>
            </a:lvl2pPr>
            <a:lvl3pPr marL="1143000" algn="l" defTabSz="457200" rtl="0" eaLnBrk="1" fontAlgn="base" hangingPunct="1">
              <a:spcBef>
                <a:spcPts val="200"/>
              </a:spcBef>
              <a:spcAft>
                <a:spcPct val="0"/>
              </a:spcAft>
              <a:defRPr sz="1800" kern="1200">
                <a:solidFill>
                  <a:schemeClr val="accent3">
                    <a:lumMod val="75000"/>
                  </a:schemeClr>
                </a:solidFill>
                <a:latin typeface="Corbel"/>
                <a:ea typeface="ＭＳ Ｐゴシック" charset="0"/>
                <a:cs typeface="Corbel"/>
              </a:defRPr>
            </a:lvl3pPr>
            <a:lvl4pPr marL="1600200" indent="-12223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Wingdings" charset="0"/>
              <a:buChar char="§"/>
              <a:defRPr sz="1600" kern="1200">
                <a:solidFill>
                  <a:schemeClr val="accent3">
                    <a:lumMod val="75000"/>
                  </a:schemeClr>
                </a:solidFill>
                <a:latin typeface="Corbel"/>
                <a:ea typeface="ＭＳ Ｐゴシック" charset="0"/>
                <a:cs typeface="Corbel"/>
              </a:defRPr>
            </a:lvl4pPr>
            <a:lvl5pPr marL="2057400" indent="-122238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1100" kern="1200">
                <a:solidFill>
                  <a:schemeClr val="tx1"/>
                </a:solidFill>
                <a:latin typeface="Verdana"/>
                <a:ea typeface="ＭＳ Ｐゴシック" charset="0"/>
                <a:cs typeface="Verdana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Two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days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conference</a:t>
            </a:r>
            <a:r>
              <a:rPr lang="fi-FI" altLang="en-US" sz="2800" dirty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once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per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year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with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presentations</a:t>
            </a:r>
            <a:r>
              <a:rPr lang="fi-FI" altLang="en-US" sz="2800" dirty="0" smtClean="0">
                <a:latin typeface="Corbel" pitchFamily="34" charset="0"/>
                <a:cs typeface="Verdana" panose="020B0604030504040204" pitchFamily="34" charset="0"/>
              </a:rPr>
              <a:t> and </a:t>
            </a:r>
            <a:r>
              <a:rPr lang="fi-FI" altLang="en-US" sz="2800" dirty="0" err="1" smtClean="0">
                <a:latin typeface="Corbel" pitchFamily="34" charset="0"/>
                <a:cs typeface="Verdana" panose="020B0604030504040204" pitchFamily="34" charset="0"/>
              </a:rPr>
              <a:t>workshops</a:t>
            </a:r>
            <a:endParaRPr lang="fi-FI" altLang="en-US" sz="2800" dirty="0" smtClean="0">
              <a:latin typeface="Corbel" pitchFamily="34" charset="0"/>
              <a:cs typeface="Verdana" panose="020B0604030504040204" pitchFamily="34" charset="0"/>
            </a:endParaRPr>
          </a:p>
          <a:p>
            <a:pPr marL="690563" lvl="1" indent="-342900">
              <a:buFontTx/>
              <a:buChar char="-"/>
            </a:pP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50-100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participants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,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also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remote</a:t>
            </a:r>
            <a:endParaRPr lang="fi-FI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pPr marL="690563" lvl="1" indent="-342900">
              <a:buFontTx/>
              <a:buChar char="-"/>
            </a:pP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Some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current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hot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</a:rPr>
              <a:t>topics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</a:rPr>
              <a:t> (IPv6, Security, GDPR, Funet2020 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)</a:t>
            </a:r>
          </a:p>
          <a:p>
            <a:pPr marL="690563" lvl="1" indent="-342900">
              <a:buFontTx/>
              <a:buChar char="-"/>
            </a:pP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Workshops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 (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network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,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services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, </a:t>
            </a:r>
            <a:r>
              <a:rPr lang="fi-FI" altLang="en-US" dirty="0" err="1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planning</a:t>
            </a:r>
            <a:r>
              <a:rPr lang="mr-IN" altLang="en-US" dirty="0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…</a:t>
            </a:r>
            <a:r>
              <a:rPr lang="fi-FI" altLang="en-US" dirty="0" smtClean="0">
                <a:latin typeface="Corbel" pitchFamily="34" charset="0"/>
                <a:cs typeface="Verdana" panose="020B0604030504040204" pitchFamily="34" charset="0"/>
                <a:sym typeface="Wingdings"/>
              </a:rPr>
              <a:t>)</a:t>
            </a:r>
            <a:endParaRPr lang="fi-FI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pPr marL="690563" lvl="1" indent="-342900">
              <a:buFontTx/>
              <a:buChar char="-"/>
            </a:pPr>
            <a:endParaRPr lang="fi-FI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r>
              <a:rPr lang="en-US" altLang="en-US" dirty="0" smtClean="0">
                <a:latin typeface="Corbel" pitchFamily="34" charset="0"/>
                <a:cs typeface="Verdana" panose="020B0604030504040204" pitchFamily="34" charset="0"/>
              </a:rPr>
              <a:t>Includes also </a:t>
            </a:r>
            <a:r>
              <a:rPr lang="en-US" altLang="en-US" dirty="0" err="1" smtClean="0">
                <a:latin typeface="Corbel" pitchFamily="34" charset="0"/>
                <a:cs typeface="Verdana" panose="020B0604030504040204" pitchFamily="34" charset="0"/>
              </a:rPr>
              <a:t>Funet</a:t>
            </a:r>
            <a:r>
              <a:rPr lang="en-US" altLang="en-US" dirty="0" smtClean="0">
                <a:latin typeface="Corbel" pitchFamily="34" charset="0"/>
                <a:cs typeface="Verdana" panose="020B0604030504040204" pitchFamily="34" charset="0"/>
              </a:rPr>
              <a:t> Annual Meeting</a:t>
            </a:r>
          </a:p>
          <a:p>
            <a:pPr marL="690563" lvl="1" indent="-342900">
              <a:buFontTx/>
              <a:buChar char="-"/>
            </a:pPr>
            <a:r>
              <a:rPr lang="en-US" altLang="en-US" dirty="0" smtClean="0">
                <a:latin typeface="Corbel" pitchFamily="34" charset="0"/>
                <a:cs typeface="Verdana" panose="020B0604030504040204" pitchFamily="34" charset="0"/>
              </a:rPr>
              <a:t>Administrational meeting with an agenda including reports, cost sharing etc.</a:t>
            </a:r>
          </a:p>
          <a:p>
            <a:pPr marL="690563" lvl="1" indent="-342900">
              <a:buFontTx/>
              <a:buChar char="-"/>
            </a:pPr>
            <a:endParaRPr lang="en-US" altLang="en-US" dirty="0" smtClean="0">
              <a:latin typeface="Corbel" pitchFamily="34" charset="0"/>
              <a:cs typeface="Verdana" panose="020B0604030504040204" pitchFamily="34" charset="0"/>
            </a:endParaRPr>
          </a:p>
          <a:p>
            <a:endParaRPr lang="en-US" dirty="0">
              <a:latin typeface="Corbel" pitchFamily="34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-CSC-PPT-template2017">
  <a:themeElements>
    <a:clrScheme name="Custom 18">
      <a:dk1>
        <a:srgbClr val="006778"/>
      </a:dk1>
      <a:lt1>
        <a:sysClr val="window" lastClr="FFFFFF"/>
      </a:lt1>
      <a:dk2>
        <a:srgbClr val="830051"/>
      </a:dk2>
      <a:lt2>
        <a:srgbClr val="FFFFFF"/>
      </a:lt2>
      <a:accent1>
        <a:srgbClr val="006778"/>
      </a:accent1>
      <a:accent2>
        <a:srgbClr val="830051"/>
      </a:accent2>
      <a:accent3>
        <a:srgbClr val="5E6A71"/>
      </a:accent3>
      <a:accent4>
        <a:srgbClr val="002F5F"/>
      </a:accent4>
      <a:accent5>
        <a:srgbClr val="7DC242"/>
      </a:accent5>
      <a:accent6>
        <a:srgbClr val="FF5800"/>
      </a:accent6>
      <a:hlink>
        <a:srgbClr val="74003D"/>
      </a:hlink>
      <a:folHlink>
        <a:srgbClr val="075084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3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Presentation-CSC-PPT-template-2016.potx" id="{7D835E6F-C742-41DD-8428-A334633E7E56}" vid="{2A2FC800-22BD-471D-81EF-A8DF992658A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A498AC3904B248B34AC7704AF7A6D5" ma:contentTypeVersion="4" ma:contentTypeDescription="Create a new document." ma:contentTypeScope="" ma:versionID="5c4e0d2f5dc995849302d77d553ba11a">
  <xsd:schema xmlns:xsd="http://www.w3.org/2001/XMLSchema" xmlns:xs="http://www.w3.org/2001/XMLSchema" xmlns:p="http://schemas.microsoft.com/office/2006/metadata/properties" xmlns:ns1="http://schemas.microsoft.com/sharepoint/v3" xmlns:ns2="5b92892c-7639-4d25-8599-0c2b88216d11" targetNamespace="http://schemas.microsoft.com/office/2006/metadata/properties" ma:root="true" ma:fieldsID="e127086a23f828037198a7d57bdcf8de" ns1:_="" ns2:_="">
    <xsd:import namespace="http://schemas.microsoft.com/sharepoint/v3"/>
    <xsd:import namespace="5b92892c-7639-4d25-8599-0c2b88216d11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BestPractices" minOccurs="0"/>
                <xsd:element ref="ns2:CSCBrand" minOccurs="0"/>
                <xsd:element ref="ns2:Presentat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b92892c-7639-4d25-8599-0c2b88216d11" elementFormDefault="qualified">
    <xsd:import namespace="http://schemas.microsoft.com/office/2006/documentManagement/types"/>
    <xsd:import namespace="http://schemas.microsoft.com/office/infopath/2007/PartnerControls"/>
    <xsd:element name="BestPractices" ma:index="10" nillable="true" ma:displayName="Best Practices" ma:default="0" ma:internalName="BestPractices">
      <xsd:simpleType>
        <xsd:restriction base="dms:Boolean"/>
      </xsd:simpleType>
    </xsd:element>
    <xsd:element name="CSCBrand" ma:index="11" nillable="true" ma:displayName="CSC Brand" ma:default="0" ma:internalName="CSCBrand">
      <xsd:simpleType>
        <xsd:restriction base="dms:Boolean"/>
      </xsd:simpleType>
    </xsd:element>
    <xsd:element name="Presentations" ma:index="12" nillable="true" ma:displayName="Presentations" ma:default="0" ma:internalName="Presentations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Presentations xmlns="5b92892c-7639-4d25-8599-0c2b88216d11">true</Presentations>
    <BestPractices xmlns="5b92892c-7639-4d25-8599-0c2b88216d11">false</BestPractices>
    <CSCBrand xmlns="5b92892c-7639-4d25-8599-0c2b88216d11">false</CSCBrand>
  </documentManagement>
</p:properties>
</file>

<file path=customXml/itemProps1.xml><?xml version="1.0" encoding="utf-8"?>
<ds:datastoreItem xmlns:ds="http://schemas.openxmlformats.org/officeDocument/2006/customXml" ds:itemID="{D4C4CBFC-2EF1-4092-8F2F-5A5B86A85C2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421405-8BCF-4D95-820B-9FB46EB04B8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b92892c-7639-4d25-8599-0c2b88216d1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7279921-A1B4-472D-B7BD-F638B6892104}">
  <ds:schemaRefs>
    <ds:schemaRef ds:uri="http://www.w3.org/XML/1998/namespace"/>
    <ds:schemaRef ds:uri="http://purl.org/dc/elements/1.1/"/>
    <ds:schemaRef ds:uri="http://purl.org/dc/dcmitype/"/>
    <ds:schemaRef ds:uri="b542780c-f3c1-48de-9090-e65480539529"/>
    <ds:schemaRef ds:uri="http://schemas.microsoft.com/sharepoint/v3"/>
    <ds:schemaRef ds:uri="http://schemas.microsoft.com/office/infopath/2007/PartnerControls"/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terms/"/>
    <ds:schemaRef ds:uri="5b92892c-7639-4d25-8599-0c2b88216d1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Presentation-CSC-PPT-template2017</Template>
  <TotalTime>1063</TotalTime>
  <Words>332</Words>
  <Application>Microsoft Macintosh PowerPoint</Application>
  <PresentationFormat>Custom</PresentationFormat>
  <Paragraphs>71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Presentation-CSC-PPT-template2017</vt:lpstr>
      <vt:lpstr>CSC – Finnish Expertise in ICT for Research, Education and Public Administration </vt:lpstr>
      <vt:lpstr>PowerPoint Presentation</vt:lpstr>
      <vt:lpstr>CSC’s Services</vt:lpstr>
      <vt:lpstr>Funet is the National Reseach and Education Network (NREN)</vt:lpstr>
      <vt:lpstr>Funet activities from marketing point of view</vt:lpstr>
      <vt:lpstr>Posters, rollups, videos…</vt:lpstr>
      <vt:lpstr>PowerPoint Presentation</vt:lpstr>
      <vt:lpstr>PowerPoint Presentation</vt:lpstr>
      <vt:lpstr>PowerPoint Presentation</vt:lpstr>
      <vt:lpstr>PowerPoint Presentation</vt:lpstr>
    </vt:vector>
  </TitlesOfParts>
  <Company>CSC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Funet network services</dc:title>
  <dc:creator>J. Oksanen</dc:creator>
  <cp:keywords>Funet</cp:keywords>
  <cp:lastModifiedBy>cscuser</cp:lastModifiedBy>
  <cp:revision>66</cp:revision>
  <cp:lastPrinted>2016-02-24T09:01:08Z</cp:lastPrinted>
  <dcterms:created xsi:type="dcterms:W3CDTF">2017-02-20T08:18:28Z</dcterms:created>
  <dcterms:modified xsi:type="dcterms:W3CDTF">2018-03-13T11:13:45Z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0x0101000DA498AC3904B248B34AC7704AF7A6D5</vt:lpwstr>
  </property>
</Properties>
</file>