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360" r:id="rId3"/>
    <p:sldId id="361" r:id="rId4"/>
    <p:sldId id="362" r:id="rId5"/>
    <p:sldId id="363" r:id="rId6"/>
    <p:sldId id="364" r:id="rId7"/>
    <p:sldId id="365" r:id="rId8"/>
    <p:sldId id="301" r:id="rId9"/>
    <p:sldId id="366" r:id="rId10"/>
    <p:sldId id="367" r:id="rId11"/>
    <p:sldId id="272" r:id="rId12"/>
    <p:sldId id="358" r:id="rId13"/>
    <p:sldId id="35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BDCB"/>
    <a:srgbClr val="4C7F94"/>
    <a:srgbClr val="C7DBE3"/>
    <a:srgbClr val="065081"/>
    <a:srgbClr val="9E1F63"/>
    <a:srgbClr val="D2D6EA"/>
    <a:srgbClr val="8A94C8"/>
    <a:srgbClr val="717EBD"/>
    <a:srgbClr val="ACB3D8"/>
    <a:srgbClr val="BEC4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6" autoAdjust="0"/>
    <p:restoredTop sz="81703" autoAdjust="0"/>
  </p:normalViewPr>
  <p:slideViewPr>
    <p:cSldViewPr snapToGrid="0">
      <p:cViewPr varScale="1">
        <p:scale>
          <a:sx n="103" d="100"/>
          <a:sy n="103" d="100"/>
        </p:scale>
        <p:origin x="138" y="402"/>
      </p:cViewPr>
      <p:guideLst/>
    </p:cSldViewPr>
  </p:slideViewPr>
  <p:notesTextViewPr>
    <p:cViewPr>
      <p:scale>
        <a:sx n="3" d="2"/>
        <a:sy n="3" d="2"/>
      </p:scale>
      <p:origin x="0" y="0"/>
    </p:cViewPr>
  </p:notesTextViewPr>
  <p:notesViewPr>
    <p:cSldViewPr snapToGrid="0">
      <p:cViewPr varScale="1">
        <p:scale>
          <a:sx n="87" d="100"/>
          <a:sy n="87" d="100"/>
        </p:scale>
        <p:origin x="378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14/03/2018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a:t>
            </a:r>
            <a:r>
              <a:rPr lang="en-GB" baseline="0" dirty="0"/>
              <a:t> long tail of federation, many services exist for whom doing ‘full blown’ SAML based identity federation is just too much effort. This is especially the case when the need for attributes is low, but the academic affiliation of a user must be confirmed with sufficient assurance.</a:t>
            </a:r>
          </a:p>
          <a:p>
            <a:r>
              <a:rPr lang="en-GB" baseline="0" dirty="0"/>
              <a:t>InAcademia wants to offer not only a technical infrastructure to simplify this process for services, but combines this infrastructure with </a:t>
            </a:r>
          </a:p>
          <a:p>
            <a:pPr marL="171450" indent="-171450">
              <a:buFontTx/>
              <a:buChar char="-"/>
            </a:pPr>
            <a:r>
              <a:rPr lang="en-GB" baseline="0" dirty="0"/>
              <a:t>a simplified contract, </a:t>
            </a:r>
          </a:p>
          <a:p>
            <a:pPr marL="171450" indent="-171450">
              <a:buFontTx/>
              <a:buChar char="-"/>
            </a:pPr>
            <a:r>
              <a:rPr lang="en-GB" baseline="0" dirty="0"/>
              <a:t>a pay-per-use transaction model,</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baseline="0" dirty="0"/>
              <a:t>very low data protection requirements</a:t>
            </a:r>
          </a:p>
          <a:p>
            <a:pPr marL="171450" indent="-171450">
              <a:buFontTx/>
              <a:buChar char="-"/>
            </a:pPr>
            <a:r>
              <a:rPr lang="en-GB" baseline="0" dirty="0"/>
              <a:t>and a strong focus on protecting end user privacy.</a:t>
            </a:r>
          </a:p>
          <a:p>
            <a:pPr marL="0" indent="0">
              <a:buFontTx/>
              <a:buNone/>
            </a:pPr>
            <a:r>
              <a:rPr lang="en-GB" baseline="0" dirty="0"/>
              <a:t>The latter two can be achieved by *not* providing the services with any user data directly, but by confirming or denying (yes or no) the question from the service if this person is indeed a student. Without revealing any additional personal data.</a:t>
            </a:r>
          </a:p>
          <a:p>
            <a:pPr marL="0" indent="0">
              <a:buFontTx/>
              <a:buNone/>
            </a:pPr>
            <a:r>
              <a:rPr lang="en-GB" baseline="0" dirty="0"/>
              <a:t>The InAcademia service in turn determines the users affiliation by requesting a user to authenticate using the institutional account. InAcademia leverages eduGAIN to reach institutions all across Europe.</a:t>
            </a:r>
          </a:p>
          <a:p>
            <a:pPr marL="0" indent="0">
              <a:buFontTx/>
              <a:buNone/>
            </a:pPr>
            <a:endParaRPr lang="en-GB" baseline="0" dirty="0"/>
          </a:p>
          <a:p>
            <a:pPr marL="0" indent="0">
              <a:buFontTx/>
              <a:buNone/>
            </a:pPr>
            <a:r>
              <a:rPr lang="en-GB" baseline="0" dirty="0"/>
              <a:t>During the design and development phase we already identified and engaged with several potential services and started discussions with them to learn how we could best support their needs. </a:t>
            </a:r>
          </a:p>
          <a:p>
            <a:pPr marL="0" indent="0">
              <a:buFontTx/>
              <a:buNone/>
            </a:pPr>
            <a:endParaRPr lang="en-GB" baseline="0" dirty="0"/>
          </a:p>
          <a:p>
            <a:pPr marL="0" indent="0">
              <a:buFontTx/>
              <a:buNone/>
            </a:pPr>
            <a:r>
              <a:rPr lang="en-GB" baseline="0" dirty="0"/>
              <a:t>InAcademia leverages the OpenID Connect as well as the SAML2 open standards, and the service was created using the existing SaToSa software that was developed during GN3+ project. During the technical pilot we setup a geographically distributed service with nodes in The Netherlands, Iceland, Greece and Denmark</a:t>
            </a:r>
          </a:p>
          <a:p>
            <a:pPr marL="0" indent="0">
              <a:buFontTx/>
              <a:buNone/>
            </a:pPr>
            <a:endParaRPr lang="en-GB" baseline="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4461"/>
                </a:solidFill>
              </a:rPr>
              <a:t>Requirements and design incorporated l</a:t>
            </a:r>
            <a:r>
              <a:rPr lang="en-US" sz="1200" kern="1200" dirty="0">
                <a:solidFill>
                  <a:srgbClr val="004461"/>
                </a:solidFill>
              </a:rPr>
              <a:t>egal, </a:t>
            </a:r>
            <a:r>
              <a:rPr lang="en-US" sz="1200" kern="1200" dirty="0" err="1">
                <a:solidFill>
                  <a:srgbClr val="004461"/>
                </a:solidFill>
              </a:rPr>
              <a:t>licence</a:t>
            </a:r>
            <a:r>
              <a:rPr lang="en-US" sz="1200" kern="1200" dirty="0">
                <a:solidFill>
                  <a:srgbClr val="004461"/>
                </a:solidFill>
              </a:rPr>
              <a:t> and transaction fee considerations, as well as focusing on data protection requirements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rgbClr val="00446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rgbClr val="004461"/>
                </a:solidFill>
              </a:rPr>
              <a:t>Software developed in JRA3 during GN3plus was deployed, VMs and systems admin were secured and technical piloting of the service commenced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rgbClr val="00446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rgbClr val="004461"/>
                </a:solidFill>
              </a:rPr>
              <a:t>A shortlist of potential initial service provider users, academic and commercial, was identified, and initial contact made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rgbClr val="004461"/>
              </a:solidFill>
            </a:endParaRPr>
          </a:p>
          <a:p>
            <a:pPr marL="0" indent="0">
              <a:buFontTx/>
              <a:buNone/>
            </a:pPr>
            <a:endParaRPr lang="de-CH" dirty="0">
              <a:effectLst/>
            </a:endParaRPr>
          </a:p>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8</a:t>
            </a:fld>
            <a:endParaRPr lang="en-GB" dirty="0"/>
          </a:p>
        </p:txBody>
      </p:sp>
    </p:spTree>
    <p:extLst>
      <p:ext uri="{BB962C8B-B14F-4D97-AF65-F5344CB8AC3E}">
        <p14:creationId xmlns:p14="http://schemas.microsoft.com/office/powerpoint/2010/main" val="2605912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a:t>
            </a:r>
            <a:r>
              <a:rPr lang="en-GB" baseline="0" dirty="0"/>
              <a:t> long tail of federation, many services exist for whom doing ‘full blown’ SAML based identity federation is just too much effort. This is especially the case when the need for attributes is low, but the academic affiliation of a user must be confirmed with sufficient assurance.</a:t>
            </a:r>
          </a:p>
          <a:p>
            <a:r>
              <a:rPr lang="en-GB" baseline="0" dirty="0"/>
              <a:t>InAcademia wants to offer not only a technical infrastructure to simplify this process for services, but combines this infrastructure with </a:t>
            </a:r>
          </a:p>
          <a:p>
            <a:pPr marL="171450" indent="-171450">
              <a:buFontTx/>
              <a:buChar char="-"/>
            </a:pPr>
            <a:r>
              <a:rPr lang="en-GB" baseline="0" dirty="0"/>
              <a:t>a simplified contract, </a:t>
            </a:r>
          </a:p>
          <a:p>
            <a:pPr marL="171450" indent="-171450">
              <a:buFontTx/>
              <a:buChar char="-"/>
            </a:pPr>
            <a:r>
              <a:rPr lang="en-GB" baseline="0" dirty="0"/>
              <a:t>a pay-per-use transaction model,</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baseline="0" dirty="0"/>
              <a:t>very low data protection requirements</a:t>
            </a:r>
          </a:p>
          <a:p>
            <a:pPr marL="171450" indent="-171450">
              <a:buFontTx/>
              <a:buChar char="-"/>
            </a:pPr>
            <a:r>
              <a:rPr lang="en-GB" baseline="0" dirty="0"/>
              <a:t>and a strong focus on protecting end user privacy.</a:t>
            </a:r>
          </a:p>
          <a:p>
            <a:pPr marL="0" indent="0">
              <a:buFontTx/>
              <a:buNone/>
            </a:pPr>
            <a:r>
              <a:rPr lang="en-GB" baseline="0" dirty="0"/>
              <a:t>The latter two can be achieved by *not* providing the services with any user data directly, but by confirming or denying (yes or no) the question from the service if this person is indeed a student. Without revealing any additional personal data.</a:t>
            </a:r>
          </a:p>
          <a:p>
            <a:pPr marL="0" indent="0">
              <a:buFontTx/>
              <a:buNone/>
            </a:pPr>
            <a:r>
              <a:rPr lang="en-GB" baseline="0" dirty="0"/>
              <a:t>The InAcademia service in turn determines the users affiliation by requesting a user to authenticate using the institutional account. InAcademia leverages eduGAIN to reach institutions all across Europe.</a:t>
            </a:r>
          </a:p>
          <a:p>
            <a:pPr marL="0" indent="0">
              <a:buFontTx/>
              <a:buNone/>
            </a:pPr>
            <a:endParaRPr lang="en-GB" baseline="0" dirty="0"/>
          </a:p>
          <a:p>
            <a:pPr marL="0" indent="0">
              <a:buFontTx/>
              <a:buNone/>
            </a:pPr>
            <a:r>
              <a:rPr lang="en-GB" baseline="0" dirty="0"/>
              <a:t>During the design and development phase we already identified and engaged with several potential services and started discussions with them to learn how we could best support their needs. </a:t>
            </a:r>
          </a:p>
          <a:p>
            <a:pPr marL="0" indent="0">
              <a:buFontTx/>
              <a:buNone/>
            </a:pPr>
            <a:endParaRPr lang="en-GB" baseline="0" dirty="0"/>
          </a:p>
          <a:p>
            <a:pPr marL="0" indent="0">
              <a:buFontTx/>
              <a:buNone/>
            </a:pPr>
            <a:r>
              <a:rPr lang="en-GB" baseline="0" dirty="0"/>
              <a:t>InAcademia leverages the OpenID Connect as well as the SAML2 open standards, and the service was created using the existing SaToSa software that was developed during GN3+ project. During the technical pilot we setup a geographically distributed service with nodes in The Netherlands, Iceland, Greece and Denmark</a:t>
            </a:r>
          </a:p>
          <a:p>
            <a:pPr marL="0" indent="0">
              <a:buFontTx/>
              <a:buNone/>
            </a:pPr>
            <a:endParaRPr lang="en-GB" baseline="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4461"/>
                </a:solidFill>
              </a:rPr>
              <a:t>Requirements and design incorporated l</a:t>
            </a:r>
            <a:r>
              <a:rPr lang="en-US" sz="1200" kern="1200" dirty="0">
                <a:solidFill>
                  <a:srgbClr val="004461"/>
                </a:solidFill>
              </a:rPr>
              <a:t>egal, </a:t>
            </a:r>
            <a:r>
              <a:rPr lang="en-US" sz="1200" kern="1200" dirty="0" err="1">
                <a:solidFill>
                  <a:srgbClr val="004461"/>
                </a:solidFill>
              </a:rPr>
              <a:t>licence</a:t>
            </a:r>
            <a:r>
              <a:rPr lang="en-US" sz="1200" kern="1200" dirty="0">
                <a:solidFill>
                  <a:srgbClr val="004461"/>
                </a:solidFill>
              </a:rPr>
              <a:t> and transaction fee considerations, as well as focusing on data protection requirements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rgbClr val="00446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rgbClr val="004461"/>
                </a:solidFill>
              </a:rPr>
              <a:t>Software developed in JRA3 during GN3plus was deployed, VMs and systems admin were secured and technical piloting of the service commenced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rgbClr val="00446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rgbClr val="004461"/>
                </a:solidFill>
              </a:rPr>
              <a:t>A shortlist of potential initial service provider users, academic and commercial, was identified, and initial contact made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rgbClr val="004461"/>
              </a:solidFill>
            </a:endParaRPr>
          </a:p>
          <a:p>
            <a:pPr marL="0" indent="0">
              <a:buFontTx/>
              <a:buNone/>
            </a:pPr>
            <a:endParaRPr lang="de-CH" dirty="0">
              <a:effectLst/>
            </a:endParaRPr>
          </a:p>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9</a:t>
            </a:fld>
            <a:endParaRPr lang="en-GB" dirty="0"/>
          </a:p>
        </p:txBody>
      </p:sp>
    </p:spTree>
    <p:extLst>
      <p:ext uri="{BB962C8B-B14F-4D97-AF65-F5344CB8AC3E}">
        <p14:creationId xmlns:p14="http://schemas.microsoft.com/office/powerpoint/2010/main" val="15988793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000926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5.emf"/><Relationship Id="rId1" Type="http://schemas.openxmlformats.org/officeDocument/2006/relationships/slideLayout" Target="../slideLayouts/slideLayout10.xml"/><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 Id="rId4" Type="http://schemas.openxmlformats.org/officeDocument/2006/relationships/image" Target="../media/image41.jpeg"/></Relationships>
</file>

<file path=ppt/slides/_rels/slide12.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3.png"/><Relationship Id="rId18" Type="http://schemas.openxmlformats.org/officeDocument/2006/relationships/image" Target="../media/image58.png"/><Relationship Id="rId26" Type="http://schemas.openxmlformats.org/officeDocument/2006/relationships/image" Target="../media/image66.png"/><Relationship Id="rId3" Type="http://schemas.openxmlformats.org/officeDocument/2006/relationships/image" Target="../media/image43.png"/><Relationship Id="rId21" Type="http://schemas.openxmlformats.org/officeDocument/2006/relationships/image" Target="../media/image61.png"/><Relationship Id="rId34" Type="http://schemas.openxmlformats.org/officeDocument/2006/relationships/image" Target="../media/image74.png"/><Relationship Id="rId7" Type="http://schemas.openxmlformats.org/officeDocument/2006/relationships/image" Target="../media/image47.png"/><Relationship Id="rId12" Type="http://schemas.openxmlformats.org/officeDocument/2006/relationships/image" Target="../media/image52.png"/><Relationship Id="rId17" Type="http://schemas.openxmlformats.org/officeDocument/2006/relationships/image" Target="../media/image57.png"/><Relationship Id="rId25" Type="http://schemas.openxmlformats.org/officeDocument/2006/relationships/image" Target="../media/image65.png"/><Relationship Id="rId33" Type="http://schemas.openxmlformats.org/officeDocument/2006/relationships/image" Target="../media/image73.png"/><Relationship Id="rId2" Type="http://schemas.openxmlformats.org/officeDocument/2006/relationships/image" Target="../media/image42.png"/><Relationship Id="rId16" Type="http://schemas.openxmlformats.org/officeDocument/2006/relationships/image" Target="../media/image56.png"/><Relationship Id="rId20" Type="http://schemas.openxmlformats.org/officeDocument/2006/relationships/image" Target="../media/image60.png"/><Relationship Id="rId29" Type="http://schemas.openxmlformats.org/officeDocument/2006/relationships/image" Target="../media/image69.png"/><Relationship Id="rId1" Type="http://schemas.openxmlformats.org/officeDocument/2006/relationships/slideLayout" Target="../slideLayouts/slideLayout23.xml"/><Relationship Id="rId6" Type="http://schemas.openxmlformats.org/officeDocument/2006/relationships/image" Target="../media/image46.png"/><Relationship Id="rId11" Type="http://schemas.openxmlformats.org/officeDocument/2006/relationships/image" Target="../media/image51.png"/><Relationship Id="rId24" Type="http://schemas.openxmlformats.org/officeDocument/2006/relationships/image" Target="../media/image64.png"/><Relationship Id="rId32" Type="http://schemas.openxmlformats.org/officeDocument/2006/relationships/image" Target="../media/image72.png"/><Relationship Id="rId5" Type="http://schemas.openxmlformats.org/officeDocument/2006/relationships/image" Target="../media/image45.png"/><Relationship Id="rId15" Type="http://schemas.openxmlformats.org/officeDocument/2006/relationships/image" Target="../media/image55.png"/><Relationship Id="rId23" Type="http://schemas.openxmlformats.org/officeDocument/2006/relationships/image" Target="../media/image63.png"/><Relationship Id="rId28" Type="http://schemas.openxmlformats.org/officeDocument/2006/relationships/image" Target="../media/image68.png"/><Relationship Id="rId10" Type="http://schemas.openxmlformats.org/officeDocument/2006/relationships/image" Target="../media/image50.png"/><Relationship Id="rId19" Type="http://schemas.openxmlformats.org/officeDocument/2006/relationships/image" Target="../media/image59.png"/><Relationship Id="rId31" Type="http://schemas.openxmlformats.org/officeDocument/2006/relationships/image" Target="../media/image71.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image" Target="../media/image54.png"/><Relationship Id="rId22" Type="http://schemas.openxmlformats.org/officeDocument/2006/relationships/image" Target="../media/image62.png"/><Relationship Id="rId27" Type="http://schemas.openxmlformats.org/officeDocument/2006/relationships/image" Target="../media/image67.png"/><Relationship Id="rId30" Type="http://schemas.openxmlformats.org/officeDocument/2006/relationships/image" Target="../media/image70.png"/><Relationship Id="rId35" Type="http://schemas.openxmlformats.org/officeDocument/2006/relationships/image" Target="../media/image75.png"/></Relationships>
</file>

<file path=ppt/slides/_rels/slide13.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6.png"/><Relationship Id="rId3" Type="http://schemas.openxmlformats.org/officeDocument/2006/relationships/image" Target="../media/image77.png"/><Relationship Id="rId7" Type="http://schemas.openxmlformats.org/officeDocument/2006/relationships/image" Target="../media/image81.png"/><Relationship Id="rId12" Type="http://schemas.openxmlformats.org/officeDocument/2006/relationships/image" Target="../media/image39.png"/><Relationship Id="rId17" Type="http://schemas.openxmlformats.org/officeDocument/2006/relationships/image" Target="../media/image90.png"/><Relationship Id="rId2" Type="http://schemas.openxmlformats.org/officeDocument/2006/relationships/image" Target="../media/image76.png"/><Relationship Id="rId16" Type="http://schemas.openxmlformats.org/officeDocument/2006/relationships/image" Target="../media/image89.png"/><Relationship Id="rId1" Type="http://schemas.openxmlformats.org/officeDocument/2006/relationships/slideLayout" Target="../slideLayouts/slideLayout23.xml"/><Relationship Id="rId6" Type="http://schemas.openxmlformats.org/officeDocument/2006/relationships/image" Target="../media/image80.png"/><Relationship Id="rId11" Type="http://schemas.openxmlformats.org/officeDocument/2006/relationships/image" Target="../media/image85.png"/><Relationship Id="rId5" Type="http://schemas.openxmlformats.org/officeDocument/2006/relationships/image" Target="../media/image79.png"/><Relationship Id="rId15" Type="http://schemas.openxmlformats.org/officeDocument/2006/relationships/image" Target="../media/image88.png"/><Relationship Id="rId10" Type="http://schemas.openxmlformats.org/officeDocument/2006/relationships/image" Target="../media/image84.png"/><Relationship Id="rId4" Type="http://schemas.openxmlformats.org/officeDocument/2006/relationships/image" Target="../media/image78.png"/><Relationship Id="rId9" Type="http://schemas.openxmlformats.org/officeDocument/2006/relationships/image" Target="../media/image83.png"/><Relationship Id="rId14" Type="http://schemas.openxmlformats.org/officeDocument/2006/relationships/image" Target="../media/image87.png"/></Relationships>
</file>

<file path=ppt/slides/_rels/slide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emf"/></Relationships>
</file>

<file path=ppt/slides/_rels/slide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pn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png"/><Relationship Id="rId1" Type="http://schemas.openxmlformats.org/officeDocument/2006/relationships/slideLayout" Target="../slideLayouts/slideLayout19.xml"/><Relationship Id="rId4" Type="http://schemas.openxmlformats.org/officeDocument/2006/relationships/image" Target="../media/image36.jpeg"/></Relationships>
</file>

<file path=ppt/slides/_rels/slide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png"/><Relationship Id="rId1" Type="http://schemas.openxmlformats.org/officeDocument/2006/relationships/slideLayout" Target="../slideLayouts/slideLayout19.xml"/><Relationship Id="rId4" Type="http://schemas.openxmlformats.org/officeDocument/2006/relationships/image" Target="../media/image36.jpeg"/></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xml"/><Relationship Id="rId1" Type="http://schemas.openxmlformats.org/officeDocument/2006/relationships/slideLayout" Target="../slideLayouts/slideLayout27.xml"/><Relationship Id="rId6" Type="http://schemas.openxmlformats.org/officeDocument/2006/relationships/image" Target="../media/image39.png"/><Relationship Id="rId5" Type="http://schemas.openxmlformats.org/officeDocument/2006/relationships/image" Target="../media/image34.png"/><Relationship Id="rId4" Type="http://schemas.openxmlformats.org/officeDocument/2006/relationships/image" Target="../media/image38.jpeg"/></Relationships>
</file>

<file path=ppt/slides/_rels/slide9.xml.rels><?xml version="1.0" encoding="UTF-8" standalone="yes"?>
<Relationships xmlns="http://schemas.openxmlformats.org/package/2006/relationships"><Relationship Id="rId3" Type="http://schemas.openxmlformats.org/officeDocument/2006/relationships/hyperlink" Target="mailto:info@inacademia.org" TargetMode="External"/><Relationship Id="rId7" Type="http://schemas.openxmlformats.org/officeDocument/2006/relationships/image" Target="../media/image34.png"/><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image" Target="../media/image38.jpeg"/><Relationship Id="rId5" Type="http://schemas.openxmlformats.org/officeDocument/2006/relationships/image" Target="../media/image35.emf"/><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9" name="Text Placeholder 10"/>
          <p:cNvSpPr txBox="1">
            <a:spLocks/>
          </p:cNvSpPr>
          <p:nvPr/>
        </p:nvSpPr>
        <p:spPr>
          <a:xfrm>
            <a:off x="1165753" y="2689286"/>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0" dirty="0" smtClean="0">
                <a:solidFill>
                  <a:schemeClr val="bg1"/>
                </a:solidFill>
              </a:rPr>
              <a:t>InAcademia  - Online Student Validation</a:t>
            </a:r>
            <a:endParaRPr lang="en-US" sz="3600" b="0" dirty="0">
              <a:solidFill>
                <a:schemeClr val="bg1"/>
              </a:solidFill>
            </a:endParaRPr>
          </a:p>
        </p:txBody>
      </p:sp>
      <p:sp>
        <p:nvSpPr>
          <p:cNvPr id="15" name="Text Placeholder 6"/>
          <p:cNvSpPr txBox="1">
            <a:spLocks/>
          </p:cNvSpPr>
          <p:nvPr/>
        </p:nvSpPr>
        <p:spPr>
          <a:xfrm>
            <a:off x="1165753" y="5748200"/>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t="-1" b="-7428"/>
          <a:stretch/>
        </p:blipFill>
        <p:spPr>
          <a:xfrm>
            <a:off x="1281734" y="1083895"/>
            <a:ext cx="1585650" cy="970674"/>
          </a:xfrm>
          <a:prstGeom prst="rect">
            <a:avLst/>
          </a:prstGeom>
        </p:spPr>
      </p:pic>
    </p:spTree>
    <p:extLst>
      <p:ext uri="{BB962C8B-B14F-4D97-AF65-F5344CB8AC3E}">
        <p14:creationId xmlns:p14="http://schemas.microsoft.com/office/powerpoint/2010/main" val="291288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Find </a:t>
            </a:r>
            <a:r>
              <a:rPr lang="en-GB" dirty="0"/>
              <a:t>O</a:t>
            </a:r>
            <a:r>
              <a:rPr lang="en-GB" dirty="0" smtClean="0"/>
              <a:t>ut More</a:t>
            </a:r>
            <a:endParaRPr lang="en-GB" dirty="0"/>
          </a:p>
        </p:txBody>
      </p:sp>
      <p:sp>
        <p:nvSpPr>
          <p:cNvPr id="3" name="Content Placeholder 2"/>
          <p:cNvSpPr>
            <a:spLocks noGrp="1"/>
          </p:cNvSpPr>
          <p:nvPr>
            <p:ph idx="1"/>
          </p:nvPr>
        </p:nvSpPr>
        <p:spPr>
          <a:xfrm>
            <a:off x="1562986" y="2254833"/>
            <a:ext cx="8633637" cy="4351338"/>
          </a:xfrm>
        </p:spPr>
        <p:txBody>
          <a:bodyPr>
            <a:normAutofit/>
          </a:bodyPr>
          <a:lstStyle/>
          <a:p>
            <a:pPr marL="0" indent="0">
              <a:buNone/>
            </a:pPr>
            <a:r>
              <a:rPr lang="en-GB" sz="9600" dirty="0" smtClean="0"/>
              <a:t>InAcademia.org</a:t>
            </a:r>
            <a:endParaRPr lang="en-GB" sz="9600" dirty="0"/>
          </a:p>
        </p:txBody>
      </p:sp>
      <p:pic>
        <p:nvPicPr>
          <p:cNvPr id="4" name="Picture 3"/>
          <p:cNvPicPr>
            <a:picLocks noChangeAspect="1"/>
          </p:cNvPicPr>
          <p:nvPr/>
        </p:nvPicPr>
        <p:blipFill>
          <a:blip r:embed="rId2"/>
          <a:stretch>
            <a:fillRect/>
          </a:stretch>
        </p:blipFill>
        <p:spPr>
          <a:xfrm>
            <a:off x="589409" y="524525"/>
            <a:ext cx="794794" cy="794794"/>
          </a:xfrm>
          <a:prstGeom prst="rect">
            <a:avLst/>
          </a:prstGeom>
        </p:spPr>
      </p:pic>
      <p:pic>
        <p:nvPicPr>
          <p:cNvPr id="5" name="Picture 4"/>
          <p:cNvPicPr>
            <a:picLocks noChangeAspect="1"/>
          </p:cNvPicPr>
          <p:nvPr/>
        </p:nvPicPr>
        <p:blipFill>
          <a:blip r:embed="rId3"/>
          <a:stretch>
            <a:fillRect/>
          </a:stretch>
        </p:blipFill>
        <p:spPr>
          <a:xfrm>
            <a:off x="7930464" y="82926"/>
            <a:ext cx="3695700" cy="952500"/>
          </a:xfrm>
          <a:prstGeom prst="rect">
            <a:avLst/>
          </a:prstGeom>
        </p:spPr>
      </p:pic>
      <p:pic>
        <p:nvPicPr>
          <p:cNvPr id="6" name="Picture 5"/>
          <p:cNvPicPr>
            <a:picLocks noChangeAspect="1"/>
          </p:cNvPicPr>
          <p:nvPr/>
        </p:nvPicPr>
        <p:blipFill rotWithShape="1">
          <a:blip r:embed="rId4"/>
          <a:srcRect r="9692"/>
          <a:stretch/>
        </p:blipFill>
        <p:spPr>
          <a:xfrm>
            <a:off x="589409" y="4476750"/>
            <a:ext cx="9771620" cy="2381250"/>
          </a:xfrm>
          <a:prstGeom prst="rect">
            <a:avLst/>
          </a:prstGeom>
        </p:spPr>
      </p:pic>
    </p:spTree>
    <p:extLst>
      <p:ext uri="{BB962C8B-B14F-4D97-AF65-F5344CB8AC3E}">
        <p14:creationId xmlns:p14="http://schemas.microsoft.com/office/powerpoint/2010/main" val="41046380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 b="-7428"/>
          <a:stretch/>
        </p:blipFill>
        <p:spPr>
          <a:xfrm>
            <a:off x="1281734" y="1083895"/>
            <a:ext cx="1585650" cy="970674"/>
          </a:xfrm>
          <a:prstGeom prst="rect">
            <a:avLst/>
          </a:prstGeom>
        </p:spPr>
      </p:pic>
      <p:sp>
        <p:nvSpPr>
          <p:cNvPr id="4" name="Text Placeholder 10"/>
          <p:cNvSpPr txBox="1">
            <a:spLocks/>
          </p:cNvSpPr>
          <p:nvPr/>
        </p:nvSpPr>
        <p:spPr>
          <a:xfrm>
            <a:off x="1165752" y="2689286"/>
            <a:ext cx="3920598" cy="1415990"/>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0" dirty="0">
                <a:solidFill>
                  <a:schemeClr val="bg1"/>
                </a:solidFill>
              </a:rPr>
              <a:t>Thank you </a:t>
            </a:r>
          </a:p>
        </p:txBody>
      </p:sp>
      <p:sp>
        <p:nvSpPr>
          <p:cNvPr id="5" name="Text Placeholder 6"/>
          <p:cNvSpPr txBox="1">
            <a:spLocks/>
          </p:cNvSpPr>
          <p:nvPr/>
        </p:nvSpPr>
        <p:spPr>
          <a:xfrm>
            <a:off x="1165753" y="5748200"/>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sp>
        <p:nvSpPr>
          <p:cNvPr id="6" name="TextBox 5"/>
          <p:cNvSpPr txBox="1"/>
          <p:nvPr/>
        </p:nvSpPr>
        <p:spPr>
          <a:xfrm>
            <a:off x="1537403" y="6370596"/>
            <a:ext cx="5886548" cy="276999"/>
          </a:xfrm>
          <a:prstGeom prst="rect">
            <a:avLst/>
          </a:prstGeom>
          <a:noFill/>
        </p:spPr>
        <p:txBody>
          <a:bodyPr wrap="none" rtlCol="0">
            <a:spAutoFit/>
          </a:bodyPr>
          <a:lstStyle/>
          <a:p>
            <a:pPr algn="l"/>
            <a:r>
              <a:rPr lang="en-GB" sz="600" kern="1200" dirty="0">
                <a:solidFill>
                  <a:schemeClr val="bg1"/>
                </a:solidFill>
                <a:effectLst>
                  <a:outerShdw blurRad="38100" dist="38100" dir="2700000" algn="tl">
                    <a:srgbClr val="000000">
                      <a:alpha val="43137"/>
                    </a:srgbClr>
                  </a:outerShdw>
                </a:effectLst>
                <a:latin typeface="+mn-lt"/>
                <a:ea typeface="+mn-ea"/>
                <a:cs typeface="+mn-cs"/>
              </a:rPr>
              <a:t>© GEANT Limited on behalf of </a:t>
            </a:r>
            <a:r>
              <a:rPr lang="en-GB" sz="600" kern="1200" dirty="0">
                <a:solidFill>
                  <a:schemeClr val="bg1"/>
                </a:solidFill>
                <a:latin typeface="+mn-lt"/>
                <a:ea typeface="+mn-ea"/>
                <a:cs typeface="+mn-cs"/>
              </a:rPr>
              <a:t>the</a:t>
            </a:r>
            <a:r>
              <a:rPr lang="en-GB" sz="600" kern="1200" dirty="0">
                <a:solidFill>
                  <a:schemeClr val="bg1"/>
                </a:solidFill>
                <a:effectLst>
                  <a:outerShdw blurRad="38100" dist="38100" dir="2700000" algn="tl">
                    <a:srgbClr val="000000">
                      <a:alpha val="43137"/>
                    </a:srgbClr>
                  </a:outerShdw>
                </a:effectLst>
                <a:latin typeface="+mn-lt"/>
                <a:ea typeface="+mn-ea"/>
                <a:cs typeface="+mn-cs"/>
              </a:rPr>
              <a:t> GN4 Phase 2 project (GN4-2).</a:t>
            </a:r>
          </a:p>
          <a:p>
            <a:r>
              <a:rPr lang="en-GB" sz="600" kern="1200" dirty="0">
                <a:solidFill>
                  <a:schemeClr val="bg1"/>
                </a:solidFill>
                <a:effectLst>
                  <a:outerShdw blurRad="38100" dist="38100" dir="2700000" algn="tl">
                    <a:srgbClr val="000000">
                      <a:alpha val="43137"/>
                    </a:srgbClr>
                  </a:outerShdw>
                </a:effectLst>
                <a:latin typeface="+mn-lt"/>
                <a:ea typeface="+mn-ea"/>
                <a:cs typeface="+mn-cs"/>
              </a:rPr>
              <a:t>The research leading to these results has received funding from the European Union’s Horizon 2020 research and innovation programme under Grant Agreement No. </a:t>
            </a:r>
            <a:r>
              <a:rPr lang="is-IS" sz="600" dirty="0">
                <a:solidFill>
                  <a:schemeClr val="bg1"/>
                </a:solidFill>
                <a:effectLst>
                  <a:outerShdw blurRad="38100" dist="38100" dir="2700000" algn="tl">
                    <a:srgbClr val="000000">
                      <a:alpha val="43137"/>
                    </a:srgbClr>
                  </a:outerShdw>
                </a:effectLst>
              </a:rPr>
              <a:t>731122 </a:t>
            </a:r>
            <a:r>
              <a:rPr lang="en-GB" sz="600" dirty="0">
                <a:solidFill>
                  <a:schemeClr val="bg1"/>
                </a:solidFill>
                <a:effectLst>
                  <a:outerShdw blurRad="38100" dist="38100" dir="2700000" algn="tl">
                    <a:srgbClr val="000000">
                      <a:alpha val="43137"/>
                    </a:srgbClr>
                  </a:outerShdw>
                </a:effectLst>
              </a:rPr>
              <a:t>(</a:t>
            </a:r>
            <a:r>
              <a:rPr lang="en-GB" sz="600" kern="1200" dirty="0">
                <a:solidFill>
                  <a:schemeClr val="bg1"/>
                </a:solidFill>
                <a:effectLst>
                  <a:outerShdw blurRad="38100" dist="38100" dir="2700000" algn="tl">
                    <a:srgbClr val="000000">
                      <a:alpha val="43137"/>
                    </a:srgbClr>
                  </a:outerShdw>
                </a:effectLst>
              </a:rPr>
              <a:t>GN4-2).</a:t>
            </a:r>
            <a:endParaRPr lang="en-GB" sz="600" dirty="0">
              <a:solidFill>
                <a:schemeClr val="bg1"/>
              </a:solidFill>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81734" y="6416389"/>
            <a:ext cx="262940" cy="178657"/>
          </a:xfrm>
          <a:prstGeom prst="rect">
            <a:avLst/>
          </a:prstGeom>
        </p:spPr>
      </p:pic>
    </p:spTree>
    <p:extLst>
      <p:ext uri="{BB962C8B-B14F-4D97-AF65-F5344CB8AC3E}">
        <p14:creationId xmlns:p14="http://schemas.microsoft.com/office/powerpoint/2010/main" val="4058627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Rectangle 76"/>
          <p:cNvSpPr/>
          <p:nvPr/>
        </p:nvSpPr>
        <p:spPr>
          <a:xfrm>
            <a:off x="1"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ontent Placeholder 1"/>
          <p:cNvSpPr txBox="1">
            <a:spLocks/>
          </p:cNvSpPr>
          <p:nvPr/>
        </p:nvSpPr>
        <p:spPr>
          <a:xfrm>
            <a:off x="9177114" y="1308275"/>
            <a:ext cx="753055" cy="28135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User Groups</a:t>
            </a:r>
          </a:p>
        </p:txBody>
      </p:sp>
      <p:sp>
        <p:nvSpPr>
          <p:cNvPr id="9" name="Content Placeholder 1"/>
          <p:cNvSpPr txBox="1">
            <a:spLocks/>
          </p:cNvSpPr>
          <p:nvPr/>
        </p:nvSpPr>
        <p:spPr>
          <a:xfrm>
            <a:off x="7957538" y="6069921"/>
            <a:ext cx="1056799"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GÉANT</a:t>
            </a:r>
            <a:br>
              <a:rPr lang="en-GB" sz="1200" dirty="0"/>
            </a:br>
            <a:r>
              <a:rPr lang="en-GB" sz="1200" dirty="0"/>
              <a:t>Network</a:t>
            </a:r>
          </a:p>
        </p:txBody>
      </p:sp>
      <p:sp>
        <p:nvSpPr>
          <p:cNvPr id="10" name="Content Placeholder 1"/>
          <p:cNvSpPr txBox="1">
            <a:spLocks/>
          </p:cNvSpPr>
          <p:nvPr/>
        </p:nvSpPr>
        <p:spPr>
          <a:xfrm>
            <a:off x="5970638" y="2912295"/>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Storage</a:t>
            </a:r>
          </a:p>
        </p:txBody>
      </p:sp>
      <p:sp>
        <p:nvSpPr>
          <p:cNvPr id="11" name="Content Placeholder 1"/>
          <p:cNvSpPr txBox="1">
            <a:spLocks/>
          </p:cNvSpPr>
          <p:nvPr/>
        </p:nvSpPr>
        <p:spPr>
          <a:xfrm>
            <a:off x="7349027" y="2912295"/>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Trust &amp; Identity</a:t>
            </a:r>
            <a:br>
              <a:rPr lang="en-GB" sz="1200" dirty="0"/>
            </a:br>
            <a:r>
              <a:rPr lang="en-GB" sz="1200" dirty="0"/>
              <a:t>and Security</a:t>
            </a:r>
          </a:p>
        </p:txBody>
      </p:sp>
      <p:sp>
        <p:nvSpPr>
          <p:cNvPr id="12" name="Content Placeholder 1"/>
          <p:cNvSpPr txBox="1">
            <a:spLocks/>
          </p:cNvSpPr>
          <p:nvPr/>
        </p:nvSpPr>
        <p:spPr>
          <a:xfrm>
            <a:off x="4548287" y="4458890"/>
            <a:ext cx="656328"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err="1"/>
              <a:t>GÉANTPeople</a:t>
            </a:r>
            <a:endParaRPr lang="en-GB" sz="1200" dirty="0"/>
          </a:p>
        </p:txBody>
      </p:sp>
      <p:sp>
        <p:nvSpPr>
          <p:cNvPr id="13" name="Content Placeholder 1"/>
          <p:cNvSpPr txBox="1">
            <a:spLocks/>
          </p:cNvSpPr>
          <p:nvPr/>
        </p:nvSpPr>
        <p:spPr>
          <a:xfrm>
            <a:off x="5269095" y="4463239"/>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GÉANT</a:t>
            </a:r>
            <a:br>
              <a:rPr lang="en-GB" sz="1200" dirty="0"/>
            </a:br>
            <a:r>
              <a:rPr lang="en-GB" sz="1200" dirty="0"/>
              <a:t>Services</a:t>
            </a:r>
          </a:p>
        </p:txBody>
      </p:sp>
      <p:sp>
        <p:nvSpPr>
          <p:cNvPr id="14" name="Content Placeholder 1"/>
          <p:cNvSpPr txBox="1">
            <a:spLocks/>
          </p:cNvSpPr>
          <p:nvPr/>
        </p:nvSpPr>
        <p:spPr>
          <a:xfrm>
            <a:off x="7669581" y="4501415"/>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Professional </a:t>
            </a:r>
            <a:br>
              <a:rPr lang="en-GB" sz="1200" dirty="0"/>
            </a:br>
            <a:r>
              <a:rPr lang="en-GB" sz="1200" dirty="0"/>
              <a:t>Services</a:t>
            </a:r>
          </a:p>
        </p:txBody>
      </p:sp>
      <p:sp>
        <p:nvSpPr>
          <p:cNvPr id="15" name="Content Placeholder 1"/>
          <p:cNvSpPr txBox="1">
            <a:spLocks/>
          </p:cNvSpPr>
          <p:nvPr/>
        </p:nvSpPr>
        <p:spPr>
          <a:xfrm>
            <a:off x="1642080" y="6069921"/>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Connectivity </a:t>
            </a:r>
            <a:br>
              <a:rPr lang="en-GB" sz="1200" dirty="0"/>
            </a:br>
            <a:r>
              <a:rPr lang="en-GB" sz="1200" dirty="0"/>
              <a:t>and Network</a:t>
            </a:r>
          </a:p>
        </p:txBody>
      </p:sp>
      <p:sp>
        <p:nvSpPr>
          <p:cNvPr id="16" name="Content Placeholder 1"/>
          <p:cNvSpPr txBox="1">
            <a:spLocks/>
          </p:cNvSpPr>
          <p:nvPr/>
        </p:nvSpPr>
        <p:spPr>
          <a:xfrm>
            <a:off x="438042" y="2912295"/>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Strategy and</a:t>
            </a:r>
            <a:br>
              <a:rPr lang="en-GB" sz="1200" dirty="0"/>
            </a:br>
            <a:r>
              <a:rPr lang="en-GB" sz="1200" dirty="0"/>
              <a:t> Vision</a:t>
            </a:r>
          </a:p>
        </p:txBody>
      </p:sp>
      <p:sp>
        <p:nvSpPr>
          <p:cNvPr id="17" name="Content Placeholder 1"/>
          <p:cNvSpPr txBox="1">
            <a:spLocks/>
          </p:cNvSpPr>
          <p:nvPr/>
        </p:nvSpPr>
        <p:spPr>
          <a:xfrm>
            <a:off x="6178068" y="1305613"/>
            <a:ext cx="1233407"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Users: </a:t>
            </a:r>
            <a:br>
              <a:rPr lang="en-GB" sz="1200" dirty="0"/>
            </a:br>
            <a:r>
              <a:rPr lang="en-GB" sz="1200" dirty="0"/>
              <a:t>Space</a:t>
            </a:r>
          </a:p>
        </p:txBody>
      </p:sp>
      <p:sp>
        <p:nvSpPr>
          <p:cNvPr id="18" name="Content Placeholder 1"/>
          <p:cNvSpPr txBox="1">
            <a:spLocks/>
          </p:cNvSpPr>
          <p:nvPr/>
        </p:nvSpPr>
        <p:spPr>
          <a:xfrm>
            <a:off x="2001642" y="1319303"/>
            <a:ext cx="1239497" cy="34804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Users: Earth Observation</a:t>
            </a:r>
          </a:p>
        </p:txBody>
      </p:sp>
      <p:sp>
        <p:nvSpPr>
          <p:cNvPr id="19" name="Content Placeholder 1"/>
          <p:cNvSpPr txBox="1">
            <a:spLocks/>
          </p:cNvSpPr>
          <p:nvPr/>
        </p:nvSpPr>
        <p:spPr>
          <a:xfrm>
            <a:off x="3667449" y="1317357"/>
            <a:ext cx="694499" cy="33628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users: Energy</a:t>
            </a:r>
          </a:p>
        </p:txBody>
      </p:sp>
      <p:sp>
        <p:nvSpPr>
          <p:cNvPr id="20" name="Content Placeholder 1"/>
          <p:cNvSpPr txBox="1">
            <a:spLocks/>
          </p:cNvSpPr>
          <p:nvPr/>
        </p:nvSpPr>
        <p:spPr>
          <a:xfrm>
            <a:off x="450703" y="6069921"/>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GÉANT </a:t>
            </a:r>
            <a:br>
              <a:rPr lang="en-GB" sz="1200" dirty="0"/>
            </a:br>
            <a:r>
              <a:rPr lang="en-GB" sz="1200" dirty="0"/>
              <a:t>Community</a:t>
            </a:r>
          </a:p>
        </p:txBody>
      </p:sp>
      <p:sp>
        <p:nvSpPr>
          <p:cNvPr id="21" name="Content Placeholder 1"/>
          <p:cNvSpPr txBox="1">
            <a:spLocks/>
          </p:cNvSpPr>
          <p:nvPr/>
        </p:nvSpPr>
        <p:spPr>
          <a:xfrm>
            <a:off x="10514672" y="1319142"/>
            <a:ext cx="883016" cy="34707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Cloud Services</a:t>
            </a:r>
          </a:p>
        </p:txBody>
      </p:sp>
      <p:sp>
        <p:nvSpPr>
          <p:cNvPr id="22" name="Content Placeholder 1"/>
          <p:cNvSpPr txBox="1">
            <a:spLocks/>
          </p:cNvSpPr>
          <p:nvPr/>
        </p:nvSpPr>
        <p:spPr>
          <a:xfrm>
            <a:off x="6925089" y="4501415"/>
            <a:ext cx="771852"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Location</a:t>
            </a:r>
          </a:p>
        </p:txBody>
      </p:sp>
      <p:sp>
        <p:nvSpPr>
          <p:cNvPr id="23" name="Content Placeholder 1"/>
          <p:cNvSpPr txBox="1">
            <a:spLocks/>
          </p:cNvSpPr>
          <p:nvPr/>
        </p:nvSpPr>
        <p:spPr>
          <a:xfrm>
            <a:off x="3191657" y="6069921"/>
            <a:ext cx="844669"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Efficiency</a:t>
            </a:r>
          </a:p>
        </p:txBody>
      </p:sp>
      <p:sp>
        <p:nvSpPr>
          <p:cNvPr id="24" name="Content Placeholder 1"/>
          <p:cNvSpPr txBox="1">
            <a:spLocks/>
          </p:cNvSpPr>
          <p:nvPr/>
        </p:nvSpPr>
        <p:spPr>
          <a:xfrm>
            <a:off x="6725725" y="6096582"/>
            <a:ext cx="1070362" cy="42648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Finance</a:t>
            </a:r>
          </a:p>
        </p:txBody>
      </p:sp>
      <p:sp>
        <p:nvSpPr>
          <p:cNvPr id="25" name="Content Placeholder 1"/>
          <p:cNvSpPr txBox="1">
            <a:spLocks/>
          </p:cNvSpPr>
          <p:nvPr/>
        </p:nvSpPr>
        <p:spPr>
          <a:xfrm>
            <a:off x="4050815" y="6069921"/>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EU Logo</a:t>
            </a:r>
          </a:p>
        </p:txBody>
      </p:sp>
      <p:sp>
        <p:nvSpPr>
          <p:cNvPr id="26" name="Content Placeholder 1"/>
          <p:cNvSpPr txBox="1">
            <a:spLocks/>
          </p:cNvSpPr>
          <p:nvPr/>
        </p:nvSpPr>
        <p:spPr>
          <a:xfrm>
            <a:off x="5691983" y="6069921"/>
            <a:ext cx="719041"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Events</a:t>
            </a:r>
          </a:p>
        </p:txBody>
      </p:sp>
      <p:sp>
        <p:nvSpPr>
          <p:cNvPr id="27" name="Content Placeholder 1"/>
          <p:cNvSpPr txBox="1">
            <a:spLocks/>
          </p:cNvSpPr>
          <p:nvPr/>
        </p:nvSpPr>
        <p:spPr>
          <a:xfrm>
            <a:off x="9248213" y="4467774"/>
            <a:ext cx="1066957"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Research Programmes</a:t>
            </a:r>
          </a:p>
        </p:txBody>
      </p:sp>
      <p:sp>
        <p:nvSpPr>
          <p:cNvPr id="28" name="Content Placeholder 1"/>
          <p:cNvSpPr txBox="1">
            <a:spLocks/>
          </p:cNvSpPr>
          <p:nvPr/>
        </p:nvSpPr>
        <p:spPr>
          <a:xfrm>
            <a:off x="671919" y="1328327"/>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Users: Arts and Education</a:t>
            </a:r>
          </a:p>
        </p:txBody>
      </p:sp>
      <p:sp>
        <p:nvSpPr>
          <p:cNvPr id="29" name="Content Placeholder 1"/>
          <p:cNvSpPr txBox="1">
            <a:spLocks/>
          </p:cNvSpPr>
          <p:nvPr/>
        </p:nvSpPr>
        <p:spPr>
          <a:xfrm>
            <a:off x="2170775" y="2912295"/>
            <a:ext cx="901229"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Schedule</a:t>
            </a:r>
          </a:p>
        </p:txBody>
      </p:sp>
      <p:sp>
        <p:nvSpPr>
          <p:cNvPr id="30" name="Content Placeholder 1"/>
          <p:cNvSpPr txBox="1">
            <a:spLocks/>
          </p:cNvSpPr>
          <p:nvPr/>
        </p:nvSpPr>
        <p:spPr>
          <a:xfrm>
            <a:off x="1646821" y="4458889"/>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AC2 region</a:t>
            </a:r>
          </a:p>
        </p:txBody>
      </p:sp>
      <p:sp>
        <p:nvSpPr>
          <p:cNvPr id="31" name="Content Placeholder 1"/>
          <p:cNvSpPr txBox="1">
            <a:spLocks/>
          </p:cNvSpPr>
          <p:nvPr/>
        </p:nvSpPr>
        <p:spPr>
          <a:xfrm>
            <a:off x="4585435" y="2912295"/>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Latin America </a:t>
            </a:r>
            <a:br>
              <a:rPr lang="en-GB" sz="1200" dirty="0"/>
            </a:br>
            <a:r>
              <a:rPr lang="en-GB" sz="1200" dirty="0"/>
              <a:t>region</a:t>
            </a:r>
          </a:p>
        </p:txBody>
      </p:sp>
      <p:sp>
        <p:nvSpPr>
          <p:cNvPr id="32" name="Content Placeholder 1"/>
          <p:cNvSpPr txBox="1">
            <a:spLocks/>
          </p:cNvSpPr>
          <p:nvPr/>
        </p:nvSpPr>
        <p:spPr>
          <a:xfrm>
            <a:off x="3397582" y="2912295"/>
            <a:ext cx="1200544"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TFs and SIGs</a:t>
            </a:r>
          </a:p>
        </p:txBody>
      </p:sp>
      <p:sp>
        <p:nvSpPr>
          <p:cNvPr id="33" name="Content Placeholder 1"/>
          <p:cNvSpPr txBox="1">
            <a:spLocks/>
          </p:cNvSpPr>
          <p:nvPr/>
        </p:nvSpPr>
        <p:spPr>
          <a:xfrm>
            <a:off x="4879611" y="1305613"/>
            <a:ext cx="1176335" cy="425331"/>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Users: Health and Medicine</a:t>
            </a:r>
          </a:p>
        </p:txBody>
      </p:sp>
      <p:sp>
        <p:nvSpPr>
          <p:cNvPr id="34" name="Content Placeholder 1"/>
          <p:cNvSpPr txBox="1">
            <a:spLocks/>
          </p:cNvSpPr>
          <p:nvPr/>
        </p:nvSpPr>
        <p:spPr>
          <a:xfrm>
            <a:off x="3109790" y="4482406"/>
            <a:ext cx="985350"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GÉANT Logo</a:t>
            </a:r>
          </a:p>
        </p:txBody>
      </p:sp>
      <p:pic>
        <p:nvPicPr>
          <p:cNvPr id="35" name="Picture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2263" y="467164"/>
            <a:ext cx="737754" cy="737754"/>
          </a:xfrm>
          <a:prstGeom prst="rect">
            <a:avLst/>
          </a:prstGeom>
        </p:spPr>
      </p:pic>
      <p:pic>
        <p:nvPicPr>
          <p:cNvPr id="36" name="Picture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19" y="467164"/>
            <a:ext cx="737754" cy="737754"/>
          </a:xfrm>
          <a:prstGeom prst="rect">
            <a:avLst/>
          </a:prstGeom>
        </p:spPr>
      </p:pic>
      <p:pic>
        <p:nvPicPr>
          <p:cNvPr id="37" name="Picture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175" y="467164"/>
            <a:ext cx="737754" cy="737754"/>
          </a:xfrm>
          <a:prstGeom prst="rect">
            <a:avLst/>
          </a:prstGeom>
        </p:spPr>
      </p:pic>
      <p:pic>
        <p:nvPicPr>
          <p:cNvPr id="38" name="Picture 3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0568" y="2001163"/>
            <a:ext cx="737754" cy="737754"/>
          </a:xfrm>
          <a:prstGeom prst="rect">
            <a:avLst/>
          </a:prstGeom>
        </p:spPr>
      </p:pic>
      <p:pic>
        <p:nvPicPr>
          <p:cNvPr id="39" name="Picture 3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81370" y="2001163"/>
            <a:ext cx="737754" cy="737754"/>
          </a:xfrm>
          <a:prstGeom prst="rect">
            <a:avLst/>
          </a:prstGeom>
        </p:spPr>
      </p:pic>
      <p:pic>
        <p:nvPicPr>
          <p:cNvPr id="40" name="Picture 3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12631" y="467164"/>
            <a:ext cx="737754" cy="737754"/>
          </a:xfrm>
          <a:prstGeom prst="rect">
            <a:avLst/>
          </a:prstGeom>
        </p:spPr>
      </p:pic>
      <p:pic>
        <p:nvPicPr>
          <p:cNvPr id="41" name="Picture 4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567108" y="467164"/>
            <a:ext cx="737754" cy="737754"/>
          </a:xfrm>
          <a:prstGeom prst="rect">
            <a:avLst/>
          </a:prstGeom>
        </p:spPr>
      </p:pic>
      <p:pic>
        <p:nvPicPr>
          <p:cNvPr id="42" name="Picture 4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64035" y="2001163"/>
            <a:ext cx="737754" cy="737754"/>
          </a:xfrm>
          <a:prstGeom prst="rect">
            <a:avLst/>
          </a:prstGeom>
        </p:spPr>
      </p:pic>
      <p:pic>
        <p:nvPicPr>
          <p:cNvPr id="43" name="Picture 4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47502" y="2001163"/>
            <a:ext cx="737754" cy="737754"/>
          </a:xfrm>
          <a:prstGeom prst="rect">
            <a:avLst/>
          </a:prstGeom>
        </p:spPr>
      </p:pic>
      <p:pic>
        <p:nvPicPr>
          <p:cNvPr id="44" name="Picture 43"/>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030969" y="2001163"/>
            <a:ext cx="737754" cy="737754"/>
          </a:xfrm>
          <a:prstGeom prst="rect">
            <a:avLst/>
          </a:prstGeom>
        </p:spPr>
      </p:pic>
      <p:pic>
        <p:nvPicPr>
          <p:cNvPr id="45" name="Picture 44"/>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414436" y="2001163"/>
            <a:ext cx="737754" cy="737754"/>
          </a:xfrm>
          <a:prstGeom prst="rect">
            <a:avLst/>
          </a:prstGeom>
        </p:spPr>
      </p:pic>
      <p:pic>
        <p:nvPicPr>
          <p:cNvPr id="46" name="Picture 4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797903" y="2001163"/>
            <a:ext cx="737754" cy="737754"/>
          </a:xfrm>
          <a:prstGeom prst="rect">
            <a:avLst/>
          </a:prstGeom>
        </p:spPr>
      </p:pic>
      <p:pic>
        <p:nvPicPr>
          <p:cNvPr id="47" name="Picture 46"/>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180386" y="465802"/>
            <a:ext cx="741018" cy="741018"/>
          </a:xfrm>
          <a:prstGeom prst="rect">
            <a:avLst/>
          </a:prstGeom>
        </p:spPr>
      </p:pic>
      <p:pic>
        <p:nvPicPr>
          <p:cNvPr id="48" name="Picture 47"/>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089561" y="3588678"/>
            <a:ext cx="737754" cy="737754"/>
          </a:xfrm>
          <a:prstGeom prst="rect">
            <a:avLst/>
          </a:prstGeom>
        </p:spPr>
      </p:pic>
      <p:pic>
        <p:nvPicPr>
          <p:cNvPr id="49" name="Picture 48"/>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300315" y="3588678"/>
            <a:ext cx="737754" cy="737754"/>
          </a:xfrm>
          <a:prstGeom prst="rect">
            <a:avLst/>
          </a:prstGeom>
        </p:spPr>
      </p:pic>
      <p:pic>
        <p:nvPicPr>
          <p:cNvPr id="50" name="Picture 4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511069" y="3588678"/>
            <a:ext cx="737754" cy="737754"/>
          </a:xfrm>
          <a:prstGeom prst="rect">
            <a:avLst/>
          </a:prstGeom>
        </p:spPr>
      </p:pic>
      <p:pic>
        <p:nvPicPr>
          <p:cNvPr id="51" name="Picture 50"/>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721823" y="3588678"/>
            <a:ext cx="737754" cy="737754"/>
          </a:xfrm>
          <a:prstGeom prst="rect">
            <a:avLst/>
          </a:prstGeom>
        </p:spPr>
      </p:pic>
      <p:pic>
        <p:nvPicPr>
          <p:cNvPr id="52" name="Picture 51"/>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6932577" y="3588678"/>
            <a:ext cx="737754" cy="737754"/>
          </a:xfrm>
          <a:prstGeom prst="rect">
            <a:avLst/>
          </a:prstGeom>
        </p:spPr>
      </p:pic>
      <p:pic>
        <p:nvPicPr>
          <p:cNvPr id="53" name="Picture 52"/>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143331" y="3588678"/>
            <a:ext cx="737754" cy="737754"/>
          </a:xfrm>
          <a:prstGeom prst="rect">
            <a:avLst/>
          </a:prstGeom>
        </p:spPr>
      </p:pic>
      <p:pic>
        <p:nvPicPr>
          <p:cNvPr id="54" name="Picture 53"/>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9354085" y="3588678"/>
            <a:ext cx="737754" cy="737754"/>
          </a:xfrm>
          <a:prstGeom prst="rect">
            <a:avLst/>
          </a:prstGeom>
        </p:spPr>
      </p:pic>
      <p:pic>
        <p:nvPicPr>
          <p:cNvPr id="55" name="Picture 54"/>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089570" y="5190825"/>
            <a:ext cx="737754" cy="737754"/>
          </a:xfrm>
          <a:prstGeom prst="rect">
            <a:avLst/>
          </a:prstGeom>
        </p:spPr>
      </p:pic>
      <p:pic>
        <p:nvPicPr>
          <p:cNvPr id="56" name="Picture 55"/>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3298572" y="5190825"/>
            <a:ext cx="737754" cy="737754"/>
          </a:xfrm>
          <a:prstGeom prst="rect">
            <a:avLst/>
          </a:prstGeom>
        </p:spPr>
      </p:pic>
      <p:pic>
        <p:nvPicPr>
          <p:cNvPr id="57" name="Picture 56"/>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4507574" y="5190825"/>
            <a:ext cx="737754" cy="737754"/>
          </a:xfrm>
          <a:prstGeom prst="rect">
            <a:avLst/>
          </a:prstGeom>
        </p:spPr>
      </p:pic>
      <p:pic>
        <p:nvPicPr>
          <p:cNvPr id="58" name="Picture 57"/>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716576" y="5190825"/>
            <a:ext cx="737754" cy="737754"/>
          </a:xfrm>
          <a:prstGeom prst="rect">
            <a:avLst/>
          </a:prstGeom>
        </p:spPr>
      </p:pic>
      <p:pic>
        <p:nvPicPr>
          <p:cNvPr id="59" name="Picture 58"/>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6925578" y="5190825"/>
            <a:ext cx="737754" cy="737754"/>
          </a:xfrm>
          <a:prstGeom prst="rect">
            <a:avLst/>
          </a:prstGeom>
        </p:spPr>
      </p:pic>
      <p:pic>
        <p:nvPicPr>
          <p:cNvPr id="60" name="Picture 59"/>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8134580" y="5190825"/>
            <a:ext cx="737754" cy="737754"/>
          </a:xfrm>
          <a:prstGeom prst="rect">
            <a:avLst/>
          </a:prstGeom>
        </p:spPr>
      </p:pic>
      <p:pic>
        <p:nvPicPr>
          <p:cNvPr id="61" name="Picture 60"/>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880568" y="5190825"/>
            <a:ext cx="737754" cy="737754"/>
          </a:xfrm>
          <a:prstGeom prst="rect">
            <a:avLst/>
          </a:prstGeom>
        </p:spPr>
      </p:pic>
      <p:pic>
        <p:nvPicPr>
          <p:cNvPr id="62" name="Picture 61"/>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881181" y="468154"/>
            <a:ext cx="735380" cy="735380"/>
          </a:xfrm>
          <a:prstGeom prst="rect">
            <a:avLst/>
          </a:prstGeom>
        </p:spPr>
      </p:pic>
      <p:pic>
        <p:nvPicPr>
          <p:cNvPr id="63" name="Picture 62"/>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7796087" y="466812"/>
            <a:ext cx="738597" cy="738597"/>
          </a:xfrm>
          <a:prstGeom prst="rect">
            <a:avLst/>
          </a:prstGeom>
        </p:spPr>
      </p:pic>
      <p:sp>
        <p:nvSpPr>
          <p:cNvPr id="64" name="Content Placeholder 1"/>
          <p:cNvSpPr txBox="1">
            <a:spLocks/>
          </p:cNvSpPr>
          <p:nvPr/>
        </p:nvSpPr>
        <p:spPr>
          <a:xfrm>
            <a:off x="7821585" y="1328327"/>
            <a:ext cx="767582"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Users: Physics</a:t>
            </a:r>
          </a:p>
        </p:txBody>
      </p:sp>
      <p:sp>
        <p:nvSpPr>
          <p:cNvPr id="65" name="Content Placeholder 1"/>
          <p:cNvSpPr txBox="1">
            <a:spLocks/>
          </p:cNvSpPr>
          <p:nvPr/>
        </p:nvSpPr>
        <p:spPr>
          <a:xfrm>
            <a:off x="8869252" y="2910393"/>
            <a:ext cx="1632715" cy="26716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Real-Time Communications</a:t>
            </a:r>
          </a:p>
        </p:txBody>
      </p:sp>
      <p:pic>
        <p:nvPicPr>
          <p:cNvPr id="66" name="Picture 6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10564839" y="1984487"/>
            <a:ext cx="752824" cy="752824"/>
          </a:xfrm>
          <a:prstGeom prst="rect">
            <a:avLst/>
          </a:prstGeom>
        </p:spPr>
      </p:pic>
      <p:sp>
        <p:nvSpPr>
          <p:cNvPr id="67" name="Content Placeholder 1"/>
          <p:cNvSpPr txBox="1">
            <a:spLocks/>
          </p:cNvSpPr>
          <p:nvPr/>
        </p:nvSpPr>
        <p:spPr>
          <a:xfrm>
            <a:off x="10124893" y="2910393"/>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CAREN</a:t>
            </a:r>
            <a:br>
              <a:rPr lang="en-GB" sz="1200" dirty="0"/>
            </a:br>
            <a:r>
              <a:rPr lang="en-GB" sz="1200" dirty="0"/>
              <a:t>region </a:t>
            </a:r>
          </a:p>
        </p:txBody>
      </p:sp>
      <p:pic>
        <p:nvPicPr>
          <p:cNvPr id="68" name="Picture 67"/>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10564839" y="3584787"/>
            <a:ext cx="741646" cy="741646"/>
          </a:xfrm>
          <a:prstGeom prst="rect">
            <a:avLst/>
          </a:prstGeom>
        </p:spPr>
      </p:pic>
      <p:sp>
        <p:nvSpPr>
          <p:cNvPr id="69" name="Content Placeholder 1"/>
          <p:cNvSpPr txBox="1">
            <a:spLocks/>
          </p:cNvSpPr>
          <p:nvPr/>
        </p:nvSpPr>
        <p:spPr>
          <a:xfrm>
            <a:off x="10422701" y="4422248"/>
            <a:ext cx="1066957"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Asia Pacific region</a:t>
            </a:r>
          </a:p>
        </p:txBody>
      </p:sp>
      <p:pic>
        <p:nvPicPr>
          <p:cNvPr id="70" name="Picture 69"/>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9343582" y="5186934"/>
            <a:ext cx="741645" cy="741645"/>
          </a:xfrm>
          <a:prstGeom prst="rect">
            <a:avLst/>
          </a:prstGeom>
        </p:spPr>
      </p:pic>
      <p:sp>
        <p:nvSpPr>
          <p:cNvPr id="71" name="Content Placeholder 1"/>
          <p:cNvSpPr txBox="1">
            <a:spLocks/>
          </p:cNvSpPr>
          <p:nvPr/>
        </p:nvSpPr>
        <p:spPr>
          <a:xfrm>
            <a:off x="9210764" y="6069921"/>
            <a:ext cx="1056799"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err="1"/>
              <a:t>Eapconnect</a:t>
            </a:r>
            <a:r>
              <a:rPr lang="en-GB" sz="1200" dirty="0"/>
              <a:t/>
            </a:r>
            <a:br>
              <a:rPr lang="en-GB" sz="1200" dirty="0"/>
            </a:br>
            <a:r>
              <a:rPr lang="en-GB" sz="1200" dirty="0"/>
              <a:t>region</a:t>
            </a:r>
          </a:p>
        </p:txBody>
      </p:sp>
      <p:pic>
        <p:nvPicPr>
          <p:cNvPr id="72" name="Picture 71"/>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881971" y="3591842"/>
            <a:ext cx="734590" cy="734590"/>
          </a:xfrm>
          <a:prstGeom prst="rect">
            <a:avLst/>
          </a:prstGeom>
        </p:spPr>
      </p:pic>
      <p:pic>
        <p:nvPicPr>
          <p:cNvPr id="73" name="Picture 72"/>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10556476" y="5215347"/>
            <a:ext cx="748386" cy="748386"/>
          </a:xfrm>
          <a:prstGeom prst="rect">
            <a:avLst/>
          </a:prstGeom>
        </p:spPr>
      </p:pic>
      <p:sp>
        <p:nvSpPr>
          <p:cNvPr id="74" name="Content Placeholder 1"/>
          <p:cNvSpPr txBox="1">
            <a:spLocks/>
          </p:cNvSpPr>
          <p:nvPr/>
        </p:nvSpPr>
        <p:spPr>
          <a:xfrm>
            <a:off x="378070" y="4437309"/>
            <a:ext cx="1632715"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EUMED region</a:t>
            </a:r>
          </a:p>
        </p:txBody>
      </p:sp>
      <p:sp>
        <p:nvSpPr>
          <p:cNvPr id="75" name="Content Placeholder 1"/>
          <p:cNvSpPr txBox="1">
            <a:spLocks/>
          </p:cNvSpPr>
          <p:nvPr/>
        </p:nvSpPr>
        <p:spPr>
          <a:xfrm>
            <a:off x="10430615" y="6096582"/>
            <a:ext cx="1056799" cy="26526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200" dirty="0"/>
              <a:t>Compass</a:t>
            </a:r>
          </a:p>
        </p:txBody>
      </p:sp>
      <p:pic>
        <p:nvPicPr>
          <p:cNvPr id="76" name="Picture 75"/>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950303" y="2153563"/>
            <a:ext cx="737754" cy="737754"/>
          </a:xfrm>
          <a:prstGeom prst="rect">
            <a:avLst/>
          </a:prstGeom>
        </p:spPr>
      </p:pic>
    </p:spTree>
    <p:extLst>
      <p:ext uri="{BB962C8B-B14F-4D97-AF65-F5344CB8AC3E}">
        <p14:creationId xmlns:p14="http://schemas.microsoft.com/office/powerpoint/2010/main" val="3720499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11205" y="1663731"/>
            <a:ext cx="719401" cy="7194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6413" y="4784187"/>
            <a:ext cx="719401" cy="719401"/>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36070" y="3731105"/>
            <a:ext cx="719401" cy="719401"/>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1034" y="623583"/>
            <a:ext cx="719401" cy="719401"/>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97004" y="4711011"/>
            <a:ext cx="719401" cy="719401"/>
          </a:xfrm>
          <a:prstGeom prst="rect">
            <a:avLst/>
          </a:prstGeom>
        </p:spPr>
      </p:pic>
      <p:sp>
        <p:nvSpPr>
          <p:cNvPr id="10" name="Content Placeholder 1"/>
          <p:cNvSpPr txBox="1">
            <a:spLocks/>
          </p:cNvSpPr>
          <p:nvPr/>
        </p:nvSpPr>
        <p:spPr>
          <a:xfrm>
            <a:off x="2867567" y="781974"/>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Strategy &amp; Vision</a:t>
            </a:r>
          </a:p>
        </p:txBody>
      </p:sp>
      <p:sp>
        <p:nvSpPr>
          <p:cNvPr id="11" name="Content Placeholder 1"/>
          <p:cNvSpPr txBox="1">
            <a:spLocks/>
          </p:cNvSpPr>
          <p:nvPr/>
        </p:nvSpPr>
        <p:spPr>
          <a:xfrm>
            <a:off x="2867567" y="1822124"/>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Strategy &amp; Vision</a:t>
            </a:r>
          </a:p>
        </p:txBody>
      </p:sp>
      <p:sp>
        <p:nvSpPr>
          <p:cNvPr id="12" name="Content Placeholder 1"/>
          <p:cNvSpPr txBox="1">
            <a:spLocks/>
          </p:cNvSpPr>
          <p:nvPr/>
        </p:nvSpPr>
        <p:spPr>
          <a:xfrm>
            <a:off x="2867567" y="3020667"/>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Design</a:t>
            </a:r>
          </a:p>
        </p:txBody>
      </p:sp>
      <p:sp>
        <p:nvSpPr>
          <p:cNvPr id="13" name="Content Placeholder 1"/>
          <p:cNvSpPr txBox="1">
            <a:spLocks/>
          </p:cNvSpPr>
          <p:nvPr/>
        </p:nvSpPr>
        <p:spPr>
          <a:xfrm>
            <a:off x="2867567" y="3902428"/>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Pilot</a:t>
            </a:r>
          </a:p>
        </p:txBody>
      </p:sp>
      <p:sp>
        <p:nvSpPr>
          <p:cNvPr id="14" name="Content Placeholder 1"/>
          <p:cNvSpPr txBox="1">
            <a:spLocks/>
          </p:cNvSpPr>
          <p:nvPr/>
        </p:nvSpPr>
        <p:spPr>
          <a:xfrm>
            <a:off x="2904091" y="4942578"/>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Production</a:t>
            </a:r>
          </a:p>
        </p:txBody>
      </p:sp>
      <p:sp>
        <p:nvSpPr>
          <p:cNvPr id="15" name="Content Placeholder 1"/>
          <p:cNvSpPr txBox="1">
            <a:spLocks/>
          </p:cNvSpPr>
          <p:nvPr/>
        </p:nvSpPr>
        <p:spPr>
          <a:xfrm>
            <a:off x="5827415" y="781974"/>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Glue</a:t>
            </a:r>
          </a:p>
        </p:txBody>
      </p:sp>
      <p:sp>
        <p:nvSpPr>
          <p:cNvPr id="16" name="Content Placeholder 1"/>
          <p:cNvSpPr txBox="1">
            <a:spLocks/>
          </p:cNvSpPr>
          <p:nvPr/>
        </p:nvSpPr>
        <p:spPr>
          <a:xfrm>
            <a:off x="5876817" y="1748950"/>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Campus</a:t>
            </a:r>
          </a:p>
        </p:txBody>
      </p:sp>
      <p:sp>
        <p:nvSpPr>
          <p:cNvPr id="17" name="Content Placeholder 1"/>
          <p:cNvSpPr txBox="1">
            <a:spLocks/>
          </p:cNvSpPr>
          <p:nvPr/>
        </p:nvSpPr>
        <p:spPr>
          <a:xfrm>
            <a:off x="5876817" y="2874400"/>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Vision</a:t>
            </a:r>
          </a:p>
        </p:txBody>
      </p:sp>
      <p:sp>
        <p:nvSpPr>
          <p:cNvPr id="18" name="Content Placeholder 1"/>
          <p:cNvSpPr txBox="1">
            <a:spLocks/>
          </p:cNvSpPr>
          <p:nvPr/>
        </p:nvSpPr>
        <p:spPr>
          <a:xfrm>
            <a:off x="5876817" y="3829254"/>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Journal/Library</a:t>
            </a:r>
          </a:p>
        </p:txBody>
      </p:sp>
      <p:sp>
        <p:nvSpPr>
          <p:cNvPr id="19" name="Content Placeholder 1"/>
          <p:cNvSpPr txBox="1">
            <a:spLocks/>
          </p:cNvSpPr>
          <p:nvPr/>
        </p:nvSpPr>
        <p:spPr>
          <a:xfrm>
            <a:off x="5826015" y="4869404"/>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Developer</a:t>
            </a:r>
          </a:p>
        </p:txBody>
      </p:sp>
      <p:sp>
        <p:nvSpPr>
          <p:cNvPr id="20" name="Content Placeholder 1"/>
          <p:cNvSpPr txBox="1">
            <a:spLocks/>
          </p:cNvSpPr>
          <p:nvPr/>
        </p:nvSpPr>
        <p:spPr>
          <a:xfrm>
            <a:off x="8546154" y="781974"/>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Vision</a:t>
            </a:r>
          </a:p>
        </p:txBody>
      </p:sp>
      <p:sp>
        <p:nvSpPr>
          <p:cNvPr id="21" name="Content Placeholder 1"/>
          <p:cNvSpPr txBox="1">
            <a:spLocks/>
          </p:cNvSpPr>
          <p:nvPr/>
        </p:nvSpPr>
        <p:spPr>
          <a:xfrm>
            <a:off x="8595556" y="1748950"/>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Service cogs 1</a:t>
            </a:r>
          </a:p>
        </p:txBody>
      </p:sp>
      <p:sp>
        <p:nvSpPr>
          <p:cNvPr id="22" name="Content Placeholder 1"/>
          <p:cNvSpPr txBox="1">
            <a:spLocks/>
          </p:cNvSpPr>
          <p:nvPr/>
        </p:nvSpPr>
        <p:spPr>
          <a:xfrm>
            <a:off x="8595556" y="2874400"/>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Service cogs 2</a:t>
            </a:r>
          </a:p>
        </p:txBody>
      </p:sp>
      <p:sp>
        <p:nvSpPr>
          <p:cNvPr id="23" name="Content Placeholder 1"/>
          <p:cNvSpPr txBox="1">
            <a:spLocks/>
          </p:cNvSpPr>
          <p:nvPr/>
        </p:nvSpPr>
        <p:spPr>
          <a:xfrm>
            <a:off x="8595556" y="3829254"/>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North America</a:t>
            </a:r>
          </a:p>
        </p:txBody>
      </p:sp>
      <p:sp>
        <p:nvSpPr>
          <p:cNvPr id="24" name="Content Placeholder 1"/>
          <p:cNvSpPr txBox="1">
            <a:spLocks/>
          </p:cNvSpPr>
          <p:nvPr/>
        </p:nvSpPr>
        <p:spPr>
          <a:xfrm>
            <a:off x="8544754" y="4869404"/>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Legal</a:t>
            </a:r>
          </a:p>
        </p:txBody>
      </p:sp>
      <p:pic>
        <p:nvPicPr>
          <p:cNvPr id="25" name="Picture 2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81780" y="3706559"/>
            <a:ext cx="724984" cy="724984"/>
          </a:xfrm>
          <a:prstGeom prst="rect">
            <a:avLst/>
          </a:prstGeom>
        </p:spPr>
      </p:pic>
      <p:pic>
        <p:nvPicPr>
          <p:cNvPr id="26" name="Picture 2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94384" y="2663892"/>
            <a:ext cx="724984" cy="724984"/>
          </a:xfrm>
          <a:prstGeom prst="rect">
            <a:avLst/>
          </a:prstGeom>
        </p:spPr>
      </p:pic>
      <p:pic>
        <p:nvPicPr>
          <p:cNvPr id="27" name="Picture 2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81780" y="1552011"/>
            <a:ext cx="724984" cy="724984"/>
          </a:xfrm>
          <a:prstGeom prst="rect">
            <a:avLst/>
          </a:prstGeom>
        </p:spPr>
      </p:pic>
      <p:pic>
        <p:nvPicPr>
          <p:cNvPr id="28" name="Picture 2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35516" y="2766936"/>
            <a:ext cx="724984" cy="724984"/>
          </a:xfrm>
          <a:prstGeom prst="rect">
            <a:avLst/>
          </a:prstGeom>
        </p:spPr>
      </p:pic>
      <p:pic>
        <p:nvPicPr>
          <p:cNvPr id="29" name="Picture 2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05696" y="4757473"/>
            <a:ext cx="724984" cy="724984"/>
          </a:xfrm>
          <a:prstGeom prst="rect">
            <a:avLst/>
          </a:prstGeom>
        </p:spPr>
      </p:pic>
      <p:pic>
        <p:nvPicPr>
          <p:cNvPr id="30" name="Picture 2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009852" y="3706559"/>
            <a:ext cx="724984" cy="724984"/>
          </a:xfrm>
          <a:prstGeom prst="rect">
            <a:avLst/>
          </a:prstGeom>
        </p:spPr>
      </p:pic>
      <p:pic>
        <p:nvPicPr>
          <p:cNvPr id="31" name="Picture 3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35516" y="1695624"/>
            <a:ext cx="724984" cy="724984"/>
          </a:xfrm>
          <a:prstGeom prst="rect">
            <a:avLst/>
          </a:prstGeom>
        </p:spPr>
      </p:pic>
      <p:pic>
        <p:nvPicPr>
          <p:cNvPr id="32" name="Picture 3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035516" y="597518"/>
            <a:ext cx="724984" cy="724984"/>
          </a:xfrm>
          <a:prstGeom prst="rect">
            <a:avLst/>
          </a:prstGeom>
        </p:spPr>
      </p:pic>
      <p:pic>
        <p:nvPicPr>
          <p:cNvPr id="33" name="Picture 3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008242" y="2701093"/>
            <a:ext cx="724984" cy="724984"/>
          </a:xfrm>
          <a:prstGeom prst="rect">
            <a:avLst/>
          </a:prstGeom>
        </p:spPr>
      </p:pic>
      <p:pic>
        <p:nvPicPr>
          <p:cNvPr id="34" name="Picture 3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686907" y="545656"/>
            <a:ext cx="724984" cy="724984"/>
          </a:xfrm>
          <a:prstGeom prst="rect">
            <a:avLst/>
          </a:prstGeom>
        </p:spPr>
      </p:pic>
      <p:pic>
        <p:nvPicPr>
          <p:cNvPr id="35" name="Picture 3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694384" y="5709880"/>
            <a:ext cx="724984" cy="724984"/>
          </a:xfrm>
          <a:prstGeom prst="rect">
            <a:avLst/>
          </a:prstGeom>
        </p:spPr>
      </p:pic>
      <p:sp>
        <p:nvSpPr>
          <p:cNvPr id="36" name="Content Placeholder 1"/>
          <p:cNvSpPr txBox="1">
            <a:spLocks/>
          </p:cNvSpPr>
          <p:nvPr/>
        </p:nvSpPr>
        <p:spPr>
          <a:xfrm>
            <a:off x="8595556" y="5909554"/>
            <a:ext cx="1238748" cy="40261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043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04359"/>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04359"/>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04359"/>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200" dirty="0"/>
              <a:t>NREN</a:t>
            </a:r>
          </a:p>
        </p:txBody>
      </p:sp>
    </p:spTree>
    <p:extLst>
      <p:ext uri="{BB962C8B-B14F-4D97-AF65-F5344CB8AC3E}">
        <p14:creationId xmlns:p14="http://schemas.microsoft.com/office/powerpoint/2010/main" val="1221963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 y="4732248"/>
            <a:ext cx="10280822" cy="2125751"/>
          </a:xfrm>
          <a:prstGeom prst="rect">
            <a:avLst/>
          </a:prstGeom>
        </p:spPr>
      </p:pic>
      <p:sp>
        <p:nvSpPr>
          <p:cNvPr id="2" name="Content Placeholder 1"/>
          <p:cNvSpPr>
            <a:spLocks noGrp="1"/>
          </p:cNvSpPr>
          <p:nvPr>
            <p:ph idx="1"/>
          </p:nvPr>
        </p:nvSpPr>
        <p:spPr>
          <a:xfrm>
            <a:off x="1562986" y="1996460"/>
            <a:ext cx="8633637" cy="4351338"/>
          </a:xfrm>
        </p:spPr>
        <p:txBody>
          <a:bodyPr/>
          <a:lstStyle/>
          <a:p>
            <a:r>
              <a:rPr lang="en-GB" dirty="0" smtClean="0"/>
              <a:t>InAcademia is a service, based on eduGAIN, used to enable commercial and non-commercial Service Providers (Merchants) to verify the educational status of their customers</a:t>
            </a:r>
          </a:p>
          <a:p>
            <a:r>
              <a:rPr lang="en-GB" dirty="0" smtClean="0"/>
              <a:t>It is a lightweight, easy to use system which is safe and secure </a:t>
            </a:r>
            <a:endParaRPr lang="en-GB" dirty="0"/>
          </a:p>
        </p:txBody>
      </p:sp>
      <p:sp>
        <p:nvSpPr>
          <p:cNvPr id="3" name="Title 2"/>
          <p:cNvSpPr>
            <a:spLocks noGrp="1"/>
          </p:cNvSpPr>
          <p:nvPr>
            <p:ph type="title"/>
          </p:nvPr>
        </p:nvSpPr>
        <p:spPr/>
        <p:txBody>
          <a:bodyPr>
            <a:noAutofit/>
          </a:bodyPr>
          <a:lstStyle/>
          <a:p>
            <a:r>
              <a:rPr lang="en-GB" dirty="0" smtClean="0"/>
              <a:t>What</a:t>
            </a:r>
            <a:r>
              <a:rPr lang="en-GB" sz="2800" dirty="0" smtClean="0"/>
              <a:t> </a:t>
            </a:r>
            <a:r>
              <a:rPr lang="en-GB" dirty="0" smtClean="0"/>
              <a:t>is InAcademia?</a:t>
            </a:r>
            <a:endParaRPr lang="en-GB" dirty="0"/>
          </a:p>
        </p:txBody>
      </p:sp>
      <p:pic>
        <p:nvPicPr>
          <p:cNvPr id="5" name="Picture 4"/>
          <p:cNvPicPr>
            <a:picLocks noChangeAspect="1"/>
          </p:cNvPicPr>
          <p:nvPr/>
        </p:nvPicPr>
        <p:blipFill>
          <a:blip r:embed="rId3"/>
          <a:stretch>
            <a:fillRect/>
          </a:stretch>
        </p:blipFill>
        <p:spPr>
          <a:xfrm>
            <a:off x="7930464" y="82926"/>
            <a:ext cx="3695700" cy="952500"/>
          </a:xfrm>
          <a:prstGeom prst="rect">
            <a:avLst/>
          </a:prstGeom>
        </p:spPr>
      </p:pic>
      <p:pic>
        <p:nvPicPr>
          <p:cNvPr id="6" name="Picture 5"/>
          <p:cNvPicPr>
            <a:picLocks noChangeAspect="1"/>
          </p:cNvPicPr>
          <p:nvPr/>
        </p:nvPicPr>
        <p:blipFill>
          <a:blip r:embed="rId4"/>
          <a:stretch>
            <a:fillRect/>
          </a:stretch>
        </p:blipFill>
        <p:spPr>
          <a:xfrm>
            <a:off x="589409" y="524525"/>
            <a:ext cx="794794" cy="794794"/>
          </a:xfrm>
          <a:prstGeom prst="rect">
            <a:avLst/>
          </a:prstGeom>
        </p:spPr>
      </p:pic>
    </p:spTree>
    <p:extLst>
      <p:ext uri="{BB962C8B-B14F-4D97-AF65-F5344CB8AC3E}">
        <p14:creationId xmlns:p14="http://schemas.microsoft.com/office/powerpoint/2010/main" val="2999140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62986" y="1996460"/>
            <a:ext cx="8633637" cy="4351338"/>
          </a:xfrm>
        </p:spPr>
        <p:txBody>
          <a:bodyPr>
            <a:normAutofit fontScale="92500" lnSpcReduction="10000"/>
          </a:bodyPr>
          <a:lstStyle/>
          <a:p>
            <a:r>
              <a:rPr lang="en-GB" dirty="0" smtClean="0"/>
              <a:t>At present if a Merchant wants to offer services to academia they need to register as a Service Provider in their national Identity Federation</a:t>
            </a:r>
          </a:p>
          <a:p>
            <a:pPr lvl="1"/>
            <a:r>
              <a:rPr lang="en-GB" dirty="0" smtClean="0"/>
              <a:t>Depending on the Federation there may need to be Merchant to Institution agreements as well.</a:t>
            </a:r>
          </a:p>
          <a:p>
            <a:pPr lvl="1"/>
            <a:r>
              <a:rPr lang="en-GB" dirty="0" smtClean="0"/>
              <a:t>If they wish to offer international services then they may need to register with multiple Identity federations</a:t>
            </a:r>
          </a:p>
          <a:p>
            <a:r>
              <a:rPr lang="en-GB" dirty="0" smtClean="0"/>
              <a:t>This is a non-trivial task and requires substantial investment from both the Merchant and the Identity Federation</a:t>
            </a:r>
          </a:p>
          <a:p>
            <a:r>
              <a:rPr lang="en-GB" dirty="0" smtClean="0"/>
              <a:t>InAcademia reduces this effort and leverages the existing work in eduGAIN to maximise coverage and minimise cost.</a:t>
            </a:r>
          </a:p>
          <a:p>
            <a:r>
              <a:rPr lang="en-GB" dirty="0" smtClean="0"/>
              <a:t>This allows smaller merchants to take part</a:t>
            </a:r>
            <a:endParaRPr lang="en-GB" dirty="0"/>
          </a:p>
        </p:txBody>
      </p:sp>
      <p:sp>
        <p:nvSpPr>
          <p:cNvPr id="3" name="Title 2"/>
          <p:cNvSpPr>
            <a:spLocks noGrp="1"/>
          </p:cNvSpPr>
          <p:nvPr>
            <p:ph type="title"/>
          </p:nvPr>
        </p:nvSpPr>
        <p:spPr/>
        <p:txBody>
          <a:bodyPr>
            <a:noAutofit/>
          </a:bodyPr>
          <a:lstStyle/>
          <a:p>
            <a:r>
              <a:rPr lang="en-GB" dirty="0" smtClean="0"/>
              <a:t>Why do we need InAcademia?</a:t>
            </a:r>
            <a:endParaRPr lang="en-GB" dirty="0"/>
          </a:p>
        </p:txBody>
      </p:sp>
      <p:pic>
        <p:nvPicPr>
          <p:cNvPr id="5" name="Picture 4"/>
          <p:cNvPicPr>
            <a:picLocks noChangeAspect="1"/>
          </p:cNvPicPr>
          <p:nvPr/>
        </p:nvPicPr>
        <p:blipFill>
          <a:blip r:embed="rId2"/>
          <a:stretch>
            <a:fillRect/>
          </a:stretch>
        </p:blipFill>
        <p:spPr>
          <a:xfrm>
            <a:off x="7930464" y="82926"/>
            <a:ext cx="3695700" cy="952500"/>
          </a:xfrm>
          <a:prstGeom prst="rect">
            <a:avLst/>
          </a:prstGeom>
        </p:spPr>
      </p:pic>
      <p:pic>
        <p:nvPicPr>
          <p:cNvPr id="6" name="Picture 5"/>
          <p:cNvPicPr>
            <a:picLocks noChangeAspect="1"/>
          </p:cNvPicPr>
          <p:nvPr/>
        </p:nvPicPr>
        <p:blipFill>
          <a:blip r:embed="rId3"/>
          <a:stretch>
            <a:fillRect/>
          </a:stretch>
        </p:blipFill>
        <p:spPr>
          <a:xfrm>
            <a:off x="589409" y="524525"/>
            <a:ext cx="794794" cy="794794"/>
          </a:xfrm>
          <a:prstGeom prst="rect">
            <a:avLst/>
          </a:prstGeom>
        </p:spPr>
      </p:pic>
    </p:spTree>
    <p:extLst>
      <p:ext uri="{BB962C8B-B14F-4D97-AF65-F5344CB8AC3E}">
        <p14:creationId xmlns:p14="http://schemas.microsoft.com/office/powerpoint/2010/main" val="1912053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How does it work?</a:t>
            </a:r>
            <a:endParaRPr lang="en-GB" dirty="0"/>
          </a:p>
        </p:txBody>
      </p:sp>
      <p:sp>
        <p:nvSpPr>
          <p:cNvPr id="3" name="Content Placeholder 2"/>
          <p:cNvSpPr>
            <a:spLocks noGrp="1"/>
          </p:cNvSpPr>
          <p:nvPr>
            <p:ph idx="1"/>
          </p:nvPr>
        </p:nvSpPr>
        <p:spPr/>
        <p:txBody>
          <a:bodyPr/>
          <a:lstStyle/>
          <a:p>
            <a:r>
              <a:rPr lang="en-GB" dirty="0" smtClean="0"/>
              <a:t>InAcademia acts like a traditional Service Provider to eduGAIN  </a:t>
            </a:r>
          </a:p>
          <a:p>
            <a:pPr marL="0" indent="0" algn="ctr">
              <a:buNone/>
            </a:pPr>
            <a:r>
              <a:rPr lang="en-GB" sz="3200" b="1" dirty="0" smtClean="0">
                <a:solidFill>
                  <a:srgbClr val="FF0000"/>
                </a:solidFill>
              </a:rPr>
              <a:t>BUT</a:t>
            </a:r>
          </a:p>
          <a:p>
            <a:r>
              <a:rPr lang="en-GB" dirty="0" smtClean="0"/>
              <a:t>It only provides a simple “Yes/No” response to a question “Is this person a student/Academic/Staff Member”</a:t>
            </a:r>
          </a:p>
          <a:p>
            <a:r>
              <a:rPr lang="en-GB" dirty="0" smtClean="0"/>
              <a:t>It sits between the </a:t>
            </a:r>
            <a:r>
              <a:rPr lang="en-GB" dirty="0" err="1" smtClean="0"/>
              <a:t>IdP</a:t>
            </a:r>
            <a:r>
              <a:rPr lang="en-GB" dirty="0" smtClean="0"/>
              <a:t> of the customer and the website of the merchant protecting the student data and simplifying the connectivity for the merchant</a:t>
            </a:r>
          </a:p>
          <a:p>
            <a:endParaRPr lang="en-GB" dirty="0"/>
          </a:p>
        </p:txBody>
      </p:sp>
      <p:pic>
        <p:nvPicPr>
          <p:cNvPr id="4" name="Picture 3"/>
          <p:cNvPicPr>
            <a:picLocks noChangeAspect="1"/>
          </p:cNvPicPr>
          <p:nvPr/>
        </p:nvPicPr>
        <p:blipFill>
          <a:blip r:embed="rId2"/>
          <a:stretch>
            <a:fillRect/>
          </a:stretch>
        </p:blipFill>
        <p:spPr>
          <a:xfrm>
            <a:off x="7930464" y="82926"/>
            <a:ext cx="3695700" cy="952500"/>
          </a:xfrm>
          <a:prstGeom prst="rect">
            <a:avLst/>
          </a:prstGeom>
        </p:spPr>
      </p:pic>
      <p:pic>
        <p:nvPicPr>
          <p:cNvPr id="5" name="Picture 4"/>
          <p:cNvPicPr>
            <a:picLocks noChangeAspect="1"/>
          </p:cNvPicPr>
          <p:nvPr/>
        </p:nvPicPr>
        <p:blipFill>
          <a:blip r:embed="rId3"/>
          <a:stretch>
            <a:fillRect/>
          </a:stretch>
        </p:blipFill>
        <p:spPr>
          <a:xfrm>
            <a:off x="589409" y="524525"/>
            <a:ext cx="794794" cy="794794"/>
          </a:xfrm>
          <a:prstGeom prst="rect">
            <a:avLst/>
          </a:prstGeom>
        </p:spPr>
      </p:pic>
    </p:spTree>
    <p:extLst>
      <p:ext uri="{BB962C8B-B14F-4D97-AF65-F5344CB8AC3E}">
        <p14:creationId xmlns:p14="http://schemas.microsoft.com/office/powerpoint/2010/main" val="374103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InAcademia for Merchants</a:t>
            </a:r>
            <a:endParaRPr lang="en-GB" dirty="0"/>
          </a:p>
        </p:txBody>
      </p:sp>
      <p:sp>
        <p:nvSpPr>
          <p:cNvPr id="3" name="Content Placeholder 2"/>
          <p:cNvSpPr>
            <a:spLocks noGrp="1"/>
          </p:cNvSpPr>
          <p:nvPr>
            <p:ph idx="1"/>
          </p:nvPr>
        </p:nvSpPr>
        <p:spPr/>
        <p:txBody>
          <a:bodyPr/>
          <a:lstStyle/>
          <a:p>
            <a:r>
              <a:rPr lang="en-GB" dirty="0" smtClean="0"/>
              <a:t>InAcademia allows merchants to offer educational discounts without the need to manually check photo IDs or assume an academic email address is valid</a:t>
            </a:r>
          </a:p>
          <a:p>
            <a:endParaRPr lang="en-GB" dirty="0"/>
          </a:p>
          <a:p>
            <a:r>
              <a:rPr lang="en-GB" dirty="0" smtClean="0"/>
              <a:t>It offers a real-time, accurate, up-to-date identity check, making offering online discounts/special offers much easier and more attractive</a:t>
            </a:r>
            <a:endParaRPr lang="en-GB" dirty="0"/>
          </a:p>
        </p:txBody>
      </p:sp>
      <p:pic>
        <p:nvPicPr>
          <p:cNvPr id="4" name="Picture 3"/>
          <p:cNvPicPr>
            <a:picLocks noChangeAspect="1"/>
          </p:cNvPicPr>
          <p:nvPr/>
        </p:nvPicPr>
        <p:blipFill>
          <a:blip r:embed="rId2"/>
          <a:stretch>
            <a:fillRect/>
          </a:stretch>
        </p:blipFill>
        <p:spPr>
          <a:xfrm>
            <a:off x="7930464" y="82926"/>
            <a:ext cx="3695700" cy="952500"/>
          </a:xfrm>
          <a:prstGeom prst="rect">
            <a:avLst/>
          </a:prstGeom>
        </p:spPr>
      </p:pic>
      <p:pic>
        <p:nvPicPr>
          <p:cNvPr id="5" name="Picture 4"/>
          <p:cNvPicPr>
            <a:picLocks noChangeAspect="1"/>
          </p:cNvPicPr>
          <p:nvPr/>
        </p:nvPicPr>
        <p:blipFill>
          <a:blip r:embed="rId3"/>
          <a:stretch>
            <a:fillRect/>
          </a:stretch>
        </p:blipFill>
        <p:spPr>
          <a:xfrm>
            <a:off x="589409" y="524525"/>
            <a:ext cx="794794" cy="794794"/>
          </a:xfrm>
          <a:prstGeom prst="rect">
            <a:avLst/>
          </a:prstGeom>
        </p:spPr>
      </p:pic>
      <p:pic>
        <p:nvPicPr>
          <p:cNvPr id="1026" name="Picture 2" descr="https://inacademia.org/wp-content/uploads/2016/10/inacademia_banner_students.jpg"/>
          <p:cNvPicPr>
            <a:picLocks noChangeAspect="1" noChangeArrowheads="1"/>
          </p:cNvPicPr>
          <p:nvPr/>
        </p:nvPicPr>
        <p:blipFill rotWithShape="1">
          <a:blip r:embed="rId4">
            <a:extLst>
              <a:ext uri="{28A0092B-C50C-407E-A947-70E740481C1C}">
                <a14:useLocalDpi xmlns:a14="http://schemas.microsoft.com/office/drawing/2010/main" val="0"/>
              </a:ext>
            </a:extLst>
          </a:blip>
          <a:srcRect l="3473" r="2998"/>
          <a:stretch/>
        </p:blipFill>
        <p:spPr bwMode="auto">
          <a:xfrm>
            <a:off x="247136" y="4476750"/>
            <a:ext cx="10120183"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433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InAcademia for Institutions</a:t>
            </a:r>
            <a:endParaRPr lang="en-GB" dirty="0"/>
          </a:p>
        </p:txBody>
      </p:sp>
      <p:sp>
        <p:nvSpPr>
          <p:cNvPr id="3" name="Content Placeholder 2"/>
          <p:cNvSpPr>
            <a:spLocks noGrp="1"/>
          </p:cNvSpPr>
          <p:nvPr>
            <p:ph idx="1"/>
          </p:nvPr>
        </p:nvSpPr>
        <p:spPr/>
        <p:txBody>
          <a:bodyPr/>
          <a:lstStyle/>
          <a:p>
            <a:r>
              <a:rPr lang="en-GB" dirty="0" smtClean="0"/>
              <a:t>InAcademia allows Institutions to offer online discounts to their users without having to manage the custom interconnection of </a:t>
            </a:r>
            <a:r>
              <a:rPr lang="en-GB" dirty="0" err="1" smtClean="0"/>
              <a:t>IdP</a:t>
            </a:r>
            <a:r>
              <a:rPr lang="en-GB" dirty="0" smtClean="0"/>
              <a:t> to merchant system</a:t>
            </a:r>
          </a:p>
          <a:p>
            <a:pPr lvl="1"/>
            <a:r>
              <a:rPr lang="en-GB" dirty="0" smtClean="0"/>
              <a:t>Avoids the needs to connect SPs to individual </a:t>
            </a:r>
            <a:r>
              <a:rPr lang="en-GB" dirty="0" err="1" smtClean="0"/>
              <a:t>IdPs</a:t>
            </a:r>
            <a:endParaRPr lang="en-GB" dirty="0" smtClean="0"/>
          </a:p>
          <a:p>
            <a:pPr lvl="1"/>
            <a:r>
              <a:rPr lang="en-GB" dirty="0" smtClean="0"/>
              <a:t>Massively reduces workload </a:t>
            </a:r>
          </a:p>
          <a:p>
            <a:r>
              <a:rPr lang="en-GB" dirty="0" smtClean="0"/>
              <a:t>Makes it much more attractive for merchants to work with institutions</a:t>
            </a:r>
          </a:p>
          <a:p>
            <a:pPr marL="0" indent="0">
              <a:buNone/>
            </a:pPr>
            <a:endParaRPr lang="en-GB" dirty="0" smtClean="0"/>
          </a:p>
          <a:p>
            <a:pPr lvl="1"/>
            <a:endParaRPr lang="en-GB" dirty="0"/>
          </a:p>
          <a:p>
            <a:pPr marL="457200" lvl="1" indent="0">
              <a:buNone/>
            </a:pPr>
            <a:endParaRPr lang="en-GB" dirty="0" smtClean="0"/>
          </a:p>
          <a:p>
            <a:endParaRPr lang="en-GB" dirty="0" smtClean="0"/>
          </a:p>
        </p:txBody>
      </p:sp>
      <p:pic>
        <p:nvPicPr>
          <p:cNvPr id="4" name="Picture 3"/>
          <p:cNvPicPr>
            <a:picLocks noChangeAspect="1"/>
          </p:cNvPicPr>
          <p:nvPr/>
        </p:nvPicPr>
        <p:blipFill>
          <a:blip r:embed="rId2"/>
          <a:stretch>
            <a:fillRect/>
          </a:stretch>
        </p:blipFill>
        <p:spPr>
          <a:xfrm>
            <a:off x="7930464" y="82926"/>
            <a:ext cx="3695700" cy="952500"/>
          </a:xfrm>
          <a:prstGeom prst="rect">
            <a:avLst/>
          </a:prstGeom>
        </p:spPr>
      </p:pic>
      <p:pic>
        <p:nvPicPr>
          <p:cNvPr id="5" name="Picture 4"/>
          <p:cNvPicPr>
            <a:picLocks noChangeAspect="1"/>
          </p:cNvPicPr>
          <p:nvPr/>
        </p:nvPicPr>
        <p:blipFill>
          <a:blip r:embed="rId3"/>
          <a:stretch>
            <a:fillRect/>
          </a:stretch>
        </p:blipFill>
        <p:spPr>
          <a:xfrm>
            <a:off x="589409" y="524525"/>
            <a:ext cx="794794" cy="794794"/>
          </a:xfrm>
          <a:prstGeom prst="rect">
            <a:avLst/>
          </a:prstGeom>
        </p:spPr>
      </p:pic>
    </p:spTree>
    <p:extLst>
      <p:ext uri="{BB962C8B-B14F-4D97-AF65-F5344CB8AC3E}">
        <p14:creationId xmlns:p14="http://schemas.microsoft.com/office/powerpoint/2010/main" val="1839226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InAcademia for Students</a:t>
            </a:r>
            <a:endParaRPr lang="en-GB" dirty="0"/>
          </a:p>
        </p:txBody>
      </p:sp>
      <p:sp>
        <p:nvSpPr>
          <p:cNvPr id="3" name="Content Placeholder 2"/>
          <p:cNvSpPr>
            <a:spLocks noGrp="1"/>
          </p:cNvSpPr>
          <p:nvPr>
            <p:ph idx="1"/>
          </p:nvPr>
        </p:nvSpPr>
        <p:spPr/>
        <p:txBody>
          <a:bodyPr/>
          <a:lstStyle/>
          <a:p>
            <a:r>
              <a:rPr lang="en-GB" dirty="0" smtClean="0"/>
              <a:t>InAcademia makes getting discounts or special offers much easier and much more secure</a:t>
            </a:r>
          </a:p>
          <a:p>
            <a:endParaRPr lang="en-GB" dirty="0"/>
          </a:p>
          <a:p>
            <a:r>
              <a:rPr lang="en-GB" dirty="0" smtClean="0"/>
              <a:t>InAcademia is safe and privacy protecting. It only passes a simple Yes/No answer to the merchant.</a:t>
            </a:r>
          </a:p>
          <a:p>
            <a:pPr lvl="1"/>
            <a:r>
              <a:rPr lang="en-GB" dirty="0" smtClean="0"/>
              <a:t>Uses the Institutions recognisable sign-in screens to increase confidence</a:t>
            </a:r>
          </a:p>
        </p:txBody>
      </p:sp>
      <p:pic>
        <p:nvPicPr>
          <p:cNvPr id="4" name="Picture 3"/>
          <p:cNvPicPr>
            <a:picLocks noChangeAspect="1"/>
          </p:cNvPicPr>
          <p:nvPr/>
        </p:nvPicPr>
        <p:blipFill>
          <a:blip r:embed="rId2"/>
          <a:stretch>
            <a:fillRect/>
          </a:stretch>
        </p:blipFill>
        <p:spPr>
          <a:xfrm>
            <a:off x="7930464" y="82926"/>
            <a:ext cx="3695700" cy="952500"/>
          </a:xfrm>
          <a:prstGeom prst="rect">
            <a:avLst/>
          </a:prstGeom>
        </p:spPr>
      </p:pic>
      <p:pic>
        <p:nvPicPr>
          <p:cNvPr id="5" name="Picture 4"/>
          <p:cNvPicPr>
            <a:picLocks noChangeAspect="1"/>
          </p:cNvPicPr>
          <p:nvPr/>
        </p:nvPicPr>
        <p:blipFill>
          <a:blip r:embed="rId3"/>
          <a:stretch>
            <a:fillRect/>
          </a:stretch>
        </p:blipFill>
        <p:spPr>
          <a:xfrm>
            <a:off x="589409" y="524525"/>
            <a:ext cx="794794" cy="794794"/>
          </a:xfrm>
          <a:prstGeom prst="rect">
            <a:avLst/>
          </a:prstGeom>
        </p:spPr>
      </p:pic>
      <p:pic>
        <p:nvPicPr>
          <p:cNvPr id="8" name="Picture 2" descr="https://inacademia.org/wp-content/uploads/2016/10/inacademia_banner_students.jpg"/>
          <p:cNvPicPr>
            <a:picLocks noChangeAspect="1" noChangeArrowheads="1"/>
          </p:cNvPicPr>
          <p:nvPr/>
        </p:nvPicPr>
        <p:blipFill rotWithShape="1">
          <a:blip r:embed="rId4">
            <a:extLst>
              <a:ext uri="{28A0092B-C50C-407E-A947-70E740481C1C}">
                <a14:useLocalDpi xmlns:a14="http://schemas.microsoft.com/office/drawing/2010/main" val="0"/>
              </a:ext>
            </a:extLst>
          </a:blip>
          <a:srcRect l="3473" r="2998"/>
          <a:stretch/>
        </p:blipFill>
        <p:spPr bwMode="auto">
          <a:xfrm>
            <a:off x="247136" y="4476750"/>
            <a:ext cx="10120183"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5607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62743" y="1725626"/>
            <a:ext cx="9408457" cy="2689356"/>
          </a:xfrm>
          <a:prstGeom prst="rect">
            <a:avLst/>
          </a:prstGeom>
          <a:solidFill>
            <a:srgbClr val="FFFFFF">
              <a:alpha val="80000"/>
            </a:srgbClr>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81336" tIns="181336" rIns="181336" bIns="181336" numCol="1" spcCol="1270" anchor="t" anchorCtr="0">
            <a:noAutofit/>
          </a:bodyPr>
          <a:lstStyle/>
          <a:p>
            <a:pPr marL="285750" lvl="0" indent="-285750" algn="l" defTabSz="844550" rtl="0">
              <a:lnSpc>
                <a:spcPct val="90000"/>
              </a:lnSpc>
              <a:spcBef>
                <a:spcPct val="0"/>
              </a:spcBef>
              <a:spcAft>
                <a:spcPct val="35000"/>
              </a:spcAft>
              <a:buFont typeface="Arial" panose="020B0604020202020204" pitchFamily="34" charset="0"/>
              <a:buChar char="•"/>
            </a:pPr>
            <a:r>
              <a:rPr lang="en-US" sz="2800" kern="1200" dirty="0" smtClean="0">
                <a:solidFill>
                  <a:srgbClr val="004461"/>
                </a:solidFill>
              </a:rPr>
              <a:t>InAcademia </a:t>
            </a:r>
            <a:r>
              <a:rPr lang="en-US" sz="2800" kern="1200" dirty="0" smtClean="0">
                <a:solidFill>
                  <a:srgbClr val="004461"/>
                </a:solidFill>
              </a:rPr>
              <a:t>pilot is </a:t>
            </a:r>
            <a:r>
              <a:rPr lang="en-US" sz="2800" kern="1200" dirty="0" smtClean="0">
                <a:solidFill>
                  <a:srgbClr val="004461"/>
                </a:solidFill>
              </a:rPr>
              <a:t>happening </a:t>
            </a:r>
          </a:p>
          <a:p>
            <a:pPr marL="285750" lvl="0" indent="-285750" algn="l" defTabSz="844550" rtl="0">
              <a:lnSpc>
                <a:spcPct val="90000"/>
              </a:lnSpc>
              <a:spcBef>
                <a:spcPct val="0"/>
              </a:spcBef>
              <a:spcAft>
                <a:spcPct val="35000"/>
              </a:spcAft>
              <a:buFont typeface="Arial" panose="020B0604020202020204" pitchFamily="34" charset="0"/>
              <a:buChar char="•"/>
            </a:pPr>
            <a:r>
              <a:rPr lang="en-US" sz="2800" kern="1200" dirty="0" smtClean="0">
                <a:solidFill>
                  <a:srgbClr val="004461"/>
                </a:solidFill>
              </a:rPr>
              <a:t>currently signing up the first Merchants and NRENs</a:t>
            </a:r>
          </a:p>
          <a:p>
            <a:pPr marL="742950" lvl="1" indent="-285750" defTabSz="844550">
              <a:lnSpc>
                <a:spcPct val="90000"/>
              </a:lnSpc>
              <a:spcBef>
                <a:spcPct val="0"/>
              </a:spcBef>
              <a:spcAft>
                <a:spcPct val="35000"/>
              </a:spcAft>
              <a:buFont typeface="Arial" panose="020B0604020202020204" pitchFamily="34" charset="0"/>
              <a:buChar char="•"/>
            </a:pPr>
            <a:r>
              <a:rPr lang="en-US" sz="2800" dirty="0" smtClean="0">
                <a:solidFill>
                  <a:srgbClr val="004461"/>
                </a:solidFill>
              </a:rPr>
              <a:t>Amazon</a:t>
            </a:r>
          </a:p>
          <a:p>
            <a:pPr marL="742950" lvl="1" indent="-285750" defTabSz="844550">
              <a:lnSpc>
                <a:spcPct val="90000"/>
              </a:lnSpc>
              <a:spcBef>
                <a:spcPct val="0"/>
              </a:spcBef>
              <a:spcAft>
                <a:spcPct val="35000"/>
              </a:spcAft>
              <a:buFont typeface="Arial" panose="020B0604020202020204" pitchFamily="34" charset="0"/>
              <a:buChar char="•"/>
            </a:pPr>
            <a:r>
              <a:rPr lang="en-US" sz="2800" dirty="0" err="1" smtClean="0">
                <a:solidFill>
                  <a:srgbClr val="004461"/>
                </a:solidFill>
              </a:rPr>
              <a:t>DeiC</a:t>
            </a:r>
            <a:r>
              <a:rPr lang="en-US" sz="2800" dirty="0" smtClean="0">
                <a:solidFill>
                  <a:srgbClr val="004461"/>
                </a:solidFill>
              </a:rPr>
              <a:t>, SURFnet, JISC</a:t>
            </a:r>
          </a:p>
          <a:p>
            <a:pPr marL="285750" indent="-285750" defTabSz="844550">
              <a:lnSpc>
                <a:spcPct val="90000"/>
              </a:lnSpc>
              <a:spcBef>
                <a:spcPct val="0"/>
              </a:spcBef>
              <a:spcAft>
                <a:spcPct val="35000"/>
              </a:spcAft>
              <a:buFont typeface="Arial" panose="020B0604020202020204" pitchFamily="34" charset="0"/>
              <a:buChar char="•"/>
            </a:pPr>
            <a:r>
              <a:rPr lang="en-US" sz="2800" dirty="0" smtClean="0">
                <a:solidFill>
                  <a:srgbClr val="004461"/>
                </a:solidFill>
              </a:rPr>
              <a:t>Pilot will involve real Merchants and real authentications</a:t>
            </a:r>
            <a:endParaRPr lang="en-US" sz="2800" dirty="0">
              <a:solidFill>
                <a:srgbClr val="004461"/>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24803" y="368565"/>
            <a:ext cx="2200659" cy="567180"/>
          </a:xfrm>
          <a:prstGeom prst="rect">
            <a:avLst/>
          </a:prstGeom>
        </p:spPr>
      </p:pic>
      <p:sp>
        <p:nvSpPr>
          <p:cNvPr id="15" name="Text Placeholder 10"/>
          <p:cNvSpPr txBox="1">
            <a:spLocks/>
          </p:cNvSpPr>
          <p:nvPr/>
        </p:nvSpPr>
        <p:spPr>
          <a:xfrm>
            <a:off x="1575653" y="599547"/>
            <a:ext cx="6180611" cy="907977"/>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smtClean="0">
                <a:solidFill>
                  <a:srgbClr val="1F4E79"/>
                </a:solidFill>
              </a:rPr>
              <a:t>InAcademia Current Status</a:t>
            </a:r>
            <a:r>
              <a:rPr lang="en-GB" sz="3600" b="0" dirty="0">
                <a:solidFill>
                  <a:srgbClr val="1F4E79"/>
                </a:solidFill>
              </a:rPr>
              <a:t> </a:t>
            </a:r>
            <a:r>
              <a:rPr lang="en-GB" sz="3600" b="0" dirty="0" smtClean="0">
                <a:solidFill>
                  <a:srgbClr val="1F4E79"/>
                </a:solidFill>
              </a:rPr>
              <a:t>- Pilot </a:t>
            </a:r>
            <a:endParaRPr lang="en-GB" sz="3600" dirty="0">
              <a:solidFill>
                <a:srgbClr val="1F4E79"/>
              </a:solidFill>
            </a:endParaRPr>
          </a:p>
        </p:txBody>
      </p:sp>
      <p:sp>
        <p:nvSpPr>
          <p:cNvPr id="16" name="Content Placeholder 2"/>
          <p:cNvSpPr txBox="1">
            <a:spLocks/>
          </p:cNvSpPr>
          <p:nvPr/>
        </p:nvSpPr>
        <p:spPr>
          <a:xfrm>
            <a:off x="1575653" y="1243354"/>
            <a:ext cx="3542565" cy="49515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800" b="1" dirty="0">
              <a:solidFill>
                <a:schemeClr val="accent1">
                  <a:lumMod val="50000"/>
                </a:schemeClr>
              </a:solidFill>
            </a:endParaRPr>
          </a:p>
        </p:txBody>
      </p:sp>
      <p:pic>
        <p:nvPicPr>
          <p:cNvPr id="2050" name="Picture 2" descr="https://inacademia.org/wp-content/uploads/2016/10/inacademia_banner_mone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599" y="4780745"/>
            <a:ext cx="8626811" cy="189850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5"/>
          <a:stretch>
            <a:fillRect/>
          </a:stretch>
        </p:blipFill>
        <p:spPr>
          <a:xfrm>
            <a:off x="7930464" y="82926"/>
            <a:ext cx="3695700" cy="952500"/>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5992" y="546363"/>
            <a:ext cx="724984" cy="724984"/>
          </a:xfrm>
          <a:prstGeom prst="rect">
            <a:avLst/>
          </a:prstGeom>
        </p:spPr>
      </p:pic>
    </p:spTree>
    <p:extLst>
      <p:ext uri="{BB962C8B-B14F-4D97-AF65-F5344CB8AC3E}">
        <p14:creationId xmlns:p14="http://schemas.microsoft.com/office/powerpoint/2010/main" val="4282162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62743" y="1725626"/>
            <a:ext cx="9408457" cy="2689356"/>
          </a:xfrm>
          <a:prstGeom prst="rect">
            <a:avLst/>
          </a:prstGeom>
          <a:solidFill>
            <a:srgbClr val="FFFFFF">
              <a:alpha val="80000"/>
            </a:srgbClr>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81336" tIns="181336" rIns="181336" bIns="181336" numCol="1" spcCol="1270" anchor="t" anchorCtr="0">
            <a:noAutofit/>
          </a:bodyPr>
          <a:lstStyle/>
          <a:p>
            <a:pPr marL="285750" lvl="0" indent="-285750" algn="l" defTabSz="844550" rtl="0">
              <a:lnSpc>
                <a:spcPct val="90000"/>
              </a:lnSpc>
              <a:spcBef>
                <a:spcPct val="0"/>
              </a:spcBef>
              <a:spcAft>
                <a:spcPct val="35000"/>
              </a:spcAft>
              <a:buFont typeface="Arial" panose="020B0604020202020204" pitchFamily="34" charset="0"/>
              <a:buChar char="•"/>
            </a:pPr>
            <a:r>
              <a:rPr lang="en-US" sz="2800" kern="1200" dirty="0" smtClean="0">
                <a:solidFill>
                  <a:srgbClr val="004461"/>
                </a:solidFill>
              </a:rPr>
              <a:t>Aim is currently one NREN per month for AWS then accelerating</a:t>
            </a:r>
          </a:p>
          <a:p>
            <a:pPr marL="285750" lvl="0" indent="-285750" algn="l" defTabSz="844550" rtl="0">
              <a:lnSpc>
                <a:spcPct val="90000"/>
              </a:lnSpc>
              <a:spcBef>
                <a:spcPct val="0"/>
              </a:spcBef>
              <a:spcAft>
                <a:spcPct val="35000"/>
              </a:spcAft>
              <a:buFont typeface="Arial" panose="020B0604020202020204" pitchFamily="34" charset="0"/>
              <a:buChar char="•"/>
            </a:pPr>
            <a:r>
              <a:rPr lang="en-US" sz="2800" dirty="0" smtClean="0">
                <a:solidFill>
                  <a:srgbClr val="004461"/>
                </a:solidFill>
              </a:rPr>
              <a:t>Focusing on large Merchants first</a:t>
            </a:r>
          </a:p>
          <a:p>
            <a:pPr marL="742950" lvl="1" indent="-285750" defTabSz="844550">
              <a:lnSpc>
                <a:spcPct val="90000"/>
              </a:lnSpc>
              <a:spcBef>
                <a:spcPct val="0"/>
              </a:spcBef>
              <a:spcAft>
                <a:spcPct val="35000"/>
              </a:spcAft>
              <a:buFont typeface="Arial" panose="020B0604020202020204" pitchFamily="34" charset="0"/>
              <a:buChar char="•"/>
            </a:pPr>
            <a:r>
              <a:rPr lang="en-US" sz="2800" dirty="0" smtClean="0">
                <a:solidFill>
                  <a:srgbClr val="004461"/>
                </a:solidFill>
              </a:rPr>
              <a:t>No “active” recruitment (yet) but if you find opportunities </a:t>
            </a:r>
          </a:p>
          <a:p>
            <a:pPr lvl="1" defTabSz="844550">
              <a:lnSpc>
                <a:spcPct val="90000"/>
              </a:lnSpc>
              <a:spcBef>
                <a:spcPct val="0"/>
              </a:spcBef>
              <a:spcAft>
                <a:spcPct val="35000"/>
              </a:spcAft>
            </a:pPr>
            <a:r>
              <a:rPr lang="en-GB" sz="2800" b="1" dirty="0" smtClean="0"/>
              <a:t>contact </a:t>
            </a:r>
            <a:r>
              <a:rPr lang="en-GB" sz="2800" b="1" dirty="0"/>
              <a:t>us at </a:t>
            </a:r>
            <a:r>
              <a:rPr lang="en-GB" sz="2800" b="1" dirty="0">
                <a:hlinkClick r:id="rId3"/>
              </a:rPr>
              <a:t>info@inacademia.org</a:t>
            </a:r>
            <a:endParaRPr lang="en-US" sz="2800" dirty="0">
              <a:solidFill>
                <a:srgbClr val="004461"/>
              </a:solidFill>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24803" y="368565"/>
            <a:ext cx="2200659" cy="567180"/>
          </a:xfrm>
          <a:prstGeom prst="rect">
            <a:avLst/>
          </a:prstGeom>
        </p:spPr>
      </p:pic>
      <p:pic>
        <p:nvPicPr>
          <p:cNvPr id="13" name="Picture 12"/>
          <p:cNvPicPr>
            <a:picLocks noChangeAspect="1"/>
          </p:cNvPicPr>
          <p:nvPr/>
        </p:nvPicPr>
        <p:blipFill>
          <a:blip r:embed="rId5"/>
          <a:stretch>
            <a:fillRect/>
          </a:stretch>
        </p:blipFill>
        <p:spPr>
          <a:xfrm>
            <a:off x="589409" y="524525"/>
            <a:ext cx="794794" cy="794794"/>
          </a:xfrm>
          <a:prstGeom prst="rect">
            <a:avLst/>
          </a:prstGeom>
        </p:spPr>
      </p:pic>
      <p:sp>
        <p:nvSpPr>
          <p:cNvPr id="15" name="Text Placeholder 10"/>
          <p:cNvSpPr txBox="1">
            <a:spLocks/>
          </p:cNvSpPr>
          <p:nvPr/>
        </p:nvSpPr>
        <p:spPr>
          <a:xfrm>
            <a:off x="1575653" y="599547"/>
            <a:ext cx="5714833" cy="907977"/>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0" dirty="0" smtClean="0">
                <a:solidFill>
                  <a:srgbClr val="1F4E79"/>
                </a:solidFill>
              </a:rPr>
              <a:t>InAcademia Plans</a:t>
            </a:r>
            <a:r>
              <a:rPr lang="en-GB" sz="3600" b="0" dirty="0">
                <a:solidFill>
                  <a:srgbClr val="1F4E79"/>
                </a:solidFill>
              </a:rPr>
              <a:t> </a:t>
            </a:r>
            <a:endParaRPr lang="en-GB" sz="3600" dirty="0">
              <a:solidFill>
                <a:srgbClr val="1F4E79"/>
              </a:solidFill>
            </a:endParaRPr>
          </a:p>
        </p:txBody>
      </p:sp>
      <p:sp>
        <p:nvSpPr>
          <p:cNvPr id="16" name="Content Placeholder 2"/>
          <p:cNvSpPr txBox="1">
            <a:spLocks/>
          </p:cNvSpPr>
          <p:nvPr/>
        </p:nvSpPr>
        <p:spPr>
          <a:xfrm>
            <a:off x="1575653" y="1243354"/>
            <a:ext cx="3542565" cy="495152"/>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GB" sz="1800" b="1" dirty="0">
              <a:solidFill>
                <a:schemeClr val="accent1">
                  <a:lumMod val="50000"/>
                </a:schemeClr>
              </a:solidFill>
            </a:endParaRPr>
          </a:p>
        </p:txBody>
      </p:sp>
      <p:pic>
        <p:nvPicPr>
          <p:cNvPr id="2050" name="Picture 2" descr="https://inacademia.org/wp-content/uploads/2016/10/inacademia_banner_money.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85417" y="4897254"/>
            <a:ext cx="8626811" cy="189850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7"/>
          <a:stretch>
            <a:fillRect/>
          </a:stretch>
        </p:blipFill>
        <p:spPr>
          <a:xfrm>
            <a:off x="7930464" y="82926"/>
            <a:ext cx="3695700" cy="952500"/>
          </a:xfrm>
          <a:prstGeom prst="rect">
            <a:avLst/>
          </a:prstGeom>
        </p:spPr>
      </p:pic>
    </p:spTree>
    <p:extLst>
      <p:ext uri="{BB962C8B-B14F-4D97-AF65-F5344CB8AC3E}">
        <p14:creationId xmlns:p14="http://schemas.microsoft.com/office/powerpoint/2010/main" val="21612610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23827</TotalTime>
  <Words>1201</Words>
  <Application>Microsoft Office PowerPoint</Application>
  <PresentationFormat>Widescreen</PresentationFormat>
  <Paragraphs>140</Paragraphs>
  <Slides>13</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PowerPoint Presentation</vt:lpstr>
      <vt:lpstr>What is InAcademia?</vt:lpstr>
      <vt:lpstr>Why do we need InAcademia?</vt:lpstr>
      <vt:lpstr>How does it work?</vt:lpstr>
      <vt:lpstr>InAcademia for Merchants</vt:lpstr>
      <vt:lpstr>InAcademia for Institutions</vt:lpstr>
      <vt:lpstr>InAcademia for Students</vt:lpstr>
      <vt:lpstr>PowerPoint Presentation</vt:lpstr>
      <vt:lpstr>PowerPoint Presentation</vt:lpstr>
      <vt:lpstr>Find Out More</vt:lpstr>
      <vt:lpstr>PowerPoint Presentation</vt:lpstr>
      <vt:lpstr>PowerPoint Presentation</vt:lpstr>
      <vt:lpstr>PowerPoint Presentation</vt:lpstr>
    </vt:vector>
  </TitlesOfParts>
  <Company>DANTE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Karl Meyer</cp:lastModifiedBy>
  <cp:revision>1004</cp:revision>
  <dcterms:created xsi:type="dcterms:W3CDTF">2017-02-13T12:05:27Z</dcterms:created>
  <dcterms:modified xsi:type="dcterms:W3CDTF">2018-03-14T09:18:38Z</dcterms:modified>
</cp:coreProperties>
</file>