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22"/>
  </p:notesMasterIdLst>
  <p:handoutMasterIdLst>
    <p:handoutMasterId r:id="rId23"/>
  </p:handoutMasterIdLst>
  <p:sldIdLst>
    <p:sldId id="305" r:id="rId2"/>
    <p:sldId id="385" r:id="rId3"/>
    <p:sldId id="353" r:id="rId4"/>
    <p:sldId id="354" r:id="rId5"/>
    <p:sldId id="386" r:id="rId6"/>
    <p:sldId id="387" r:id="rId7"/>
    <p:sldId id="355" r:id="rId8"/>
    <p:sldId id="356" r:id="rId9"/>
    <p:sldId id="358" r:id="rId10"/>
    <p:sldId id="359" r:id="rId11"/>
    <p:sldId id="360" r:id="rId12"/>
    <p:sldId id="388" r:id="rId13"/>
    <p:sldId id="389" r:id="rId14"/>
    <p:sldId id="361" r:id="rId15"/>
    <p:sldId id="390" r:id="rId16"/>
    <p:sldId id="391" r:id="rId17"/>
    <p:sldId id="362" r:id="rId18"/>
    <p:sldId id="363" r:id="rId19"/>
    <p:sldId id="364" r:id="rId20"/>
    <p:sldId id="365" r:id="rId21"/>
  </p:sldIdLst>
  <p:sldSz cx="12192000" cy="6858000"/>
  <p:notesSz cx="6794500" cy="9931400"/>
  <p:defaultTextStyle>
    <a:defPPr>
      <a:defRPr lang="en-US"/>
    </a:defPPr>
    <a:lvl1pPr algn="l" rtl="0" fontAlgn="base">
      <a:spcBef>
        <a:spcPct val="50000"/>
      </a:spcBef>
      <a:spcAft>
        <a:spcPct val="0"/>
      </a:spcAft>
      <a:buClr>
        <a:srgbClr val="DD8729"/>
      </a:buClr>
      <a:buSzPct val="70000"/>
      <a:buChar char="•"/>
      <a:defRPr sz="3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164" algn="l" rtl="0" fontAlgn="base">
      <a:spcBef>
        <a:spcPct val="50000"/>
      </a:spcBef>
      <a:spcAft>
        <a:spcPct val="0"/>
      </a:spcAft>
      <a:buClr>
        <a:srgbClr val="DD8729"/>
      </a:buClr>
      <a:buSzPct val="70000"/>
      <a:buChar char="•"/>
      <a:defRPr sz="3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326" algn="l" rtl="0" fontAlgn="base">
      <a:spcBef>
        <a:spcPct val="50000"/>
      </a:spcBef>
      <a:spcAft>
        <a:spcPct val="0"/>
      </a:spcAft>
      <a:buClr>
        <a:srgbClr val="DD8729"/>
      </a:buClr>
      <a:buSzPct val="70000"/>
      <a:buChar char="•"/>
      <a:defRPr sz="3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490" algn="l" rtl="0" fontAlgn="base">
      <a:spcBef>
        <a:spcPct val="50000"/>
      </a:spcBef>
      <a:spcAft>
        <a:spcPct val="0"/>
      </a:spcAft>
      <a:buClr>
        <a:srgbClr val="DD8729"/>
      </a:buClr>
      <a:buSzPct val="70000"/>
      <a:buChar char="•"/>
      <a:defRPr sz="3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654" algn="l" rtl="0" fontAlgn="base">
      <a:spcBef>
        <a:spcPct val="50000"/>
      </a:spcBef>
      <a:spcAft>
        <a:spcPct val="0"/>
      </a:spcAft>
      <a:buClr>
        <a:srgbClr val="DD8729"/>
      </a:buClr>
      <a:buSzPct val="70000"/>
      <a:buChar char="•"/>
      <a:defRPr sz="3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5818" algn="l" defTabSz="914326" rtl="0" eaLnBrk="1" latinLnBrk="0" hangingPunct="1">
      <a:defRPr sz="3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6pPr>
    <a:lvl7pPr marL="2742980" algn="l" defTabSz="914326" rtl="0" eaLnBrk="1" latinLnBrk="0" hangingPunct="1">
      <a:defRPr sz="3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7pPr>
    <a:lvl8pPr marL="3200144" algn="l" defTabSz="914326" rtl="0" eaLnBrk="1" latinLnBrk="0" hangingPunct="1">
      <a:defRPr sz="3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8pPr>
    <a:lvl9pPr marL="3657308" algn="l" defTabSz="914326" rtl="0" eaLnBrk="1" latinLnBrk="0" hangingPunct="1">
      <a:defRPr sz="3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jaša Toni Skubic" initials="TTS" lastIdx="2" clrIdx="0">
    <p:extLst>
      <p:ext uri="{19B8F6BF-5375-455C-9EA6-DF929625EA0E}">
        <p15:presenceInfo xmlns:p15="http://schemas.microsoft.com/office/powerpoint/2012/main" userId="S-1-5-21-1145966675-1245571708-167025819-424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A00"/>
    <a:srgbClr val="B9B9B9"/>
    <a:srgbClr val="FFFFFF"/>
    <a:srgbClr val="919293"/>
    <a:srgbClr val="FFAE6A"/>
    <a:srgbClr val="DD8729"/>
    <a:srgbClr val="AEAE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log 2 – poudarek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8467" autoAdjust="0"/>
    <p:restoredTop sz="60370" autoAdjust="0"/>
  </p:normalViewPr>
  <p:slideViewPr>
    <p:cSldViewPr>
      <p:cViewPr varScale="1">
        <p:scale>
          <a:sx n="67" d="100"/>
          <a:sy n="67" d="100"/>
        </p:scale>
        <p:origin x="1544" y="18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024" cy="497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buClrTx/>
              <a:buSzTx/>
              <a:buFontTx/>
              <a:buNone/>
              <a:defRPr sz="1200"/>
            </a:lvl1pPr>
          </a:lstStyle>
          <a:p>
            <a:endParaRPr lang="sl-SI"/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7890" y="0"/>
            <a:ext cx="2945024" cy="497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buClrTx/>
              <a:buSzTx/>
              <a:buFontTx/>
              <a:buNone/>
              <a:defRPr sz="1200"/>
            </a:lvl1pPr>
          </a:lstStyle>
          <a:p>
            <a:endParaRPr lang="sl-SI"/>
          </a:p>
        </p:txBody>
      </p:sp>
      <p:sp>
        <p:nvSpPr>
          <p:cNvPr id="1208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2766"/>
            <a:ext cx="2945024" cy="497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buClrTx/>
              <a:buSzTx/>
              <a:buFontTx/>
              <a:buNone/>
              <a:defRPr sz="1200"/>
            </a:lvl1pPr>
          </a:lstStyle>
          <a:p>
            <a:endParaRPr lang="sl-SI"/>
          </a:p>
        </p:txBody>
      </p:sp>
      <p:sp>
        <p:nvSpPr>
          <p:cNvPr id="1208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7890" y="9432766"/>
            <a:ext cx="2945024" cy="497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buClrTx/>
              <a:buSzTx/>
              <a:buFontTx/>
              <a:buNone/>
              <a:defRPr sz="1200"/>
            </a:lvl1pPr>
          </a:lstStyle>
          <a:p>
            <a:fld id="{09272054-80EC-4854-85C9-9B1CE0CD7C55}" type="slidenum">
              <a:rPr lang="sl-SI"/>
              <a:pPr/>
              <a:t>‹#›</a:t>
            </a:fld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024" cy="497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buClrTx/>
              <a:buSzTx/>
              <a:buFontTx/>
              <a:buNone/>
              <a:defRPr sz="1200"/>
            </a:lvl1pPr>
          </a:lstStyle>
          <a:p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476" y="0"/>
            <a:ext cx="2945024" cy="497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buClrTx/>
              <a:buSzTx/>
              <a:buFontTx/>
              <a:buNone/>
              <a:defRPr sz="1200"/>
            </a:lvl1pPr>
          </a:lstStyle>
          <a:p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7313" y="744538"/>
            <a:ext cx="6619875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039" y="4717972"/>
            <a:ext cx="4982422" cy="4468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355"/>
            <a:ext cx="2945024" cy="497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buClrTx/>
              <a:buSzTx/>
              <a:buFontTx/>
              <a:buNone/>
              <a:defRPr sz="1200"/>
            </a:lvl1pPr>
          </a:lstStyle>
          <a:p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476" y="9434355"/>
            <a:ext cx="2945024" cy="497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buClrTx/>
              <a:buSzTx/>
              <a:buFontTx/>
              <a:buNone/>
              <a:defRPr sz="1200"/>
            </a:lvl1pPr>
          </a:lstStyle>
          <a:p>
            <a:fld id="{09C29AC8-C407-4216-ADC5-2D8C04E564A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164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326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49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654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5818" algn="l" defTabSz="9143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80" algn="l" defTabSz="9143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144" algn="l" defTabSz="9143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308" algn="l" defTabSz="9143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GB" baseline="0" noProof="0" dirty="0"/>
              <a:t>So last year ARNES celebrated its 25th anniversary and I‘ll present you </a:t>
            </a:r>
          </a:p>
          <a:p>
            <a:pPr marL="0" indent="0">
              <a:buFontTx/>
              <a:buNone/>
            </a:pPr>
            <a:r>
              <a:rPr lang="en-GB" baseline="0" noProof="0" dirty="0"/>
              <a:t>how we organised different activities which presented to the public how A</a:t>
            </a:r>
            <a:r>
              <a:rPr lang="sl-SI" baseline="0" noProof="0" dirty="0"/>
              <a:t>RNES</a:t>
            </a:r>
            <a:r>
              <a:rPr lang="en-GB" baseline="0" noProof="0" dirty="0"/>
              <a:t> made a significant contribution to the digitalisation of Slovenian society</a:t>
            </a:r>
          </a:p>
          <a:p>
            <a:pPr marL="0" indent="0">
              <a:buFontTx/>
              <a:buNone/>
            </a:pPr>
            <a:r>
              <a:rPr lang="en-GB" baseline="0" noProof="0" dirty="0"/>
              <a:t>And</a:t>
            </a:r>
            <a:r>
              <a:rPr lang="sl-SI" baseline="0" noProof="0" dirty="0"/>
              <a:t> I‘ll explain</a:t>
            </a:r>
            <a:r>
              <a:rPr lang="en-GB" baseline="0" noProof="0" dirty="0"/>
              <a:t> how we organised a special event, a celebration, </a:t>
            </a:r>
            <a:r>
              <a:rPr lang="sl-SI" baseline="0" noProof="0" dirty="0"/>
              <a:t>that we named</a:t>
            </a:r>
            <a:r>
              <a:rPr lang="en-GB" baseline="0" noProof="0" dirty="0"/>
              <a:t> an internet of people.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C29AC8-C407-4216-ADC5-2D8C04E564A9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5699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411C0-4B6D-48D9-AB9B-96E4E97500E1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6415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noProof="0" dirty="0"/>
              <a:t>Surprise, now, there is an art </a:t>
            </a:r>
            <a:r>
              <a:rPr lang="en-GB" noProof="0" dirty="0" err="1"/>
              <a:t>exibition</a:t>
            </a:r>
            <a:r>
              <a:rPr lang="en-GB" noProof="0" dirty="0"/>
              <a:t> with old kiosks</a:t>
            </a:r>
            <a:r>
              <a:rPr lang="en-GB" baseline="0" noProof="0" dirty="0"/>
              <a:t> and no, we are not allowed to move them an inch.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baseline="0" noProof="0" dirty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noProof="0" dirty="0"/>
              <a:t>Let‘s turn the kiosks into a place for exhibition 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411C0-4B6D-48D9-AB9B-96E4E97500E1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1594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l-SI" dirty="0"/>
              <a:t>In</a:t>
            </a:r>
            <a:r>
              <a:rPr lang="sl-SI" baseline="0" dirty="0"/>
              <a:t> </a:t>
            </a:r>
            <a:r>
              <a:rPr lang="sl-SI" baseline="0" dirty="0" err="1"/>
              <a:t>the</a:t>
            </a:r>
            <a:r>
              <a:rPr lang="sl-SI" baseline="0" dirty="0"/>
              <a:t> </a:t>
            </a:r>
            <a:r>
              <a:rPr lang="sl-SI" baseline="0" dirty="0" err="1"/>
              <a:t>first</a:t>
            </a:r>
            <a:r>
              <a:rPr lang="sl-SI" baseline="0" dirty="0"/>
              <a:t> one </a:t>
            </a:r>
            <a:r>
              <a:rPr lang="sl-SI" baseline="0" dirty="0" err="1"/>
              <a:t>there</a:t>
            </a:r>
            <a:r>
              <a:rPr lang="sl-SI" baseline="0" dirty="0"/>
              <a:t> </a:t>
            </a:r>
            <a:r>
              <a:rPr lang="sl-SI" baseline="0" dirty="0" err="1"/>
              <a:t>was</a:t>
            </a:r>
            <a:r>
              <a:rPr lang="sl-SI" baseline="0" dirty="0"/>
              <a:t> VAX, </a:t>
            </a:r>
            <a:r>
              <a:rPr lang="sl-SI" baseline="0" dirty="0" err="1"/>
              <a:t>resting</a:t>
            </a:r>
            <a:r>
              <a:rPr lang="sl-SI" baseline="0" dirty="0"/>
              <a:t> in </a:t>
            </a:r>
            <a:r>
              <a:rPr lang="sl-SI" baseline="0" dirty="0" err="1"/>
              <a:t>peace</a:t>
            </a:r>
            <a:r>
              <a:rPr lang="sl-SI" baseline="0" dirty="0"/>
              <a:t> on a real </a:t>
            </a:r>
            <a:r>
              <a:rPr lang="sl-SI" baseline="0" dirty="0" err="1"/>
              <a:t>grass</a:t>
            </a:r>
            <a:endParaRPr lang="sl-SI" baseline="0" dirty="0"/>
          </a:p>
          <a:p>
            <a:endParaRPr lang="sl-SI" baseline="0" dirty="0"/>
          </a:p>
          <a:p>
            <a:r>
              <a:rPr lang="sl-SI" baseline="0" dirty="0"/>
              <a:t>In the second one there was a </a:t>
            </a:r>
            <a:r>
              <a:rPr lang="sl-SI" sz="1200" kern="1200" dirty="0"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  <a:cs typeface="+mn-cs"/>
              </a:rPr>
              <a:t>post-avant-garde installation, where we presented ARNES Cloud</a:t>
            </a:r>
            <a:r>
              <a:rPr lang="sl-SI" sz="1200" kern="1200" baseline="0" dirty="0"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  <a:cs typeface="+mn-cs"/>
              </a:rPr>
              <a:t>.</a:t>
            </a:r>
            <a:endParaRPr lang="sl-SI" baseline="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C29AC8-C407-4216-ADC5-2D8C04E564A9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1513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l-SI" dirty="0" err="1"/>
              <a:t>And</a:t>
            </a:r>
            <a:r>
              <a:rPr lang="sl-SI" dirty="0"/>
              <a:t> in a </a:t>
            </a:r>
            <a:r>
              <a:rPr lang="sl-SI" dirty="0" err="1"/>
              <a:t>third</a:t>
            </a:r>
            <a:r>
              <a:rPr lang="sl-SI" dirty="0"/>
              <a:t> one a </a:t>
            </a:r>
            <a:r>
              <a:rPr lang="sl-SI" dirty="0" err="1"/>
              <a:t>crazy</a:t>
            </a:r>
            <a:r>
              <a:rPr lang="sl-SI" dirty="0"/>
              <a:t> </a:t>
            </a:r>
            <a:r>
              <a:rPr lang="sl-SI" dirty="0" err="1"/>
              <a:t>doctor</a:t>
            </a:r>
            <a:r>
              <a:rPr lang="sl-SI" baseline="0" dirty="0"/>
              <a:t> </a:t>
            </a:r>
            <a:r>
              <a:rPr lang="sl-SI" baseline="0" dirty="0" err="1"/>
              <a:t>with</a:t>
            </a:r>
            <a:r>
              <a:rPr lang="sl-SI" baseline="0" dirty="0"/>
              <a:t> a </a:t>
            </a:r>
            <a:r>
              <a:rPr lang="sl-SI" baseline="0" dirty="0" err="1"/>
              <a:t>new</a:t>
            </a:r>
            <a:r>
              <a:rPr lang="sl-SI" baseline="0" dirty="0"/>
              <a:t> </a:t>
            </a:r>
            <a:r>
              <a:rPr lang="sl-SI" baseline="0" dirty="0" err="1"/>
              <a:t>invention</a:t>
            </a:r>
            <a:r>
              <a:rPr lang="sl-SI" baseline="0" dirty="0"/>
              <a:t> </a:t>
            </a:r>
            <a:r>
              <a:rPr lang="sl-SI" baseline="0" dirty="0" err="1"/>
              <a:t>from</a:t>
            </a:r>
            <a:r>
              <a:rPr lang="sl-SI" baseline="0" dirty="0"/>
              <a:t> </a:t>
            </a:r>
            <a:r>
              <a:rPr lang="sl-SI" baseline="0" dirty="0" err="1"/>
              <a:t>our</a:t>
            </a:r>
            <a:r>
              <a:rPr lang="sl-SI" baseline="0" dirty="0"/>
              <a:t> </a:t>
            </a:r>
            <a:r>
              <a:rPr lang="sl-SI" baseline="0" dirty="0" err="1"/>
              <a:t>Labs</a:t>
            </a:r>
            <a:r>
              <a:rPr lang="sl-SI" baseline="0" dirty="0"/>
              <a:t>. A </a:t>
            </a:r>
            <a:r>
              <a:rPr lang="sl-SI" baseline="0" dirty="0" err="1"/>
              <a:t>newspaper</a:t>
            </a:r>
            <a:r>
              <a:rPr lang="sl-SI" baseline="0" dirty="0"/>
              <a:t>.</a:t>
            </a:r>
          </a:p>
          <a:p>
            <a:r>
              <a:rPr lang="sl-SI" baseline="0" dirty="0"/>
              <a:t>And in the dark of space a dolphin carrying an optics cable from Earth to Mars. So </a:t>
            </a:r>
            <a:r>
              <a:rPr lang="sl-SI" baseline="0" dirty="0" err="1"/>
              <a:t>we</a:t>
            </a:r>
            <a:r>
              <a:rPr lang="sl-SI" baseline="0" dirty="0"/>
              <a:t> let </a:t>
            </a:r>
            <a:r>
              <a:rPr lang="sl-SI" baseline="0" dirty="0" err="1"/>
              <a:t>the</a:t>
            </a:r>
            <a:r>
              <a:rPr lang="sl-SI" baseline="0" dirty="0"/>
              <a:t> </a:t>
            </a:r>
            <a:r>
              <a:rPr lang="sl-SI" baseline="0" dirty="0" err="1"/>
              <a:t>people</a:t>
            </a:r>
            <a:r>
              <a:rPr lang="sl-SI" baseline="0" dirty="0"/>
              <a:t> know </a:t>
            </a:r>
            <a:r>
              <a:rPr lang="sl-SI" baseline="0" dirty="0" err="1"/>
              <a:t>that</a:t>
            </a:r>
            <a:r>
              <a:rPr lang="sl-SI" baseline="0" dirty="0"/>
              <a:t> i</a:t>
            </a:r>
            <a:r>
              <a:rPr lang="en-US" dirty="0"/>
              <a:t>f necessary, we will connect Elementary School</a:t>
            </a:r>
            <a:r>
              <a:rPr lang="sl-SI" dirty="0"/>
              <a:t> on</a:t>
            </a:r>
            <a:r>
              <a:rPr lang="en-US" dirty="0"/>
              <a:t> Earth </a:t>
            </a:r>
            <a:r>
              <a:rPr lang="sl-SI" dirty="0" err="1"/>
              <a:t>with</a:t>
            </a:r>
            <a:r>
              <a:rPr lang="sl-SI" baseline="0" dirty="0"/>
              <a:t> </a:t>
            </a:r>
            <a:r>
              <a:rPr lang="sl-SI" baseline="0" dirty="0" err="1"/>
              <a:t>an</a:t>
            </a:r>
            <a:r>
              <a:rPr lang="en-US" dirty="0"/>
              <a:t> Elementary School</a:t>
            </a:r>
            <a:r>
              <a:rPr lang="sl-SI" dirty="0"/>
              <a:t> on</a:t>
            </a:r>
            <a:r>
              <a:rPr lang="en-US" dirty="0"/>
              <a:t> Mars.</a:t>
            </a:r>
            <a:endParaRPr lang="sl-SI" dirty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sl-SI" dirty="0"/>
              <a:t>So we saved the problem</a:t>
            </a:r>
            <a:r>
              <a:rPr lang="sl-SI" baseline="0" dirty="0"/>
              <a:t> with kiosks and people actually thought that we brought them there.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C29AC8-C407-4216-ADC5-2D8C04E564A9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9135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l-SI" baseline="0" dirty="0"/>
              <a:t>Now we also wanted to t</a:t>
            </a:r>
            <a:r>
              <a:rPr lang="sl-SI" dirty="0"/>
              <a:t>urn the normal program in a theatre</a:t>
            </a:r>
            <a:r>
              <a:rPr lang="sl-SI" baseline="0" dirty="0"/>
              <a:t> play …</a:t>
            </a:r>
          </a:p>
          <a:p>
            <a:r>
              <a:rPr lang="sl-SI" baseline="0" dirty="0" err="1"/>
              <a:t>We</a:t>
            </a:r>
            <a:r>
              <a:rPr lang="sl-SI" baseline="0" dirty="0"/>
              <a:t> </a:t>
            </a:r>
            <a:r>
              <a:rPr lang="sl-SI" baseline="0" dirty="0" err="1"/>
              <a:t>took</a:t>
            </a:r>
            <a:r>
              <a:rPr lang="sl-SI" dirty="0"/>
              <a:t> </a:t>
            </a:r>
            <a:r>
              <a:rPr lang="sl-SI" dirty="0" err="1"/>
              <a:t>boring</a:t>
            </a:r>
            <a:r>
              <a:rPr lang="sl-SI" dirty="0"/>
              <a:t> </a:t>
            </a:r>
            <a:r>
              <a:rPr lang="sl-SI" dirty="0" err="1"/>
              <a:t>technical</a:t>
            </a:r>
            <a:r>
              <a:rPr lang="sl-SI" dirty="0"/>
              <a:t> </a:t>
            </a:r>
            <a:r>
              <a:rPr lang="sl-SI" dirty="0" err="1"/>
              <a:t>stuff</a:t>
            </a:r>
            <a:r>
              <a:rPr lang="sl-SI" dirty="0"/>
              <a:t> </a:t>
            </a:r>
            <a:r>
              <a:rPr lang="sl-SI" dirty="0" err="1"/>
              <a:t>and</a:t>
            </a:r>
            <a:r>
              <a:rPr lang="sl-SI" dirty="0"/>
              <a:t> </a:t>
            </a:r>
            <a:r>
              <a:rPr lang="sl-SI" dirty="0" err="1"/>
              <a:t>transformed</a:t>
            </a:r>
            <a:r>
              <a:rPr lang="sl-SI" dirty="0"/>
              <a:t> it </a:t>
            </a:r>
            <a:r>
              <a:rPr lang="sl-SI" dirty="0" err="1"/>
              <a:t>into</a:t>
            </a:r>
            <a:r>
              <a:rPr lang="sl-SI" dirty="0"/>
              <a:t> </a:t>
            </a:r>
            <a:r>
              <a:rPr lang="sl-SI" dirty="0" err="1"/>
              <a:t>interesting</a:t>
            </a:r>
            <a:r>
              <a:rPr lang="sl-SI" dirty="0"/>
              <a:t> </a:t>
            </a:r>
            <a:r>
              <a:rPr lang="sl-SI" dirty="0" err="1"/>
              <a:t>street</a:t>
            </a:r>
            <a:r>
              <a:rPr lang="sl-SI" dirty="0"/>
              <a:t> teatre </a:t>
            </a:r>
            <a:r>
              <a:rPr lang="sl-SI" dirty="0" err="1"/>
              <a:t>connecting</a:t>
            </a:r>
            <a:r>
              <a:rPr lang="sl-SI" dirty="0"/>
              <a:t> </a:t>
            </a:r>
            <a:r>
              <a:rPr lang="sl-SI" dirty="0" err="1"/>
              <a:t>people</a:t>
            </a:r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411C0-4B6D-48D9-AB9B-96E4E97500E1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55770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C29AC8-C407-4216-ADC5-2D8C04E564A9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19284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C29AC8-C407-4216-ADC5-2D8C04E564A9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28783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411C0-4B6D-48D9-AB9B-96E4E97500E1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93764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Minister of Education, Science and Sport </a:t>
            </a:r>
            <a:r>
              <a:rPr lang="en-US" b="1" dirty="0"/>
              <a:t>Maja </a:t>
            </a:r>
            <a:r>
              <a:rPr lang="en-US" b="1" dirty="0" err="1"/>
              <a:t>Makovec</a:t>
            </a:r>
            <a:r>
              <a:rPr lang="en-US" b="1" dirty="0"/>
              <a:t> </a:t>
            </a:r>
            <a:r>
              <a:rPr lang="en-US" b="1" dirty="0" err="1"/>
              <a:t>Brenčič</a:t>
            </a:r>
            <a:r>
              <a:rPr lang="en-US" dirty="0"/>
              <a:t>, who highlighted a series of important projects focusing on e-learning and e-knowledge.</a:t>
            </a:r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411C0-4B6D-48D9-AB9B-96E4E97500E1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67914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7313" y="744538"/>
            <a:ext cx="6619875" cy="37242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411C0-4B6D-48D9-AB9B-96E4E97500E1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963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noProof="0" dirty="0"/>
              <a:t>ARNES was created in 1992 and we organised</a:t>
            </a:r>
            <a:r>
              <a:rPr lang="sl-SI" noProof="0" dirty="0"/>
              <a:t> similar</a:t>
            </a:r>
            <a:r>
              <a:rPr lang="en-GB" noProof="0" dirty="0"/>
              <a:t> promotional events in the past, for example</a:t>
            </a:r>
            <a:r>
              <a:rPr lang="en-GB" baseline="0" noProof="0" dirty="0"/>
              <a:t> for</a:t>
            </a:r>
            <a:r>
              <a:rPr lang="en-GB" noProof="0" dirty="0"/>
              <a:t> our 10th and 20th anniversary.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C29AC8-C407-4216-ADC5-2D8C04E564A9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7993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411C0-4B6D-48D9-AB9B-96E4E97500E1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0747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DD1AB28-191D-4D81-9601-77B7EE0D2FF6}" type="slidenum">
              <a:rPr lang="en-US"/>
              <a:pPr/>
              <a:t>3</a:t>
            </a:fld>
            <a:endParaRPr lang="en-US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7313" y="744538"/>
            <a:ext cx="6619875" cy="3724275"/>
          </a:xfrm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l-SI" noProof="0" dirty="0"/>
              <a:t>O</a:t>
            </a:r>
            <a:r>
              <a:rPr lang="en-GB" noProof="0" dirty="0"/>
              <a:t>n our 20th anniversary we made a music video</a:t>
            </a:r>
            <a:r>
              <a:rPr lang="en-GB" baseline="0" noProof="0" dirty="0"/>
              <a:t> </a:t>
            </a:r>
          </a:p>
          <a:p>
            <a:r>
              <a:rPr lang="en-GB" baseline="0" noProof="0" dirty="0"/>
              <a:t>and on the 20th anniversary of our CERT, our colleagues made a great movie about Slovenian hackers. </a:t>
            </a:r>
          </a:p>
          <a:p>
            <a:r>
              <a:rPr lang="en-GB" baseline="0" noProof="0" dirty="0"/>
              <a:t>It was shown in a cinema and on a national TV as well.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81254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noProof="0" dirty="0"/>
              <a:t>We started</a:t>
            </a:r>
            <a:r>
              <a:rPr lang="en-GB" baseline="0" noProof="0" dirty="0"/>
              <a:t> promoting our anniversary in 2016 with different articles, posts on social media. </a:t>
            </a:r>
            <a:endParaRPr lang="sl-SI" baseline="0" noProof="0" dirty="0"/>
          </a:p>
          <a:p>
            <a:r>
              <a:rPr lang="en-GB" baseline="0" noProof="0" dirty="0"/>
              <a:t>Here you can see an article about </a:t>
            </a:r>
            <a:r>
              <a:rPr lang="en-GB" sz="1200" kern="1200" noProof="0" dirty="0"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  <a:cs typeface="+mn-cs"/>
              </a:rPr>
              <a:t>the most famous Slovenian internet server</a:t>
            </a:r>
            <a:r>
              <a:rPr lang="sl-SI" sz="1200" kern="1200" noProof="0" dirty="0"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  <a:cs typeface="+mn-cs"/>
              </a:rPr>
              <a:t> in one of the most popular news outlets</a:t>
            </a:r>
            <a:r>
              <a:rPr lang="en-GB" sz="1200" kern="1200" noProof="0" dirty="0"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  <a:cs typeface="+mn-cs"/>
              </a:rPr>
              <a:t>, </a:t>
            </a:r>
            <a:endParaRPr lang="sl-SI" sz="1200" kern="1200" noProof="0" dirty="0"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  <a:cs typeface="+mn-cs"/>
            </a:endParaRPr>
          </a:p>
          <a:p>
            <a:r>
              <a:rPr lang="sl-SI" sz="1200" kern="1200" noProof="0" dirty="0"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  <a:cs typeface="+mn-cs"/>
              </a:rPr>
              <a:t>Stenar,</a:t>
            </a:r>
            <a:r>
              <a:rPr lang="sl-SI" sz="1200" kern="1200" baseline="0" noProof="0" dirty="0"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  <a:cs typeface="+mn-cs"/>
              </a:rPr>
              <a:t> like any other server in ARNES, got its name from Slovenian mountain peaks.</a:t>
            </a:r>
          </a:p>
          <a:p>
            <a:r>
              <a:rPr lang="sl-SI" sz="1200" kern="1200" baseline="0" noProof="0" dirty="0"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  <a:cs typeface="+mn-cs"/>
              </a:rPr>
              <a:t>It was </a:t>
            </a:r>
            <a:r>
              <a:rPr lang="en-GB" sz="1200" kern="1200" noProof="0" dirty="0"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  <a:cs typeface="+mn-cs"/>
              </a:rPr>
              <a:t>the synonym for Internet access in the 1990s and the Independence War hero. Many Slovenians</a:t>
            </a:r>
            <a:r>
              <a:rPr lang="sl-SI" sz="1200" kern="1200" noProof="0" dirty="0"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  <a:cs typeface="+mn-cs"/>
              </a:rPr>
              <a:t> still</a:t>
            </a:r>
            <a:r>
              <a:rPr lang="en-GB" sz="1200" kern="1200" noProof="0" dirty="0">
                <a:solidFill>
                  <a:schemeClr val="tx1"/>
                </a:solidFill>
                <a:effectLst/>
                <a:latin typeface="Arial" charset="0"/>
                <a:ea typeface="ＭＳ Ｐゴシック" pitchFamily="1" charset="-128"/>
                <a:cs typeface="+mn-cs"/>
              </a:rPr>
              <a:t> remember it with nostalgia.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411C0-4B6D-48D9-AB9B-96E4E97500E1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1683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noProof="0" dirty="0"/>
              <a:t>On social media we first used one</a:t>
            </a:r>
            <a:r>
              <a:rPr lang="en-GB" baseline="0" noProof="0" dirty="0"/>
              <a:t> hashtag with short and interesting facts about </a:t>
            </a:r>
            <a:r>
              <a:rPr lang="sl-SI" baseline="0" noProof="0" dirty="0"/>
              <a:t>ARNES</a:t>
            </a:r>
            <a:r>
              <a:rPr lang="en-GB" baseline="0" noProof="0" dirty="0"/>
              <a:t>. After some time we changed it. </a:t>
            </a:r>
          </a:p>
          <a:p>
            <a:r>
              <a:rPr lang="en-GB" baseline="0" noProof="0" dirty="0"/>
              <a:t>Why? Well we selected about our anniversary logo, that we used on our webpage, for our services and as a signature in e-mails.</a:t>
            </a:r>
          </a:p>
          <a:p>
            <a:r>
              <a:rPr lang="en-GB" noProof="0" dirty="0"/>
              <a:t>The</a:t>
            </a:r>
            <a:r>
              <a:rPr lang="en-GB" baseline="0" noProof="0" dirty="0"/>
              <a:t> sentence here means that we are connecting knowledge for 25 years.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C29AC8-C407-4216-ADC5-2D8C04E564A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6005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noProof="0" dirty="0"/>
              <a:t>And on accounts</a:t>
            </a:r>
            <a:r>
              <a:rPr lang="en-GB" baseline="0" noProof="0" dirty="0"/>
              <a:t> on </a:t>
            </a:r>
            <a:r>
              <a:rPr lang="en-GB" noProof="0" dirty="0"/>
              <a:t>social networks, there‘s one example.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C29AC8-C407-4216-ADC5-2D8C04E564A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1616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noProof="0" dirty="0"/>
              <a:t>Now we were thinking</a:t>
            </a:r>
            <a:r>
              <a:rPr lang="en-GB" baseline="0" noProof="0" dirty="0"/>
              <a:t> about a promotion, something that we can give to</a:t>
            </a:r>
            <a:r>
              <a:rPr lang="sl-SI" baseline="0" noProof="0" dirty="0"/>
              <a:t> anyone that wants to know something about ARNES</a:t>
            </a:r>
            <a:r>
              <a:rPr lang="en-GB" baseline="0" noProof="0" dirty="0"/>
              <a:t>. </a:t>
            </a:r>
            <a:endParaRPr lang="sl-SI" baseline="0" noProof="0" dirty="0"/>
          </a:p>
          <a:p>
            <a:endParaRPr lang="sl-SI" baseline="0" noProof="0" dirty="0"/>
          </a:p>
          <a:p>
            <a:r>
              <a:rPr lang="en-GB" baseline="0" noProof="0" dirty="0"/>
              <a:t>On the 20th anniversary we went down the classical road with a brochure. Now we really wanted to make something interesting.</a:t>
            </a:r>
          </a:p>
          <a:p>
            <a:endParaRPr lang="en-GB" baseline="0" noProof="0" dirty="0"/>
          </a:p>
          <a:p>
            <a:r>
              <a:rPr lang="en-GB" baseline="0" noProof="0" dirty="0"/>
              <a:t>Now I guess we all really liked to read comic books when we were younger. OK, we still love to read them.</a:t>
            </a:r>
          </a:p>
          <a:p>
            <a:endParaRPr lang="en-GB" baseline="0" noProof="0" dirty="0"/>
          </a:p>
          <a:p>
            <a:r>
              <a:rPr lang="en-GB" noProof="0" dirty="0"/>
              <a:t>So we decided to create a comic book.</a:t>
            </a:r>
          </a:p>
          <a:p>
            <a:endParaRPr lang="en-GB" noProof="0" dirty="0"/>
          </a:p>
          <a:p>
            <a:r>
              <a:rPr lang="en-GB" noProof="0" dirty="0"/>
              <a:t>It was a long process of selecting interesting stories</a:t>
            </a:r>
            <a:r>
              <a:rPr lang="sl-SI" noProof="0" dirty="0"/>
              <a:t>, facts, data … we had</a:t>
            </a:r>
            <a:r>
              <a:rPr lang="en-GB" baseline="0" noProof="0" dirty="0"/>
              <a:t> i</a:t>
            </a:r>
            <a:r>
              <a:rPr lang="en-GB" noProof="0" dirty="0"/>
              <a:t>nterviews with our co-workers and intensive meetings with an illustrator.</a:t>
            </a:r>
            <a:endParaRPr lang="sl-SI" noProof="0" dirty="0"/>
          </a:p>
          <a:p>
            <a:endParaRPr lang="sl-SI" noProof="0" dirty="0"/>
          </a:p>
          <a:p>
            <a:r>
              <a:rPr lang="sl-SI" noProof="0" dirty="0"/>
              <a:t>In the end we created a newspaper with eight pages about the topic,</a:t>
            </a:r>
            <a:r>
              <a:rPr lang="sl-SI" baseline="0" noProof="0" dirty="0"/>
              <a:t> how is ARNES</a:t>
            </a:r>
            <a:r>
              <a:rPr lang="sl-SI" noProof="0" dirty="0"/>
              <a:t> connecting different things</a:t>
            </a:r>
            <a:r>
              <a:rPr lang="sl-SI" baseline="0" noProof="0" dirty="0"/>
              <a:t> …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411C0-4B6D-48D9-AB9B-96E4E97500E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7489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noProof="0" dirty="0"/>
              <a:t>We also created different promo materials, like the T-shirt with the dolphins.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411C0-4B6D-48D9-AB9B-96E4E97500E1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7346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noProof="0" dirty="0"/>
              <a:t>Now, about the event for our anniversary. </a:t>
            </a:r>
          </a:p>
          <a:p>
            <a:r>
              <a:rPr lang="en-GB" noProof="0" dirty="0"/>
              <a:t>You really have to think about different things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7411C0-4B6D-48D9-AB9B-96E4E97500E1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3454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78520" y="2130430"/>
            <a:ext cx="8830733" cy="1470025"/>
          </a:xfrm>
        </p:spPr>
        <p:txBody>
          <a:bodyPr/>
          <a:lstStyle>
            <a:lvl1pPr eaLnBrk="0" hangingPunct="0">
              <a:lnSpc>
                <a:spcPct val="80000"/>
              </a:lnSpc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86984" y="5060951"/>
            <a:ext cx="8534400" cy="1536700"/>
          </a:xfrm>
        </p:spPr>
        <p:txBody>
          <a:bodyPr/>
          <a:lstStyle>
            <a:lvl1pPr marL="0" indent="0" eaLnBrk="0" hangingPunct="0">
              <a:lnSpc>
                <a:spcPct val="50000"/>
              </a:lnSpc>
              <a:buClr>
                <a:schemeClr val="bg1"/>
              </a:buClr>
              <a:buFontTx/>
              <a:buNone/>
              <a:defRPr sz="1800"/>
            </a:lvl1pPr>
          </a:lstStyle>
          <a:p>
            <a:r>
              <a:rPr lang="en-US"/>
              <a:t>Click to edit Master subtitle style</a:t>
            </a:r>
            <a:endParaRPr lang="sl-SI"/>
          </a:p>
        </p:txBody>
      </p:sp>
      <p:pic>
        <p:nvPicPr>
          <p:cNvPr id="79881" name="Picture 9" descr="logo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3933" y="381002"/>
            <a:ext cx="2641600" cy="111918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5171" y="485777"/>
            <a:ext cx="2622551" cy="56403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5" y="485777"/>
            <a:ext cx="7666567" cy="56403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1844677"/>
            <a:ext cx="4938184" cy="4281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36787" y="1844677"/>
            <a:ext cx="4940300" cy="4281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5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2" y="1535115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2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l-S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273052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5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435104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sl-S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485776"/>
            <a:ext cx="1049231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95403" y="1844677"/>
            <a:ext cx="10081684" cy="428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39948" name="Line 12"/>
          <p:cNvSpPr>
            <a:spLocks noChangeShapeType="1"/>
          </p:cNvSpPr>
          <p:nvPr/>
        </p:nvSpPr>
        <p:spPr bwMode="auto">
          <a:xfrm>
            <a:off x="1295400" y="1989140"/>
            <a:ext cx="0" cy="4868862"/>
          </a:xfrm>
          <a:prstGeom prst="line">
            <a:avLst/>
          </a:prstGeom>
          <a:noFill/>
          <a:ln w="19050">
            <a:solidFill>
              <a:schemeClr val="bg2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sl-SI" sz="3200"/>
          </a:p>
        </p:txBody>
      </p:sp>
      <p:pic>
        <p:nvPicPr>
          <p:cNvPr id="39951" name="Picture 15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34433" y="6237290"/>
            <a:ext cx="643467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919293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919293"/>
          </a:solidFill>
          <a:latin typeface="Arial" charset="0"/>
          <a:ea typeface="ＭＳ Ｐゴシック" pitchFamily="1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919293"/>
          </a:solidFill>
          <a:latin typeface="Arial" charset="0"/>
          <a:ea typeface="ＭＳ Ｐゴシック" pitchFamily="1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919293"/>
          </a:solidFill>
          <a:latin typeface="Arial" charset="0"/>
          <a:ea typeface="ＭＳ Ｐゴシック" pitchFamily="1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919293"/>
          </a:solidFill>
          <a:latin typeface="Arial" charset="0"/>
          <a:ea typeface="ＭＳ Ｐゴシック" pitchFamily="1" charset="-128"/>
        </a:defRPr>
      </a:lvl5pPr>
      <a:lvl6pPr marL="457189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919293"/>
          </a:solidFill>
          <a:latin typeface="Arial" charset="0"/>
          <a:ea typeface="ＭＳ Ｐゴシック" pitchFamily="1" charset="-128"/>
        </a:defRPr>
      </a:lvl6pPr>
      <a:lvl7pPr marL="914377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919293"/>
          </a:solidFill>
          <a:latin typeface="Arial" charset="0"/>
          <a:ea typeface="ＭＳ Ｐゴシック" pitchFamily="1" charset="-128"/>
        </a:defRPr>
      </a:lvl7pPr>
      <a:lvl8pPr marL="1371566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919293"/>
          </a:solidFill>
          <a:latin typeface="Arial" charset="0"/>
          <a:ea typeface="ＭＳ Ｐゴシック" pitchFamily="1" charset="-128"/>
        </a:defRPr>
      </a:lvl8pPr>
      <a:lvl9pPr marL="1828754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919293"/>
          </a:solidFill>
          <a:latin typeface="Arial" charset="0"/>
          <a:ea typeface="ＭＳ Ｐゴシック" pitchFamily="1" charset="-128"/>
        </a:defRPr>
      </a:lvl9pPr>
    </p:titleStyle>
    <p:bodyStyle>
      <a:lvl1pPr marL="265107" indent="-265107" algn="l" rtl="0" eaLnBrk="1" fontAlgn="base" hangingPunct="1">
        <a:spcBef>
          <a:spcPct val="50000"/>
        </a:spcBef>
        <a:spcAft>
          <a:spcPct val="0"/>
        </a:spcAft>
        <a:buClr>
          <a:srgbClr val="DD8729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12770" indent="-268281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latin typeface="+mn-lt"/>
        </a:defRPr>
      </a:lvl2pPr>
      <a:lvl3pPr marL="1162022" indent="-269868" algn="l" rtl="0" eaLnBrk="1" fontAlgn="base" hangingPunct="1">
        <a:spcBef>
          <a:spcPct val="20000"/>
        </a:spcBef>
        <a:spcAft>
          <a:spcPct val="0"/>
        </a:spcAft>
        <a:buClr>
          <a:srgbClr val="DD8729"/>
        </a:buClr>
        <a:buChar char="•"/>
        <a:defRPr sz="2400">
          <a:solidFill>
            <a:schemeClr val="tx1"/>
          </a:solidFill>
          <a:latin typeface="+mn-lt"/>
        </a:defRPr>
      </a:lvl3pPr>
      <a:lvl4pPr marL="1619210" indent="-277806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4pPr>
      <a:lvl5pPr marL="2066874" indent="-268281" algn="l" rtl="0" eaLnBrk="1" fontAlgn="base" hangingPunct="1">
        <a:spcBef>
          <a:spcPct val="20000"/>
        </a:spcBef>
        <a:spcAft>
          <a:spcPct val="0"/>
        </a:spcAft>
        <a:buClr>
          <a:srgbClr val="DD8729"/>
        </a:buClr>
        <a:buChar char="•"/>
        <a:defRPr sz="2000">
          <a:solidFill>
            <a:schemeClr val="tx1"/>
          </a:solidFill>
          <a:latin typeface="+mn-lt"/>
        </a:defRPr>
      </a:lvl5pPr>
      <a:lvl6pPr marL="2524062" indent="-268281" algn="l" rtl="0" eaLnBrk="1" fontAlgn="base" hangingPunct="1">
        <a:spcBef>
          <a:spcPct val="20000"/>
        </a:spcBef>
        <a:spcAft>
          <a:spcPct val="0"/>
        </a:spcAft>
        <a:buClr>
          <a:srgbClr val="DD8729"/>
        </a:buClr>
        <a:buChar char="•"/>
        <a:defRPr sz="2000">
          <a:solidFill>
            <a:schemeClr val="tx1"/>
          </a:solidFill>
          <a:latin typeface="+mn-lt"/>
        </a:defRPr>
      </a:lvl6pPr>
      <a:lvl7pPr marL="2981251" indent="-268281" algn="l" rtl="0" eaLnBrk="1" fontAlgn="base" hangingPunct="1">
        <a:spcBef>
          <a:spcPct val="20000"/>
        </a:spcBef>
        <a:spcAft>
          <a:spcPct val="0"/>
        </a:spcAft>
        <a:buClr>
          <a:srgbClr val="DD8729"/>
        </a:buClr>
        <a:buChar char="•"/>
        <a:defRPr sz="2000">
          <a:solidFill>
            <a:schemeClr val="tx1"/>
          </a:solidFill>
          <a:latin typeface="+mn-lt"/>
        </a:defRPr>
      </a:lvl7pPr>
      <a:lvl8pPr marL="3438439" indent="-268281" algn="l" rtl="0" eaLnBrk="1" fontAlgn="base" hangingPunct="1">
        <a:spcBef>
          <a:spcPct val="20000"/>
        </a:spcBef>
        <a:spcAft>
          <a:spcPct val="0"/>
        </a:spcAft>
        <a:buClr>
          <a:srgbClr val="DD8729"/>
        </a:buClr>
        <a:buChar char="•"/>
        <a:defRPr sz="2000">
          <a:solidFill>
            <a:schemeClr val="tx1"/>
          </a:solidFill>
          <a:latin typeface="+mn-lt"/>
        </a:defRPr>
      </a:lvl8pPr>
      <a:lvl9pPr marL="3895628" indent="-268281" algn="l" rtl="0" eaLnBrk="1" fontAlgn="base" hangingPunct="1">
        <a:spcBef>
          <a:spcPct val="20000"/>
        </a:spcBef>
        <a:spcAft>
          <a:spcPct val="0"/>
        </a:spcAft>
        <a:buClr>
          <a:srgbClr val="DD8729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sl-SI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jpg"/><Relationship Id="rId7" Type="http://schemas.openxmlformats.org/officeDocument/2006/relationships/image" Target="../media/image35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video.arnes.si/portal/asset.zul?id=f17GH9u8Y7o3VnbJP7CR6JOu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hyperlink" Target="https://video.arnes.si/portal/asset.zul?id=ClofXjVadPQAHTB4Q4YTo1Db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121110" y="1631353"/>
            <a:ext cx="9015449" cy="1969011"/>
          </a:xfrm>
        </p:spPr>
        <p:txBody>
          <a:bodyPr/>
          <a:lstStyle/>
          <a:p>
            <a:r>
              <a:rPr lang="sl-SI" sz="4800" dirty="0"/>
              <a:t>How ARNES </a:t>
            </a:r>
            <a:r>
              <a:rPr lang="sl-SI" sz="4800" dirty="0" err="1"/>
              <a:t>created</a:t>
            </a:r>
            <a:r>
              <a:rPr lang="sl-SI" sz="4800" dirty="0"/>
              <a:t> </a:t>
            </a:r>
            <a:r>
              <a:rPr lang="sl-SI" sz="4800" dirty="0" err="1"/>
              <a:t>an</a:t>
            </a:r>
            <a:r>
              <a:rPr lang="sl-SI" sz="4800" dirty="0"/>
              <a:t> internet </a:t>
            </a:r>
            <a:r>
              <a:rPr lang="sl-SI" sz="4800" dirty="0" err="1"/>
              <a:t>of</a:t>
            </a:r>
            <a:r>
              <a:rPr lang="sl-SI" sz="4800" dirty="0"/>
              <a:t> </a:t>
            </a:r>
            <a:r>
              <a:rPr lang="sl-SI" sz="4800" dirty="0" err="1"/>
              <a:t>people</a:t>
            </a:r>
            <a:r>
              <a:rPr lang="sl-SI" sz="4800" dirty="0"/>
              <a:t>?</a:t>
            </a:r>
            <a:endParaRPr lang="sl-SI" sz="4800" dirty="0">
              <a:solidFill>
                <a:schemeClr val="tx1"/>
              </a:solidFill>
            </a:endParaRPr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2206858" y="3784032"/>
            <a:ext cx="8315559" cy="1382399"/>
          </a:xfrm>
        </p:spPr>
        <p:txBody>
          <a:bodyPr/>
          <a:lstStyle/>
          <a:p>
            <a:pPr marL="0" indent="0">
              <a:buNone/>
            </a:pPr>
            <a:r>
              <a:rPr lang="sl-SI" sz="2400" dirty="0"/>
              <a:t>ARNES 25 </a:t>
            </a:r>
            <a:r>
              <a:rPr lang="sl-SI" sz="2400" dirty="0" err="1"/>
              <a:t>years</a:t>
            </a:r>
            <a:r>
              <a:rPr lang="sl-SI" sz="2400" dirty="0"/>
              <a:t>‘ </a:t>
            </a:r>
            <a:r>
              <a:rPr lang="sl-SI" sz="2400" dirty="0" err="1"/>
              <a:t>anniversary</a:t>
            </a:r>
            <a:endParaRPr lang="sl-SI" sz="2400" dirty="0">
              <a:ea typeface="ＭＳ Ｐゴシック" pitchFamily="1" charset="-128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1" y="6150991"/>
            <a:ext cx="672124" cy="672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4095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We‘ve got it … a castle in Ljubljana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err="1"/>
              <a:t>Musem</a:t>
            </a:r>
            <a:r>
              <a:rPr lang="en-GB" dirty="0"/>
              <a:t> of architecture and design</a:t>
            </a:r>
          </a:p>
          <a:p>
            <a:r>
              <a:rPr lang="en-GB" dirty="0"/>
              <a:t>Perfect platform in the back</a:t>
            </a:r>
          </a:p>
          <a:p>
            <a:r>
              <a:rPr lang="en-GB" dirty="0"/>
              <a:t>Or is it?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5204" y="1916831"/>
            <a:ext cx="5985021" cy="4470293"/>
          </a:xfrm>
        </p:spPr>
      </p:pic>
    </p:spTree>
    <p:extLst>
      <p:ext uri="{BB962C8B-B14F-4D97-AF65-F5344CB8AC3E}">
        <p14:creationId xmlns:p14="http://schemas.microsoft.com/office/powerpoint/2010/main" val="40032541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err="1"/>
              <a:t>Kiosks</a:t>
            </a:r>
            <a:r>
              <a:rPr lang="sl-SI" dirty="0"/>
              <a:t>?</a:t>
            </a: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1" y="2161040"/>
            <a:ext cx="4630939" cy="3473204"/>
          </a:xfrm>
        </p:spPr>
      </p:pic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7312" y="2161040"/>
            <a:ext cx="5203303" cy="3473204"/>
          </a:xfrm>
        </p:spPr>
      </p:pic>
    </p:spTree>
    <p:extLst>
      <p:ext uri="{BB962C8B-B14F-4D97-AF65-F5344CB8AC3E}">
        <p14:creationId xmlns:p14="http://schemas.microsoft.com/office/powerpoint/2010/main" val="1165506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Proud of the past, connecting the present, 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2337124"/>
            <a:ext cx="4938713" cy="3296590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7313" y="2336594"/>
            <a:ext cx="4940300" cy="3297650"/>
          </a:xfrm>
        </p:spPr>
      </p:pic>
    </p:spTree>
    <p:extLst>
      <p:ext uri="{BB962C8B-B14F-4D97-AF65-F5344CB8AC3E}">
        <p14:creationId xmlns:p14="http://schemas.microsoft.com/office/powerpoint/2010/main" val="6651238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… </a:t>
            </a:r>
            <a:r>
              <a:rPr lang="en-US" dirty="0"/>
              <a:t>building the future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5810" y="1844675"/>
            <a:ext cx="2857893" cy="4281488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8516" y="1844675"/>
            <a:ext cx="2857893" cy="4281488"/>
          </a:xfrm>
        </p:spPr>
      </p:pic>
    </p:spTree>
    <p:extLst>
      <p:ext uri="{BB962C8B-B14F-4D97-AF65-F5344CB8AC3E}">
        <p14:creationId xmlns:p14="http://schemas.microsoft.com/office/powerpoint/2010/main" val="9028411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 „normal“ program or a theatre play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We don‘t want to have a boring program</a:t>
            </a:r>
          </a:p>
          <a:p>
            <a:r>
              <a:rPr lang="en-GB" dirty="0"/>
              <a:t>Ana </a:t>
            </a:r>
            <a:r>
              <a:rPr lang="en-GB" dirty="0" err="1"/>
              <a:t>Monro</a:t>
            </a:r>
            <a:r>
              <a:rPr lang="en-GB" dirty="0"/>
              <a:t> </a:t>
            </a:r>
            <a:r>
              <a:rPr lang="en-GB" dirty="0" err="1"/>
              <a:t>Theater</a:t>
            </a:r>
            <a:r>
              <a:rPr lang="en-GB" dirty="0"/>
              <a:t> is the oldest independent theatre group in Slovenia</a:t>
            </a:r>
          </a:p>
          <a:p>
            <a:r>
              <a:rPr lang="en-GB" dirty="0"/>
              <a:t>Let‘s create an internet of people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7313" y="2336594"/>
            <a:ext cx="4940300" cy="3297650"/>
          </a:xfrm>
        </p:spPr>
      </p:pic>
    </p:spTree>
    <p:extLst>
      <p:ext uri="{BB962C8B-B14F-4D97-AF65-F5344CB8AC3E}">
        <p14:creationId xmlns:p14="http://schemas.microsoft.com/office/powerpoint/2010/main" val="30635732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Send an emoji, keep in shape with an antivirus …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2337124"/>
            <a:ext cx="4938713" cy="3296590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7313" y="2339064"/>
            <a:ext cx="4940300" cy="3292709"/>
          </a:xfrm>
        </p:spPr>
      </p:pic>
    </p:spTree>
    <p:extLst>
      <p:ext uri="{BB962C8B-B14F-4D97-AF65-F5344CB8AC3E}">
        <p14:creationId xmlns:p14="http://schemas.microsoft.com/office/powerpoint/2010/main" val="41067279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Accept our cookies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2339593"/>
            <a:ext cx="4938713" cy="3291652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7313" y="2336594"/>
            <a:ext cx="4940300" cy="3297650"/>
          </a:xfrm>
        </p:spPr>
      </p:pic>
    </p:spTree>
    <p:extLst>
      <p:ext uri="{BB962C8B-B14F-4D97-AF65-F5344CB8AC3E}">
        <p14:creationId xmlns:p14="http://schemas.microsoft.com/office/powerpoint/2010/main" val="21992474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b="1" dirty="0" err="1"/>
              <a:t>Dorte</a:t>
            </a:r>
            <a:r>
              <a:rPr lang="en-GB" b="1" dirty="0"/>
              <a:t> </a:t>
            </a:r>
            <a:r>
              <a:rPr lang="en-GB" b="1" dirty="0" err="1"/>
              <a:t>Olesen</a:t>
            </a:r>
            <a:r>
              <a:rPr lang="en-GB" dirty="0"/>
              <a:t>, a member of the Board of Directors of GÉANT, a special guest at the event said: “</a:t>
            </a:r>
            <a:r>
              <a:rPr lang="en-GB" i="1" dirty="0"/>
              <a:t>Congratulations to all of you at ARNES for your splendid achievements and the positive difference you make to education and research in Slovenia and all over Europe</a:t>
            </a:r>
            <a:r>
              <a:rPr lang="en-GB" dirty="0"/>
              <a:t>.”</a:t>
            </a:r>
          </a:p>
          <a:p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7313" y="2335359"/>
            <a:ext cx="4940300" cy="3300120"/>
          </a:xfrm>
        </p:spPr>
      </p:pic>
    </p:spTree>
    <p:extLst>
      <p:ext uri="{BB962C8B-B14F-4D97-AF65-F5344CB8AC3E}">
        <p14:creationId xmlns:p14="http://schemas.microsoft.com/office/powerpoint/2010/main" val="11668327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Minister of Education, Science and Sport </a:t>
            </a:r>
            <a:r>
              <a:rPr lang="en-US" b="1" dirty="0"/>
              <a:t>Maja </a:t>
            </a:r>
            <a:r>
              <a:rPr lang="en-US" b="1" dirty="0" err="1"/>
              <a:t>Makovec</a:t>
            </a:r>
            <a:r>
              <a:rPr lang="en-US" b="1" dirty="0"/>
              <a:t> </a:t>
            </a:r>
            <a:r>
              <a:rPr lang="en-US" b="1" dirty="0" err="1"/>
              <a:t>Brenčič</a:t>
            </a:r>
            <a:r>
              <a:rPr lang="sl-SI" dirty="0"/>
              <a:t> </a:t>
            </a:r>
            <a:r>
              <a:rPr lang="en-US" dirty="0"/>
              <a:t>highlighted a series of important projects focusing on e-learning and e-knowledge.</a:t>
            </a:r>
            <a:endParaRPr lang="sl-SI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The Minister of Public Administration </a:t>
            </a:r>
            <a:r>
              <a:rPr lang="en-US" b="1" dirty="0"/>
              <a:t>Boris </a:t>
            </a:r>
            <a:r>
              <a:rPr lang="en-US" b="1" dirty="0" err="1"/>
              <a:t>Koprivnikar</a:t>
            </a:r>
            <a:r>
              <a:rPr lang="en-US" dirty="0"/>
              <a:t> added that the society of the future will be digital, the major foundations for which will also be contributed by ARNES.</a:t>
            </a:r>
            <a:endParaRPr lang="sl-SI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07867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Director </a:t>
            </a:r>
            <a:r>
              <a:rPr lang="en-US" b="1" dirty="0"/>
              <a:t>Marko </a:t>
            </a:r>
            <a:r>
              <a:rPr lang="en-US" b="1" dirty="0" err="1"/>
              <a:t>Bonač</a:t>
            </a:r>
            <a:r>
              <a:rPr lang="en-US" dirty="0"/>
              <a:t> explained that it is impossible to predict what type of technologies and services we will offer in the future, but we do know that: “We will always respond to the wishes and needs of our users.”</a:t>
            </a:r>
            <a:endParaRPr lang="sl-SI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8516" y="1844675"/>
            <a:ext cx="2857893" cy="4281488"/>
          </a:xfrm>
        </p:spPr>
      </p:pic>
    </p:spTree>
    <p:extLst>
      <p:ext uri="{BB962C8B-B14F-4D97-AF65-F5344CB8AC3E}">
        <p14:creationId xmlns:p14="http://schemas.microsoft.com/office/powerpoint/2010/main" val="9828336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49080"/>
            <a:ext cx="3611893" cy="270892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It </a:t>
            </a:r>
            <a:r>
              <a:rPr lang="sl-SI" dirty="0" err="1"/>
              <a:t>all</a:t>
            </a:r>
            <a:r>
              <a:rPr lang="sl-SI" dirty="0"/>
              <a:t> </a:t>
            </a:r>
            <a:r>
              <a:rPr lang="sl-SI" dirty="0" err="1"/>
              <a:t>started</a:t>
            </a:r>
            <a:r>
              <a:rPr lang="sl-SI" dirty="0"/>
              <a:t> in 1992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3350" y="2060848"/>
            <a:ext cx="10081684" cy="4281488"/>
          </a:xfrm>
        </p:spPr>
        <p:txBody>
          <a:bodyPr/>
          <a:lstStyle/>
          <a:p>
            <a:r>
              <a:rPr lang="en-GB" dirty="0"/>
              <a:t>In 2017 it was our turn for the celebration of our 25th anniversary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1615" y="4148180"/>
            <a:ext cx="4078599" cy="270892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9937" y="4149080"/>
            <a:ext cx="4056959" cy="2708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87450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err="1"/>
              <a:t>Media</a:t>
            </a:r>
            <a:r>
              <a:rPr lang="sl-SI" dirty="0"/>
              <a:t> </a:t>
            </a:r>
            <a:r>
              <a:rPr lang="sl-SI" dirty="0" err="1"/>
              <a:t>coverage</a:t>
            </a:r>
            <a:endParaRPr lang="sl-SI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41432"/>
            <a:ext cx="8183771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5396" y="1358116"/>
            <a:ext cx="6611183" cy="6858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7968" y="1392036"/>
            <a:ext cx="5705491" cy="6858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3397" y="1388160"/>
            <a:ext cx="5838252" cy="6858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2804" y="1371476"/>
            <a:ext cx="6494662" cy="6858000"/>
          </a:xfrm>
          <a:prstGeom prst="rect">
            <a:avLst/>
          </a:prstGeom>
        </p:spPr>
      </p:pic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9958" y="1367600"/>
            <a:ext cx="6228249" cy="6381880"/>
          </a:xfrm>
        </p:spPr>
      </p:pic>
    </p:spTree>
    <p:extLst>
      <p:ext uri="{BB962C8B-B14F-4D97-AF65-F5344CB8AC3E}">
        <p14:creationId xmlns:p14="http://schemas.microsoft.com/office/powerpoint/2010/main" val="3282439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42" name="Line 10"/>
          <p:cNvSpPr>
            <a:spLocks noChangeShapeType="1"/>
          </p:cNvSpPr>
          <p:nvPr/>
        </p:nvSpPr>
        <p:spPr bwMode="auto">
          <a:xfrm>
            <a:off x="2495550" y="1989138"/>
            <a:ext cx="0" cy="4868862"/>
          </a:xfrm>
          <a:prstGeom prst="line">
            <a:avLst/>
          </a:prstGeom>
          <a:noFill/>
          <a:ln w="19050">
            <a:solidFill>
              <a:schemeClr val="bg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sl-SI"/>
          </a:p>
        </p:txBody>
      </p:sp>
      <p:sp>
        <p:nvSpPr>
          <p:cNvPr id="18448" name="Rectangle 16"/>
          <p:cNvSpPr>
            <a:spLocks noGrp="1" noChangeArrowheads="1"/>
          </p:cNvSpPr>
          <p:nvPr>
            <p:ph sz="half" idx="1"/>
          </p:nvPr>
        </p:nvSpPr>
        <p:spPr>
          <a:xfrm>
            <a:off x="1295400" y="692696"/>
            <a:ext cx="4938184" cy="5433469"/>
          </a:xfrm>
          <a:ln>
            <a:noFill/>
          </a:ln>
        </p:spPr>
        <p:txBody>
          <a:bodyPr/>
          <a:lstStyle/>
          <a:p>
            <a:r>
              <a:rPr lang="en-GB" dirty="0"/>
              <a:t>20th anniversary of ARNES</a:t>
            </a:r>
          </a:p>
          <a:p>
            <a:pPr lvl="1"/>
            <a:r>
              <a:rPr lang="en-GB" dirty="0"/>
              <a:t>creation of a music video</a:t>
            </a:r>
            <a:r>
              <a:rPr lang="sl-SI" dirty="0"/>
              <a:t> ARNES song</a:t>
            </a:r>
          </a:p>
          <a:p>
            <a:pPr lvl="1"/>
            <a:r>
              <a:rPr lang="en-GB" dirty="0">
                <a:hlinkClick r:id="rId3"/>
              </a:rPr>
              <a:t>https://video.arnes.si/portal/asset.zul?id=f17GH9u8Y7o3VnbJP7CR6JOu</a:t>
            </a:r>
            <a:r>
              <a:rPr lang="sl-SI" dirty="0"/>
              <a:t> </a:t>
            </a:r>
            <a:endParaRPr lang="en-GB" dirty="0"/>
          </a:p>
          <a:p>
            <a:r>
              <a:rPr lang="en-GB" dirty="0"/>
              <a:t>20th anniversary of SI-CERT</a:t>
            </a:r>
          </a:p>
          <a:p>
            <a:pPr lvl="1"/>
            <a:r>
              <a:rPr lang="en-GB" dirty="0"/>
              <a:t>movie #hekerji.si about Slovenian hackers:</a:t>
            </a:r>
          </a:p>
          <a:p>
            <a:pPr lvl="1"/>
            <a:r>
              <a:rPr lang="en-GB" dirty="0">
                <a:hlinkClick r:id="rId4"/>
              </a:rPr>
              <a:t>https://video.arnes.si/portal/asset.zul?id=ClofXjVadPQAHTB4Q4YTo1Db</a:t>
            </a:r>
            <a:r>
              <a:rPr lang="sl-SI" dirty="0"/>
              <a:t> 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2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3584" y="669072"/>
            <a:ext cx="5546765" cy="3080303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5781" y="3933056"/>
            <a:ext cx="5474568" cy="2704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710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Let‘s get started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ARNES is a pioneer of Slovenian internet</a:t>
            </a:r>
          </a:p>
          <a:p>
            <a:r>
              <a:rPr lang="en-GB" dirty="0"/>
              <a:t>news, articles, posts, with interesting and success stories from the history of ARNES</a:t>
            </a:r>
          </a:p>
          <a:p>
            <a:r>
              <a:rPr lang="en-GB" dirty="0"/>
              <a:t>and stories about the history of internet in Slovenia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3761" y="1412776"/>
            <a:ext cx="5754720" cy="4713389"/>
          </a:xfrm>
        </p:spPr>
      </p:pic>
    </p:spTree>
    <p:extLst>
      <p:ext uri="{BB962C8B-B14F-4D97-AF65-F5344CB8AC3E}">
        <p14:creationId xmlns:p14="http://schemas.microsoft.com/office/powerpoint/2010/main" val="13597176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err="1"/>
              <a:t>From</a:t>
            </a:r>
            <a:r>
              <a:rPr lang="sl-SI" dirty="0"/>
              <a:t> Arnes to 2rne5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#arnes25</a:t>
            </a:r>
          </a:p>
          <a:p>
            <a:r>
              <a:rPr lang="sl-SI" dirty="0"/>
              <a:t>a </a:t>
            </a:r>
            <a:r>
              <a:rPr lang="en-GB" dirty="0"/>
              <a:t>new log</a:t>
            </a:r>
            <a:r>
              <a:rPr lang="sl-SI" dirty="0"/>
              <a:t>o</a:t>
            </a:r>
            <a:endParaRPr lang="en-GB" dirty="0"/>
          </a:p>
          <a:p>
            <a:r>
              <a:rPr lang="en-GB" dirty="0"/>
              <a:t>and a hashtag change to</a:t>
            </a:r>
          </a:p>
          <a:p>
            <a:r>
              <a:rPr lang="en-GB" dirty="0"/>
              <a:t>#2rne5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7672" y="204604"/>
            <a:ext cx="4870045" cy="6392748"/>
          </a:xfrm>
        </p:spPr>
      </p:pic>
    </p:spTree>
    <p:extLst>
      <p:ext uri="{BB962C8B-B14F-4D97-AF65-F5344CB8AC3E}">
        <p14:creationId xmlns:p14="http://schemas.microsoft.com/office/powerpoint/2010/main" val="40504633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Social networks</a:t>
            </a: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1648" y="1844675"/>
            <a:ext cx="4886217" cy="4281488"/>
          </a:xfrm>
        </p:spPr>
      </p:pic>
      <p:pic>
        <p:nvPicPr>
          <p:cNvPr id="12" name="Content Placeholder 11"/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7313" y="1905293"/>
            <a:ext cx="4940300" cy="4160252"/>
          </a:xfrm>
        </p:spPr>
      </p:pic>
    </p:spTree>
    <p:extLst>
      <p:ext uri="{BB962C8B-B14F-4D97-AF65-F5344CB8AC3E}">
        <p14:creationId xmlns:p14="http://schemas.microsoft.com/office/powerpoint/2010/main" val="42046659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Brochure?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Let‘s make something interesting …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sl-SI" dirty="0" err="1"/>
              <a:t>Let‘s</a:t>
            </a:r>
            <a:r>
              <a:rPr lang="sl-SI" dirty="0"/>
              <a:t> c</a:t>
            </a:r>
            <a:r>
              <a:rPr lang="en-US" dirty="0" err="1"/>
              <a:t>reat</a:t>
            </a:r>
            <a:r>
              <a:rPr lang="sl-SI" dirty="0"/>
              <a:t>e </a:t>
            </a:r>
            <a:r>
              <a:rPr lang="en-US" dirty="0"/>
              <a:t>a comic book</a:t>
            </a:r>
            <a:r>
              <a:rPr lang="sl-SI" dirty="0"/>
              <a:t>!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4589" y="2852119"/>
            <a:ext cx="3436519" cy="33586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2798" y="2420888"/>
            <a:ext cx="3128277" cy="4221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29702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/>
              <a:t>Different promo material</a:t>
            </a:r>
            <a:br>
              <a:rPr lang="en-GB" sz="3600" dirty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GB" sz="2800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Bracelets</a:t>
            </a:r>
          </a:p>
          <a:p>
            <a:r>
              <a:rPr lang="en-GB" dirty="0"/>
              <a:t>T-shirts</a:t>
            </a:r>
          </a:p>
          <a:p>
            <a:r>
              <a:rPr lang="en-GB" dirty="0"/>
              <a:t>USB keys with comic books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7313" y="2337006"/>
            <a:ext cx="4940300" cy="3296826"/>
          </a:xfrm>
        </p:spPr>
      </p:pic>
    </p:spTree>
    <p:extLst>
      <p:ext uri="{BB962C8B-B14F-4D97-AF65-F5344CB8AC3E}">
        <p14:creationId xmlns:p14="http://schemas.microsoft.com/office/powerpoint/2010/main" val="16396247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/>
              <a:t>How to find a perfect venue?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Location</a:t>
            </a:r>
          </a:p>
          <a:p>
            <a:r>
              <a:rPr lang="en-GB" dirty="0"/>
              <a:t>Venue size</a:t>
            </a:r>
            <a:endParaRPr lang="sl-SI" dirty="0"/>
          </a:p>
          <a:p>
            <a:r>
              <a:rPr lang="en-GB" dirty="0"/>
              <a:t>Let‘s rent a place from our users</a:t>
            </a:r>
          </a:p>
          <a:p>
            <a:r>
              <a:rPr lang="en-GB" dirty="0"/>
              <a:t>Good and bad weather alternatives</a:t>
            </a:r>
            <a:endParaRPr lang="sl-SI" dirty="0"/>
          </a:p>
          <a:p>
            <a:r>
              <a:rPr lang="en-GB" dirty="0"/>
              <a:t>Roof against the rain will come handy on a hot day</a:t>
            </a:r>
          </a:p>
          <a:p>
            <a:r>
              <a:rPr lang="en-GB" dirty="0"/>
              <a:t>Additional lights, sound system, music </a:t>
            </a:r>
            <a:r>
              <a:rPr lang="sl-SI" dirty="0"/>
              <a:t>band </a:t>
            </a:r>
            <a:r>
              <a:rPr lang="en-GB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279340371"/>
      </p:ext>
    </p:extLst>
  </p:cSld>
  <p:clrMapOvr>
    <a:masterClrMapping/>
  </p:clrMapOvr>
</p:sld>
</file>

<file path=ppt/theme/theme1.xml><?xml version="1.0" encoding="utf-8"?>
<a:theme xmlns:a="http://schemas.openxmlformats.org/drawingml/2006/main" name="arnes-ms-ppt-predloga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ＭＳ Ｐゴシック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>
            <a:srgbClr val="DD8729"/>
          </a:buClr>
          <a:buSzPct val="70000"/>
          <a:buFontTx/>
          <a:buChar char="•"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  <a:cs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>
            <a:srgbClr val="DD8729"/>
          </a:buClr>
          <a:buSzPct val="70000"/>
          <a:buFontTx/>
          <a:buChar char="•"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  <a:cs typeface="ＭＳ Ｐゴシック" pitchFamily="1" charset="-128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arnes-ms-ppt-predloga</Template>
  <TotalTime>10129</TotalTime>
  <Words>1115</Words>
  <Application>Microsoft Macintosh PowerPoint</Application>
  <PresentationFormat>Widescreen</PresentationFormat>
  <Paragraphs>113</Paragraphs>
  <Slides>20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3" baseType="lpstr">
      <vt:lpstr>ＭＳ Ｐゴシック</vt:lpstr>
      <vt:lpstr>Arial</vt:lpstr>
      <vt:lpstr>arnes-ms-ppt-predloga</vt:lpstr>
      <vt:lpstr>How ARNES created an internet of people?</vt:lpstr>
      <vt:lpstr>It all started in 1992</vt:lpstr>
      <vt:lpstr>PowerPoint Presentation</vt:lpstr>
      <vt:lpstr>Let‘s get started</vt:lpstr>
      <vt:lpstr>From Arnes to 2rne5</vt:lpstr>
      <vt:lpstr>Social networks</vt:lpstr>
      <vt:lpstr>Brochure?</vt:lpstr>
      <vt:lpstr>Different promo material </vt:lpstr>
      <vt:lpstr>How to find a perfect venue?</vt:lpstr>
      <vt:lpstr>We‘ve got it … a castle in Ljubljana</vt:lpstr>
      <vt:lpstr>Kiosks?</vt:lpstr>
      <vt:lpstr>Proud of the past, connecting the present, </vt:lpstr>
      <vt:lpstr>… building the future</vt:lpstr>
      <vt:lpstr>A „normal“ program or a theatre play</vt:lpstr>
      <vt:lpstr>Send an emoji, keep in shape with an antivirus …</vt:lpstr>
      <vt:lpstr>Accept our cookies</vt:lpstr>
      <vt:lpstr>PowerPoint Presentation</vt:lpstr>
      <vt:lpstr>PowerPoint Presentation</vt:lpstr>
      <vt:lpstr>PowerPoint Presentation</vt:lpstr>
      <vt:lpstr>Media coverage</vt:lpstr>
    </vt:vector>
  </TitlesOfParts>
  <Company>ARNES</Company>
  <LinksUpToDate>false</LinksUpToDate>
  <SharedDoc>false</SharedDoc>
  <HyperlinksChanged>false</HyperlinksChanged>
  <AppVersion>16.0010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NASLOV PREDAVANJA</dc:title>
  <dc:creator>domen</dc:creator>
  <cp:lastModifiedBy>Laura Durnford</cp:lastModifiedBy>
  <cp:revision>420</cp:revision>
  <cp:lastPrinted>2017-11-21T11:47:30Z</cp:lastPrinted>
  <dcterms:created xsi:type="dcterms:W3CDTF">2010-02-22T08:17:28Z</dcterms:created>
  <dcterms:modified xsi:type="dcterms:W3CDTF">2018-03-13T11:24:15Z</dcterms:modified>
</cp:coreProperties>
</file>