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media/image3.jpg" ContentType="image/jpeg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media/image19.jpg" ContentType="image/jpeg"/>
  <Override PartName="/ppt/media/image24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  <p:sldMasterId id="2147483664" r:id="rId3"/>
    <p:sldMasterId id="2147483671" r:id="rId4"/>
    <p:sldMasterId id="2147483678" r:id="rId5"/>
    <p:sldMasterId id="2147483685" r:id="rId6"/>
  </p:sldMasterIdLst>
  <p:notesMasterIdLst>
    <p:notesMasterId r:id="rId22"/>
  </p:notesMasterIdLst>
  <p:sldIdLst>
    <p:sldId id="256" r:id="rId7"/>
    <p:sldId id="260" r:id="rId8"/>
    <p:sldId id="261" r:id="rId9"/>
    <p:sldId id="262" r:id="rId10"/>
    <p:sldId id="268" r:id="rId11"/>
    <p:sldId id="269" r:id="rId12"/>
    <p:sldId id="270" r:id="rId13"/>
    <p:sldId id="271" r:id="rId14"/>
    <p:sldId id="273" r:id="rId15"/>
    <p:sldId id="263" r:id="rId16"/>
    <p:sldId id="266" r:id="rId17"/>
    <p:sldId id="267" r:id="rId18"/>
    <p:sldId id="272" r:id="rId19"/>
    <p:sldId id="259" r:id="rId20"/>
    <p:sldId id="274" r:id="rId21"/>
  </p:sldIdLst>
  <p:sldSz cx="13004800" cy="9752013"/>
  <p:notesSz cx="6858000" cy="9144000"/>
  <p:defaultTextStyle>
    <a:defPPr>
      <a:defRPr lang="nb-NO"/>
    </a:defPPr>
    <a:lvl1pPr marL="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80800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616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424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232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4040000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848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656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464001" algn="l" defTabSz="1616001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3">
          <p15:clr>
            <a:srgbClr val="A4A3A4"/>
          </p15:clr>
        </p15:guide>
        <p15:guide id="2" pos="40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83" autoAdjust="0"/>
    <p:restoredTop sz="94660"/>
  </p:normalViewPr>
  <p:slideViewPr>
    <p:cSldViewPr snapToObjects="1">
      <p:cViewPr>
        <p:scale>
          <a:sx n="50" d="100"/>
          <a:sy n="50" d="100"/>
        </p:scale>
        <p:origin x="1332" y="-87"/>
      </p:cViewPr>
      <p:guideLst>
        <p:guide orient="horz" pos="3073"/>
        <p:guide pos="4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0E043-0E88-4C00-BD66-22CD147DC41F}" type="datetimeFigureOut">
              <a:rPr lang="nb-NO" smtClean="0"/>
              <a:t>12.03.2018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CC71A-DE1F-4457-A284-A198AD1E2BA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709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0800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16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24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32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40000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48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656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464001" algn="l" defTabSz="16160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1985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C71A-DE1F-4457-A284-A198AD1E2BA1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27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876" y="2537855"/>
            <a:ext cx="3240000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425" y="3083338"/>
            <a:ext cx="3573820" cy="4754826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38722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4440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03938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18127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17837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8" y="3083342"/>
            <a:ext cx="3566119" cy="4754825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35507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98715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13356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85436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1716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2227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07258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5" y="3083342"/>
            <a:ext cx="3566118" cy="4754825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3634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769046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4136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32779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499488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19857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5" y="3083339"/>
            <a:ext cx="3566118" cy="4754824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82363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64772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877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71891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51242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724758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988772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9" y="3083339"/>
            <a:ext cx="3566117" cy="4754824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07486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434517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193281" y="2500129"/>
            <a:ext cx="5089514" cy="6474770"/>
          </a:xfrm>
        </p:spPr>
        <p:txBody>
          <a:bodyPr/>
          <a:lstStyle/>
          <a:p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6184147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5384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90585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Plassholder for innhold 2"/>
          <p:cNvSpPr>
            <a:spLocks noGrp="1"/>
          </p:cNvSpPr>
          <p:nvPr>
            <p:ph idx="1"/>
          </p:nvPr>
        </p:nvSpPr>
        <p:spPr>
          <a:xfrm>
            <a:off x="750301" y="2862670"/>
            <a:ext cx="5580000" cy="49110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3"/>
          </p:nvPr>
        </p:nvSpPr>
        <p:spPr>
          <a:xfrm>
            <a:off x="6715930" y="2862670"/>
            <a:ext cx="5580000" cy="49110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 dirty="0"/>
          </a:p>
        </p:txBody>
      </p:sp>
      <p:sp>
        <p:nvSpPr>
          <p:cNvPr id="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5390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262021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23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17079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0753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[Hv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4_3_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5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8546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6_9_mønster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2" name="16_9_pi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114" y="2537855"/>
            <a:ext cx="3233533" cy="5747569"/>
          </a:xfrm>
          <a:prstGeom prst="rect">
            <a:avLst/>
          </a:prstGeom>
        </p:spPr>
      </p:pic>
      <p:pic>
        <p:nvPicPr>
          <p:cNvPr id="13" name="16_9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5" name="4_3_mønster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4"/>
            <a:ext cx="13001694" cy="9751208"/>
          </a:xfrm>
          <a:prstGeom prst="rect">
            <a:avLst/>
          </a:prstGeom>
        </p:spPr>
      </p:pic>
      <p:pic>
        <p:nvPicPr>
          <p:cNvPr id="8" name="4_3_pil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78" y="3083338"/>
            <a:ext cx="3566119" cy="4754826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2654888"/>
            <a:ext cx="6768752" cy="1538883"/>
          </a:xfrm>
        </p:spPr>
        <p:txBody>
          <a:bodyPr anchor="b" anchorCtr="0"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9731" y="4333090"/>
            <a:ext cx="6768815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80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48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56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64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  <p:pic>
        <p:nvPicPr>
          <p:cNvPr id="4" name="4_3_logo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8593996"/>
            <a:ext cx="1545339" cy="417509"/>
          </a:xfrm>
          <a:prstGeom prst="rect">
            <a:avLst/>
          </a:prstGeom>
        </p:spPr>
      </p:pic>
      <p:sp>
        <p:nvSpPr>
          <p:cNvPr id="1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19. desember 2013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3638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8534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3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3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4" r:id="rId5"/>
    <p:sldLayoutId id="2147483697" r:id="rId6"/>
    <p:sldLayoutId id="2147483655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indent="-403200" algn="l" defTabSz="1616001" rtl="0" eaLnBrk="1" latinLnBrk="0" hangingPunct="1">
        <a:spcBef>
          <a:spcPts val="0"/>
        </a:spcBef>
        <a:spcAft>
          <a:spcPts val="1706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401638" algn="l" defTabSz="16160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indent="-401638" algn="l" defTabSz="161600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indent="-401638" algn="l" defTabSz="1616001" rtl="0" eaLnBrk="1" latinLnBrk="0" hangingPunct="1">
        <a:spcBef>
          <a:spcPct val="20000"/>
        </a:spcBef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0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96" r:id="rId6"/>
    <p:sldLayoutId id="2147483663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indent="-403200" algn="l" defTabSz="1616001" rtl="0" eaLnBrk="1" latinLnBrk="0" hangingPunct="1">
        <a:spcBef>
          <a:spcPts val="0"/>
        </a:spcBef>
        <a:spcAft>
          <a:spcPts val="1706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401638" algn="l" defTabSz="16160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6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95" r:id="rId6"/>
    <p:sldLayoutId id="2147483670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1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94" r:id="rId6"/>
    <p:sldLayoutId id="2147483677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1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93" r:id="rId6"/>
    <p:sldLayoutId id="2147483684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6_9_mønster" hidden="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" y="403"/>
            <a:ext cx="13001694" cy="9751208"/>
          </a:xfrm>
          <a:prstGeom prst="rect">
            <a:avLst/>
          </a:prstGeom>
        </p:spPr>
      </p:pic>
      <p:pic>
        <p:nvPicPr>
          <p:cNvPr id="15" name="16_9_logo" hidden="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72" y="8586316"/>
            <a:ext cx="1152000" cy="414983"/>
          </a:xfrm>
          <a:prstGeom prst="rect">
            <a:avLst/>
          </a:prstGeom>
        </p:spPr>
      </p:pic>
      <p:pic>
        <p:nvPicPr>
          <p:cNvPr id="10" name="4_3_mønster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13002768" cy="9752013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50301" y="2862670"/>
            <a:ext cx="11542013" cy="4911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marL="1152000" marR="0" lvl="1" indent="-403200" algn="l" defTabSz="16160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06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Andre nivå</a:t>
            </a:r>
          </a:p>
          <a:p>
            <a:pPr marL="1527175" marR="0" lvl="2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Tredje nivå</a:t>
            </a:r>
          </a:p>
          <a:p>
            <a:pPr marL="1974850" marR="0" lvl="3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Fjerde nivå</a:t>
            </a:r>
          </a:p>
          <a:p>
            <a:pPr marL="2514600" marR="0" lvl="4" indent="-401638" algn="l" defTabSz="161600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nb-N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Femte nivå</a:t>
            </a:r>
            <a:endParaRPr kumimoji="0" lang="nb-NO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901999" y="9105363"/>
            <a:ext cx="5655253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599893" y="9105363"/>
            <a:ext cx="682915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 b="1">
                <a:solidFill>
                  <a:schemeClr val="tx1"/>
                </a:solidFill>
              </a:defRPr>
            </a:lvl1pPr>
          </a:lstStyle>
          <a:p>
            <a:fld id="{0AE548F1-6D36-4902-B57A-69A845AA9B7E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4_3_logo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24" y="9011505"/>
            <a:ext cx="1545339" cy="41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4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2" r:id="rId6"/>
    <p:sldLayoutId id="2147483691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161600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5475" indent="-625475" algn="l" defTabSz="1616001" rtl="0" eaLnBrk="1" latinLnBrk="0" hangingPunct="1">
        <a:spcBef>
          <a:spcPts val="0"/>
        </a:spcBef>
        <a:spcAft>
          <a:spcPts val="1991"/>
        </a:spcAft>
        <a:buSzPct val="125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152000" marR="0" indent="-403200" algn="l" defTabSz="1616001" rtl="0" eaLnBrk="1" fontAlgn="auto" latinLnBrk="0" hangingPunct="1">
        <a:lnSpc>
          <a:spcPct val="100000"/>
        </a:lnSpc>
        <a:spcBef>
          <a:spcPts val="0"/>
        </a:spcBef>
        <a:spcAft>
          <a:spcPts val="1706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485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marR="0" indent="-401638" algn="l" defTabSz="1616001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444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52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60001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868002" indent="-404000" algn="l" defTabSz="161600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2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2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4040000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848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464001" algn="l" defTabSz="1616001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nett.no/en/infrastru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029792" y="3424333"/>
            <a:ext cx="6768752" cy="769441"/>
          </a:xfrm>
        </p:spPr>
        <p:txBody>
          <a:bodyPr/>
          <a:lstStyle/>
          <a:p>
            <a:r>
              <a:rPr lang="nb-NO" dirty="0" smtClean="0"/>
              <a:t>UNINETT 2018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Mari Prestvik, Head </a:t>
            </a:r>
            <a:r>
              <a:rPr lang="nb-NO" dirty="0" err="1" smtClean="0"/>
              <a:t>of</a:t>
            </a:r>
            <a:r>
              <a:rPr lang="nb-NO" dirty="0" smtClean="0"/>
              <a:t> Communications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29792" y="4773442"/>
            <a:ext cx="3034453" cy="215444"/>
          </a:xfrm>
        </p:spPr>
        <p:txBody>
          <a:bodyPr/>
          <a:lstStyle/>
          <a:p>
            <a:r>
              <a:rPr lang="nb-NO" dirty="0" err="1" smtClean="0"/>
              <a:t>March</a:t>
            </a:r>
            <a:r>
              <a:rPr lang="nb-NO" dirty="0" smtClean="0"/>
              <a:t> 13, 2018, </a:t>
            </a:r>
            <a:r>
              <a:rPr lang="nb-NO" dirty="0" err="1" smtClean="0"/>
              <a:t>Espoo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723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3077766"/>
          </a:xfrm>
        </p:spPr>
        <p:txBody>
          <a:bodyPr/>
          <a:lstStyle/>
          <a:p>
            <a:r>
              <a:rPr lang="nb-NO" sz="3600" b="1" dirty="0" err="1" smtClean="0"/>
              <a:t>Internal</a:t>
            </a:r>
            <a:r>
              <a:rPr lang="nb-NO" sz="3600" b="1" dirty="0" smtClean="0"/>
              <a:t> </a:t>
            </a:r>
            <a:r>
              <a:rPr lang="nb-NO" sz="3600" b="1" dirty="0" err="1" smtClean="0"/>
              <a:t>communication</a:t>
            </a:r>
            <a:r>
              <a:rPr lang="nb-NO" sz="3600" b="1" dirty="0"/>
              <a:t> </a:t>
            </a:r>
            <a:r>
              <a:rPr lang="nb-NO" sz="3600" b="1" dirty="0" smtClean="0"/>
              <a:t>(1) -</a:t>
            </a:r>
            <a:r>
              <a:rPr lang="nb-NO" sz="3600" b="1" dirty="0" smtClean="0"/>
              <a:t> </a:t>
            </a:r>
            <a:r>
              <a:rPr lang="nb-NO" sz="3200" dirty="0" err="1"/>
              <a:t>organised</a:t>
            </a:r>
            <a:r>
              <a:rPr lang="nb-NO" sz="3200" dirty="0"/>
              <a:t> «</a:t>
            </a:r>
            <a:r>
              <a:rPr lang="nb-NO" sz="3200" dirty="0" err="1"/>
              <a:t>strategic</a:t>
            </a:r>
            <a:r>
              <a:rPr lang="nb-NO" sz="3200" dirty="0"/>
              <a:t> </a:t>
            </a:r>
            <a:r>
              <a:rPr lang="nb-NO" sz="3200" dirty="0" err="1"/>
              <a:t>coffee</a:t>
            </a:r>
            <a:r>
              <a:rPr lang="nb-NO" sz="3200" dirty="0"/>
              <a:t> breaks» for all </a:t>
            </a:r>
            <a:r>
              <a:rPr lang="nb-NO" sz="3200" dirty="0" err="1"/>
              <a:t>employees</a:t>
            </a:r>
            <a:r>
              <a:rPr lang="nb-NO" sz="3200" dirty="0"/>
              <a:t>: </a:t>
            </a:r>
            <a:r>
              <a:rPr lang="nb-NO" sz="3200" dirty="0" err="1"/>
              <a:t>main</a:t>
            </a:r>
            <a:r>
              <a:rPr lang="nb-NO" sz="3200" dirty="0"/>
              <a:t> </a:t>
            </a:r>
            <a:r>
              <a:rPr lang="nb-NO" sz="3200" dirty="0" err="1"/>
              <a:t>aim</a:t>
            </a:r>
            <a:r>
              <a:rPr lang="nb-NO" sz="3200" dirty="0"/>
              <a:t> to </a:t>
            </a:r>
            <a:r>
              <a:rPr lang="nb-NO" sz="3200" dirty="0" err="1"/>
              <a:t>get</a:t>
            </a:r>
            <a:r>
              <a:rPr lang="nb-NO" sz="3200" dirty="0"/>
              <a:t> </a:t>
            </a:r>
            <a:r>
              <a:rPr lang="nb-NO" sz="3200" dirty="0" err="1"/>
              <a:t>everyone</a:t>
            </a:r>
            <a:r>
              <a:rPr lang="nb-NO" sz="3200" dirty="0"/>
              <a:t> </a:t>
            </a:r>
            <a:r>
              <a:rPr lang="nb-NO" sz="3200" dirty="0" err="1"/>
              <a:t>involved</a:t>
            </a:r>
            <a:r>
              <a:rPr lang="nb-NO" sz="3200" dirty="0"/>
              <a:t> in </a:t>
            </a:r>
            <a:r>
              <a:rPr lang="nb-NO" sz="3200" dirty="0" err="1"/>
              <a:t>the</a:t>
            </a:r>
            <a:r>
              <a:rPr lang="nb-NO" sz="3200" dirty="0"/>
              <a:t> </a:t>
            </a:r>
            <a:r>
              <a:rPr lang="nb-NO" sz="3200" dirty="0" err="1" smtClean="0"/>
              <a:t>ongoing</a:t>
            </a:r>
            <a:r>
              <a:rPr lang="nb-NO" sz="3200" dirty="0" smtClean="0"/>
              <a:t> </a:t>
            </a:r>
            <a:r>
              <a:rPr lang="nb-NO" sz="3200" dirty="0" err="1" smtClean="0"/>
              <a:t>strategy</a:t>
            </a:r>
            <a:r>
              <a:rPr lang="nb-NO" sz="3200" dirty="0" smtClean="0"/>
              <a:t> </a:t>
            </a:r>
            <a:r>
              <a:rPr lang="nb-NO" sz="3200" dirty="0" err="1"/>
              <a:t>process</a:t>
            </a:r>
            <a:r>
              <a:rPr lang="nb-NO" sz="3200" dirty="0"/>
              <a:t>.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10</a:t>
            </a:fld>
            <a:endParaRPr lang="nb-N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01" y="2859782"/>
            <a:ext cx="7432912" cy="557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3" cy="1723549"/>
          </a:xfrm>
        </p:spPr>
        <p:txBody>
          <a:bodyPr/>
          <a:lstStyle/>
          <a:p>
            <a:r>
              <a:rPr lang="nb-NO" sz="2800" b="1" dirty="0" err="1" smtClean="0"/>
              <a:t>Internal</a:t>
            </a:r>
            <a:r>
              <a:rPr lang="nb-NO" sz="2800" b="1" dirty="0" smtClean="0"/>
              <a:t> </a:t>
            </a:r>
            <a:r>
              <a:rPr lang="nb-NO" sz="2800" b="1" dirty="0" err="1" smtClean="0"/>
              <a:t>communications</a:t>
            </a:r>
            <a:r>
              <a:rPr lang="nb-NO" sz="2800" b="1" dirty="0" smtClean="0"/>
              <a:t> (2):  </a:t>
            </a:r>
            <a:r>
              <a:rPr lang="nb-NO" sz="2800" dirty="0" err="1" smtClean="0"/>
              <a:t>extra</a:t>
            </a:r>
            <a:r>
              <a:rPr lang="nb-NO" sz="2800" dirty="0" smtClean="0"/>
              <a:t> general </a:t>
            </a:r>
            <a:r>
              <a:rPr lang="nb-NO" sz="2800" dirty="0" err="1" smtClean="0"/>
              <a:t>assemblies</a:t>
            </a:r>
            <a:r>
              <a:rPr lang="nb-NO" sz="2800" dirty="0"/>
              <a:t> </a:t>
            </a:r>
            <a:r>
              <a:rPr lang="nb-NO" sz="2800" dirty="0" smtClean="0"/>
              <a:t>and workshops</a:t>
            </a:r>
            <a:r>
              <a:rPr lang="nb-NO" sz="2800" dirty="0" smtClean="0"/>
              <a:t> </a:t>
            </a:r>
            <a:r>
              <a:rPr lang="nb-NO" sz="2800" dirty="0" err="1" smtClean="0"/>
              <a:t>Aim</a:t>
            </a:r>
            <a:r>
              <a:rPr lang="nb-NO" sz="2800" dirty="0" smtClean="0"/>
              <a:t>: to </a:t>
            </a:r>
            <a:r>
              <a:rPr lang="nb-NO" sz="2800" dirty="0" err="1" smtClean="0"/>
              <a:t>minimize</a:t>
            </a:r>
            <a:r>
              <a:rPr lang="nb-NO" sz="2800" dirty="0" smtClean="0"/>
              <a:t> </a:t>
            </a:r>
            <a:r>
              <a:rPr lang="nb-NO" sz="2800" dirty="0" err="1" smtClean="0"/>
              <a:t>the</a:t>
            </a:r>
            <a:r>
              <a:rPr lang="nb-NO" sz="2800" dirty="0" smtClean="0"/>
              <a:t> gap </a:t>
            </a:r>
            <a:r>
              <a:rPr lang="nb-NO" sz="2800" dirty="0" err="1" smtClean="0"/>
              <a:t>between</a:t>
            </a:r>
            <a:r>
              <a:rPr lang="nb-NO" sz="2800" dirty="0" smtClean="0"/>
              <a:t> </a:t>
            </a:r>
            <a:r>
              <a:rPr lang="nb-NO" sz="2800" dirty="0" err="1" smtClean="0"/>
              <a:t>the</a:t>
            </a:r>
            <a:r>
              <a:rPr lang="nb-NO" sz="2800" dirty="0" smtClean="0"/>
              <a:t> management team and </a:t>
            </a:r>
            <a:r>
              <a:rPr lang="nb-NO" sz="2800" dirty="0" err="1" smtClean="0"/>
              <a:t>the</a:t>
            </a:r>
            <a:r>
              <a:rPr lang="nb-NO" sz="2800" dirty="0" smtClean="0"/>
              <a:t> </a:t>
            </a:r>
            <a:r>
              <a:rPr lang="nb-NO" sz="2800" dirty="0" err="1" smtClean="0"/>
              <a:t>employees</a:t>
            </a:r>
            <a:r>
              <a:rPr lang="nb-NO" sz="2800" dirty="0" smtClean="0"/>
              <a:t>. </a:t>
            </a:r>
            <a:r>
              <a:rPr lang="nb-NO" sz="2800" dirty="0" err="1" smtClean="0"/>
              <a:t>Build</a:t>
            </a:r>
            <a:r>
              <a:rPr lang="nb-NO" sz="2800" dirty="0" smtClean="0"/>
              <a:t> bridges </a:t>
            </a:r>
            <a:r>
              <a:rPr lang="nb-NO" sz="2800" dirty="0" err="1" smtClean="0"/>
              <a:t>between</a:t>
            </a:r>
            <a:r>
              <a:rPr lang="nb-NO" sz="2800" dirty="0" smtClean="0"/>
              <a:t> </a:t>
            </a:r>
            <a:r>
              <a:rPr lang="nb-NO" sz="2800" dirty="0" err="1" smtClean="0"/>
              <a:t>board</a:t>
            </a:r>
            <a:r>
              <a:rPr lang="nb-NO" sz="2800" dirty="0" smtClean="0"/>
              <a:t>, management team, </a:t>
            </a:r>
            <a:r>
              <a:rPr lang="nb-NO" sz="2800" dirty="0" err="1" smtClean="0"/>
              <a:t>employees</a:t>
            </a:r>
            <a:endParaRPr lang="nb-NO" sz="28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11</a:t>
            </a:fld>
            <a:endParaRPr lang="nb-N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01" y="3003798"/>
            <a:ext cx="7464297" cy="55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750301" y="1016282"/>
            <a:ext cx="11542013" cy="861774"/>
          </a:xfrm>
        </p:spPr>
        <p:txBody>
          <a:bodyPr/>
          <a:lstStyle/>
          <a:p>
            <a:r>
              <a:rPr lang="nb-NO" sz="2800" b="1" dirty="0" err="1" smtClean="0"/>
              <a:t>Internal</a:t>
            </a:r>
            <a:r>
              <a:rPr lang="nb-NO" sz="2800" b="1" dirty="0" smtClean="0"/>
              <a:t> </a:t>
            </a:r>
            <a:r>
              <a:rPr lang="nb-NO" sz="2800" b="1" dirty="0" err="1" smtClean="0"/>
              <a:t>communications</a:t>
            </a:r>
            <a:r>
              <a:rPr lang="nb-NO" sz="2800" b="1" dirty="0" smtClean="0"/>
              <a:t> (3): </a:t>
            </a:r>
            <a:r>
              <a:rPr lang="nb-NO" sz="2800" dirty="0" err="1" smtClean="0"/>
              <a:t>frequent</a:t>
            </a:r>
            <a:r>
              <a:rPr lang="nb-NO" sz="2800" dirty="0" smtClean="0"/>
              <a:t> </a:t>
            </a:r>
            <a:r>
              <a:rPr lang="nb-NO" sz="2800" dirty="0" err="1" smtClean="0"/>
              <a:t>updates</a:t>
            </a:r>
            <a:r>
              <a:rPr lang="nb-NO" sz="2800" dirty="0" smtClean="0"/>
              <a:t> </a:t>
            </a:r>
            <a:r>
              <a:rPr lang="nb-NO" sz="2800" dirty="0" err="1" smtClean="0"/>
              <a:t>on</a:t>
            </a:r>
            <a:r>
              <a:rPr lang="nb-NO" sz="2800" dirty="0" smtClean="0"/>
              <a:t> </a:t>
            </a:r>
            <a:r>
              <a:rPr lang="nb-NO" sz="2800" dirty="0" err="1" smtClean="0"/>
              <a:t>the</a:t>
            </a:r>
            <a:r>
              <a:rPr lang="nb-NO" sz="2800" dirty="0" smtClean="0"/>
              <a:t> </a:t>
            </a:r>
            <a:r>
              <a:rPr lang="nb-NO" sz="2800" dirty="0" err="1" smtClean="0"/>
              <a:t>intranet</a:t>
            </a:r>
            <a:r>
              <a:rPr lang="nb-NO" sz="2800" dirty="0" smtClean="0"/>
              <a:t>: «</a:t>
            </a:r>
            <a:r>
              <a:rPr lang="nb-NO" sz="2800" dirty="0" err="1" smtClean="0"/>
              <a:t>what’s</a:t>
            </a:r>
            <a:r>
              <a:rPr lang="nb-NO" sz="2800" dirty="0" smtClean="0"/>
              <a:t> </a:t>
            </a:r>
            <a:r>
              <a:rPr lang="nb-NO" sz="2800" dirty="0" err="1" smtClean="0"/>
              <a:t>new</a:t>
            </a:r>
            <a:r>
              <a:rPr lang="nb-NO" sz="2800" dirty="0" smtClean="0"/>
              <a:t>, </a:t>
            </a:r>
            <a:r>
              <a:rPr lang="nb-NO" sz="2800" dirty="0" err="1" smtClean="0"/>
              <a:t>what’s</a:t>
            </a:r>
            <a:r>
              <a:rPr lang="nb-NO" sz="2800" dirty="0" smtClean="0"/>
              <a:t> </a:t>
            </a:r>
            <a:r>
              <a:rPr lang="nb-NO" sz="2800" dirty="0" err="1" smtClean="0"/>
              <a:t>going</a:t>
            </a:r>
            <a:r>
              <a:rPr lang="nb-NO" sz="2800" dirty="0" smtClean="0"/>
              <a:t> </a:t>
            </a:r>
            <a:r>
              <a:rPr lang="nb-NO" sz="2800" dirty="0" err="1" smtClean="0"/>
              <a:t>on</a:t>
            </a:r>
            <a:r>
              <a:rPr lang="nb-NO" sz="2800" dirty="0" smtClean="0"/>
              <a:t>?»</a:t>
            </a:r>
            <a:endParaRPr lang="nb-NO" sz="28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12</a:t>
            </a:fld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97" y="2571750"/>
            <a:ext cx="9671720" cy="544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750301" y="1016282"/>
            <a:ext cx="11542013" cy="430887"/>
          </a:xfrm>
        </p:spPr>
        <p:txBody>
          <a:bodyPr/>
          <a:lstStyle/>
          <a:p>
            <a:r>
              <a:rPr lang="nb-NO" sz="2800" b="1" dirty="0" err="1" smtClean="0"/>
              <a:t>Internal</a:t>
            </a:r>
            <a:r>
              <a:rPr lang="nb-NO" sz="2800" b="1" dirty="0" smtClean="0"/>
              <a:t> </a:t>
            </a:r>
            <a:r>
              <a:rPr lang="nb-NO" sz="2800" b="1" dirty="0" err="1" smtClean="0"/>
              <a:t>communications</a:t>
            </a:r>
            <a:r>
              <a:rPr lang="nb-NO" sz="2800" b="1" dirty="0" smtClean="0"/>
              <a:t> (4): </a:t>
            </a:r>
            <a:r>
              <a:rPr lang="nb-NO" sz="2800" dirty="0" smtClean="0"/>
              <a:t>support </a:t>
            </a:r>
            <a:r>
              <a:rPr lang="nb-NO" sz="2800" dirty="0" err="1" smtClean="0"/>
              <a:t>the</a:t>
            </a:r>
            <a:r>
              <a:rPr lang="nb-NO" sz="2800" dirty="0" smtClean="0"/>
              <a:t> </a:t>
            </a:r>
            <a:r>
              <a:rPr lang="nb-NO" sz="2800" dirty="0" err="1" smtClean="0"/>
              <a:t>executives</a:t>
            </a:r>
            <a:endParaRPr lang="nb-NO" sz="28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13</a:t>
            </a:fld>
            <a:endParaRPr lang="nb-NO" dirty="0"/>
          </a:p>
        </p:txBody>
      </p:sp>
      <p:sp>
        <p:nvSpPr>
          <p:cNvPr id="2" name="TextBox 1"/>
          <p:cNvSpPr txBox="1"/>
          <p:nvPr/>
        </p:nvSpPr>
        <p:spPr>
          <a:xfrm>
            <a:off x="750301" y="1923678"/>
            <a:ext cx="8488403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Participate</a:t>
            </a:r>
            <a:r>
              <a:rPr lang="nb-NO" dirty="0" smtClean="0"/>
              <a:t> in all </a:t>
            </a:r>
            <a:r>
              <a:rPr lang="nb-NO" dirty="0" err="1" smtClean="0"/>
              <a:t>executive</a:t>
            </a:r>
            <a:r>
              <a:rPr lang="nb-NO" dirty="0" smtClean="0"/>
              <a:t> </a:t>
            </a:r>
            <a:r>
              <a:rPr lang="nb-NO" dirty="0" err="1" smtClean="0"/>
              <a:t>meetings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Give</a:t>
            </a:r>
            <a:r>
              <a:rPr lang="nb-NO" dirty="0" smtClean="0"/>
              <a:t> </a:t>
            </a:r>
            <a:r>
              <a:rPr lang="nb-NO" dirty="0" err="1" smtClean="0"/>
              <a:t>communications</a:t>
            </a:r>
            <a:r>
              <a:rPr lang="nb-NO" dirty="0" smtClean="0"/>
              <a:t> </a:t>
            </a:r>
            <a:r>
              <a:rPr lang="nb-NO" dirty="0" err="1" smtClean="0"/>
              <a:t>advice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executive</a:t>
            </a:r>
            <a:r>
              <a:rPr lang="nb-NO" dirty="0" smtClean="0"/>
              <a:t> </a:t>
            </a:r>
            <a:r>
              <a:rPr lang="nb-NO" dirty="0" err="1" smtClean="0"/>
              <a:t>level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Actively</a:t>
            </a:r>
            <a:r>
              <a:rPr lang="nb-NO" dirty="0" smtClean="0"/>
              <a:t> </a:t>
            </a:r>
            <a:r>
              <a:rPr lang="nb-NO" dirty="0" err="1" smtClean="0"/>
              <a:t>participate</a:t>
            </a:r>
            <a:r>
              <a:rPr lang="nb-NO" dirty="0" smtClean="0"/>
              <a:t> in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strategy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Actively</a:t>
            </a:r>
            <a:r>
              <a:rPr lang="nb-NO" dirty="0" smtClean="0"/>
              <a:t> </a:t>
            </a:r>
            <a:r>
              <a:rPr lang="nb-NO" dirty="0" err="1" smtClean="0"/>
              <a:t>help</a:t>
            </a:r>
            <a:r>
              <a:rPr lang="nb-NO" dirty="0" smtClean="0"/>
              <a:t> all teams </a:t>
            </a:r>
            <a:r>
              <a:rPr lang="nb-NO" dirty="0" err="1" smtClean="0"/>
              <a:t>with</a:t>
            </a:r>
            <a:r>
              <a:rPr lang="nb-NO" dirty="0"/>
              <a:t> </a:t>
            </a:r>
            <a:r>
              <a:rPr lang="nb-NO" dirty="0" err="1" smtClean="0"/>
              <a:t>proactive</a:t>
            </a:r>
            <a:r>
              <a:rPr lang="nb-NO" dirty="0" smtClean="0"/>
              <a:t> </a:t>
            </a:r>
            <a:r>
              <a:rPr lang="nb-NO" dirty="0" err="1" smtClean="0"/>
              <a:t>communication</a:t>
            </a:r>
            <a:r>
              <a:rPr lang="nb-NO" dirty="0" smtClean="0"/>
              <a:t> </a:t>
            </a:r>
            <a:r>
              <a:rPr lang="nb-NO" dirty="0" err="1" smtClean="0"/>
              <a:t>issues</a:t>
            </a:r>
            <a:r>
              <a:rPr lang="nb-NO" dirty="0" smtClean="0"/>
              <a:t> </a:t>
            </a:r>
            <a:br>
              <a:rPr lang="nb-NO" dirty="0" smtClean="0"/>
            </a:b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b-NO" dirty="0" smtClean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149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Further</a:t>
            </a:r>
            <a:r>
              <a:rPr lang="nb-NO" dirty="0" smtClean="0"/>
              <a:t> plans 2018: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14</a:t>
            </a:fld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813768" y="2332484"/>
            <a:ext cx="11593288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smtClean="0"/>
              <a:t>Hosting TNC18 in Trondheim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smtClean="0"/>
              <a:t>Hosting </a:t>
            </a:r>
            <a:r>
              <a:rPr lang="nb-NO" dirty="0" err="1" smtClean="0"/>
              <a:t>national</a:t>
            </a:r>
            <a:r>
              <a:rPr lang="nb-NO" dirty="0" smtClean="0"/>
              <a:t> </a:t>
            </a:r>
            <a:r>
              <a:rPr lang="nb-NO" dirty="0" err="1" smtClean="0"/>
              <a:t>annual</a:t>
            </a:r>
            <a:r>
              <a:rPr lang="nb-NO" dirty="0" smtClean="0"/>
              <a:t> </a:t>
            </a:r>
            <a:r>
              <a:rPr lang="nb-NO" dirty="0" err="1" smtClean="0"/>
              <a:t>workhops</a:t>
            </a:r>
            <a:r>
              <a:rPr lang="nb-NO" dirty="0" smtClean="0"/>
              <a:t> in April (</a:t>
            </a:r>
            <a:r>
              <a:rPr lang="nb-NO" dirty="0" err="1" smtClean="0"/>
              <a:t>three</a:t>
            </a:r>
            <a:r>
              <a:rPr lang="nb-NO" dirty="0" smtClean="0"/>
              <a:t> </a:t>
            </a:r>
            <a:r>
              <a:rPr lang="nb-NO" dirty="0" err="1" smtClean="0"/>
              <a:t>days</a:t>
            </a:r>
            <a:r>
              <a:rPr lang="nb-NO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Attending</a:t>
            </a:r>
            <a:r>
              <a:rPr lang="nb-NO" dirty="0" smtClean="0"/>
              <a:t> NDN18 in </a:t>
            </a:r>
            <a:r>
              <a:rPr lang="nb-NO" dirty="0" err="1" smtClean="0"/>
              <a:t>Ellsinor</a:t>
            </a:r>
            <a:endParaRPr lang="nb-NO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dirty="0" err="1" smtClean="0"/>
              <a:t>Celebrating</a:t>
            </a:r>
            <a:r>
              <a:rPr lang="nb-NO" dirty="0" smtClean="0"/>
              <a:t> </a:t>
            </a:r>
            <a:r>
              <a:rPr lang="nb-NO" dirty="0" err="1" smtClean="0"/>
              <a:t>our</a:t>
            </a:r>
            <a:r>
              <a:rPr lang="nb-NO" dirty="0" smtClean="0"/>
              <a:t> 25th </a:t>
            </a:r>
            <a:r>
              <a:rPr lang="nb-NO" dirty="0" err="1" smtClean="0"/>
              <a:t>anniversary</a:t>
            </a:r>
            <a:r>
              <a:rPr lang="nb-NO" dirty="0" smtClean="0"/>
              <a:t> as NREN (1993-2018)</a:t>
            </a:r>
          </a:p>
          <a:p>
            <a:endParaRPr lang="nb-NO" dirty="0" smtClean="0"/>
          </a:p>
          <a:p>
            <a:r>
              <a:rPr lang="nb-NO" dirty="0" smtClean="0"/>
              <a:t>More </a:t>
            </a:r>
            <a:r>
              <a:rPr lang="nb-NO" dirty="0"/>
              <a:t>p</a:t>
            </a:r>
            <a:r>
              <a:rPr lang="nb-NO" dirty="0" smtClean="0"/>
              <a:t>lans to </a:t>
            </a:r>
            <a:r>
              <a:rPr lang="nb-NO" dirty="0" err="1" smtClean="0"/>
              <a:t>come</a:t>
            </a:r>
            <a:r>
              <a:rPr lang="nb-NO" dirty="0" smtClean="0"/>
              <a:t>!</a:t>
            </a:r>
          </a:p>
          <a:p>
            <a:r>
              <a:rPr lang="nb-NO" dirty="0" smtClean="0"/>
              <a:t>…..and </a:t>
            </a:r>
            <a:r>
              <a:rPr lang="nb-NO" dirty="0" err="1" smtClean="0"/>
              <a:t>the</a:t>
            </a:r>
            <a:r>
              <a:rPr lang="nb-NO" dirty="0" smtClean="0"/>
              <a:t> show must </a:t>
            </a:r>
            <a:r>
              <a:rPr lang="nb-NO" dirty="0" err="1" smtClean="0"/>
              <a:t>go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…full speed…..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4320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2308324"/>
          </a:xfrm>
        </p:spPr>
        <p:txBody>
          <a:bodyPr/>
          <a:lstStyle/>
          <a:p>
            <a:r>
              <a:rPr lang="nb-NO" dirty="0" err="1" smtClean="0"/>
              <a:t>Thank</a:t>
            </a:r>
            <a:r>
              <a:rPr lang="nb-NO" dirty="0" smtClean="0"/>
              <a:t> </a:t>
            </a:r>
            <a:r>
              <a:rPr lang="nb-NO" dirty="0" err="1" smtClean="0"/>
              <a:t>you</a:t>
            </a:r>
            <a:r>
              <a:rPr lang="nb-NO" dirty="0" smtClean="0"/>
              <a:t> </a:t>
            </a:r>
            <a:r>
              <a:rPr lang="nb-NO" dirty="0" smtClean="0">
                <a:sym typeface="Wingdings" panose="05000000000000000000" pitchFamily="2" charset="2"/>
              </a:rPr>
              <a:t></a:t>
            </a:r>
            <a:br>
              <a:rPr lang="nb-NO" dirty="0" smtClean="0">
                <a:sym typeface="Wingdings" panose="05000000000000000000" pitchFamily="2" charset="2"/>
              </a:rPr>
            </a:br>
            <a:r>
              <a:rPr lang="nb-NO" dirty="0">
                <a:sym typeface="Wingdings" panose="05000000000000000000" pitchFamily="2" charset="2"/>
              </a:rPr>
              <a:t/>
            </a:r>
            <a:br>
              <a:rPr lang="nb-NO" dirty="0">
                <a:sym typeface="Wingdings" panose="05000000000000000000" pitchFamily="2" charset="2"/>
              </a:rPr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15</a:t>
            </a:fld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750301" y="2787774"/>
            <a:ext cx="748029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To </a:t>
            </a:r>
            <a:r>
              <a:rPr lang="nb-NO" dirty="0" err="1" smtClean="0"/>
              <a:t>get</a:t>
            </a:r>
            <a:r>
              <a:rPr lang="nb-NO" dirty="0" smtClean="0"/>
              <a:t> in touch: mari.prestvik@uninett.no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827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3077766"/>
          </a:xfrm>
        </p:spPr>
        <p:txBody>
          <a:bodyPr/>
          <a:lstStyle/>
          <a:p>
            <a:r>
              <a:rPr lang="nb-NO" dirty="0" smtClean="0"/>
              <a:t>UNINETT 2018: </a:t>
            </a:r>
            <a:r>
              <a:rPr lang="en-US" dirty="0"/>
              <a:t>Post-establishment of the Government Agency for ICT Services in Research &amp; Education: </a:t>
            </a:r>
            <a:br>
              <a:rPr lang="en-US" dirty="0"/>
            </a:b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>
          <a:xfrm>
            <a:off x="750301" y="3651870"/>
            <a:ext cx="11542013" cy="4121825"/>
          </a:xfrm>
        </p:spPr>
        <p:txBody>
          <a:bodyPr>
            <a:normAutofit fontScale="55000" lnSpcReduction="20000"/>
          </a:bodyPr>
          <a:lstStyle/>
          <a:p>
            <a:r>
              <a:rPr lang="nb-NO" dirty="0" smtClean="0"/>
              <a:t>UNINETT </a:t>
            </a:r>
            <a:r>
              <a:rPr lang="nb-NO" dirty="0" err="1" smtClean="0"/>
              <a:t>transferred</a:t>
            </a:r>
            <a:r>
              <a:rPr lang="nb-NO" dirty="0" smtClean="0"/>
              <a:t> </a:t>
            </a:r>
            <a:r>
              <a:rPr lang="nb-NO" dirty="0" err="1" smtClean="0"/>
              <a:t>several</a:t>
            </a:r>
            <a:r>
              <a:rPr lang="nb-NO" dirty="0" smtClean="0"/>
              <a:t> services and </a:t>
            </a:r>
            <a:r>
              <a:rPr lang="nb-NO" dirty="0" smtClean="0"/>
              <a:t>32 </a:t>
            </a:r>
            <a:r>
              <a:rPr lang="nb-NO" dirty="0" err="1" smtClean="0"/>
              <a:t>employees</a:t>
            </a:r>
            <a:r>
              <a:rPr lang="nb-NO" dirty="0" smtClean="0"/>
              <a:t> to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 </a:t>
            </a:r>
            <a:r>
              <a:rPr lang="nb-NO" dirty="0" err="1" smtClean="0"/>
              <a:t>agency</a:t>
            </a:r>
            <a:r>
              <a:rPr lang="nb-NO" dirty="0" smtClean="0"/>
              <a:t>. No drama, </a:t>
            </a:r>
            <a:r>
              <a:rPr lang="nb-NO" dirty="0" err="1" smtClean="0"/>
              <a:t>but</a:t>
            </a:r>
            <a:r>
              <a:rPr lang="nb-NO" dirty="0" smtClean="0"/>
              <a:t> still </a:t>
            </a:r>
            <a:r>
              <a:rPr lang="nb-NO" dirty="0" err="1" smtClean="0"/>
              <a:t>quite</a:t>
            </a:r>
            <a:r>
              <a:rPr lang="nb-NO" dirty="0" smtClean="0"/>
              <a:t> a </a:t>
            </a:r>
            <a:r>
              <a:rPr lang="nb-NO" dirty="0" err="1" smtClean="0"/>
              <a:t>difference</a:t>
            </a:r>
            <a:endParaRPr lang="nb-NO" dirty="0" smtClean="0"/>
          </a:p>
          <a:p>
            <a:r>
              <a:rPr lang="nb-NO" dirty="0" smtClean="0"/>
              <a:t>UNINETT </a:t>
            </a:r>
            <a:r>
              <a:rPr lang="nb-NO" dirty="0" err="1" smtClean="0"/>
              <a:t>now</a:t>
            </a:r>
            <a:r>
              <a:rPr lang="nb-NO" dirty="0" smtClean="0"/>
              <a:t> has 55-60 </a:t>
            </a:r>
            <a:r>
              <a:rPr lang="nb-NO" dirty="0"/>
              <a:t>permanent </a:t>
            </a:r>
            <a:r>
              <a:rPr lang="nb-NO" dirty="0" err="1" smtClean="0"/>
              <a:t>employees</a:t>
            </a:r>
            <a:endParaRPr lang="nb-NO" dirty="0" smtClean="0"/>
          </a:p>
          <a:p>
            <a:r>
              <a:rPr lang="nb-NO" dirty="0" smtClean="0"/>
              <a:t>UNINETT is </a:t>
            </a:r>
            <a:r>
              <a:rPr lang="nb-NO" dirty="0" err="1" smtClean="0"/>
              <a:t>Norway’s</a:t>
            </a:r>
            <a:r>
              <a:rPr lang="nb-NO" dirty="0" smtClean="0"/>
              <a:t> NREN – </a:t>
            </a:r>
            <a:r>
              <a:rPr lang="nb-NO" dirty="0" err="1" smtClean="0"/>
              <a:t>no</a:t>
            </a:r>
            <a:r>
              <a:rPr lang="nb-NO" dirty="0" smtClean="0"/>
              <a:t> </a:t>
            </a:r>
            <a:r>
              <a:rPr lang="nb-NO" dirty="0" err="1" smtClean="0"/>
              <a:t>changes</a:t>
            </a:r>
            <a:r>
              <a:rPr lang="nb-NO" dirty="0" smtClean="0"/>
              <a:t> </a:t>
            </a:r>
            <a:r>
              <a:rPr lang="nb-NO" dirty="0" err="1" smtClean="0"/>
              <a:t>there</a:t>
            </a:r>
            <a:r>
              <a:rPr lang="nb-NO" dirty="0" smtClean="0"/>
              <a:t>!</a:t>
            </a:r>
          </a:p>
          <a:p>
            <a:r>
              <a:rPr lang="nb-NO" dirty="0" smtClean="0"/>
              <a:t>New </a:t>
            </a:r>
            <a:r>
              <a:rPr lang="nb-NO" dirty="0" err="1" smtClean="0"/>
              <a:t>focus</a:t>
            </a:r>
            <a:r>
              <a:rPr lang="nb-NO" dirty="0" smtClean="0"/>
              <a:t>: </a:t>
            </a:r>
            <a:r>
              <a:rPr lang="nb-NO" dirty="0" err="1" smtClean="0"/>
              <a:t>infrastructure</a:t>
            </a:r>
            <a:r>
              <a:rPr lang="nb-NO" dirty="0" smtClean="0"/>
              <a:t> and </a:t>
            </a:r>
            <a:r>
              <a:rPr lang="nb-NO" dirty="0" err="1" smtClean="0"/>
              <a:t>middleware</a:t>
            </a:r>
            <a:endParaRPr lang="nb-NO" dirty="0" smtClean="0"/>
          </a:p>
          <a:p>
            <a:r>
              <a:rPr lang="nb-NO" dirty="0" err="1" smtClean="0"/>
              <a:t>Strategy</a:t>
            </a:r>
            <a:r>
              <a:rPr lang="nb-NO" dirty="0" smtClean="0"/>
              <a:t> </a:t>
            </a:r>
            <a:r>
              <a:rPr lang="nb-NO" dirty="0" err="1" smtClean="0"/>
              <a:t>process</a:t>
            </a:r>
            <a:r>
              <a:rPr lang="nb-NO" dirty="0" smtClean="0"/>
              <a:t> </a:t>
            </a:r>
            <a:r>
              <a:rPr lang="nb-NO" dirty="0" err="1" smtClean="0"/>
              <a:t>started</a:t>
            </a:r>
            <a:r>
              <a:rPr lang="nb-NO" dirty="0" smtClean="0"/>
              <a:t> – </a:t>
            </a:r>
            <a:r>
              <a:rPr lang="nb-NO" dirty="0" err="1" smtClean="0"/>
              <a:t>will</a:t>
            </a:r>
            <a:r>
              <a:rPr lang="nb-NO" dirty="0" smtClean="0"/>
              <a:t> </a:t>
            </a:r>
            <a:r>
              <a:rPr lang="nb-NO" dirty="0" err="1" smtClean="0"/>
              <a:t>take</a:t>
            </a:r>
            <a:r>
              <a:rPr lang="nb-NO" dirty="0" smtClean="0"/>
              <a:t> time to </a:t>
            </a:r>
            <a:r>
              <a:rPr lang="nb-NO" dirty="0" err="1" smtClean="0"/>
              <a:t>conclude</a:t>
            </a:r>
            <a:r>
              <a:rPr lang="nb-NO" dirty="0" smtClean="0"/>
              <a:t>, </a:t>
            </a:r>
            <a:r>
              <a:rPr lang="nb-NO" dirty="0" err="1" smtClean="0"/>
              <a:t>will</a:t>
            </a:r>
            <a:r>
              <a:rPr lang="nb-NO" dirty="0" smtClean="0"/>
              <a:t> be </a:t>
            </a:r>
            <a:r>
              <a:rPr lang="nb-NO" dirty="0" err="1" smtClean="0"/>
              <a:t>coordinated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 </a:t>
            </a:r>
            <a:r>
              <a:rPr lang="nb-NO" dirty="0" err="1" smtClean="0"/>
              <a:t>agency</a:t>
            </a:r>
            <a:endParaRPr lang="nb-NO" dirty="0" smtClean="0"/>
          </a:p>
          <a:p>
            <a:r>
              <a:rPr lang="nb-NO" dirty="0" err="1"/>
              <a:t>P</a:t>
            </a:r>
            <a:r>
              <a:rPr lang="nb-NO" dirty="0" err="1" smtClean="0"/>
              <a:t>ortofolio</a:t>
            </a:r>
            <a:r>
              <a:rPr lang="nb-NO" dirty="0" smtClean="0"/>
              <a:t> </a:t>
            </a:r>
            <a:r>
              <a:rPr lang="nb-NO" dirty="0" err="1" smtClean="0"/>
              <a:t>now</a:t>
            </a:r>
            <a:r>
              <a:rPr lang="nb-NO" dirty="0" smtClean="0"/>
              <a:t> </a:t>
            </a:r>
            <a:r>
              <a:rPr lang="nb-NO" dirty="0" err="1" smtClean="0"/>
              <a:t>consists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:</a:t>
            </a:r>
          </a:p>
          <a:p>
            <a:pPr lvl="1"/>
            <a:r>
              <a:rPr lang="nb-NO" dirty="0" err="1" smtClean="0"/>
              <a:t>Infrastructure</a:t>
            </a:r>
            <a:r>
              <a:rPr lang="nb-NO" dirty="0" smtClean="0"/>
              <a:t> and </a:t>
            </a:r>
            <a:r>
              <a:rPr lang="nb-NO" dirty="0" err="1" smtClean="0"/>
              <a:t>middleware</a:t>
            </a:r>
            <a:endParaRPr lang="nb-NO" dirty="0" smtClean="0"/>
          </a:p>
          <a:p>
            <a:pPr lvl="1"/>
            <a:r>
              <a:rPr lang="nb-NO" dirty="0" err="1" smtClean="0"/>
              <a:t>Measuring</a:t>
            </a:r>
            <a:r>
              <a:rPr lang="nb-NO" dirty="0" smtClean="0"/>
              <a:t> and </a:t>
            </a:r>
            <a:r>
              <a:rPr lang="nb-NO" dirty="0" err="1" smtClean="0"/>
              <a:t>analysis</a:t>
            </a:r>
            <a:endParaRPr lang="nb-NO" dirty="0" smtClean="0"/>
          </a:p>
          <a:p>
            <a:pPr lvl="1"/>
            <a:r>
              <a:rPr lang="nb-NO" dirty="0" smtClean="0">
                <a:hlinkClick r:id="rId2"/>
              </a:rPr>
              <a:t>Services </a:t>
            </a:r>
            <a:r>
              <a:rPr lang="nb-NO" dirty="0" err="1" smtClean="0">
                <a:hlinkClick r:id="rId2"/>
              </a:rPr>
              <a:t>catalogue</a:t>
            </a:r>
            <a:endParaRPr lang="nb-NO" dirty="0" smtClean="0"/>
          </a:p>
          <a:p>
            <a:pPr lvl="1"/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316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1538883"/>
          </a:xfrm>
        </p:spPr>
        <p:txBody>
          <a:bodyPr/>
          <a:lstStyle/>
          <a:p>
            <a:r>
              <a:rPr lang="nb-NO" dirty="0" smtClean="0"/>
              <a:t>Communications</a:t>
            </a: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>
          <a:xfrm>
            <a:off x="750301" y="2211711"/>
            <a:ext cx="11542013" cy="1584176"/>
          </a:xfrm>
        </p:spPr>
        <p:txBody>
          <a:bodyPr>
            <a:normAutofit/>
          </a:bodyPr>
          <a:lstStyle/>
          <a:p>
            <a:pPr lvl="1"/>
            <a:r>
              <a:rPr lang="nb-NO" dirty="0" smtClean="0"/>
              <a:t>1,5 full time </a:t>
            </a:r>
            <a:r>
              <a:rPr lang="nb-NO" dirty="0" err="1" smtClean="0"/>
              <a:t>eqivalents</a:t>
            </a:r>
            <a:r>
              <a:rPr lang="nb-NO" dirty="0" smtClean="0"/>
              <a:t> (FTE) – (</a:t>
            </a:r>
            <a:r>
              <a:rPr lang="nb-NO" dirty="0" err="1" smtClean="0"/>
              <a:t>which</a:t>
            </a:r>
            <a:r>
              <a:rPr lang="nb-NO" dirty="0" smtClean="0"/>
              <a:t> </a:t>
            </a:r>
            <a:r>
              <a:rPr lang="nb-NO" dirty="0" err="1" smtClean="0"/>
              <a:t>feels</a:t>
            </a:r>
            <a:r>
              <a:rPr lang="nb-NO" dirty="0" smtClean="0"/>
              <a:t> like </a:t>
            </a:r>
            <a:r>
              <a:rPr lang="nb-NO" dirty="0" err="1" smtClean="0"/>
              <a:t>next</a:t>
            </a:r>
            <a:r>
              <a:rPr lang="nb-NO" dirty="0" smtClean="0"/>
              <a:t> to </a:t>
            </a:r>
            <a:r>
              <a:rPr lang="nb-NO" dirty="0" err="1" smtClean="0"/>
              <a:t>nothing</a:t>
            </a:r>
            <a:r>
              <a:rPr lang="nb-NO" dirty="0" smtClean="0"/>
              <a:t> for </a:t>
            </a:r>
            <a:r>
              <a:rPr lang="nb-NO" dirty="0" err="1" smtClean="0"/>
              <a:t>the</a:t>
            </a:r>
            <a:r>
              <a:rPr lang="nb-NO" dirty="0" smtClean="0"/>
              <a:t> time </a:t>
            </a:r>
            <a:r>
              <a:rPr lang="nb-NO" dirty="0" err="1" smtClean="0"/>
              <a:t>being</a:t>
            </a:r>
            <a:r>
              <a:rPr lang="nb-NO" dirty="0" smtClean="0"/>
              <a:t>…):</a:t>
            </a:r>
          </a:p>
          <a:p>
            <a:pPr lvl="2"/>
            <a:r>
              <a:rPr lang="nb-NO" dirty="0" smtClean="0"/>
              <a:t>Full time: Head </a:t>
            </a:r>
            <a:r>
              <a:rPr lang="nb-NO" dirty="0" err="1" smtClean="0"/>
              <a:t>of</a:t>
            </a:r>
            <a:r>
              <a:rPr lang="nb-NO" dirty="0" smtClean="0"/>
              <a:t> Communications: Mari. </a:t>
            </a:r>
            <a:r>
              <a:rPr lang="nb-NO" dirty="0" err="1" smtClean="0"/>
              <a:t>Worked</a:t>
            </a:r>
            <a:r>
              <a:rPr lang="nb-NO" dirty="0" smtClean="0"/>
              <a:t> at UNINETT for 8,5 </a:t>
            </a:r>
            <a:r>
              <a:rPr lang="nb-NO" dirty="0" err="1" smtClean="0"/>
              <a:t>years</a:t>
            </a:r>
            <a:endParaRPr lang="nb-NO" dirty="0" smtClean="0"/>
          </a:p>
          <a:p>
            <a:pPr lvl="2"/>
            <a:r>
              <a:rPr lang="nb-NO" dirty="0" smtClean="0"/>
              <a:t>Half-time</a:t>
            </a:r>
            <a:r>
              <a:rPr lang="nb-NO" dirty="0" smtClean="0"/>
              <a:t>: Silje. Journalist, summer </a:t>
            </a:r>
            <a:r>
              <a:rPr lang="nb-NO" dirty="0" err="1" smtClean="0"/>
              <a:t>job</a:t>
            </a:r>
            <a:r>
              <a:rPr lang="nb-NO" dirty="0" smtClean="0"/>
              <a:t> last summer, </a:t>
            </a:r>
            <a:r>
              <a:rPr lang="nb-NO" dirty="0" err="1" smtClean="0"/>
              <a:t>now</a:t>
            </a:r>
            <a:r>
              <a:rPr lang="nb-NO" dirty="0" smtClean="0"/>
              <a:t> </a:t>
            </a:r>
            <a:r>
              <a:rPr lang="nb-NO" dirty="0" err="1" smtClean="0"/>
              <a:t>hired</a:t>
            </a:r>
            <a:r>
              <a:rPr lang="nb-NO" dirty="0" smtClean="0"/>
              <a:t> part-time</a:t>
            </a:r>
          </a:p>
          <a:p>
            <a:pPr marL="1125537" lvl="2" indent="0">
              <a:buNone/>
            </a:pPr>
            <a:endParaRPr lang="nb-NO" dirty="0" smtClean="0"/>
          </a:p>
          <a:p>
            <a:pPr marL="748800" lvl="1" indent="0">
              <a:buNone/>
            </a:pP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3</a:t>
            </a:fld>
            <a:endParaRPr lang="nb-N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88" y="4073171"/>
            <a:ext cx="4432743" cy="43663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02" y="4073170"/>
            <a:ext cx="3398474" cy="436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8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1508105"/>
          </a:xfrm>
        </p:spPr>
        <p:txBody>
          <a:bodyPr/>
          <a:lstStyle/>
          <a:p>
            <a:r>
              <a:rPr lang="nb-NO" sz="4800" dirty="0" err="1" smtClean="0"/>
              <a:t>Communication</a:t>
            </a:r>
            <a:r>
              <a:rPr lang="nb-NO" sz="4800" dirty="0" smtClean="0"/>
              <a:t>: No stopping, full speed!</a:t>
            </a: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>
          <a:xfrm>
            <a:off x="750301" y="2575950"/>
            <a:ext cx="11542013" cy="5197745"/>
          </a:xfrm>
        </p:spPr>
        <p:txBody>
          <a:bodyPr>
            <a:normAutofit/>
          </a:bodyPr>
          <a:lstStyle/>
          <a:p>
            <a:pPr lvl="1"/>
            <a:r>
              <a:rPr lang="nb-NO" dirty="0" smtClean="0"/>
              <a:t>Main </a:t>
            </a:r>
            <a:r>
              <a:rPr lang="nb-NO" dirty="0" err="1" smtClean="0"/>
              <a:t>aim</a:t>
            </a:r>
            <a:r>
              <a:rPr lang="nb-NO" dirty="0" smtClean="0"/>
              <a:t> is to show </a:t>
            </a:r>
            <a:r>
              <a:rPr lang="nb-NO" dirty="0" err="1" smtClean="0"/>
              <a:t>results</a:t>
            </a:r>
            <a:r>
              <a:rPr lang="nb-NO" dirty="0" smtClean="0"/>
              <a:t>!</a:t>
            </a:r>
            <a:endParaRPr lang="nb-NO" dirty="0" smtClean="0"/>
          </a:p>
          <a:p>
            <a:pPr lvl="1"/>
            <a:r>
              <a:rPr lang="nb-NO" dirty="0" err="1" smtClean="0"/>
              <a:t>Since</a:t>
            </a:r>
            <a:r>
              <a:rPr lang="nb-NO" dirty="0" smtClean="0"/>
              <a:t> </a:t>
            </a:r>
            <a:r>
              <a:rPr lang="nb-NO" dirty="0" err="1" smtClean="0"/>
              <a:t>January</a:t>
            </a:r>
            <a:r>
              <a:rPr lang="nb-NO" dirty="0" smtClean="0"/>
              <a:t> 1, </a:t>
            </a:r>
            <a:r>
              <a:rPr lang="nb-NO" dirty="0" err="1" smtClean="0"/>
              <a:t>we</a:t>
            </a:r>
            <a:r>
              <a:rPr lang="nb-NO" dirty="0" smtClean="0"/>
              <a:t> have done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following</a:t>
            </a:r>
            <a:r>
              <a:rPr lang="nb-NO" dirty="0" smtClean="0"/>
              <a:t>:</a:t>
            </a:r>
          </a:p>
          <a:p>
            <a:pPr marL="1125537" lvl="2" indent="0">
              <a:buNone/>
            </a:pP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914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2277547"/>
          </a:xfrm>
        </p:spPr>
        <p:txBody>
          <a:bodyPr/>
          <a:lstStyle/>
          <a:p>
            <a:r>
              <a:rPr lang="nb-NO" sz="4800" dirty="0" err="1" smtClean="0"/>
              <a:t>External</a:t>
            </a:r>
            <a:r>
              <a:rPr lang="nb-NO" sz="4800" dirty="0" smtClean="0"/>
              <a:t> </a:t>
            </a:r>
            <a:r>
              <a:rPr lang="nb-NO" sz="4800" dirty="0" err="1" smtClean="0"/>
              <a:t>communication</a:t>
            </a:r>
            <a:r>
              <a:rPr lang="nb-NO" sz="4800" dirty="0"/>
              <a:t> </a:t>
            </a:r>
            <a:r>
              <a:rPr lang="nb-NO" sz="4800" dirty="0" smtClean="0"/>
              <a:t>(1)</a:t>
            </a:r>
            <a:br>
              <a:rPr lang="nb-NO" sz="4800" dirty="0" smtClean="0"/>
            </a:b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5</a:t>
            </a:fld>
            <a:endParaRPr lang="nb-N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68" y="2355726"/>
            <a:ext cx="4320480" cy="6053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6760" y="2355726"/>
            <a:ext cx="568863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Stopped</a:t>
            </a:r>
            <a:r>
              <a:rPr lang="nb-NO" dirty="0" smtClean="0"/>
              <a:t> </a:t>
            </a:r>
            <a:r>
              <a:rPr lang="nb-NO" dirty="0" err="1" smtClean="0"/>
              <a:t>producing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customer</a:t>
            </a:r>
            <a:r>
              <a:rPr lang="nb-NO" dirty="0" smtClean="0"/>
              <a:t> </a:t>
            </a:r>
            <a:r>
              <a:rPr lang="nb-NO" dirty="0" err="1" smtClean="0"/>
              <a:t>magazine</a:t>
            </a:r>
            <a:r>
              <a:rPr lang="nb-NO" dirty="0" smtClean="0"/>
              <a:t>. Too time-</a:t>
            </a:r>
            <a:r>
              <a:rPr lang="nb-NO" dirty="0" err="1" smtClean="0"/>
              <a:t>consuming</a:t>
            </a:r>
            <a:r>
              <a:rPr lang="nb-NO" dirty="0" smtClean="0"/>
              <a:t> at </a:t>
            </a:r>
            <a:r>
              <a:rPr lang="nb-NO" dirty="0" err="1" smtClean="0"/>
              <a:t>the</a:t>
            </a:r>
            <a:r>
              <a:rPr lang="nb-NO" dirty="0" smtClean="0"/>
              <a:t> moment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3997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2246769"/>
          </a:xfrm>
        </p:spPr>
        <p:txBody>
          <a:bodyPr/>
          <a:lstStyle/>
          <a:p>
            <a:r>
              <a:rPr lang="nb-NO" sz="4800" dirty="0" err="1" smtClean="0"/>
              <a:t>External</a:t>
            </a:r>
            <a:r>
              <a:rPr lang="nb-NO" sz="4800" dirty="0" smtClean="0"/>
              <a:t> </a:t>
            </a:r>
            <a:r>
              <a:rPr lang="nb-NO" sz="4800" dirty="0" err="1" smtClean="0"/>
              <a:t>communication</a:t>
            </a:r>
            <a:r>
              <a:rPr lang="nb-NO" sz="4800" dirty="0"/>
              <a:t> </a:t>
            </a:r>
            <a:r>
              <a:rPr lang="nb-NO" sz="4800" dirty="0" smtClean="0"/>
              <a:t>– (2) </a:t>
            </a:r>
            <a:r>
              <a:rPr lang="nb-NO" sz="4800" dirty="0" err="1" smtClean="0"/>
              <a:t>established</a:t>
            </a:r>
            <a:r>
              <a:rPr lang="nb-NO" sz="4800" dirty="0" smtClean="0"/>
              <a:t> </a:t>
            </a:r>
            <a:r>
              <a:rPr lang="nb-NO" sz="4800" dirty="0" err="1" smtClean="0"/>
              <a:t>the</a:t>
            </a:r>
            <a:r>
              <a:rPr lang="nb-NO" sz="4800" dirty="0" smtClean="0"/>
              <a:t> UNINETT </a:t>
            </a:r>
            <a:r>
              <a:rPr lang="nb-NO" sz="4800" dirty="0" err="1" smtClean="0"/>
              <a:t>blog</a:t>
            </a: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92" y="2945446"/>
            <a:ext cx="9832818" cy="553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2246769"/>
          </a:xfrm>
        </p:spPr>
        <p:txBody>
          <a:bodyPr/>
          <a:lstStyle/>
          <a:p>
            <a:r>
              <a:rPr lang="nb-NO" sz="4800" dirty="0" err="1" smtClean="0"/>
              <a:t>External</a:t>
            </a:r>
            <a:r>
              <a:rPr lang="nb-NO" sz="4800" dirty="0" smtClean="0"/>
              <a:t> </a:t>
            </a:r>
            <a:r>
              <a:rPr lang="nb-NO" sz="4800" dirty="0" err="1" smtClean="0"/>
              <a:t>communication</a:t>
            </a:r>
            <a:r>
              <a:rPr lang="nb-NO" sz="4800" dirty="0"/>
              <a:t> </a:t>
            </a:r>
            <a:r>
              <a:rPr lang="nb-NO" sz="4800" dirty="0" smtClean="0"/>
              <a:t>– (3) </a:t>
            </a:r>
            <a:r>
              <a:rPr lang="nb-NO" sz="4800" dirty="0" err="1" smtClean="0"/>
              <a:t>monthly</a:t>
            </a:r>
            <a:r>
              <a:rPr lang="nb-NO" sz="4800" dirty="0" smtClean="0"/>
              <a:t> </a:t>
            </a:r>
            <a:r>
              <a:rPr lang="nb-NO" sz="4800" dirty="0" err="1" smtClean="0"/>
              <a:t>distribution</a:t>
            </a:r>
            <a:r>
              <a:rPr lang="nb-NO" sz="4800" dirty="0" smtClean="0"/>
              <a:t> </a:t>
            </a:r>
            <a:r>
              <a:rPr lang="nb-NO" sz="4800" dirty="0" err="1" smtClean="0"/>
              <a:t>of</a:t>
            </a:r>
            <a:r>
              <a:rPr lang="nb-NO" sz="4800" dirty="0" smtClean="0"/>
              <a:t> </a:t>
            </a:r>
            <a:r>
              <a:rPr lang="nb-NO" sz="4800" dirty="0" err="1" smtClean="0"/>
              <a:t>official</a:t>
            </a:r>
            <a:r>
              <a:rPr lang="nb-NO" sz="4800" dirty="0" smtClean="0"/>
              <a:t> </a:t>
            </a:r>
            <a:r>
              <a:rPr lang="nb-NO" sz="4800" dirty="0" err="1" smtClean="0"/>
              <a:t>newsletter</a:t>
            </a: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7</a:t>
            </a:fld>
            <a:endParaRPr lang="nb-N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01" y="2859782"/>
            <a:ext cx="9581731" cy="538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4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2246769"/>
          </a:xfrm>
        </p:spPr>
        <p:txBody>
          <a:bodyPr/>
          <a:lstStyle/>
          <a:p>
            <a:r>
              <a:rPr lang="nb-NO" sz="4800" dirty="0" err="1" smtClean="0"/>
              <a:t>External</a:t>
            </a:r>
            <a:r>
              <a:rPr lang="nb-NO" sz="4800" dirty="0" smtClean="0"/>
              <a:t> </a:t>
            </a:r>
            <a:r>
              <a:rPr lang="nb-NO" sz="4800" dirty="0" err="1" smtClean="0"/>
              <a:t>communication</a:t>
            </a:r>
            <a:r>
              <a:rPr lang="nb-NO" sz="4800" dirty="0"/>
              <a:t> </a:t>
            </a:r>
            <a:r>
              <a:rPr lang="nb-NO" sz="4800" dirty="0" smtClean="0"/>
              <a:t>– (4) </a:t>
            </a:r>
            <a:r>
              <a:rPr lang="nb-NO" sz="4800" dirty="0" err="1" smtClean="0"/>
              <a:t>active</a:t>
            </a:r>
            <a:r>
              <a:rPr lang="nb-NO" sz="4800" dirty="0" smtClean="0"/>
              <a:t> </a:t>
            </a:r>
            <a:r>
              <a:rPr lang="nb-NO" sz="4800" dirty="0" err="1" smtClean="0"/>
              <a:t>use</a:t>
            </a:r>
            <a:r>
              <a:rPr lang="nb-NO" sz="4800" dirty="0" smtClean="0"/>
              <a:t> </a:t>
            </a:r>
            <a:r>
              <a:rPr lang="nb-NO" sz="4800" dirty="0" err="1" smtClean="0"/>
              <a:t>of</a:t>
            </a:r>
            <a:r>
              <a:rPr lang="nb-NO" sz="4800" dirty="0" smtClean="0"/>
              <a:t> </a:t>
            </a:r>
            <a:r>
              <a:rPr lang="nb-NO" sz="4800" dirty="0" err="1" smtClean="0"/>
              <a:t>social</a:t>
            </a:r>
            <a:r>
              <a:rPr lang="nb-NO" sz="4800" dirty="0" smtClean="0"/>
              <a:t> media </a:t>
            </a:r>
            <a:r>
              <a:rPr lang="nb-NO" sz="3200" dirty="0" smtClean="0"/>
              <a:t>(</a:t>
            </a:r>
            <a:r>
              <a:rPr lang="nb-NO" sz="3200" dirty="0" err="1" smtClean="0"/>
              <a:t>Facebook</a:t>
            </a:r>
            <a:r>
              <a:rPr lang="nb-NO" sz="3200" dirty="0" smtClean="0"/>
              <a:t>, </a:t>
            </a:r>
            <a:r>
              <a:rPr lang="nb-NO" sz="3200" dirty="0" err="1" smtClean="0"/>
              <a:t>Twitter</a:t>
            </a:r>
            <a:r>
              <a:rPr lang="nb-NO" sz="3200" dirty="0" smtClean="0"/>
              <a:t>, </a:t>
            </a:r>
            <a:r>
              <a:rPr lang="nb-NO" sz="3200" dirty="0" err="1" smtClean="0"/>
              <a:t>LinkedIn</a:t>
            </a:r>
            <a:r>
              <a:rPr lang="nb-NO" sz="3200" dirty="0" smtClean="0"/>
              <a:t>)</a:t>
            </a:r>
            <a:r>
              <a:rPr lang="en-US" dirty="0"/>
              <a:t/>
            </a:r>
            <a:br>
              <a:rPr lang="en-US" dirty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8</a:t>
            </a:fld>
            <a:endParaRPr lang="nb-N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01" y="2859782"/>
            <a:ext cx="9442896" cy="531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6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750301" y="1037067"/>
            <a:ext cx="11542014" cy="1231106"/>
          </a:xfrm>
        </p:spPr>
        <p:txBody>
          <a:bodyPr/>
          <a:lstStyle/>
          <a:p>
            <a:r>
              <a:rPr lang="nb-NO" sz="4800" dirty="0" err="1" smtClean="0"/>
              <a:t>External</a:t>
            </a:r>
            <a:r>
              <a:rPr lang="nb-NO" sz="4800" dirty="0" smtClean="0"/>
              <a:t> </a:t>
            </a:r>
            <a:r>
              <a:rPr lang="nb-NO" sz="4800" dirty="0" err="1" smtClean="0"/>
              <a:t>communication</a:t>
            </a:r>
            <a:r>
              <a:rPr lang="nb-NO" sz="4800" dirty="0"/>
              <a:t> </a:t>
            </a:r>
            <a:r>
              <a:rPr lang="nb-NO" sz="4800" dirty="0" smtClean="0"/>
              <a:t>– (5) </a:t>
            </a:r>
            <a:r>
              <a:rPr lang="nb-NO" sz="3200" dirty="0" err="1" smtClean="0"/>
              <a:t>organize</a:t>
            </a:r>
            <a:r>
              <a:rPr lang="nb-NO" sz="3200" dirty="0" smtClean="0"/>
              <a:t> </a:t>
            </a:r>
            <a:r>
              <a:rPr lang="nb-NO" sz="3200" dirty="0" err="1" smtClean="0"/>
              <a:t>national</a:t>
            </a:r>
            <a:r>
              <a:rPr lang="nb-NO" sz="3200" dirty="0" smtClean="0"/>
              <a:t> </a:t>
            </a:r>
            <a:r>
              <a:rPr lang="nb-NO" sz="3200" dirty="0" err="1" smtClean="0"/>
              <a:t>conferences</a:t>
            </a:r>
            <a:r>
              <a:rPr lang="nb-NO" sz="3200" dirty="0" smtClean="0"/>
              <a:t>, seminars, </a:t>
            </a:r>
            <a:r>
              <a:rPr lang="nb-NO" sz="3200" dirty="0" err="1" smtClean="0"/>
              <a:t>worskhops</a:t>
            </a:r>
            <a:endParaRPr lang="nb-NO" sz="3200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E548F1-6D36-4902-B57A-69A845AA9B7E}" type="slidenum">
              <a:rPr lang="nb-NO" smtClean="0"/>
              <a:pPr/>
              <a:t>9</a:t>
            </a:fld>
            <a:endParaRPr lang="nb-N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01" y="2499742"/>
            <a:ext cx="7814071" cy="586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9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Egendefinert 4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F58220"/>
      </a:accent1>
      <a:accent2>
        <a:srgbClr val="46C1BE"/>
      </a:accent2>
      <a:accent3>
        <a:srgbClr val="006C48"/>
      </a:accent3>
      <a:accent4>
        <a:srgbClr val="90CEF1"/>
      </a:accent4>
      <a:accent5>
        <a:srgbClr val="ED1B34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85CC1D06-0542-4B31-ACF8-54714D7F4203}"/>
    </a:ext>
  </a:extLst>
</a:theme>
</file>

<file path=ppt/theme/theme2.xml><?xml version="1.0" encoding="utf-8"?>
<a:theme xmlns:a="http://schemas.openxmlformats.org/drawingml/2006/main" name="Rød">
  <a:themeElements>
    <a:clrScheme name="Uninett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ED1B34"/>
      </a:accent1>
      <a:accent2>
        <a:srgbClr val="46C1BE"/>
      </a:accent2>
      <a:accent3>
        <a:srgbClr val="006C48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460A9CB4-ECD8-4158-B7FC-DE2150AAA838}"/>
    </a:ext>
  </a:extLst>
</a:theme>
</file>

<file path=ppt/theme/theme3.xml><?xml version="1.0" encoding="utf-8"?>
<a:theme xmlns:a="http://schemas.openxmlformats.org/drawingml/2006/main" name="Lilla">
  <a:themeElements>
    <a:clrScheme name="Egendefinert 5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252379"/>
      </a:accent1>
      <a:accent2>
        <a:srgbClr val="46C1BE"/>
      </a:accent2>
      <a:accent3>
        <a:srgbClr val="006C48"/>
      </a:accent3>
      <a:accent4>
        <a:srgbClr val="90CEF1"/>
      </a:accent4>
      <a:accent5>
        <a:srgbClr val="F58220"/>
      </a:accent5>
      <a:accent6>
        <a:srgbClr val="ED1B34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41597275-E713-46E7-9F72-F335C3F34D78}"/>
    </a:ext>
  </a:extLst>
</a:theme>
</file>

<file path=ppt/theme/theme4.xml><?xml version="1.0" encoding="utf-8"?>
<a:theme xmlns:a="http://schemas.openxmlformats.org/drawingml/2006/main" name="Blå">
  <a:themeElements>
    <a:clrScheme name="Egendefinert 6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90CEF1"/>
      </a:accent1>
      <a:accent2>
        <a:srgbClr val="46C1BE"/>
      </a:accent2>
      <a:accent3>
        <a:srgbClr val="006C48"/>
      </a:accent3>
      <a:accent4>
        <a:srgbClr val="ED1B34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D72DCF02-7AC6-45E6-9733-AA1445EC49C3}"/>
    </a:ext>
  </a:extLst>
</a:theme>
</file>

<file path=ppt/theme/theme5.xml><?xml version="1.0" encoding="utf-8"?>
<a:theme xmlns:a="http://schemas.openxmlformats.org/drawingml/2006/main" name="Turkis">
  <a:themeElements>
    <a:clrScheme name="Egendefinert 7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46C1BE"/>
      </a:accent1>
      <a:accent2>
        <a:srgbClr val="ED1B34"/>
      </a:accent2>
      <a:accent3>
        <a:srgbClr val="006C48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9A3D2786-813F-48C3-A39D-6E089BA63F65}"/>
    </a:ext>
  </a:extLst>
</a:theme>
</file>

<file path=ppt/theme/theme6.xml><?xml version="1.0" encoding="utf-8"?>
<a:theme xmlns:a="http://schemas.openxmlformats.org/drawingml/2006/main" name="Grønn">
  <a:themeElements>
    <a:clrScheme name="Egendefinert 8">
      <a:dk1>
        <a:sysClr val="windowText" lastClr="000000"/>
      </a:dk1>
      <a:lt1>
        <a:sysClr val="window" lastClr="FFFFFF"/>
      </a:lt1>
      <a:dk2>
        <a:srgbClr val="F58220"/>
      </a:dk2>
      <a:lt2>
        <a:srgbClr val="90CEF1"/>
      </a:lt2>
      <a:accent1>
        <a:srgbClr val="006C48"/>
      </a:accent1>
      <a:accent2>
        <a:srgbClr val="46C1BE"/>
      </a:accent2>
      <a:accent3>
        <a:srgbClr val="ED1B34"/>
      </a:accent3>
      <a:accent4>
        <a:srgbClr val="90CEF1"/>
      </a:accent4>
      <a:accent5>
        <a:srgbClr val="F58220"/>
      </a:accent5>
      <a:accent6>
        <a:srgbClr val="252379"/>
      </a:accent6>
      <a:hlink>
        <a:srgbClr val="ED1B34"/>
      </a:hlink>
      <a:folHlink>
        <a:srgbClr val="252379"/>
      </a:folHlink>
    </a:clrScheme>
    <a:fontScheme name="Trebuchet M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al.potx" id="{FA58D078-8F91-43B5-89EC-217851862FC4}" vid="{D6557B82-CD98-46AC-B8A0-D8C70C3E0C7F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PPT_mal</Template>
  <TotalTime>0</TotalTime>
  <Words>407</Words>
  <Application>Microsoft Office PowerPoint</Application>
  <PresentationFormat>Custom</PresentationFormat>
  <Paragraphs>61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Trebuchet MS</vt:lpstr>
      <vt:lpstr>Wingdings</vt:lpstr>
      <vt:lpstr>blank</vt:lpstr>
      <vt:lpstr>Rød</vt:lpstr>
      <vt:lpstr>Lilla</vt:lpstr>
      <vt:lpstr>Blå</vt:lpstr>
      <vt:lpstr>Turkis</vt:lpstr>
      <vt:lpstr>Grønn</vt:lpstr>
      <vt:lpstr>UNINETT 2018</vt:lpstr>
      <vt:lpstr>UNINETT 2018: Post-establishment of the Government Agency for ICT Services in Research &amp; Education:  </vt:lpstr>
      <vt:lpstr>Communications </vt:lpstr>
      <vt:lpstr>Communication: No stopping, full speed! </vt:lpstr>
      <vt:lpstr>External communication (1)  </vt:lpstr>
      <vt:lpstr>External communication – (2) established the UNINETT blog </vt:lpstr>
      <vt:lpstr>External communication – (3) monthly distribution of official newsletter </vt:lpstr>
      <vt:lpstr>External communication – (4) active use of social media (Facebook, Twitter, LinkedIn) </vt:lpstr>
      <vt:lpstr>External communication – (5) organize national conferences, seminars, worskhops</vt:lpstr>
      <vt:lpstr>Internal communication (1) - organised «strategic coffee breaks» for all employees: main aim to get everyone involved in the ongoing strategy process.   </vt:lpstr>
      <vt:lpstr>Internal communications (2):  extra general assemblies and workshops Aim: to minimize the gap between the management team and the employees. Build bridges between board, management team, employees</vt:lpstr>
      <vt:lpstr>Internal communications (3): frequent updates on the intranet: «what’s new, what’s going on?»</vt:lpstr>
      <vt:lpstr>Internal communications (4): support the executives</vt:lpstr>
      <vt:lpstr>Further plans 2018:</vt:lpstr>
      <vt:lpstr>Thank you   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UNINETT 2018</dc:title>
  <dc:creator>Mari Prestvik</dc:creator>
  <cp:lastModifiedBy>Mari Prestvik</cp:lastModifiedBy>
  <cp:revision>40</cp:revision>
  <dcterms:created xsi:type="dcterms:W3CDTF">2018-03-12T07:51:58Z</dcterms:created>
  <dcterms:modified xsi:type="dcterms:W3CDTF">2018-03-12T20:57:50Z</dcterms:modified>
</cp:coreProperties>
</file>