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theme/theme6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8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6"/>
    <p:sldMasterId id="2147483673" r:id="rId7"/>
    <p:sldMasterId id="2147483684" r:id="rId8"/>
    <p:sldMasterId id="2147483691" r:id="rId9"/>
    <p:sldMasterId id="2147483693" r:id="rId10"/>
    <p:sldMasterId id="2147483698" r:id="rId11"/>
    <p:sldMasterId id="2147483704" r:id="rId12"/>
    <p:sldMasterId id="2147483718" r:id="rId13"/>
    <p:sldMasterId id="2147483727" r:id="rId14"/>
  </p:sldMasterIdLst>
  <p:notesMasterIdLst>
    <p:notesMasterId r:id="rId26"/>
  </p:notesMasterIdLst>
  <p:handoutMasterIdLst>
    <p:handoutMasterId r:id="rId27"/>
  </p:handoutMasterIdLst>
  <p:sldIdLst>
    <p:sldId id="294" r:id="rId15"/>
    <p:sldId id="286" r:id="rId16"/>
    <p:sldId id="288" r:id="rId17"/>
    <p:sldId id="287" r:id="rId18"/>
    <p:sldId id="289" r:id="rId19"/>
    <p:sldId id="291" r:id="rId20"/>
    <p:sldId id="296" r:id="rId21"/>
    <p:sldId id="292" r:id="rId22"/>
    <p:sldId id="295" r:id="rId23"/>
    <p:sldId id="293" r:id="rId24"/>
    <p:sldId id="274" r:id="rId25"/>
  </p:sldIdLst>
  <p:sldSz cx="9144000" cy="5143500" type="screen16x9"/>
  <p:notesSz cx="6797675" cy="9928225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Haymon-Collins" initials="RH" lastIdx="16" clrIdx="0">
    <p:extLst>
      <p:ext uri="{19B8F6BF-5375-455C-9EA6-DF929625EA0E}">
        <p15:presenceInfo xmlns:p15="http://schemas.microsoft.com/office/powerpoint/2012/main" userId="S-1-5-21-895132487-3713010544-511313847-1250" providerId="AD"/>
      </p:ext>
    </p:extLst>
  </p:cmAuthor>
  <p:cmAuthor id="2" name="Damian Vicary" initials="DV" lastIdx="13" clrIdx="1">
    <p:extLst>
      <p:ext uri="{19B8F6BF-5375-455C-9EA6-DF929625EA0E}">
        <p15:presenceInfo xmlns:p15="http://schemas.microsoft.com/office/powerpoint/2012/main" userId="S-1-5-21-895132487-3713010544-511313847-21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3934"/>
    <a:srgbClr val="0098C1"/>
    <a:srgbClr val="A8295F"/>
    <a:srgbClr val="B71A8B"/>
    <a:srgbClr val="FFFFFF"/>
    <a:srgbClr val="000000"/>
    <a:srgbClr val="2C3841"/>
    <a:srgbClr val="458557"/>
    <a:srgbClr val="9BA7B0"/>
    <a:srgbClr val="B9C9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7" autoAdjust="0"/>
    <p:restoredTop sz="86998" autoAdjust="0"/>
  </p:normalViewPr>
  <p:slideViewPr>
    <p:cSldViewPr snapToGrid="0">
      <p:cViewPr>
        <p:scale>
          <a:sx n="77" d="100"/>
          <a:sy n="77" d="100"/>
        </p:scale>
        <p:origin x="858" y="1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80" d="100"/>
          <a:sy n="180" d="100"/>
        </p:scale>
        <p:origin x="1794" y="-271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3.xml"/><Relationship Id="rId13" Type="http://schemas.openxmlformats.org/officeDocument/2006/relationships/slideMaster" Target="slideMasters/slideMaster8.xml"/><Relationship Id="rId18" Type="http://schemas.openxmlformats.org/officeDocument/2006/relationships/slide" Target="slides/slide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2.xml"/><Relationship Id="rId12" Type="http://schemas.openxmlformats.org/officeDocument/2006/relationships/slideMaster" Target="slideMasters/slideMaster7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Master" Target="slideMasters/slideMaster6.xml"/><Relationship Id="rId24" Type="http://schemas.openxmlformats.org/officeDocument/2006/relationships/slide" Target="slides/slide10.xml"/><Relationship Id="rId32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commentAuthors" Target="commentAuthors.xml"/><Relationship Id="rId10" Type="http://schemas.openxmlformats.org/officeDocument/2006/relationships/slideMaster" Target="slideMasters/slideMaster5.xml"/><Relationship Id="rId19" Type="http://schemas.openxmlformats.org/officeDocument/2006/relationships/slide" Target="slides/slide5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4.xml"/><Relationship Id="rId14" Type="http://schemas.openxmlformats.org/officeDocument/2006/relationships/slideMaster" Target="slideMasters/slideMaster9.xml"/><Relationship Id="rId22" Type="http://schemas.openxmlformats.org/officeDocument/2006/relationships/slide" Target="slides/slide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>
            <a:cxnSpLocks/>
          </p:cNvCxnSpPr>
          <p:nvPr/>
        </p:nvCxnSpPr>
        <p:spPr>
          <a:xfrm>
            <a:off x="347318" y="899013"/>
            <a:ext cx="6066167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2013_Jisc_Logo_RGB300(19.5mm)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19" y="275302"/>
            <a:ext cx="673722" cy="429963"/>
          </a:xfrm>
          <a:prstGeom prst="rect">
            <a:avLst/>
          </a:prstGeom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291787" y="273613"/>
            <a:ext cx="3121697" cy="498135"/>
          </a:xfrm>
          <a:prstGeom prst="rect">
            <a:avLst/>
          </a:prstGeom>
        </p:spPr>
        <p:txBody>
          <a:bodyPr vert="horz" lIns="0" tIns="0" rIns="0" bIns="0" rtlCol="0" anchor="t" anchorCtr="0"/>
          <a:lstStyle/>
          <a:p>
            <a:pPr algn="r"/>
            <a:r>
              <a:rPr lang="en-GB" sz="1000"/>
              <a:t>Title of presentation (Insert &gt; Header &amp; Footer &gt; Notes and Handouts &gt; Header &gt; Apply to all)</a:t>
            </a: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347318" y="273613"/>
            <a:ext cx="6066167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3"/>
          </p:nvPr>
        </p:nvSpPr>
        <p:spPr>
          <a:xfrm>
            <a:off x="3467825" y="9714684"/>
            <a:ext cx="2945659" cy="150377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defRPr sz="1200"/>
            </a:lvl1pPr>
          </a:lstStyle>
          <a:p>
            <a:fld id="{1D5C8E73-0984-4EF3-A086-A5742340CAED}" type="slidenum">
              <a:rPr lang="en-GB" sz="900" smtClean="0"/>
              <a:t>‹#›</a:t>
            </a:fld>
            <a:endParaRPr lang="en-GB" sz="900"/>
          </a:p>
        </p:txBody>
      </p:sp>
      <p:sp>
        <p:nvSpPr>
          <p:cNvPr id="11" name="Date Placeholder 10"/>
          <p:cNvSpPr>
            <a:spLocks noGrp="1"/>
          </p:cNvSpPr>
          <p:nvPr>
            <p:ph type="dt" sz="quarter" idx="1"/>
          </p:nvPr>
        </p:nvSpPr>
        <p:spPr>
          <a:xfrm>
            <a:off x="346128" y="9714684"/>
            <a:ext cx="2945659" cy="138499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spAutoFit/>
          </a:bodyPr>
          <a:lstStyle>
            <a:lvl1pPr algn="r">
              <a:defRPr sz="1200"/>
            </a:lvl1pPr>
          </a:lstStyle>
          <a:p>
            <a:pPr algn="l"/>
            <a:fld id="{B4856E89-362F-4293-8162-B44EC69A6A57}" type="datetime1">
              <a:rPr lang="en-GB" sz="900" smtClean="0"/>
              <a:t>10/03/2018</a:t>
            </a:fld>
            <a:endParaRPr lang="en-GB" sz="900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346128" y="9714684"/>
            <a:ext cx="6066167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1379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47318" y="9750052"/>
            <a:ext cx="2945659" cy="1503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algn="l">
              <a:defRPr sz="900"/>
            </a:lvl1pPr>
          </a:lstStyle>
          <a:p>
            <a:fld id="{886D6E07-2A28-4C5D-AA7B-EA705A0B9C24}" type="datetime1">
              <a:rPr lang="en-GB" smtClean="0"/>
              <a:t>10/03/2018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2163" y="665163"/>
            <a:ext cx="5213350" cy="2933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47318" y="3811948"/>
            <a:ext cx="6066167" cy="487524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467825" y="9748423"/>
            <a:ext cx="2945659" cy="1503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algn="r">
              <a:defRPr lang="en-GB" sz="900" smtClean="0"/>
            </a:lvl1pPr>
          </a:lstStyle>
          <a:p>
            <a:fld id="{059CA28E-C823-46A7-ACC3-740ED2E57C5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3" name="Header Placeholder 12"/>
          <p:cNvSpPr>
            <a:spLocks noGrp="1"/>
          </p:cNvSpPr>
          <p:nvPr>
            <p:ph type="hdr" sz="quarter"/>
          </p:nvPr>
        </p:nvSpPr>
        <p:spPr>
          <a:xfrm>
            <a:off x="3467825" y="0"/>
            <a:ext cx="2945659" cy="498135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000"/>
            </a:lvl1pPr>
          </a:lstStyle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347318" y="9750051"/>
            <a:ext cx="6066167" cy="0"/>
          </a:xfrm>
          <a:prstGeom prst="line">
            <a:avLst/>
          </a:prstGeom>
          <a:ln w="6350">
            <a:solidFill>
              <a:srgbClr val="2C3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694420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108000" indent="-108000" algn="l" defTabSz="685800" rtl="0" eaLnBrk="1" latinLnBrk="0" hangingPunct="1">
      <a:lnSpc>
        <a:spcPct val="90000"/>
      </a:lnSpc>
      <a:spcBef>
        <a:spcPts val="450"/>
      </a:spcBef>
      <a:buClr>
        <a:schemeClr val="accent1"/>
      </a:buClr>
      <a:buSzPct val="120000"/>
      <a:buFont typeface="Corbel" panose="020B0503020204020204" pitchFamily="34" charset="0"/>
      <a:buChar char="»"/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16000" indent="-108000" algn="l" defTabSz="685800" rtl="0" eaLnBrk="1" latinLnBrk="0" hangingPunct="1">
      <a:lnSpc>
        <a:spcPct val="90000"/>
      </a:lnSpc>
      <a:spcBef>
        <a:spcPts val="450"/>
      </a:spcBef>
      <a:buClr>
        <a:schemeClr val="accent1"/>
      </a:buClr>
      <a:buSzPct val="120000"/>
      <a:buFont typeface="Corbel" panose="020B0503020204020204" pitchFamily="34" charset="0"/>
      <a:buChar char="›"/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324000" indent="-108000" algn="l" defTabSz="685800" rtl="0" eaLnBrk="1" latinLnBrk="0" hangingPunct="1">
      <a:lnSpc>
        <a:spcPct val="90000"/>
      </a:lnSpc>
      <a:spcBef>
        <a:spcPts val="450"/>
      </a:spcBef>
      <a:buClr>
        <a:schemeClr val="accent1"/>
      </a:buClr>
      <a:buSzPct val="120000"/>
      <a:buFont typeface="Corbel" panose="020B0503020204020204" pitchFamily="34" charset="0"/>
      <a:buChar char="–"/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432000" indent="-108000" algn="l" defTabSz="685800" rtl="0" eaLnBrk="1" latinLnBrk="0" hangingPunct="1">
      <a:lnSpc>
        <a:spcPct val="90000"/>
      </a:lnSpc>
      <a:buClr>
        <a:schemeClr val="accent1"/>
      </a:buClr>
      <a:buSzPct val="120000"/>
      <a:buFont typeface="Corbel" panose="020B0503020204020204" pitchFamily="34" charset="0"/>
      <a:buChar char="–"/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540000" indent="-108000" algn="l" defTabSz="685800" rtl="0" eaLnBrk="1" latinLnBrk="0" hangingPunct="1">
      <a:lnSpc>
        <a:spcPct val="90000"/>
      </a:lnSpc>
      <a:buClr>
        <a:schemeClr val="accent1"/>
      </a:buClr>
      <a:buSzPct val="120000"/>
      <a:buFont typeface="Corbel" panose="020B0503020204020204" pitchFamily="34" charset="0"/>
      <a:buChar char="–"/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8000" lvl="1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C5D0828-34F3-475F-9313-7A6D79F055A3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2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392212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E528DC32-126F-4E15-B3F8-069E60AF5362}" type="datetime1">
              <a:rPr lang="en-GB" smtClean="0"/>
              <a:t>10/03/2018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/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944502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E33DA53-E5ED-4EFA-A713-933DAD541473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3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2904846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9000"/>
              </a:lnSpc>
              <a:buNone/>
            </a:pP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4436D9F-7796-46A6-A5AD-F4C9AED3C070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4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6226074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9B15294E-10D6-4C26-BF1D-F56D2CA0FC23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5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957048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F28D1E7-15E3-4E2F-A071-012576077F8B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6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90192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F28D1E7-15E3-4E2F-A071-012576077F8B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7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26985009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1B03E9C-B64A-46FE-8988-6249FFBEBD96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8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10961424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51B03E9C-B64A-46FE-8988-6249FFBEBD96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9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22756444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46EBEE0-0C84-4283-A3D7-5091033A592B}" type="datetime1">
              <a:rPr lang="en-GB" smtClean="0">
                <a:solidFill>
                  <a:srgbClr val="2C3841"/>
                </a:solidFill>
              </a:rPr>
              <a:t>10/03/2018</a:t>
            </a:fld>
            <a:endParaRPr lang="en-GB">
              <a:solidFill>
                <a:srgbClr val="2C384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9CA28E-C823-46A7-ACC3-740ED2E57C53}" type="slidenum">
              <a:rPr>
                <a:solidFill>
                  <a:srgbClr val="2C3841"/>
                </a:solidFill>
              </a:rPr>
              <a:pPr/>
              <a:t>10</a:t>
            </a:fld>
            <a:endParaRPr dirty="0">
              <a:solidFill>
                <a:srgbClr val="2C3841"/>
              </a:solidFill>
            </a:endParaRPr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GB">
                <a:solidFill>
                  <a:srgbClr val="2C3841"/>
                </a:solidFill>
              </a:rPr>
              <a:t>Title of presentation (Insert &gt; Header &amp; Footer &gt; Notes and Handouts &gt; Header &gt; Apply to all)</a:t>
            </a:r>
          </a:p>
        </p:txBody>
      </p:sp>
    </p:spTree>
    <p:extLst>
      <p:ext uri="{BB962C8B-B14F-4D97-AF65-F5344CB8AC3E}">
        <p14:creationId xmlns:p14="http://schemas.microsoft.com/office/powerpoint/2010/main" val="3978842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isc.ac.uk/" TargetMode="External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9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CCD82C7-F85C-4F76-A946-0F00A5951C88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57667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Cover (Placehold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714500"/>
            <a:ext cx="9143999" cy="6858000"/>
          </a:xfrm>
          <a:prstGeom prst="rect">
            <a:avLst/>
          </a:prstGeom>
        </p:spPr>
      </p:pic>
      <p:pic>
        <p:nvPicPr>
          <p:cNvPr id="13" name="Picture 12" descr="2013_Jisc_Logo_RGB300(26mm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467"/>
            <a:ext cx="935738" cy="545593"/>
          </a:xfrm>
          <a:prstGeom prst="rect">
            <a:avLst/>
          </a:prstGeom>
        </p:spPr>
      </p:pic>
      <p:sp>
        <p:nvSpPr>
          <p:cNvPr id="18" name="Rectangle 9"/>
          <p:cNvSpPr>
            <a:spLocks noChangeArrowheads="1"/>
          </p:cNvSpPr>
          <p:nvPr userDrawn="1"/>
        </p:nvSpPr>
        <p:spPr bwMode="auto">
          <a:xfrm>
            <a:off x="1253606" y="3327513"/>
            <a:ext cx="7890394" cy="900000"/>
          </a:xfrm>
          <a:prstGeom prst="rect">
            <a:avLst/>
          </a:prstGeom>
          <a:solidFill>
            <a:srgbClr val="E04A1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auto">
          <a:xfrm>
            <a:off x="1" y="3255963"/>
            <a:ext cx="1150937" cy="900113"/>
          </a:xfrm>
          <a:prstGeom prst="rect">
            <a:avLst/>
          </a:prstGeom>
          <a:solidFill>
            <a:srgbClr val="E04A10"/>
          </a:solidFill>
          <a:ln>
            <a:noFill/>
          </a:ln>
          <a:effectLst/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Parallelogram 19"/>
          <p:cNvSpPr/>
          <p:nvPr userDrawn="1"/>
        </p:nvSpPr>
        <p:spPr>
          <a:xfrm rot="16200000">
            <a:off x="719139" y="3687763"/>
            <a:ext cx="971550" cy="107950"/>
          </a:xfrm>
          <a:prstGeom prst="parallelogram">
            <a:avLst>
              <a:gd name="adj" fmla="val 64812"/>
            </a:avLst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226219" y="3538059"/>
            <a:ext cx="781844" cy="149704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0C5CC3-2E6D-4959-B209-C27016668F37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368425" y="3872899"/>
            <a:ext cx="6624638" cy="193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216000" indent="0">
              <a:buNone/>
              <a:defRPr sz="1050"/>
            </a:lvl2pPr>
            <a:lvl3pPr marL="432000" indent="0">
              <a:buNone/>
              <a:defRPr sz="1050"/>
            </a:lvl3pPr>
            <a:lvl4pPr marL="648000" indent="0">
              <a:buNone/>
              <a:defRPr sz="1050"/>
            </a:lvl4pPr>
            <a:lvl5pPr marL="864000" indent="0">
              <a:buNone/>
              <a:defRPr sz="1050"/>
            </a:lvl5pPr>
          </a:lstStyle>
          <a:p>
            <a:pPr lvl="0"/>
            <a:r>
              <a:rPr lang="en-GB" noProof="0" dirty="0"/>
              <a:t>Click to add 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2825779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hutterstock_129615650_handphone(tomedit3)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-1" b="18371"/>
          <a:stretch/>
        </p:blipFill>
        <p:spPr>
          <a:xfrm>
            <a:off x="4571999" y="898845"/>
            <a:ext cx="4350543" cy="4244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17257" y="3721843"/>
            <a:ext cx="943068" cy="297000"/>
            <a:chOff x="3448050" y="5069250"/>
            <a:chExt cx="5467350" cy="396000"/>
          </a:xfrm>
        </p:grpSpPr>
        <p:sp>
          <p:nvSpPr>
            <p:cNvPr id="12" name="TextBox 11"/>
            <p:cNvSpPr txBox="1"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/>
            <a:p>
              <a:r>
                <a:rPr lang="en-GB" sz="1800" b="1" noProof="0" dirty="0">
                  <a:solidFill>
                    <a:schemeClr val="accent1"/>
                  </a:solidFill>
                </a:rPr>
                <a:t>jisc.ac.uk</a:t>
              </a:r>
            </a:p>
          </p:txBody>
        </p:sp>
        <p:sp>
          <p:nvSpPr>
            <p:cNvPr id="13" name="Rectangle 12">
              <a:hlinkClick r:id="rId3"/>
            </p:cNvPr>
            <p:cNvSpPr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013" noProof="0" dirty="0"/>
            </a:p>
          </p:txBody>
        </p:sp>
      </p:grpSp>
      <p:sp>
        <p:nvSpPr>
          <p:cNvPr id="1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15901" y="879475"/>
            <a:ext cx="410368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name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215901" y="1190992"/>
            <a:ext cx="410368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job title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215901" y="1805567"/>
            <a:ext cx="410368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Click to add email@jisc.ac.uk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215902" y="2250192"/>
            <a:ext cx="4608511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 userDrawn="1"/>
        </p:nvSpPr>
        <p:spPr>
          <a:xfrm>
            <a:off x="215901" y="2405385"/>
            <a:ext cx="4103687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800" noProof="0" dirty="0"/>
              <a:t>One Castlepark Tower Hill Bristol BS2 0JA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215900" y="3385092"/>
            <a:ext cx="3046837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800" b="1" noProof="0" dirty="0">
                <a:solidFill>
                  <a:schemeClr val="accent1"/>
                </a:solidFill>
              </a:rPr>
              <a:t>customerservices@jisc.ac.uk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15900" y="2744660"/>
            <a:ext cx="1528303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020 3697 5800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74256F17-397E-4784-B0E9-51FAC7F51808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647391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Address + CC-BY-NC-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shutterstock_129615650_handphone(tomedit3)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9" t="-1" b="18371"/>
          <a:stretch/>
        </p:blipFill>
        <p:spPr>
          <a:xfrm>
            <a:off x="4571999" y="898845"/>
            <a:ext cx="4350543" cy="42446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17257" y="3721843"/>
            <a:ext cx="943068" cy="297000"/>
            <a:chOff x="3448050" y="5069250"/>
            <a:chExt cx="5467350" cy="396000"/>
          </a:xfrm>
        </p:grpSpPr>
        <p:sp>
          <p:nvSpPr>
            <p:cNvPr id="12" name="TextBox 11"/>
            <p:cNvSpPr txBox="1"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/>
            <a:p>
              <a:r>
                <a:rPr lang="en-GB" sz="1800" b="1" noProof="0" dirty="0">
                  <a:solidFill>
                    <a:schemeClr val="accent1"/>
                  </a:solidFill>
                </a:rPr>
                <a:t>jisc.ac.uk</a:t>
              </a:r>
            </a:p>
          </p:txBody>
        </p:sp>
        <p:sp>
          <p:nvSpPr>
            <p:cNvPr id="13" name="Rectangle 12">
              <a:hlinkClick r:id="rId3"/>
            </p:cNvPr>
            <p:cNvSpPr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013" noProof="0" dirty="0"/>
            </a:p>
          </p:txBody>
        </p:sp>
      </p:grpSp>
      <p:sp>
        <p:nvSpPr>
          <p:cNvPr id="1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15901" y="879475"/>
            <a:ext cx="410368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name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215901" y="1190992"/>
            <a:ext cx="410368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job title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215901" y="1805567"/>
            <a:ext cx="410368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Click to add email@jisc.ac.uk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215902" y="2250192"/>
            <a:ext cx="4608511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/>
          <p:cNvSpPr txBox="1"/>
          <p:nvPr userDrawn="1"/>
        </p:nvSpPr>
        <p:spPr>
          <a:xfrm>
            <a:off x="215901" y="2405385"/>
            <a:ext cx="4103687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800" noProof="0" dirty="0"/>
              <a:t>One Castlepark Tower Hill Bristol BS2 0JA</a:t>
            </a:r>
          </a:p>
        </p:txBody>
      </p:sp>
      <p:sp>
        <p:nvSpPr>
          <p:cNvPr id="32" name="TextBox 31"/>
          <p:cNvSpPr txBox="1"/>
          <p:nvPr userDrawn="1"/>
        </p:nvSpPr>
        <p:spPr>
          <a:xfrm>
            <a:off x="215900" y="3385092"/>
            <a:ext cx="3046837" cy="27699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800" b="1" noProof="0" dirty="0">
                <a:solidFill>
                  <a:schemeClr val="accent1"/>
                </a:solidFill>
              </a:rPr>
              <a:t>customerservices@jisc.ac.uk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215900" y="2744660"/>
            <a:ext cx="1528303" cy="2769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020 3697 5800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15901" y="4467094"/>
            <a:ext cx="719138" cy="251609"/>
          </a:xfrm>
          <a:prstGeom prst="rect">
            <a:avLst/>
          </a:prstGeom>
        </p:spPr>
      </p:pic>
      <p:sp>
        <p:nvSpPr>
          <p:cNvPr id="19" name="Text Placeholder 3"/>
          <p:cNvSpPr txBox="1">
            <a:spLocks/>
          </p:cNvSpPr>
          <p:nvPr userDrawn="1"/>
        </p:nvSpPr>
        <p:spPr>
          <a:xfrm>
            <a:off x="980051" y="4557397"/>
            <a:ext cx="3249887" cy="831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DE481C"/>
              </a:buClr>
              <a:buSzPct val="120000"/>
              <a:buFont typeface="Lucida Grande"/>
              <a:buNone/>
              <a:defRPr sz="8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DE481C"/>
              </a:buClr>
              <a:buSzPct val="120000"/>
              <a:buFont typeface="Lucida Grande"/>
              <a:buNone/>
              <a:defRPr sz="12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10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noProof="0" dirty="0"/>
              <a:t>Except where otherwise noted, this work is licensed under CC-BY-NC-ND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6F975115-2646-4837-B866-0BD10F27A868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6089510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lete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4"/>
            <a:ext cx="7408069" cy="45620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2521743" y="3916299"/>
            <a:ext cx="3879057" cy="297000"/>
            <a:chOff x="3448050" y="5069250"/>
            <a:chExt cx="5467350" cy="396000"/>
          </a:xfrm>
        </p:grpSpPr>
        <p:sp>
          <p:nvSpPr>
            <p:cNvPr id="7" name="TextBox 6"/>
            <p:cNvSpPr txBox="1"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/>
            <a:p>
              <a:r>
                <a:rPr lang="en-GB" sz="1800" b="1" noProof="0" dirty="0">
                  <a:solidFill>
                    <a:schemeClr val="accent1"/>
                  </a:solidFill>
                </a:rPr>
                <a:t>jisc.ac.uk</a:t>
              </a:r>
            </a:p>
          </p:txBody>
        </p:sp>
        <p:sp>
          <p:nvSpPr>
            <p:cNvPr id="11" name="Rectangle 10">
              <a:hlinkClick r:id="rId3"/>
            </p:cNvPr>
            <p:cNvSpPr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013" noProof="0" dirty="0"/>
            </a:p>
          </p:txBody>
        </p:sp>
      </p:grp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21743" y="2164618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1" baseline="0"/>
            </a:lvl1pPr>
          </a:lstStyle>
          <a:p>
            <a:pPr lvl="0"/>
            <a:r>
              <a:rPr lang="en-GB" noProof="0" dirty="0"/>
              <a:t>Click to add description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21743" y="2700734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name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2521743" y="3039671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job title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2521743" y="3378608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Click to add email@jisc.ac.uk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45414EF-6D32-4958-94D7-2EFA4A5681E9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16441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siness Card + CC-BY-NC-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elete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1434"/>
            <a:ext cx="7408069" cy="45620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2521743" y="3916299"/>
            <a:ext cx="3879057" cy="297000"/>
            <a:chOff x="3448050" y="5069250"/>
            <a:chExt cx="5467350" cy="396000"/>
          </a:xfrm>
        </p:grpSpPr>
        <p:sp>
          <p:nvSpPr>
            <p:cNvPr id="7" name="TextBox 6"/>
            <p:cNvSpPr txBox="1"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/>
            <a:p>
              <a:r>
                <a:rPr lang="en-GB" sz="1800" b="1" noProof="0" dirty="0">
                  <a:solidFill>
                    <a:schemeClr val="accent1"/>
                  </a:solidFill>
                </a:rPr>
                <a:t>jisc.ac.uk</a:t>
              </a:r>
            </a:p>
          </p:txBody>
        </p:sp>
        <p:sp>
          <p:nvSpPr>
            <p:cNvPr id="11" name="Rectangle 10">
              <a:hlinkClick r:id="rId3"/>
            </p:cNvPr>
            <p:cNvSpPr/>
            <p:nvPr userDrawn="1"/>
          </p:nvSpPr>
          <p:spPr>
            <a:xfrm>
              <a:off x="3448050" y="5069250"/>
              <a:ext cx="5467350" cy="396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t" anchorCtr="0"/>
            <a:lstStyle/>
            <a:p>
              <a:pPr algn="ctr"/>
              <a:endParaRPr lang="en-GB" sz="1013" noProof="0" dirty="0"/>
            </a:p>
          </p:txBody>
        </p:sp>
      </p:grpSp>
      <p:sp>
        <p:nvSpPr>
          <p:cNvPr id="14" name="Text Placeholder 13"/>
          <p:cNvSpPr>
            <a:spLocks noGrp="1"/>
          </p:cNvSpPr>
          <p:nvPr>
            <p:ph type="body" sz="quarter" idx="14" hasCustomPrompt="1"/>
          </p:nvPr>
        </p:nvSpPr>
        <p:spPr>
          <a:xfrm>
            <a:off x="2521743" y="2164618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1" baseline="0"/>
            </a:lvl1pPr>
          </a:lstStyle>
          <a:p>
            <a:pPr lvl="0"/>
            <a:r>
              <a:rPr lang="en-GB" noProof="0" dirty="0"/>
              <a:t>Click to add description</a:t>
            </a:r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521743" y="2700734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name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2521743" y="3039671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GB" noProof="0" dirty="0"/>
              <a:t>Click to add presenter job title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2521743" y="3378608"/>
            <a:ext cx="3879057" cy="24929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>
              <a:buNone/>
              <a:defRPr sz="1800" b="1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GB" noProof="0" dirty="0"/>
              <a:t>Click to add email@jisc.ac.uk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01693" y="4313715"/>
            <a:ext cx="740010" cy="258912"/>
          </a:xfrm>
          <a:prstGeom prst="rect">
            <a:avLst/>
          </a:prstGeom>
        </p:spPr>
      </p:pic>
      <p:sp>
        <p:nvSpPr>
          <p:cNvPr id="23" name="Text Placeholder 3"/>
          <p:cNvSpPr txBox="1">
            <a:spLocks/>
          </p:cNvSpPr>
          <p:nvPr userDrawn="1"/>
        </p:nvSpPr>
        <p:spPr>
          <a:xfrm>
            <a:off x="7201693" y="4621453"/>
            <a:ext cx="1726407" cy="2025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l" defTabSz="4572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rgbClr val="DE481C"/>
              </a:buClr>
              <a:buSzPct val="120000"/>
              <a:buFont typeface="Lucida Grande"/>
              <a:buNone/>
              <a:defRPr sz="8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DE481C"/>
              </a:buClr>
              <a:buSzPct val="120000"/>
              <a:buFont typeface="Lucida Grande"/>
              <a:buNone/>
              <a:defRPr sz="12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10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lnSpc>
                <a:spcPct val="90000"/>
              </a:lnSpc>
              <a:spcBef>
                <a:spcPts val="400"/>
              </a:spcBef>
              <a:buClr>
                <a:srgbClr val="DE481C"/>
              </a:buClr>
              <a:buSzPct val="120000"/>
              <a:buFont typeface="Lucida Grande"/>
              <a:buNone/>
              <a:defRPr sz="900" kern="1200">
                <a:solidFill>
                  <a:srgbClr val="2C384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noProof="0" dirty="0"/>
              <a:t>Except where otherwise noted, this work is licensed under CC-BY-NC-ND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55009383-B3B3-41C8-83AD-37BF15376ACB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47799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50938" y="2124075"/>
            <a:ext cx="6085791" cy="447675"/>
          </a:xfrm>
        </p:spPr>
        <p:txBody>
          <a:bodyPr anchor="t" anchorCtr="0"/>
          <a:lstStyle>
            <a:lvl1pPr>
              <a:defRPr/>
            </a:lvl1pPr>
          </a:lstStyle>
          <a:p>
            <a:r>
              <a:rPr lang="en-GB" noProof="0" dirty="0"/>
              <a:t>Insert section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150937" y="2578894"/>
            <a:ext cx="6085791" cy="307777"/>
          </a:xfrm>
          <a:prstGeom prst="rect">
            <a:avLst/>
          </a:prstGeom>
        </p:spPr>
        <p:txBody>
          <a:bodyPr wrap="square" lIns="0" tIns="0" rIns="0" bIns="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1800"/>
              </a:spcBef>
              <a:buNone/>
              <a:defRPr sz="2000"/>
            </a:lvl1pPr>
          </a:lstStyle>
          <a:p>
            <a:pPr lvl="0"/>
            <a:r>
              <a:rPr lang="en-GB" noProof="0" dirty="0"/>
              <a:t>Insert section subtitle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432635A-5260-4A9E-AC09-D8668C19C960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3542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pact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83952"/>
            <a:ext cx="6842125" cy="777600"/>
          </a:xfrm>
          <a:noFill/>
        </p:spPr>
        <p:txBody>
          <a:bodyPr wrap="square" rtlCol="0" anchor="t" anchorCtr="1">
            <a:noAutofit/>
          </a:bodyPr>
          <a:lstStyle>
            <a:lvl1pPr algn="ctr">
              <a:defRPr lang="en-GB" sz="2800" b="1">
                <a:solidFill>
                  <a:srgbClr val="B71A8B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ctr" defTabSz="457200"/>
            <a:r>
              <a:rPr lang="en-US" dirty="0"/>
              <a:t>Click to edit Master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593BD-DFD4-47B9-B0ED-CA5A9CC4405D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966158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itle +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1" y="4872778"/>
            <a:ext cx="719138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>
              <a:defRPr sz="950" b="1">
                <a:solidFill>
                  <a:srgbClr val="9BA7A8"/>
                </a:solidFill>
              </a:defRPr>
            </a:lvl1pPr>
          </a:lstStyle>
          <a:p>
            <a:fld id="{75FE6C24-F998-4F09-BE25-591552D85F2C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9" y="4872779"/>
            <a:ext cx="7273924" cy="162000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>
              <a:defRPr sz="950">
                <a:solidFill>
                  <a:srgbClr val="9BA7A8"/>
                </a:solidFill>
              </a:defRPr>
            </a:lvl1pPr>
          </a:lstStyle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778"/>
            <a:ext cx="719137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950" b="1">
                <a:solidFill>
                  <a:srgbClr val="9BA7A8"/>
                </a:solidFill>
              </a:defRPr>
            </a:lvl1pPr>
          </a:lstStyle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>
          <a:xfrm>
            <a:off x="215900" y="519113"/>
            <a:ext cx="87122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6955E252-6A3A-437D-8415-7AA1177316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8353" cy="41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2465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Foot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1" y="4872778"/>
            <a:ext cx="719138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>
              <a:defRPr sz="950" b="1">
                <a:solidFill>
                  <a:srgbClr val="9BA7A8"/>
                </a:solidFill>
              </a:defRPr>
            </a:lvl1pPr>
          </a:lstStyle>
          <a:p>
            <a:fld id="{0C8885BE-967F-4100-BDD9-39E0DFAFEC65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9" y="4872779"/>
            <a:ext cx="7273924" cy="162000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>
              <a:defRPr sz="950">
                <a:solidFill>
                  <a:srgbClr val="9BA7A8"/>
                </a:solidFill>
              </a:defRPr>
            </a:lvl1pPr>
          </a:lstStyle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778"/>
            <a:ext cx="719137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950" b="1">
                <a:solidFill>
                  <a:srgbClr val="9BA7A8"/>
                </a:solidFill>
              </a:defRPr>
            </a:lvl1pPr>
          </a:lstStyle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9FDE87C9-898E-406E-8000-7BD2F346A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8353" cy="41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0133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2606EE9-F6F6-4F6D-BC7B-8715F96457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8353" cy="41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446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 lIns="0" tIns="0" rIns="0" bIns="0"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77D82C-BBF2-47CD-B6F3-D9042ECCE58B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234304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screen image +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150A06C5-2A51-4457-9919-377D77ADED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8353" cy="41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2694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Referenc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/>
              <a:t>Jisc colour reference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E20DB-B2DF-463B-931E-59FA5FE8BAFC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635582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367678-C192-47D8-A8B3-3A9C1F2D92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A9917A8D-5524-4CC1-92C4-78329241A3FB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21664F-5849-4415-867B-9EA252618F1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A5C435-AE73-4485-9189-4BF8C490CF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D2F399A-E45C-44C5-A002-CE898647449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489885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F824522-A30B-4C7A-9BA8-8D433A8A0B7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62E5EC1-2461-4515-BEB3-21D190CFA7D7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F33A8E6-BB04-407B-84B7-7A2A414EA1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F94C1577-E9CA-43D6-B099-9BEEB362077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62C6ECF-A6C2-400F-B0B4-66585F06D4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75102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1E055393-8815-4048-80FD-7760DE7D616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CDFDC133-E4EA-41D4-B44E-EB61B5CECC26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="" xmlns:a16="http://schemas.microsoft.com/office/drawing/2014/main" id="{7398AE6D-7DD9-496F-92BD-6BF10EB07EE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22391D89-3E94-41C6-8321-AED6E5E1FFD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221F9C0-6071-43A9-A0D6-11388E955F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012997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0FDF002-28BD-4D83-B3D1-1B8AD32D431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6FA2EF06-608B-48B8-927E-79F7D8673AF3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4F36823-242C-4353-AE39-8F5D3C514A9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13778206-D85C-4F89-8C74-5181898B9F8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C455D17-8506-4CBD-B4B0-F62723F497C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874453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="" xmlns:a16="http://schemas.microsoft.com/office/drawing/2014/main" id="{35A5AEE5-D3F7-4E3C-B4C2-992C7A60D51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A16B41FA-F909-4E61-82E6-34FBBB6EEEDF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A206E7B3-AD92-4C1A-B941-65C8FA24756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18E961ED-F5A1-4666-BDCB-33A0A484279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4ECB2C10-32A1-4B37-9BE1-1A696AD3E92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647805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50" y="879474"/>
            <a:ext cx="4103650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040338"/>
            <a:ext cx="4103650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394180E-F0BC-4C8B-A49D-7AEA962EA28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269B596D-A8AD-4CB5-B416-6194EF5B1E1D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137496D2-89D8-455C-A3D1-6F604F95ED5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5DC1893F-B770-40B7-B684-1E788EBCF37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7C77C436-0871-4451-B429-616FF31FA0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70763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D44AF7E7-B4A8-4630-881F-4316C20D741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38C1F983-8B0D-4550-94AE-4523D01CAB8A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87018B9-5BB3-4E9A-9637-266DA5B6F29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AE787AB7-7EF4-4680-A992-90491086A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AAA2BC00-9C21-4437-948E-86651B658A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21183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4D31A655-40BD-4BAD-9B46-DF6350B0B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ACD62A-DF5E-4BEF-8841-6F99214D32D4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6B1F6AA5-6D67-44F1-85EA-FAFC33DA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5C61ED50-A88E-456B-95C5-B73D41176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9AB74-27A0-4B7A-A2E5-2E75DB60081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555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AB3739E-73F6-4CE0-A40D-A355A51DFC4D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62981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isc Slide (1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8A96A0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F24C7-8CA6-4E37-9802-0DD4CB5AC079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00" y="1350000"/>
            <a:ext cx="8676000" cy="3420000"/>
          </a:xfrm>
        </p:spPr>
        <p:txBody>
          <a:bodyPr/>
          <a:lstStyle/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234000" y="4896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34000" y="900000"/>
            <a:ext cx="8676000" cy="45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100" b="1">
                <a:solidFill>
                  <a:srgbClr val="8A96A0"/>
                </a:solidFill>
              </a:defRPr>
            </a:lvl1pPr>
            <a:lvl2pPr marL="342884" indent="0">
              <a:buNone/>
              <a:defRPr sz="1500" b="1"/>
            </a:lvl2pPr>
            <a:lvl3pPr marL="685767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GB" dirty="0"/>
              <a:t>Click to edit slide heading</a:t>
            </a:r>
          </a:p>
        </p:txBody>
      </p:sp>
    </p:spTree>
    <p:extLst>
      <p:ext uri="{BB962C8B-B14F-4D97-AF65-F5344CB8AC3E}">
        <p14:creationId xmlns:p14="http://schemas.microsoft.com/office/powerpoint/2010/main" val="244583777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Jisc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69736" y="1710000"/>
            <a:ext cx="7740264" cy="430887"/>
          </a:xfrm>
        </p:spPr>
        <p:txBody>
          <a:bodyPr wrap="square" anchor="t">
            <a:spAutoFit/>
          </a:bodyPr>
          <a:lstStyle>
            <a:lvl1pPr algn="l">
              <a:defRPr sz="2800" b="1" cap="none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section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169736" y="2705036"/>
            <a:ext cx="7740264" cy="253916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 sz="1800">
                <a:solidFill>
                  <a:srgbClr val="2C384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section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5D495-B915-4CA7-B140-EB09F39A8D64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4896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05171947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isc Slide (Pic +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04000" y="0"/>
            <a:ext cx="7506000" cy="468000"/>
          </a:xfrm>
        </p:spPr>
        <p:txBody>
          <a:bodyPr anchor="b">
            <a:normAutofit/>
          </a:bodyPr>
          <a:lstStyle>
            <a:lvl1pPr algn="r">
              <a:defRPr sz="2800" b="1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6000" y="900000"/>
            <a:ext cx="7200000" cy="35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35040" y="4500000"/>
            <a:ext cx="5400000" cy="27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image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EB579-6E1D-4077-B15B-12F6B8A1EF7D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4896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335040" y="4500000"/>
            <a:ext cx="1800000" cy="270000"/>
          </a:xfrm>
        </p:spPr>
        <p:txBody>
          <a:bodyPr>
            <a:normAutofit/>
          </a:bodyPr>
          <a:lstStyle>
            <a:lvl1pPr marL="0" indent="0" algn="r">
              <a:buNone/>
              <a:defRPr sz="800">
                <a:solidFill>
                  <a:srgbClr val="9BA7B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image attribution</a:t>
            </a:r>
          </a:p>
        </p:txBody>
      </p:sp>
    </p:spTree>
    <p:extLst>
      <p:ext uri="{BB962C8B-B14F-4D97-AF65-F5344CB8AC3E}">
        <p14:creationId xmlns:p14="http://schemas.microsoft.com/office/powerpoint/2010/main" val="1472453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Jisc Slide (Titl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8A96A0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30D18-7015-46A8-9E2B-391C2C3C01A0}" type="datetime1">
              <a:rPr lang="en-GB" smtClean="0"/>
              <a:t>10/03/2018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234000" y="4896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005501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777" y="-1588"/>
            <a:ext cx="6156325" cy="4476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2" y="879477"/>
            <a:ext cx="8712200" cy="3851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5902" y="4872038"/>
            <a:ext cx="719138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CDD2E-EC93-4BF6-82AB-2C60DC9CE4E5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5040" y="4872038"/>
            <a:ext cx="7273925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8965" y="4872038"/>
            <a:ext cx="719137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5E0A7-CC4B-4723-8DA7-22854AD7B3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10197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>
            <a:noAutofit/>
          </a:bodyPr>
          <a:lstStyle>
            <a:lvl1pPr>
              <a:defRPr baseline="0"/>
            </a:lvl1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EE82356-2EC4-4CCD-B46D-E678367E388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24DBC5D-AAEE-47B8-976E-8BF63DAF4A5F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808DD32-92FE-4967-B629-E19E2071961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FB4F449E-CEF3-47F7-B085-944FD0FE344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A47ABCD-3C94-44CA-87D0-FF1DCC9EDC18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2665482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6C21A48F-0300-4954-9E77-DA15ADE6AF1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186A9E30-AF55-4A8E-A596-275E7FC4119D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6D205D20-EA79-4B2B-B76F-9586B36C0BC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07B82D9F-65FC-476F-AA30-D0913BDEEEC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320FB78-61CE-4D75-B5B8-BCEB3255596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5551288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F42BD275-1D89-4381-A6CC-57F23971AF9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E1EB05F3-7274-4CB1-935C-FB7A787B8569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="" xmlns:a16="http://schemas.microsoft.com/office/drawing/2014/main" id="{774383A8-5084-46EC-BBED-87FB319B6EC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65B21CD3-0519-4E40-9A7F-A163DABA1B29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3BFF7BF-7E24-4407-B654-C4B1776B81F3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9640716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2998C90-B1A4-4C14-8187-E891D3403B45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7206FEA-AF2B-437E-8E05-AF3566A4139E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3C7240C6-BA81-4B6F-B2D7-0084433F5AB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EFD3D206-E84E-496D-932A-3DA0BD6A2E4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8A3B330F-9213-48F0-902B-82E8681BE844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55797815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="" xmlns:a16="http://schemas.microsoft.com/office/drawing/2014/main" id="{A8411230-353A-47E1-BB0C-AC32A8C5F54B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F2949BA7-1B81-43D6-A3FF-3BC5F03126DA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4BBE766F-F5FC-4530-B1DF-01ED144D632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3D31D631-0A15-4F04-89D7-42FACA0E0CD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418F1D39-7E24-4A4F-BB29-4FDDDC930FC1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364803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 lIns="0" tIns="0" rIns="0" bIns="0">
            <a:no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 wrap="square"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07A9BF0-2B26-45B3-B9A9-A1C85A4A6907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655091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50" y="879474"/>
            <a:ext cx="4103650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040338"/>
            <a:ext cx="4103650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806F8C9A-6EA7-4F63-98F4-49C6C91907F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F9B8BF4A-7A0B-4D4B-8C10-01C97739EAAA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EAFC3D0B-0B0A-419C-A4DE-506592C4CD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0F0FF856-F1B2-410A-9199-F3010F4F6F9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928D40A7-2D9F-456C-AA9E-30FD39DA484F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52415011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3030ABC9-5D2D-418B-A209-23AE140AFF6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69E55E7F-7678-47B2-9D63-CC99C7A5D0BA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324651D0-FC2D-4A70-BB80-CDEABAA6966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DA6A16B8-09C3-419A-BD66-F1C794EB3E2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4C731FD6-D31D-4B1D-B4B9-CA9F04D8C99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6826680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BF465E96-3962-44B2-8910-DF9921A07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EBF0CF-D0F5-4A39-BF33-D0B7FEC666D4}" type="datetime1">
              <a:rPr lang="en-GB" altLang="en-US" smtClean="0"/>
              <a:t>10/03/2018</a:t>
            </a:fld>
            <a:endParaRPr lang="en-GB" alt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58BE5960-C1C4-4A80-B53D-0F6CB6F21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130DB23A-7AFD-4921-B82C-EB626C57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284AD-1C05-4880-BCFC-A0A52436377C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490085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8712199" cy="3852864"/>
          </a:xfrm>
        </p:spPr>
        <p:txBody>
          <a:bodyPr>
            <a:noAutofit/>
          </a:bodyPr>
          <a:lstStyle>
            <a:lvl1pPr>
              <a:defRPr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E1367678-C192-47D8-A8B3-3A9C1F2D927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A829E4CA-55A3-47AB-870C-445A265A88C1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B521664F-5849-4415-867B-9EA252618F1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8A5C435-AE73-4485-9189-4BF8C490CF4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5D2F399A-E45C-44C5-A002-CE8986474499}" type="slidenum">
              <a:rPr lang="en-GB" altLang="en-US"/>
              <a:pPr/>
              <a:t>‹#›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98597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4"/>
            <a:ext cx="4103687" cy="385286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4" y="879475"/>
            <a:ext cx="4103686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AF824522-A30B-4C7A-9BA8-8D433A8A0B7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EE387AED-AF8F-4CC9-A030-FB36AFDC78E9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FF33A8E6-BB04-407B-84B7-7A2A414EA17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F94C1577-E9CA-43D6-B099-9BEEB362077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662C6ECF-A6C2-400F-B0B4-66585F06D4F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84716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879475"/>
            <a:ext cx="4103595" cy="3852864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2" y="879475"/>
            <a:ext cx="4103687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1" y="3040339"/>
            <a:ext cx="4103649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1E055393-8815-4048-80FD-7760DE7D616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7D81BFE6-B89E-42D3-933F-C7BAF449546F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="" xmlns:a16="http://schemas.microsoft.com/office/drawing/2014/main" id="{7398AE6D-7DD9-496F-92BD-6BF10EB07EE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="" xmlns:a16="http://schemas.microsoft.com/office/drawing/2014/main" id="{22391D89-3E94-41C6-8321-AED6E5E1FFD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D221F9C0-6071-43A9-A0D6-11388E955FB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7168988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2" y="1384300"/>
            <a:ext cx="8712198" cy="3348037"/>
          </a:xfrm>
        </p:spPr>
        <p:txBody>
          <a:bodyPr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0" y="879475"/>
            <a:ext cx="8677276" cy="387798"/>
          </a:xfrm>
        </p:spPr>
        <p:txBody>
          <a:bodyPr>
            <a:spAutoFit/>
          </a:bodyPr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="" xmlns:a16="http://schemas.microsoft.com/office/drawing/2014/main" id="{10FDF002-28BD-4D83-B3D1-1B8AD32D431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AE654B2F-CCDB-4C2B-9D2A-B8369AEBED2C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="" xmlns:a16="http://schemas.microsoft.com/office/drawing/2014/main" id="{14F36823-242C-4353-AE39-8F5D3C514A9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13778206-D85C-4F89-8C74-5181898B9F8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BC455D17-8506-4CBD-B4B0-F62723F497C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478416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="" xmlns:a16="http://schemas.microsoft.com/office/drawing/2014/main" id="{35A5AEE5-D3F7-4E3C-B4C2-992C7A60D51E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62DBB26A-B5FC-4F84-A88A-86ED5E11B7BA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A206E7B3-AD92-4C1A-B941-65C8FA24756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18E961ED-F5A1-4666-BDCB-33A0A484279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4ECB2C10-32A1-4B37-9BE1-1A696AD3E92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6080283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50" y="879474"/>
            <a:ext cx="4103650" cy="1692275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040338"/>
            <a:ext cx="4103650" cy="1692000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="" xmlns:a16="http://schemas.microsoft.com/office/drawing/2014/main" id="{0394180E-F0BC-4C8B-A49D-7AEA962EA28F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fld id="{3222A474-ADA0-4310-8C55-455C505B654C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="" xmlns:a16="http://schemas.microsoft.com/office/drawing/2014/main" id="{137496D2-89D8-455C-A3D1-6F604F95ED5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="" xmlns:a16="http://schemas.microsoft.com/office/drawing/2014/main" id="{5DC1893F-B770-40B7-B684-1E788EBCF37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fld id="{7C77C436-0871-4451-B429-616FF31FA06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624856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="" xmlns:a16="http://schemas.microsoft.com/office/drawing/2014/main" id="{D44AF7E7-B4A8-4630-881F-4316C20D741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D1135546-A7A6-4ABF-88C0-24FD732CD031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="" xmlns:a16="http://schemas.microsoft.com/office/drawing/2014/main" id="{287018B9-5BB3-4E9A-9637-266DA5B6F29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="" xmlns:a16="http://schemas.microsoft.com/office/drawing/2014/main" id="{AE787AB7-7EF4-4680-A992-90491086A13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AAA2BC00-9C21-4437-948E-86651B658A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18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15901" y="1384300"/>
            <a:ext cx="4103593" cy="33480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215901" y="879475"/>
            <a:ext cx="4103687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50" y="1384300"/>
            <a:ext cx="4103650" cy="33480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824450" y="877356"/>
            <a:ext cx="4103650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2EC22A9-658C-47CC-9887-AB75D35043FF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5587751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="" xmlns:a16="http://schemas.microsoft.com/office/drawing/2014/main" id="{4D31A655-40BD-4BAD-9B46-DF6350B0B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45C749-C9FD-4D06-BE82-4578CB247E92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="" xmlns:a16="http://schemas.microsoft.com/office/drawing/2014/main" id="{6B1F6AA5-6D67-44F1-85EA-FAFC33DA0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="" xmlns:a16="http://schemas.microsoft.com/office/drawing/2014/main" id="{5C61ED50-A88E-456B-95C5-B73D41176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B9AB74-27A0-4B7A-A2E5-2E75DB60081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868746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isc Slide (1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8A96A0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34868-3D19-43FC-8AA3-A2B4D2B52F8B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00" y="1350000"/>
            <a:ext cx="8676000" cy="3420000"/>
          </a:xfrm>
        </p:spPr>
        <p:txBody>
          <a:bodyPr/>
          <a:lstStyle/>
          <a:p>
            <a:pPr lvl="0"/>
            <a:r>
              <a:rPr lang="en-GB" dirty="0"/>
              <a:t>Click to edit slide text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234000" y="4896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2013_Jisc_Logo_RGB300(19.5mm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234000" y="900000"/>
            <a:ext cx="8676000" cy="45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100" b="1">
                <a:solidFill>
                  <a:srgbClr val="8A96A0"/>
                </a:solidFill>
              </a:defRPr>
            </a:lvl1pPr>
            <a:lvl2pPr marL="342884" indent="0">
              <a:buNone/>
              <a:defRPr sz="1500" b="1"/>
            </a:lvl2pPr>
            <a:lvl3pPr marL="685767" indent="0">
              <a:buNone/>
              <a:defRPr sz="135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en-GB" dirty="0"/>
              <a:t>Click to edit slide heading</a:t>
            </a:r>
          </a:p>
        </p:txBody>
      </p:sp>
    </p:spTree>
    <p:extLst>
      <p:ext uri="{BB962C8B-B14F-4D97-AF65-F5344CB8AC3E}">
        <p14:creationId xmlns:p14="http://schemas.microsoft.com/office/powerpoint/2010/main" val="244361757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isc Slide (Pic +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04000" y="0"/>
            <a:ext cx="7506000" cy="468000"/>
          </a:xfrm>
        </p:spPr>
        <p:txBody>
          <a:bodyPr anchor="b">
            <a:normAutofit/>
          </a:bodyPr>
          <a:lstStyle>
            <a:lvl1pPr algn="r">
              <a:defRPr sz="2800" b="1">
                <a:solidFill>
                  <a:schemeClr val="accent5"/>
                </a:solidFill>
              </a:defRPr>
            </a:lvl1pPr>
          </a:lstStyle>
          <a:p>
            <a:r>
              <a:rPr lang="en-GB" dirty="0"/>
              <a:t>Click to edit slide title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6000" y="900000"/>
            <a:ext cx="7200000" cy="35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935040" y="4500000"/>
            <a:ext cx="5400000" cy="27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image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B27C4-8286-4F70-A24A-5C3F0BC55ED8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234000" y="4896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234001" y="522000"/>
            <a:ext cx="8676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2013_Jisc_Logo_RGB300(19.5mm)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000" y="0"/>
            <a:ext cx="701040" cy="408432"/>
          </a:xfrm>
          <a:prstGeom prst="rect">
            <a:avLst/>
          </a:prstGeom>
        </p:spPr>
      </p:pic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6335040" y="4500000"/>
            <a:ext cx="1800000" cy="270000"/>
          </a:xfrm>
        </p:spPr>
        <p:txBody>
          <a:bodyPr>
            <a:normAutofit/>
          </a:bodyPr>
          <a:lstStyle>
            <a:lvl1pPr marL="0" indent="0" algn="r">
              <a:buNone/>
              <a:defRPr sz="800">
                <a:solidFill>
                  <a:srgbClr val="9BA7B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Click to edit image attribution</a:t>
            </a:r>
          </a:p>
        </p:txBody>
      </p:sp>
    </p:spTree>
    <p:extLst>
      <p:ext uri="{BB962C8B-B14F-4D97-AF65-F5344CB8AC3E}">
        <p14:creationId xmlns:p14="http://schemas.microsoft.com/office/powerpoint/2010/main" val="5994564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777" y="-1588"/>
            <a:ext cx="6156325" cy="44767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902" y="879477"/>
            <a:ext cx="8712200" cy="38512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15902" y="4872038"/>
            <a:ext cx="719138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59076-87E6-46FB-93C6-E15EB3B2FC8C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35040" y="4872038"/>
            <a:ext cx="7273925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8965" y="4872038"/>
            <a:ext cx="719137" cy="1635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5E0A7-CC4B-4723-8DA7-22854AD7B3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48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Panel Heading + Core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4"/>
          </p:nvPr>
        </p:nvSpPr>
        <p:spPr>
          <a:xfrm>
            <a:off x="4824413" y="1384299"/>
            <a:ext cx="4103650" cy="1548000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5"/>
          </p:nvPr>
        </p:nvSpPr>
        <p:spPr>
          <a:xfrm>
            <a:off x="4824413" y="3184338"/>
            <a:ext cx="4103650" cy="1548000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quarter" idx="13"/>
          </p:nvPr>
        </p:nvSpPr>
        <p:spPr>
          <a:xfrm>
            <a:off x="215900" y="1384300"/>
            <a:ext cx="4103593" cy="3348038"/>
          </a:xfrm>
        </p:spPr>
        <p:txBody>
          <a:bodyPr lIns="0" tIns="0" rIns="0" bIns="0">
            <a:noAutofit/>
          </a:bodyPr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50824" y="879475"/>
            <a:ext cx="4068764" cy="337500"/>
          </a:xfrm>
        </p:spPr>
        <p:txBody>
          <a:bodyPr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987F93D-0039-47C8-982D-93D193640D9B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14619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935038" y="879473"/>
            <a:ext cx="7273925" cy="356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GB" noProof="0" dirty="0"/>
              <a:t>Click to icon to add image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5038" y="4521003"/>
            <a:ext cx="5435900" cy="202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GB" noProof="0" dirty="0"/>
              <a:t>Click to add image caption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370938" y="4521003"/>
            <a:ext cx="1838025" cy="202500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800">
                <a:solidFill>
                  <a:srgbClr val="9BA7A8"/>
                </a:solidFill>
              </a:defRPr>
            </a:lvl1pPr>
            <a:lvl2pPr marL="216000" indent="0">
              <a:buNone/>
              <a:defRPr/>
            </a:lvl2pPr>
            <a:lvl3pPr marL="432000" indent="0">
              <a:buNone/>
              <a:defRPr/>
            </a:lvl3pPr>
            <a:lvl4pPr marL="648000" indent="0">
              <a:buNone/>
              <a:defRPr/>
            </a:lvl4pPr>
            <a:lvl5pPr marL="864000" indent="0">
              <a:buNone/>
              <a:defRPr/>
            </a:lvl5pPr>
          </a:lstStyle>
          <a:p>
            <a:pPr lvl="0"/>
            <a:r>
              <a:rPr lang="en-GB" noProof="0" dirty="0"/>
              <a:t>Click to add image source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6367642C-9662-4D90-8430-45A5CA5E7710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3904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71616-40DF-445E-ABE8-2517BCAB9E11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035553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Cover (Backgroun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177" y="3460189"/>
            <a:ext cx="7819745" cy="387798"/>
          </a:xfrm>
        </p:spPr>
        <p:txBody>
          <a:bodyPr/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09177" y="3920707"/>
            <a:ext cx="6624638" cy="193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16000" indent="0">
              <a:buNone/>
              <a:defRPr sz="1050"/>
            </a:lvl2pPr>
            <a:lvl3pPr marL="432000" indent="0">
              <a:buNone/>
              <a:defRPr sz="1050"/>
            </a:lvl3pPr>
            <a:lvl4pPr marL="648000" indent="0">
              <a:buNone/>
              <a:defRPr sz="1050"/>
            </a:lvl4pPr>
            <a:lvl5pPr marL="864000" indent="0">
              <a:buNone/>
              <a:defRPr sz="1050"/>
            </a:lvl5pPr>
          </a:lstStyle>
          <a:p>
            <a:pPr lvl="0"/>
            <a:r>
              <a:rPr lang="en-GB" noProof="0" dirty="0"/>
              <a:t>Click to add presentation subtitle</a:t>
            </a:r>
          </a:p>
        </p:txBody>
      </p:sp>
    </p:spTree>
    <p:extLst>
      <p:ext uri="{BB962C8B-B14F-4D97-AF65-F5344CB8AC3E}">
        <p14:creationId xmlns:p14="http://schemas.microsoft.com/office/powerpoint/2010/main" val="872978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1775" y="-2381"/>
            <a:ext cx="6156325" cy="4476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00" y="879475"/>
            <a:ext cx="8712200" cy="38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1" y="4890706"/>
            <a:ext cx="719138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7585E33-0068-479A-9A46-C0864C759E40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9" y="4890707"/>
            <a:ext cx="7273924" cy="162000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>
              <a:defRPr sz="800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90706"/>
            <a:ext cx="719137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C1903E8-1638-4376-A5CE-0131C1204B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519113"/>
            <a:ext cx="87122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6E1A3C4D-E30A-4467-B045-87C9B97C7B6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1628" cy="4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72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0" r:id="rId2"/>
    <p:sldLayoutId id="2147483654" r:id="rId3"/>
    <p:sldLayoutId id="2147483651" r:id="rId4"/>
    <p:sldLayoutId id="2147483653" r:id="rId5"/>
    <p:sldLayoutId id="2147483655" r:id="rId6"/>
    <p:sldLayoutId id="2147483667" r:id="rId7"/>
    <p:sldLayoutId id="2147483702" r:id="rId8"/>
  </p:sldLayoutIdLst>
  <p:hf hd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A829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900"/>
        </a:spcBef>
        <a:buClr>
          <a:srgbClr val="F8A900"/>
        </a:buClr>
        <a:buSzPct val="120000"/>
        <a:buFont typeface="Corbel" panose="020B0503020204020204" pitchFamily="34" charset="0"/>
        <a:buChar char="»"/>
        <a:defRPr sz="2800" kern="1200" baseline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32000" indent="-216000" algn="l" defTabSz="685800" rtl="0" eaLnBrk="1" latinLnBrk="0" hangingPunct="1">
        <a:lnSpc>
          <a:spcPct val="90000"/>
        </a:lnSpc>
        <a:spcBef>
          <a:spcPts val="750"/>
        </a:spcBef>
        <a:buClr>
          <a:srgbClr val="F8A800"/>
        </a:buClr>
        <a:buSzPct val="120000"/>
        <a:buFont typeface="Corbel" panose="020B0503020204020204" pitchFamily="34" charset="0"/>
        <a:buChar char="›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8000" indent="-216000" algn="l" defTabSz="685800" rtl="0" eaLnBrk="1" latinLnBrk="0" hangingPunct="1">
        <a:lnSpc>
          <a:spcPct val="90000"/>
        </a:lnSpc>
        <a:spcBef>
          <a:spcPts val="300"/>
        </a:spcBef>
        <a:buClr>
          <a:srgbClr val="F8A900"/>
        </a:buClr>
        <a:buSzPct val="120000"/>
        <a:buFont typeface="Corbel" panose="020B0503020204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16000" algn="l" defTabSz="685800" rtl="0" eaLnBrk="1" latinLnBrk="0" hangingPunct="1">
        <a:lnSpc>
          <a:spcPct val="90000"/>
        </a:lnSpc>
        <a:spcBef>
          <a:spcPts val="300"/>
        </a:spcBef>
        <a:buClr>
          <a:srgbClr val="F8A900"/>
        </a:buClr>
        <a:buSzPct val="120000"/>
        <a:buFont typeface="Corbel" panose="020B0503020204020204" pitchFamily="34" charset="0"/>
        <a:buChar char="–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80000" indent="-216000" algn="l" defTabSz="685800" rtl="0" eaLnBrk="1" latinLnBrk="0" hangingPunct="1">
        <a:lnSpc>
          <a:spcPct val="90000"/>
        </a:lnSpc>
        <a:spcBef>
          <a:spcPts val="300"/>
        </a:spcBef>
        <a:buClr>
          <a:srgbClr val="F8A900"/>
        </a:buClr>
        <a:buSzPct val="120000"/>
        <a:buFont typeface="Corbel" panose="020B0503020204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136" userDrawn="1">
          <p15:clr>
            <a:srgbClr val="F26B43"/>
          </p15:clr>
        </p15:guide>
        <p15:guide id="4" pos="5624" userDrawn="1">
          <p15:clr>
            <a:srgbClr val="F26B43"/>
          </p15:clr>
        </p15:guide>
        <p15:guide id="7" orient="horz" pos="2981" userDrawn="1">
          <p15:clr>
            <a:srgbClr val="F26B43"/>
          </p15:clr>
        </p15:guide>
        <p15:guide id="8" orient="horz" pos="3072" userDrawn="1">
          <p15:clr>
            <a:srgbClr val="F26B43"/>
          </p15:clr>
        </p15:guide>
        <p15:guide id="19" orient="horz" pos="1688" userDrawn="1">
          <p15:clr>
            <a:srgbClr val="F26B43"/>
          </p15:clr>
        </p15:guide>
        <p15:guide id="22" orient="horz" pos="554" userDrawn="1">
          <p15:clr>
            <a:srgbClr val="F26B43"/>
          </p15:clr>
        </p15:guide>
        <p15:guide id="23" pos="589" userDrawn="1">
          <p15:clr>
            <a:srgbClr val="F26B43"/>
          </p15:clr>
        </p15:guide>
        <p15:guide id="46" pos="2880" userDrawn="1">
          <p15:clr>
            <a:srgbClr val="F26B43"/>
          </p15:clr>
        </p15:guide>
        <p15:guide id="47" pos="5171" userDrawn="1">
          <p15:clr>
            <a:srgbClr val="F26B43"/>
          </p15:clr>
        </p15:guide>
        <p15:guide id="49" pos="2721" userDrawn="1">
          <p15:clr>
            <a:srgbClr val="F26B43"/>
          </p15:clr>
        </p15:guide>
        <p15:guide id="50" pos="3039" userDrawn="1">
          <p15:clr>
            <a:srgbClr val="F26B43"/>
          </p15:clr>
        </p15:guide>
        <p15:guide id="51" orient="horz" pos="87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9"/>
          <p:cNvSpPr>
            <a:spLocks noChangeArrowheads="1"/>
          </p:cNvSpPr>
          <p:nvPr userDrawn="1"/>
        </p:nvSpPr>
        <p:spPr bwMode="auto">
          <a:xfrm>
            <a:off x="0" y="3327513"/>
            <a:ext cx="9144000" cy="900000"/>
          </a:xfrm>
          <a:prstGeom prst="rect">
            <a:avLst/>
          </a:prstGeom>
          <a:solidFill>
            <a:srgbClr val="3E3934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6858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177" y="3442261"/>
            <a:ext cx="7819745" cy="3877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GB" noProof="0" dirty="0"/>
              <a:t>Click to edit presentation title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B44940BE-3FF2-41BA-9D66-0BD412B14A7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537134" cy="537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7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3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kern="1200" baseline="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20000"/>
        <a:buFont typeface="Corbel" panose="020B0503020204020204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120000"/>
        <a:buFont typeface="Corbel" panose="020B0503020204020204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725" userDrawn="1">
          <p15:clr>
            <a:srgbClr val="F26B43"/>
          </p15:clr>
        </p15:guide>
        <p15:guide id="4" pos="5035" userDrawn="1">
          <p15:clr>
            <a:srgbClr val="F26B43"/>
          </p15:clr>
        </p15:guide>
        <p15:guide id="6" pos="793" userDrawn="1">
          <p15:clr>
            <a:srgbClr val="F26B43"/>
          </p15:clr>
        </p15:guide>
        <p15:guide id="7" orient="horz" pos="2051" userDrawn="1">
          <p15:clr>
            <a:srgbClr val="F26B43"/>
          </p15:clr>
        </p15:guide>
        <p15:guide id="8" orient="horz" pos="2618" userDrawn="1">
          <p15:clr>
            <a:srgbClr val="F26B43"/>
          </p15:clr>
        </p15:guide>
        <p15:guide id="9" orient="horz" pos="2663" userDrawn="1">
          <p15:clr>
            <a:srgbClr val="F26B43"/>
          </p15:clr>
        </p15:guide>
        <p15:guide id="10" orient="horz" pos="2096" userDrawn="1">
          <p15:clr>
            <a:srgbClr val="F26B43"/>
          </p15:clr>
        </p15:guide>
        <p15:guide id="11" orient="horz" pos="2142" userDrawn="1">
          <p15:clr>
            <a:srgbClr val="F26B43"/>
          </p15:clr>
        </p15:guide>
        <p15:guide id="12" pos="862" userDrawn="1">
          <p15:clr>
            <a:srgbClr val="F26B43"/>
          </p15:clr>
        </p15:guide>
        <p15:guide id="13" orient="horz" pos="2436" userDrawn="1">
          <p15:clr>
            <a:srgbClr val="F26B43"/>
          </p15:clr>
        </p15:guide>
        <p15:guide id="14" pos="136" userDrawn="1">
          <p15:clr>
            <a:srgbClr val="F26B43"/>
          </p15:clr>
        </p15:guide>
        <p15:guide id="15" pos="635" userDrawn="1">
          <p15:clr>
            <a:srgbClr val="F26B43"/>
          </p15:clr>
        </p15:guide>
        <p15:guide id="16" orient="horz" pos="2323" userDrawn="1">
          <p15:clr>
            <a:srgbClr val="F26B43"/>
          </p15:clr>
        </p15:guide>
        <p15:guide id="17" pos="2721" userDrawn="1">
          <p15:clr>
            <a:srgbClr val="F26B43"/>
          </p15:clr>
        </p15:guide>
        <p15:guide id="18" pos="3039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1775" y="-2381"/>
            <a:ext cx="6156325" cy="4476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900" y="879475"/>
            <a:ext cx="8712200" cy="385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216000" marR="0" lvl="0" indent="-216000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»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432000" marR="0" lvl="1" indent="-2160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8A800"/>
              </a:buClr>
              <a:buSzPct val="120000"/>
              <a:buFont typeface="Corbel" panose="020B0503020204020204" pitchFamily="34" charset="0"/>
              <a:buChar char="›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648000" marR="0" lvl="2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864000" marR="0" lvl="3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1080000" marR="0" lvl="4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1" y="4872778"/>
            <a:ext cx="719138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202FCB1-A4AD-4DE2-9E54-5D8EF23A4998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9" y="4872779"/>
            <a:ext cx="7273924" cy="162000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>
              <a:defRPr sz="800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778"/>
            <a:ext cx="719137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C1903E8-1638-4376-A5CE-0131C1204B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215900" y="519113"/>
            <a:ext cx="87122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5F5600EB-9AA8-4043-8889-6FAD027D160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1628" cy="4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515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9" r:id="rId2"/>
    <p:sldLayoutId id="2147483687" r:id="rId3"/>
    <p:sldLayoutId id="2147483690" r:id="rId4"/>
  </p:sldLayoutIdLst>
  <p:hf hd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A829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16000" marR="0" indent="-216000" algn="l" defTabSz="685800" rtl="0" eaLnBrk="1" fontAlgn="auto" latinLnBrk="0" hangingPunct="1">
        <a:lnSpc>
          <a:spcPct val="90000"/>
        </a:lnSpc>
        <a:spcBef>
          <a:spcPts val="9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»"/>
        <a:tabLst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32000" marR="0" indent="-21600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>
          <a:srgbClr val="F8A800"/>
        </a:buClr>
        <a:buSzPct val="120000"/>
        <a:buFont typeface="Corbel" panose="020B0503020204020204" pitchFamily="34" charset="0"/>
        <a:buChar char="›"/>
        <a:tabLst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48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80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36">
          <p15:clr>
            <a:srgbClr val="F26B43"/>
          </p15:clr>
        </p15:guide>
        <p15:guide id="2" pos="5624">
          <p15:clr>
            <a:srgbClr val="F26B43"/>
          </p15:clr>
        </p15:guide>
        <p15:guide id="3" orient="horz" pos="2981">
          <p15:clr>
            <a:srgbClr val="F26B43"/>
          </p15:clr>
        </p15:guide>
        <p15:guide id="4" orient="horz" pos="3072">
          <p15:clr>
            <a:srgbClr val="F26B43"/>
          </p15:clr>
        </p15:guide>
        <p15:guide id="5" orient="horz" pos="1688" userDrawn="1">
          <p15:clr>
            <a:srgbClr val="F26B43"/>
          </p15:clr>
        </p15:guide>
        <p15:guide id="8" orient="horz" pos="554">
          <p15:clr>
            <a:srgbClr val="F26B43"/>
          </p15:clr>
        </p15:guide>
        <p15:guide id="9" pos="589">
          <p15:clr>
            <a:srgbClr val="F26B43"/>
          </p15:clr>
        </p15:guide>
        <p15:guide id="10" pos="2880">
          <p15:clr>
            <a:srgbClr val="F26B43"/>
          </p15:clr>
        </p15:guide>
        <p15:guide id="11" pos="5171">
          <p15:clr>
            <a:srgbClr val="F26B43"/>
          </p15:clr>
        </p15:guide>
        <p15:guide id="13" pos="2721">
          <p15:clr>
            <a:srgbClr val="F26B43"/>
          </p15:clr>
        </p15:guide>
        <p15:guide id="14" pos="3039">
          <p15:clr>
            <a:srgbClr val="F26B43"/>
          </p15:clr>
        </p15:guide>
        <p15:guide id="15" orient="horz" pos="87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8DE719AF-2573-41B1-8AE1-B7C351D20D9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537882" cy="53788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51738" y="2124075"/>
            <a:ext cx="6085791" cy="4476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1" y="4872778"/>
            <a:ext cx="719138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39F78C-C8CE-4F65-8BF0-2A30F8F03BF0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9" y="4872779"/>
            <a:ext cx="7273924" cy="162000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>
              <a:defRPr sz="800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778"/>
            <a:ext cx="719137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C1903E8-1638-4376-A5CE-0131C1204B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8032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00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A8295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20000"/>
        <a:buFont typeface="Corbel" panose="020B0503020204020204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36">
          <p15:clr>
            <a:srgbClr val="F26B43"/>
          </p15:clr>
        </p15:guide>
        <p15:guide id="2" pos="5624">
          <p15:clr>
            <a:srgbClr val="F26B43"/>
          </p15:clr>
        </p15:guide>
        <p15:guide id="3" orient="horz" pos="2981">
          <p15:clr>
            <a:srgbClr val="F26B43"/>
          </p15:clr>
        </p15:guide>
        <p15:guide id="4" orient="horz" pos="3072">
          <p15:clr>
            <a:srgbClr val="F26B43"/>
          </p15:clr>
        </p15:guide>
        <p15:guide id="5" orient="horz" pos="1620">
          <p15:clr>
            <a:srgbClr val="F26B43"/>
          </p15:clr>
        </p15:guide>
        <p15:guide id="9" pos="725" userDrawn="1">
          <p15:clr>
            <a:srgbClr val="F26B43"/>
          </p15:clr>
        </p15:guide>
        <p15:guide id="10" pos="2880">
          <p15:clr>
            <a:srgbClr val="F26B43"/>
          </p15:clr>
        </p15:guide>
        <p15:guide id="11" pos="5035" userDrawn="1">
          <p15:clr>
            <a:srgbClr val="F26B43"/>
          </p15:clr>
        </p15:guide>
        <p15:guide id="13" pos="2721">
          <p15:clr>
            <a:srgbClr val="F26B43"/>
          </p15:clr>
        </p15:guide>
        <p15:guide id="14" pos="3039">
          <p15:clr>
            <a:srgbClr val="F26B43"/>
          </p15:clr>
        </p15:guide>
        <p15:guide id="15" orient="horz" pos="554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71775" y="-2381"/>
            <a:ext cx="6156325" cy="4476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56732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5" r:id="rId2"/>
    <p:sldLayoutId id="2147483701" r:id="rId3"/>
    <p:sldLayoutId id="2147483696" r:id="rId4"/>
  </p:sldLayoutIdLst>
  <p:hf hd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20000"/>
        <a:buFont typeface="Corbel" panose="020B0503020204020204" pitchFamily="34" charset="0"/>
        <a:buChar char="»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36">
          <p15:clr>
            <a:srgbClr val="F26B43"/>
          </p15:clr>
        </p15:guide>
        <p15:guide id="2" pos="5624">
          <p15:clr>
            <a:srgbClr val="F26B43"/>
          </p15:clr>
        </p15:guide>
        <p15:guide id="3" orient="horz" pos="2981">
          <p15:clr>
            <a:srgbClr val="F26B43"/>
          </p15:clr>
        </p15:guide>
        <p15:guide id="4" orient="horz" pos="3072">
          <p15:clr>
            <a:srgbClr val="F26B43"/>
          </p15:clr>
        </p15:guide>
        <p15:guide id="5" orient="horz" pos="1688" userDrawn="1">
          <p15:clr>
            <a:srgbClr val="F26B43"/>
          </p15:clr>
        </p15:guide>
        <p15:guide id="8" orient="horz" pos="554">
          <p15:clr>
            <a:srgbClr val="F26B43"/>
          </p15:clr>
        </p15:guide>
        <p15:guide id="9" pos="589">
          <p15:clr>
            <a:srgbClr val="F26B43"/>
          </p15:clr>
        </p15:guide>
        <p15:guide id="10" pos="2880">
          <p15:clr>
            <a:srgbClr val="F26B43"/>
          </p15:clr>
        </p15:guide>
        <p15:guide id="11" pos="5171">
          <p15:clr>
            <a:srgbClr val="F26B43"/>
          </p15:clr>
        </p15:guide>
        <p15:guide id="13" pos="2721">
          <p15:clr>
            <a:srgbClr val="F26B43"/>
          </p15:clr>
        </p15:guide>
        <p15:guide id="14" pos="3039">
          <p15:clr>
            <a:srgbClr val="F26B43"/>
          </p15:clr>
        </p15:guide>
        <p15:guide id="15" orient="horz" pos="87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2309" y="-2381"/>
            <a:ext cx="6085791" cy="44767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901" y="4872778"/>
            <a:ext cx="719138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>
              <a:defRPr sz="950" b="1">
                <a:solidFill>
                  <a:srgbClr val="9BA7A8"/>
                </a:solidFill>
              </a:defRPr>
            </a:lvl1pPr>
          </a:lstStyle>
          <a:p>
            <a:fld id="{6A9F3732-A1D8-4A20-B107-131945D609D0}" type="datetime1">
              <a:rPr lang="en-GB" noProof="0" smtClean="0"/>
              <a:t>10/03/2018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35039" y="4872779"/>
            <a:ext cx="7273924" cy="162000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>
              <a:defRPr sz="950">
                <a:solidFill>
                  <a:srgbClr val="9BA7A8"/>
                </a:solidFill>
              </a:defRPr>
            </a:lvl1pPr>
          </a:lstStyle>
          <a:p>
            <a:r>
              <a:rPr lang="en-GB" noProof="0" smtClean="0"/>
              <a:t>SIG Marcomms March 2018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8963" y="4872778"/>
            <a:ext cx="719137" cy="162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950" b="1">
                <a:solidFill>
                  <a:srgbClr val="9BA7A8"/>
                </a:solidFill>
              </a:defRPr>
            </a:lvl1pPr>
          </a:lstStyle>
          <a:p>
            <a:fld id="{BC1903E8-1638-4376-A5CE-0131C1204B53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7" name="Picture 6" descr="2013_Jisc_Logo_RGB300(19.5mm)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719138" cy="418976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15900" y="519113"/>
            <a:ext cx="87122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 userDrawn="1"/>
        </p:nvCxnSpPr>
        <p:spPr>
          <a:xfrm>
            <a:off x="216100" y="4872779"/>
            <a:ext cx="8712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Oval 13"/>
          <p:cNvSpPr/>
          <p:nvPr userDrawn="1"/>
        </p:nvSpPr>
        <p:spPr>
          <a:xfrm>
            <a:off x="904297" y="3480530"/>
            <a:ext cx="1188000" cy="1188000"/>
          </a:xfrm>
          <a:prstGeom prst="ellipse">
            <a:avLst/>
          </a:prstGeom>
          <a:solidFill>
            <a:srgbClr val="9F351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Jisc Dark Orange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R:159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G:53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B:21</a:t>
            </a:r>
          </a:p>
        </p:txBody>
      </p:sp>
      <p:sp>
        <p:nvSpPr>
          <p:cNvPr id="17" name="Oval 16"/>
          <p:cNvSpPr/>
          <p:nvPr userDrawn="1"/>
        </p:nvSpPr>
        <p:spPr>
          <a:xfrm>
            <a:off x="760297" y="723362"/>
            <a:ext cx="1476000" cy="1476000"/>
          </a:xfrm>
          <a:prstGeom prst="ellipse">
            <a:avLst/>
          </a:prstGeom>
          <a:solidFill>
            <a:srgbClr val="E85E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Jisc Orange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R:232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G:94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B:18</a:t>
            </a:r>
          </a:p>
        </p:txBody>
      </p:sp>
      <p:sp>
        <p:nvSpPr>
          <p:cNvPr id="26" name="Oval 25"/>
          <p:cNvSpPr>
            <a:spLocks noChangeAspect="1"/>
          </p:cNvSpPr>
          <p:nvPr userDrawn="1"/>
        </p:nvSpPr>
        <p:spPr>
          <a:xfrm>
            <a:off x="6499853" y="3480530"/>
            <a:ext cx="1188000" cy="1188000"/>
          </a:xfrm>
          <a:prstGeom prst="ellipse">
            <a:avLst/>
          </a:prstGeom>
          <a:solidFill>
            <a:schemeClr val="bg1"/>
          </a:solidFill>
          <a:ln>
            <a:solidFill>
              <a:srgbClr val="2C38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Jisc Text Grey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R:202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G:220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B:240</a:t>
            </a:r>
          </a:p>
        </p:txBody>
      </p:sp>
      <p:grpSp>
        <p:nvGrpSpPr>
          <p:cNvPr id="37" name="Group 36"/>
          <p:cNvGrpSpPr/>
          <p:nvPr userDrawn="1"/>
        </p:nvGrpSpPr>
        <p:grpSpPr>
          <a:xfrm>
            <a:off x="2788478" y="2182622"/>
            <a:ext cx="6139621" cy="1188000"/>
            <a:chOff x="2788478" y="1871025"/>
            <a:chExt cx="6139621" cy="1188000"/>
          </a:xfrm>
        </p:grpSpPr>
        <p:sp>
          <p:nvSpPr>
            <p:cNvPr id="9" name="Oval 8"/>
            <p:cNvSpPr>
              <a:spLocks noChangeAspect="1"/>
            </p:cNvSpPr>
            <p:nvPr userDrawn="1"/>
          </p:nvSpPr>
          <p:spPr>
            <a:xfrm>
              <a:off x="5264288" y="1871025"/>
              <a:ext cx="1188000" cy="1188000"/>
            </a:xfrm>
            <a:prstGeom prst="ellipse">
              <a:avLst/>
            </a:prstGeom>
            <a:solidFill>
              <a:srgbClr val="4585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 Green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R:69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G:133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B:37</a:t>
              </a:r>
            </a:p>
          </p:txBody>
        </p:sp>
        <p:sp>
          <p:nvSpPr>
            <p:cNvPr id="23" name="Oval 22"/>
            <p:cNvSpPr>
              <a:spLocks noChangeAspect="1"/>
            </p:cNvSpPr>
            <p:nvPr userDrawn="1"/>
          </p:nvSpPr>
          <p:spPr>
            <a:xfrm>
              <a:off x="7740099" y="1871025"/>
              <a:ext cx="1188000" cy="1188000"/>
            </a:xfrm>
            <a:prstGeom prst="ellipse">
              <a:avLst/>
            </a:prstGeom>
            <a:solidFill>
              <a:srgbClr val="55248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</a:t>
              </a:r>
              <a:r>
                <a:rPr lang="en-GB" sz="1050" baseline="0" dirty="0">
                  <a:solidFill>
                    <a:schemeClr val="bg1"/>
                  </a:solidFill>
                </a:rPr>
                <a:t> Purple</a:t>
              </a:r>
              <a:endParaRPr lang="en-GB" sz="1050" dirty="0">
                <a:solidFill>
                  <a:schemeClr val="bg1"/>
                </a:solidFill>
              </a:endParaRP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R:85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G:36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B:129</a:t>
              </a:r>
            </a:p>
          </p:txBody>
        </p:sp>
        <p:sp>
          <p:nvSpPr>
            <p:cNvPr id="24" name="Oval 23"/>
            <p:cNvSpPr>
              <a:spLocks noChangeAspect="1"/>
            </p:cNvSpPr>
            <p:nvPr userDrawn="1"/>
          </p:nvSpPr>
          <p:spPr>
            <a:xfrm>
              <a:off x="6502193" y="1871025"/>
              <a:ext cx="1188000" cy="1188000"/>
            </a:xfrm>
            <a:prstGeom prst="ellipse">
              <a:avLst/>
            </a:prstGeom>
            <a:solidFill>
              <a:srgbClr val="0055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 Indigo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R:0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G:85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B:127</a:t>
              </a:r>
            </a:p>
          </p:txBody>
        </p:sp>
        <p:sp>
          <p:nvSpPr>
            <p:cNvPr id="13" name="Oval 12"/>
            <p:cNvSpPr>
              <a:spLocks noChangeAspect="1"/>
            </p:cNvSpPr>
            <p:nvPr userDrawn="1"/>
          </p:nvSpPr>
          <p:spPr>
            <a:xfrm>
              <a:off x="2788478" y="1871025"/>
              <a:ext cx="1188000" cy="1188000"/>
            </a:xfrm>
            <a:prstGeom prst="ellipse">
              <a:avLst/>
            </a:prstGeom>
            <a:solidFill>
              <a:srgbClr val="8200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 Maroon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R:130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G:0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B:54</a:t>
              </a:r>
            </a:p>
          </p:txBody>
        </p:sp>
        <p:sp>
          <p:nvSpPr>
            <p:cNvPr id="12" name="Oval 11"/>
            <p:cNvSpPr>
              <a:spLocks noChangeAspect="1"/>
            </p:cNvSpPr>
            <p:nvPr userDrawn="1"/>
          </p:nvSpPr>
          <p:spPr>
            <a:xfrm>
              <a:off x="4026383" y="1871025"/>
              <a:ext cx="1188000" cy="1188000"/>
            </a:xfrm>
            <a:prstGeom prst="ellipse">
              <a:avLst/>
            </a:prstGeom>
            <a:solidFill>
              <a:srgbClr val="8A7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 Olive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R:138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G:115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B:0</a:t>
              </a: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2788478" y="867362"/>
            <a:ext cx="6139622" cy="1205352"/>
            <a:chOff x="2788478" y="791024"/>
            <a:chExt cx="6139622" cy="1205352"/>
          </a:xfrm>
        </p:grpSpPr>
        <p:sp>
          <p:nvSpPr>
            <p:cNvPr id="20" name="Oval 19"/>
            <p:cNvSpPr>
              <a:spLocks noChangeAspect="1"/>
            </p:cNvSpPr>
            <p:nvPr userDrawn="1"/>
          </p:nvSpPr>
          <p:spPr>
            <a:xfrm>
              <a:off x="5264288" y="806422"/>
              <a:ext cx="1188000" cy="1188000"/>
            </a:xfrm>
            <a:prstGeom prst="ellipse">
              <a:avLst/>
            </a:prstGeom>
            <a:solidFill>
              <a:srgbClr val="B2BB1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Jisc Lime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R:178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G:187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B:28</a:t>
              </a:r>
            </a:p>
          </p:txBody>
        </p:sp>
        <p:sp>
          <p:nvSpPr>
            <p:cNvPr id="15" name="Oval 14"/>
            <p:cNvSpPr>
              <a:spLocks noChangeAspect="1"/>
            </p:cNvSpPr>
            <p:nvPr userDrawn="1"/>
          </p:nvSpPr>
          <p:spPr>
            <a:xfrm>
              <a:off x="7740100" y="791024"/>
              <a:ext cx="1188000" cy="1188000"/>
            </a:xfrm>
            <a:prstGeom prst="ellipse">
              <a:avLst/>
            </a:prstGeom>
            <a:solidFill>
              <a:srgbClr val="B71A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Jisc Violet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R:183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G:26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B:139</a:t>
              </a:r>
            </a:p>
          </p:txBody>
        </p:sp>
        <p:sp>
          <p:nvSpPr>
            <p:cNvPr id="16" name="Oval 15"/>
            <p:cNvSpPr>
              <a:spLocks noChangeAspect="1"/>
            </p:cNvSpPr>
            <p:nvPr userDrawn="1"/>
          </p:nvSpPr>
          <p:spPr>
            <a:xfrm>
              <a:off x="6502193" y="806422"/>
              <a:ext cx="1188000" cy="1188000"/>
            </a:xfrm>
            <a:prstGeom prst="ellipse">
              <a:avLst/>
            </a:prstGeom>
            <a:solidFill>
              <a:srgbClr val="0092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Jisc Blue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R:0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G:146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B:203</a:t>
              </a:r>
            </a:p>
          </p:txBody>
        </p:sp>
        <p:sp>
          <p:nvSpPr>
            <p:cNvPr id="18" name="Oval 17"/>
            <p:cNvSpPr>
              <a:spLocks noChangeAspect="1"/>
            </p:cNvSpPr>
            <p:nvPr userDrawn="1"/>
          </p:nvSpPr>
          <p:spPr>
            <a:xfrm>
              <a:off x="2788478" y="808376"/>
              <a:ext cx="1188000" cy="1188000"/>
            </a:xfrm>
            <a:prstGeom prst="ellipse">
              <a:avLst/>
            </a:prstGeom>
            <a:solidFill>
              <a:srgbClr val="E615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</a:t>
              </a:r>
              <a:r>
                <a:rPr lang="en-GB" sz="1050" baseline="0" dirty="0">
                  <a:solidFill>
                    <a:schemeClr val="bg1"/>
                  </a:solidFill>
                </a:rPr>
                <a:t> Pink</a:t>
              </a:r>
              <a:endParaRPr lang="en-GB" sz="1050" dirty="0">
                <a:solidFill>
                  <a:schemeClr val="bg1"/>
                </a:solidFill>
              </a:endParaRP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R:230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G:21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B:84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 userDrawn="1"/>
          </p:nvSpPr>
          <p:spPr>
            <a:xfrm>
              <a:off x="4026383" y="808375"/>
              <a:ext cx="1188000" cy="1188000"/>
            </a:xfrm>
            <a:prstGeom prst="ellipse">
              <a:avLst/>
            </a:prstGeom>
            <a:solidFill>
              <a:srgbClr val="F9B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Jisc Yellow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R:249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G:176</a:t>
              </a:r>
            </a:p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5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B:80</a:t>
              </a:r>
            </a:p>
          </p:txBody>
        </p:sp>
      </p:grpSp>
      <p:grpSp>
        <p:nvGrpSpPr>
          <p:cNvPr id="39" name="Group 38"/>
          <p:cNvGrpSpPr/>
          <p:nvPr userDrawn="1"/>
        </p:nvGrpSpPr>
        <p:grpSpPr>
          <a:xfrm>
            <a:off x="2788478" y="3480530"/>
            <a:ext cx="3663810" cy="1188000"/>
            <a:chOff x="2788478" y="3404192"/>
            <a:chExt cx="3663810" cy="1188000"/>
          </a:xfrm>
        </p:grpSpPr>
        <p:sp>
          <p:nvSpPr>
            <p:cNvPr id="22" name="Oval 21"/>
            <p:cNvSpPr>
              <a:spLocks noChangeAspect="1"/>
            </p:cNvSpPr>
            <p:nvPr userDrawn="1"/>
          </p:nvSpPr>
          <p:spPr>
            <a:xfrm>
              <a:off x="5264288" y="3404192"/>
              <a:ext cx="1188000" cy="1188000"/>
            </a:xfrm>
            <a:prstGeom prst="ellipse">
              <a:avLst/>
            </a:prstGeom>
            <a:solidFill>
              <a:srgbClr val="CADC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Jisc Light Grey</a:t>
              </a:r>
            </a:p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R:202</a:t>
              </a:r>
            </a:p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G:220</a:t>
              </a:r>
            </a:p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B:240</a:t>
              </a:r>
            </a:p>
          </p:txBody>
        </p:sp>
        <p:sp>
          <p:nvSpPr>
            <p:cNvPr id="27" name="Oval 26"/>
            <p:cNvSpPr>
              <a:spLocks noChangeAspect="1"/>
            </p:cNvSpPr>
            <p:nvPr userDrawn="1"/>
          </p:nvSpPr>
          <p:spPr>
            <a:xfrm>
              <a:off x="2788478" y="3404192"/>
              <a:ext cx="1188000" cy="1188000"/>
            </a:xfrm>
            <a:prstGeom prst="ellipse">
              <a:avLst/>
            </a:prstGeom>
            <a:solidFill>
              <a:srgbClr val="9BA7B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Jisc Dark Grey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R:155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G:167</a:t>
              </a:r>
            </a:p>
            <a:p>
              <a:pPr algn="l"/>
              <a:r>
                <a:rPr lang="en-GB" sz="1050" dirty="0">
                  <a:solidFill>
                    <a:schemeClr val="bg1"/>
                  </a:solidFill>
                </a:rPr>
                <a:t>B:176</a:t>
              </a:r>
            </a:p>
          </p:txBody>
        </p:sp>
        <p:sp>
          <p:nvSpPr>
            <p:cNvPr id="28" name="Oval 27"/>
            <p:cNvSpPr>
              <a:spLocks noChangeAspect="1"/>
            </p:cNvSpPr>
            <p:nvPr userDrawn="1"/>
          </p:nvSpPr>
          <p:spPr>
            <a:xfrm>
              <a:off x="4026383" y="3404192"/>
              <a:ext cx="1188000" cy="1188000"/>
            </a:xfrm>
            <a:prstGeom prst="ellipse">
              <a:avLst/>
            </a:prstGeom>
            <a:solidFill>
              <a:srgbClr val="B9C9D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Jisc Dark Grey</a:t>
              </a:r>
            </a:p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R:185</a:t>
              </a:r>
            </a:p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G:201</a:t>
              </a:r>
            </a:p>
            <a:p>
              <a:pPr algn="l"/>
              <a:r>
                <a:rPr lang="en-GB" sz="1050" dirty="0">
                  <a:solidFill>
                    <a:schemeClr val="tx1"/>
                  </a:solidFill>
                </a:rPr>
                <a:t>B:213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075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B71A8B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685800" rtl="0" eaLnBrk="1" latinLnBrk="0" hangingPunct="1">
        <a:lnSpc>
          <a:spcPct val="90000"/>
        </a:lnSpc>
        <a:spcBef>
          <a:spcPts val="900"/>
        </a:spcBef>
        <a:buClr>
          <a:schemeClr val="accent1"/>
        </a:buClr>
        <a:buSzPct val="120000"/>
        <a:buFont typeface="Corbel" panose="020B0503020204020204" pitchFamily="34" charset="0"/>
        <a:buChar char="»"/>
        <a:defRPr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120000"/>
        <a:buFont typeface="Corbel" panose="020B0503020204020204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lang="en-US" sz="24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685800" rtl="0" eaLnBrk="1" latinLnBrk="0" hangingPunct="1">
        <a:lnSpc>
          <a:spcPct val="90000"/>
        </a:lnSpc>
        <a:spcBef>
          <a:spcPts val="300"/>
        </a:spcBef>
        <a:buClr>
          <a:schemeClr val="accent1"/>
        </a:buClr>
        <a:buSzPct val="120000"/>
        <a:buFont typeface="Corbel" panose="020B0503020204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36">
          <p15:clr>
            <a:srgbClr val="F26B43"/>
          </p15:clr>
        </p15:guide>
        <p15:guide id="2" pos="5624">
          <p15:clr>
            <a:srgbClr val="F26B43"/>
          </p15:clr>
        </p15:guide>
        <p15:guide id="3" orient="horz" pos="2981">
          <p15:clr>
            <a:srgbClr val="F26B43"/>
          </p15:clr>
        </p15:guide>
        <p15:guide id="4" orient="horz" pos="3072">
          <p15:clr>
            <a:srgbClr val="F26B43"/>
          </p15:clr>
        </p15:guide>
        <p15:guide id="5" orient="horz" pos="1620">
          <p15:clr>
            <a:srgbClr val="F26B43"/>
          </p15:clr>
        </p15:guide>
        <p15:guide id="8" orient="horz" pos="554">
          <p15:clr>
            <a:srgbClr val="F26B43"/>
          </p15:clr>
        </p15:guide>
        <p15:guide id="9" pos="589">
          <p15:clr>
            <a:srgbClr val="F26B43"/>
          </p15:clr>
        </p15:guide>
        <p15:guide id="10" pos="2880">
          <p15:clr>
            <a:srgbClr val="F26B43"/>
          </p15:clr>
        </p15:guide>
        <p15:guide id="11" pos="5171">
          <p15:clr>
            <a:srgbClr val="F26B43"/>
          </p15:clr>
        </p15:guide>
        <p15:guide id="13" pos="2721">
          <p15:clr>
            <a:srgbClr val="F26B43"/>
          </p15:clr>
        </p15:guide>
        <p15:guide id="14" pos="3039">
          <p15:clr>
            <a:srgbClr val="F26B43"/>
          </p15:clr>
        </p15:guide>
        <p15:guide id="15" orient="horz" pos="872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4D22F13E-B0BA-49C3-8218-F6364A62BF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44CE3F48-5321-4F12-81FE-90918CE8A0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16000" marR="0" lvl="0" indent="-216000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»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432000" marR="0" lvl="1" indent="-2160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8A800"/>
              </a:buClr>
              <a:buSzPct val="120000"/>
              <a:buFont typeface="Corbel" panose="020B0503020204020204" pitchFamily="34" charset="0"/>
              <a:buChar char="›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648000" marR="0" lvl="2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864000" marR="0" lvl="3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1080000" marR="0" lvl="4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42B7E25-842B-49AE-AD2A-022EFCD857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407E57-653D-446E-AC16-02A2A7E5AAAA}" type="datetime1">
              <a:rPr lang="en-GB" altLang="en-US" smtClean="0">
                <a:ea typeface="MS PGothic" panose="020B0600070205080204" pitchFamily="34" charset="-128"/>
              </a:rPr>
              <a:t>10/03/2018</a:t>
            </a:fld>
            <a:endParaRPr lang="en-GB" altLang="en-US" dirty="0">
              <a:ea typeface="MS PGothic" panose="020B0600070205080204" pitchFamily="34" charset="-128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73F50CA-11B6-4CA2-8AB1-5786B73D4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5038" y="4872038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rgbClr val="9BA7A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F25CC1-40E1-49D4-A4AA-75226D8BC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9D58E3B-E51F-43C3-A41A-E25E5F0F81DA}" type="slidenum">
              <a:rPr lang="en-GB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dirty="0">
              <a:ea typeface="MS PGothic" panose="020B0600070205080204" pitchFamily="34" charset="-128"/>
            </a:endParaRPr>
          </a:p>
        </p:txBody>
      </p:sp>
      <p:cxnSp>
        <p:nvCxnSpPr>
          <p:cNvPr id="1032" name="Straight Connector 9">
            <a:extLst>
              <a:ext uri="{FF2B5EF4-FFF2-40B4-BE49-F238E27FC236}">
                <a16:creationId xmlns="" xmlns:a16="http://schemas.microsoft.com/office/drawing/2014/main" id="{39D1B31D-5BDD-4D51-885E-DAE7A2BA413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Straight Connector 10">
            <a:extLst>
              <a:ext uri="{FF2B5EF4-FFF2-40B4-BE49-F238E27FC236}">
                <a16:creationId xmlns="" xmlns:a16="http://schemas.microsoft.com/office/drawing/2014/main" id="{824FD36B-66E3-403A-8A3C-566D60277E4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B3DC93F9-4741-48B9-A7D9-379D0B7A402E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1628" cy="4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86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hf hdr="0"/>
  <p:txStyles>
    <p:titleStyle>
      <a:lvl1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A8295F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6000" marR="0" indent="-216000" algn="l" defTabSz="685800" rtl="0" eaLnBrk="1" fontAlgn="auto" latinLnBrk="0" hangingPunct="1">
        <a:lnSpc>
          <a:spcPct val="90000"/>
        </a:lnSpc>
        <a:spcBef>
          <a:spcPts val="9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»"/>
        <a:tabLst/>
        <a:defRPr sz="28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marL="432000" marR="0" indent="-21600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>
          <a:srgbClr val="F8A800"/>
        </a:buClr>
        <a:buSzPct val="120000"/>
        <a:buFont typeface="Corbel" panose="020B0503020204020204" pitchFamily="34" charset="0"/>
        <a:buChar char="›"/>
        <a:tabLst/>
        <a:defRPr sz="28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2pPr>
      <a:lvl3pPr marL="648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4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3pPr>
      <a:lvl4pPr marL="864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lang="en-US" sz="2400" kern="1200" dirty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4pPr>
      <a:lvl5pPr marL="1080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4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96641BE1-0F92-42E2-B575-29CFA8D4AE4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A02D58D4-45F4-4D9A-9668-3AB8EBEC687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16000" marR="0" lvl="0" indent="-216000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»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432000" marR="0" lvl="1" indent="-2160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8A800"/>
              </a:buClr>
              <a:buSzPct val="120000"/>
              <a:buFont typeface="Corbel" panose="020B0503020204020204" pitchFamily="34" charset="0"/>
              <a:buChar char="›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648000" marR="0" lvl="2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864000" marR="0" lvl="3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1080000" marR="0" lvl="4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6519529-EB0E-4155-B159-F213C38B87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5900" y="4872038"/>
            <a:ext cx="1194446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3B6B41-26EE-4E2D-AE13-6C736A12A195}" type="datetime1">
              <a:rPr lang="en-GB" altLang="en-US" smtClean="0">
                <a:ea typeface="MS PGothic" panose="020B0600070205080204" pitchFamily="34" charset="-128"/>
              </a:rPr>
              <a:t>10/03/2018</a:t>
            </a:fld>
            <a:endParaRPr lang="en-GB" altLang="en-US" dirty="0">
              <a:ea typeface="MS PGothic" panose="020B0600070205080204" pitchFamily="34" charset="-128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99ABFDE-7B87-4D02-A89E-78C3665F7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10346" y="4872038"/>
            <a:ext cx="6798617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rgbClr val="9BA7A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B9C7C75-D02E-4F2D-B09F-CF870370C5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08963" y="4872038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FC897CF-7645-44D1-8060-FA7DDF776BAC}" type="slidenum">
              <a:rPr lang="en-GB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dirty="0">
              <a:ea typeface="MS PGothic" panose="020B0600070205080204" pitchFamily="34" charset="-128"/>
            </a:endParaRPr>
          </a:p>
        </p:txBody>
      </p:sp>
      <p:cxnSp>
        <p:nvCxnSpPr>
          <p:cNvPr id="1032" name="Straight Connector 9">
            <a:extLst>
              <a:ext uri="{FF2B5EF4-FFF2-40B4-BE49-F238E27FC236}">
                <a16:creationId xmlns="" xmlns:a16="http://schemas.microsoft.com/office/drawing/2014/main" id="{64D79741-5396-42FB-B3CF-30FF2A48B572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Straight Connector 10">
            <a:extLst>
              <a:ext uri="{FF2B5EF4-FFF2-40B4-BE49-F238E27FC236}">
                <a16:creationId xmlns="" xmlns:a16="http://schemas.microsoft.com/office/drawing/2014/main" id="{86EF79DC-4866-4E55-B2D7-10FA792B74E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DEC55DB7-1B26-45EF-B953-337940FA777D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1628" cy="4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663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</p:sldLayoutIdLst>
  <p:hf hdr="0"/>
  <p:txStyles>
    <p:titleStyle>
      <a:lvl1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A8295F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6000" marR="0" indent="-216000" algn="l" defTabSz="685800" rtl="0" eaLnBrk="1" fontAlgn="auto" latinLnBrk="0" hangingPunct="1">
        <a:lnSpc>
          <a:spcPct val="90000"/>
        </a:lnSpc>
        <a:spcBef>
          <a:spcPts val="9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»"/>
        <a:tabLst/>
        <a:defRPr sz="28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marL="432000" marR="0" indent="-21600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>
          <a:srgbClr val="F8A800"/>
        </a:buClr>
        <a:buSzPct val="120000"/>
        <a:buFont typeface="Corbel" panose="020B0503020204020204" pitchFamily="34" charset="0"/>
        <a:buChar char="›"/>
        <a:tabLst/>
        <a:defRPr sz="28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2pPr>
      <a:lvl3pPr marL="648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4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3pPr>
      <a:lvl4pPr marL="864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lang="en-US" sz="2400" kern="1200" dirty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4pPr>
      <a:lvl5pPr marL="1080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4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="" xmlns:a16="http://schemas.microsoft.com/office/drawing/2014/main" id="{4D22F13E-B0BA-49C3-8218-F6364A62BFB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771775" y="-1588"/>
            <a:ext cx="6156325" cy="447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title style</a:t>
            </a:r>
            <a:endParaRPr lang="en-GB" altLang="en-US" dirty="0"/>
          </a:p>
        </p:txBody>
      </p:sp>
      <p:sp>
        <p:nvSpPr>
          <p:cNvPr id="1027" name="Text Placeholder 2">
            <a:extLst>
              <a:ext uri="{FF2B5EF4-FFF2-40B4-BE49-F238E27FC236}">
                <a16:creationId xmlns="" xmlns:a16="http://schemas.microsoft.com/office/drawing/2014/main" id="{44CE3F48-5321-4F12-81FE-90918CE8A0A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215900" y="879475"/>
            <a:ext cx="87122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16000" marR="0" lvl="0" indent="-216000" algn="l" defTabSz="685800" rtl="0" eaLnBrk="1" fontAlgn="auto" latinLnBrk="0" hangingPunct="1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»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432000" marR="0" lvl="1" indent="-21600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F8A800"/>
              </a:buClr>
              <a:buSzPct val="120000"/>
              <a:buFont typeface="Corbel" panose="020B0503020204020204" pitchFamily="34" charset="0"/>
              <a:buChar char="›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648000" marR="0" lvl="2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864000" marR="0" lvl="3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1080000" marR="0" lvl="4" indent="-216000" algn="l" defTabSz="685800" rtl="0" eaLnBrk="1" fontAlgn="auto" latinLnBrk="0" hangingPunct="1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rgbClr val="F8A900"/>
              </a:buClr>
              <a:buSzPct val="120000"/>
              <a:buFont typeface="Corbel" panose="020B0503020204020204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C384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42B7E25-842B-49AE-AD2A-022EFCD857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15900" y="4889966"/>
            <a:ext cx="719138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3B87231-EC30-47F3-8A36-6E43A410CD23}" type="datetime1">
              <a:rPr lang="en-GB" altLang="en-US" smtClean="0">
                <a:ea typeface="MS PGothic" panose="020B0600070205080204" pitchFamily="34" charset="-128"/>
              </a:rPr>
              <a:t>10/03/2018</a:t>
            </a:fld>
            <a:endParaRPr lang="en-GB" altLang="en-US" dirty="0">
              <a:ea typeface="MS PGothic" panose="020B0600070205080204" pitchFamily="34" charset="-128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73F50CA-11B6-4CA2-8AB1-5786B73D4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35038" y="4889966"/>
            <a:ext cx="7273925" cy="163512"/>
          </a:xfrm>
          <a:prstGeom prst="rect">
            <a:avLst/>
          </a:prstGeom>
        </p:spPr>
        <p:txBody>
          <a:bodyPr vert="horz" wrap="square" lIns="0" tIns="7200" rIns="0" bIns="0" rtlCol="0" anchor="t" anchorCtr="0">
            <a:noAutofit/>
          </a:bodyPr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800">
                <a:solidFill>
                  <a:srgbClr val="9BA7A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1F25CC1-40E1-49D4-A4AA-75226D8BC7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08963" y="4889966"/>
            <a:ext cx="719137" cy="163512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r">
              <a:defRPr sz="800" b="1">
                <a:solidFill>
                  <a:srgbClr val="9BA7A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9D58E3B-E51F-43C3-A41A-E25E5F0F81DA}" type="slidenum">
              <a:rPr lang="en-GB" altLang="en-US" smtClean="0"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dirty="0">
              <a:ea typeface="MS PGothic" panose="020B0600070205080204" pitchFamily="34" charset="-128"/>
            </a:endParaRPr>
          </a:p>
        </p:txBody>
      </p:sp>
      <p:cxnSp>
        <p:nvCxnSpPr>
          <p:cNvPr id="1032" name="Straight Connector 9">
            <a:extLst>
              <a:ext uri="{FF2B5EF4-FFF2-40B4-BE49-F238E27FC236}">
                <a16:creationId xmlns="" xmlns:a16="http://schemas.microsoft.com/office/drawing/2014/main" id="{39D1B31D-5BDD-4D51-885E-DAE7A2BA413E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519113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33" name="Straight Connector 10">
            <a:extLst>
              <a:ext uri="{FF2B5EF4-FFF2-40B4-BE49-F238E27FC236}">
                <a16:creationId xmlns="" xmlns:a16="http://schemas.microsoft.com/office/drawing/2014/main" id="{824FD36B-66E3-403A-8A3C-566D60277E4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215900" y="4872038"/>
            <a:ext cx="8712200" cy="0"/>
          </a:xfrm>
          <a:prstGeom prst="line">
            <a:avLst/>
          </a:prstGeom>
          <a:noFill/>
          <a:ln w="6350">
            <a:solidFill>
              <a:srgbClr val="2C384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C9D69E82-D0FB-4F22-A613-C5DF40E442F1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1" y="0"/>
            <a:ext cx="411628" cy="41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66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rgbClr val="A8295F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2pPr>
      <a:lvl3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3pPr>
      <a:lvl4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4pPr>
      <a:lvl5pPr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  <a:ea typeface="MS PGothic" panose="020B0600070205080204" pitchFamily="34" charset="-128"/>
        </a:defRPr>
      </a:lvl5pPr>
      <a:lvl6pPr marL="4572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6pPr>
      <a:lvl7pPr marL="9144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7pPr>
      <a:lvl8pPr marL="13716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8pPr>
      <a:lvl9pPr marL="1828800" algn="r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B71A8B"/>
          </a:solidFill>
          <a:latin typeface="Corbel" panose="020B0503020204020204" pitchFamily="34" charset="0"/>
        </a:defRPr>
      </a:lvl9pPr>
    </p:titleStyle>
    <p:bodyStyle>
      <a:lvl1pPr marL="216000" marR="0" indent="-216000" algn="l" defTabSz="685800" rtl="0" eaLnBrk="1" fontAlgn="auto" latinLnBrk="0" hangingPunct="1">
        <a:lnSpc>
          <a:spcPct val="90000"/>
        </a:lnSpc>
        <a:spcBef>
          <a:spcPts val="9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»"/>
        <a:tabLst/>
        <a:defRPr sz="28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1pPr>
      <a:lvl2pPr marL="432000" marR="0" indent="-216000" algn="l" defTabSz="685800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>
          <a:srgbClr val="F8A800"/>
        </a:buClr>
        <a:buSzPct val="120000"/>
        <a:buFont typeface="Corbel" panose="020B0503020204020204" pitchFamily="34" charset="0"/>
        <a:buChar char="›"/>
        <a:tabLst/>
        <a:defRPr sz="28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2pPr>
      <a:lvl3pPr marL="648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4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3pPr>
      <a:lvl4pPr marL="864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lang="en-US" sz="2400" kern="1200" dirty="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4pPr>
      <a:lvl5pPr marL="1080000" marR="0" indent="-216000" algn="l" defTabSz="685800" rtl="0" eaLnBrk="1" fontAlgn="auto" latinLnBrk="0" hangingPunct="1">
        <a:lnSpc>
          <a:spcPct val="90000"/>
        </a:lnSpc>
        <a:spcBef>
          <a:spcPts val="300"/>
        </a:spcBef>
        <a:spcAft>
          <a:spcPts val="0"/>
        </a:spcAft>
        <a:buClr>
          <a:srgbClr val="F8A900"/>
        </a:buClr>
        <a:buSzPct val="120000"/>
        <a:buFont typeface="Corbel" panose="020B0503020204020204" pitchFamily="34" charset="0"/>
        <a:buChar char="–"/>
        <a:tabLst/>
        <a:defRPr sz="2400" kern="1200">
          <a:solidFill>
            <a:schemeClr val="tx1"/>
          </a:solidFill>
          <a:latin typeface="Arial" panose="020B0604020202020204" pitchFamily="34" charset="0"/>
          <a:ea typeface="MS PGothic" panose="020B0600070205080204" pitchFamily="34" charset="-128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Relationship Id="rId4" Type="http://schemas.openxmlformats.org/officeDocument/2006/relationships/hyperlink" Target="https://www.duolingo.com/dictionary/Spanish/gracias-interjection/d34dd0c4df69ca91b277730638b12a4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xelos.com/corporate/media/files/glossaries/itil_2011_glossary_gb-v1-0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axelos.com/corporate/media/files/glossaries/itil_2011_glossary_gb-v1-0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="" xmlns:a16="http://schemas.microsoft.com/office/drawing/2014/main" id="{3B9AC5AB-9283-4FC5-9458-CC73085E8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0764" y="3379933"/>
            <a:ext cx="6784350" cy="387798"/>
          </a:xfrm>
        </p:spPr>
        <p:txBody>
          <a:bodyPr/>
          <a:lstStyle/>
          <a:p>
            <a:r>
              <a:rPr lang="en-GB" dirty="0"/>
              <a:t> </a:t>
            </a:r>
            <a:r>
              <a:rPr lang="en-GB" dirty="0" smtClean="0"/>
              <a:t>The need for a shared terminology…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FCED37F2-0C2D-47B3-B9EB-180AD83AC5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Robert Haymon-Collins, executive director marketing and communications, Jisc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922704" y="4763020"/>
            <a:ext cx="2221296" cy="380480"/>
          </a:xfrm>
          <a:prstGeom prst="rect">
            <a:avLst/>
          </a:prstGeom>
          <a:noFill/>
        </p:spPr>
        <p:txBody>
          <a:bodyPr wrap="none" lIns="72000" tIns="36000" rIns="72000" bIns="36000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Photo: https</a:t>
            </a:r>
            <a:r>
              <a:rPr lang="en-GB" sz="1200" dirty="0">
                <a:solidFill>
                  <a:schemeClr val="bg1"/>
                </a:solidFill>
              </a:rPr>
              <a:t>://ab-medical.co.uk</a:t>
            </a:r>
            <a:r>
              <a:rPr lang="en-GB" sz="2000" dirty="0"/>
              <a:t>/</a:t>
            </a:r>
            <a:endParaRPr lang="en-GB" sz="2000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DA9752-F322-49F0-B472-33A550289059}" type="datetime1">
              <a:rPr lang="en-GB" noProof="0" smtClean="0"/>
              <a:t>10/03/2018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882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D529D151-D90A-4BF2-A249-D17BD51CC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649" y="853070"/>
            <a:ext cx="2909451" cy="3879269"/>
          </a:xfrm>
        </p:spPr>
      </p:pic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8F4A79A7-6332-4307-9095-35029143999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5902" y="879475"/>
            <a:ext cx="5433336" cy="3852864"/>
          </a:xfrm>
        </p:spPr>
        <p:txBody>
          <a:bodyPr/>
          <a:lstStyle/>
          <a:p>
            <a:r>
              <a:rPr lang="en-US" dirty="0" smtClean="0"/>
              <a:t>Decisions on:</a:t>
            </a:r>
          </a:p>
          <a:p>
            <a:pPr lvl="1"/>
            <a:r>
              <a:rPr lang="en-US" dirty="0" smtClean="0"/>
              <a:t>Agreeing definitions?</a:t>
            </a:r>
          </a:p>
          <a:p>
            <a:pPr lvl="1"/>
            <a:r>
              <a:rPr lang="en-US" dirty="0" smtClean="0"/>
              <a:t>How to share, what guidance?</a:t>
            </a:r>
          </a:p>
          <a:p>
            <a:pPr lvl="1"/>
            <a:r>
              <a:rPr lang="en-US" dirty="0" smtClean="0"/>
              <a:t>Ability/readiness to share communication and/or process templates?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C47AF0F-04B4-4F9F-A0F9-D750BAD9E96C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36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="" xmlns:a16="http://schemas.microsoft.com/office/drawing/2014/main" id="{605E10B1-6792-4A96-AA05-ECF7A0754DF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Content Placeholder 8">
            <a:extLst>
              <a:ext uri="{FF2B5EF4-FFF2-40B4-BE49-F238E27FC236}">
                <a16:creationId xmlns="" xmlns:a16="http://schemas.microsoft.com/office/drawing/2014/main" id="{67067ABB-4E28-4BEA-9751-A0BE576B40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4653" y="-54528"/>
            <a:ext cx="9373304" cy="53561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E5CC065-7A3D-4C70-A36E-9B9AC392B7E0}" type="datetime1">
              <a:rPr lang="en-GB" altLang="en-US" smtClean="0"/>
              <a:t>10/03/2018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D2F399A-E45C-44C5-A002-CE8986474499}" type="slidenum">
              <a:rPr lang="en-GB" altLang="en-US" smtClean="0"/>
              <a:pPr/>
              <a:t>11</a:t>
            </a:fld>
            <a:endParaRPr lang="en-GB" altLang="en-US"/>
          </a:p>
        </p:txBody>
      </p:sp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0BC971A3-0872-43A1-B5D2-3ADFD70A0BBF}"/>
              </a:ext>
            </a:extLst>
          </p:cNvPr>
          <p:cNvSpPr/>
          <p:nvPr/>
        </p:nvSpPr>
        <p:spPr>
          <a:xfrm>
            <a:off x="165795" y="631307"/>
            <a:ext cx="3103497" cy="717242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err="1">
              <a:solidFill>
                <a:schemeClr val="tx2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1ED7D38D-FE60-4037-B879-7F57A4543FB6}"/>
              </a:ext>
            </a:extLst>
          </p:cNvPr>
          <p:cNvSpPr txBox="1"/>
          <p:nvPr/>
        </p:nvSpPr>
        <p:spPr>
          <a:xfrm>
            <a:off x="215900" y="694256"/>
            <a:ext cx="3324448" cy="811367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r>
              <a:rPr lang="en-GB" sz="3200" b="1" dirty="0">
                <a:solidFill>
                  <a:schemeClr val="accent1"/>
                </a:solidFill>
              </a:rPr>
              <a:t>¡</a:t>
            </a:r>
            <a:r>
              <a:rPr lang="en-GB" sz="3200" dirty="0" err="1" smtClean="0">
                <a:hlinkClick r:id="rId4"/>
              </a:rPr>
              <a:t>Gracias</a:t>
            </a:r>
            <a:r>
              <a:rPr lang="en-GB" sz="3200" dirty="0">
                <a:hlinkClick r:id="rId4"/>
              </a:rPr>
              <a:t> </a:t>
            </a:r>
            <a:r>
              <a:rPr lang="en-GB" sz="3200" dirty="0" smtClean="0">
                <a:hlinkClick r:id="rId4"/>
              </a:rPr>
              <a:t>Malaga</a:t>
            </a:r>
            <a:r>
              <a:rPr lang="en-GB" sz="3200" b="1" dirty="0" smtClean="0">
                <a:hlinkClick r:id="rId4"/>
              </a:rPr>
              <a:t>! </a:t>
            </a:r>
            <a:endParaRPr lang="en-GB" sz="3200" dirty="0" smtClean="0">
              <a:solidFill>
                <a:srgbClr val="A829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7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85088562-C8C9-49FD-A96D-2D941D4BA9A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5899" y="879475"/>
            <a:ext cx="5061953" cy="3852864"/>
          </a:xfrm>
        </p:spPr>
        <p:txBody>
          <a:bodyPr/>
          <a:lstStyle/>
          <a:p>
            <a:r>
              <a:rPr lang="en-GB" dirty="0"/>
              <a:t>(Why) do we need shared terminology</a:t>
            </a:r>
            <a:r>
              <a:rPr lang="en-GB" dirty="0" smtClean="0"/>
              <a:t>?</a:t>
            </a:r>
          </a:p>
          <a:p>
            <a:pPr lvl="0"/>
            <a:r>
              <a:rPr lang="en-GB" dirty="0"/>
              <a:t>Which terms should be agreed upon by everyone who has to deal with a crisis, both within NRENs and in a European context</a:t>
            </a:r>
            <a:r>
              <a:rPr lang="en-GB" dirty="0" smtClean="0"/>
              <a:t>?</a:t>
            </a:r>
            <a:endParaRPr lang="en-GB" dirty="0"/>
          </a:p>
          <a:p>
            <a:pPr lvl="0"/>
            <a:r>
              <a:rPr lang="en-GB" dirty="0"/>
              <a:t>Which terms are already agreed </a:t>
            </a:r>
            <a:r>
              <a:rPr lang="en-GB" dirty="0" smtClean="0"/>
              <a:t>upon?</a:t>
            </a:r>
            <a:endParaRPr lang="en-GB" dirty="0"/>
          </a:p>
          <a:p>
            <a:pPr lvl="0"/>
            <a:r>
              <a:rPr lang="en-GB" dirty="0"/>
              <a:t>What are missing right now?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Starting questions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D529D151-D90A-4BF2-A249-D17BD51CC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940" y="879475"/>
            <a:ext cx="2891160" cy="385286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69D6A32-BB85-45B8-8A97-1E404E23498B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952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issues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D529D151-D90A-4BF2-A249-D17BD51CC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186" y="876453"/>
            <a:ext cx="2891914" cy="3855886"/>
          </a:xfrm>
        </p:spPr>
      </p:pic>
      <p:sp>
        <p:nvSpPr>
          <p:cNvPr id="15" name="Content Placeholder 14">
            <a:extLst>
              <a:ext uri="{FF2B5EF4-FFF2-40B4-BE49-F238E27FC236}">
                <a16:creationId xmlns="" xmlns:a16="http://schemas.microsoft.com/office/drawing/2014/main" id="{4C00CB0D-6A3F-411B-AE15-75104224654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5900" y="879475"/>
            <a:ext cx="4103686" cy="3852864"/>
          </a:xfrm>
        </p:spPr>
        <p:txBody>
          <a:bodyPr/>
          <a:lstStyle/>
          <a:p>
            <a:r>
              <a:rPr lang="en-GB" dirty="0" smtClean="0"/>
              <a:t>Language</a:t>
            </a:r>
          </a:p>
          <a:p>
            <a:r>
              <a:rPr lang="en-GB" dirty="0"/>
              <a:t>Audiences </a:t>
            </a:r>
            <a:endParaRPr lang="en-GB" dirty="0" smtClean="0"/>
          </a:p>
          <a:p>
            <a:pPr lvl="0"/>
            <a:r>
              <a:rPr lang="en-GB" dirty="0"/>
              <a:t>Particular terms</a:t>
            </a:r>
          </a:p>
          <a:p>
            <a:pPr lvl="0"/>
            <a:r>
              <a:rPr lang="en-GB" dirty="0"/>
              <a:t>Sharing and embedding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45BA87E-C57F-4FE9-8F0E-7E5CEEDF7117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45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a deliverable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D529D151-D90A-4BF2-A249-D17BD51CC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863" y="879475"/>
            <a:ext cx="2889237" cy="3852316"/>
          </a:xfrm>
        </p:spPr>
      </p:pic>
      <p:sp>
        <p:nvSpPr>
          <p:cNvPr id="7" name="Content Placeholder 6">
            <a:extLst>
              <a:ext uri="{FF2B5EF4-FFF2-40B4-BE49-F238E27FC236}">
                <a16:creationId xmlns="" xmlns:a16="http://schemas.microsoft.com/office/drawing/2014/main" id="{E3D0BCED-531B-42A4-A022-5DF761A61F7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5900" y="879475"/>
            <a:ext cx="4103686" cy="3852864"/>
          </a:xfrm>
        </p:spPr>
        <p:txBody>
          <a:bodyPr/>
          <a:lstStyle/>
          <a:p>
            <a:r>
              <a:rPr lang="en-GB" dirty="0"/>
              <a:t>A matrix of audiences related terms </a:t>
            </a:r>
            <a:endParaRPr lang="en-GB" dirty="0" smtClean="0"/>
          </a:p>
          <a:p>
            <a:r>
              <a:rPr lang="en-GB" dirty="0"/>
              <a:t>Recommendations </a:t>
            </a:r>
            <a:r>
              <a:rPr lang="en-GB" dirty="0" smtClean="0"/>
              <a:t>for sharing</a:t>
            </a:r>
          </a:p>
          <a:p>
            <a:r>
              <a:rPr lang="en-GB" dirty="0"/>
              <a:t>G</a:t>
            </a:r>
            <a:r>
              <a:rPr lang="en-GB" dirty="0" smtClean="0"/>
              <a:t>uidance </a:t>
            </a:r>
            <a:r>
              <a:rPr lang="en-GB" dirty="0"/>
              <a:t>on what the deliverable is and </a:t>
            </a:r>
            <a:r>
              <a:rPr lang="en-GB" dirty="0"/>
              <a:t>i</a:t>
            </a:r>
            <a:r>
              <a:rPr lang="en-GB" dirty="0" smtClean="0"/>
              <a:t>sn’t </a:t>
            </a:r>
          </a:p>
          <a:p>
            <a:r>
              <a:rPr lang="en-GB" dirty="0"/>
              <a:t>Compile example templates from </a:t>
            </a:r>
            <a:r>
              <a:rPr lang="en-GB" dirty="0" smtClean="0"/>
              <a:t>NRENs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7F3FE99-98B1-4689-B38D-3B2AEBEF4727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618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shape and form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87C778C-AAD2-42FF-BCCD-E3853D437423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 smtClean="0"/>
              <a:t>SIG </a:t>
            </a:r>
            <a:r>
              <a:rPr lang="en-GB" dirty="0" err="1" smtClean="0"/>
              <a:t>Marcomms</a:t>
            </a:r>
            <a:r>
              <a:rPr lang="en-GB" dirty="0" smtClean="0"/>
              <a:t>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018244"/>
              </p:ext>
            </p:extLst>
          </p:nvPr>
        </p:nvGraphicFramePr>
        <p:xfrm>
          <a:off x="215902" y="617673"/>
          <a:ext cx="8712198" cy="3753856"/>
        </p:xfrm>
        <a:graphic>
          <a:graphicData uri="http://schemas.openxmlformats.org/drawingml/2006/table">
            <a:tbl>
              <a:tblPr firstRow="1" firstCol="1" bandRow="1"/>
              <a:tblGrid>
                <a:gridCol w="1132133"/>
                <a:gridCol w="1132133"/>
                <a:gridCol w="1217180"/>
                <a:gridCol w="1217180"/>
                <a:gridCol w="1475440"/>
                <a:gridCol w="1475440"/>
                <a:gridCol w="1062692"/>
              </a:tblGrid>
              <a:tr h="469232">
                <a:tc rowSpan="2"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dirty="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Audiences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4076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Management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Non-technical outside NREN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Media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Policy/ government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Non-technical, local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98"/>
                    </a:solidFill>
                  </a:tcPr>
                </a:tc>
              </a:tr>
              <a:tr h="469232"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 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32"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32"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9232"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Crisis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09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dirty="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Crisis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1600" dirty="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344489" y="4496043"/>
            <a:ext cx="419100" cy="191770"/>
          </a:xfrm>
          <a:prstGeom prst="rect">
            <a:avLst/>
          </a:prstGeom>
          <a:solidFill>
            <a:srgbClr val="FFFFFF">
              <a:lumMod val="85000"/>
            </a:srgbClr>
          </a:solidFill>
          <a:ln w="1270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16000"/>
              </a:lnSpc>
              <a:spcBef>
                <a:spcPts val="700"/>
              </a:spcBef>
              <a:spcAft>
                <a:spcPts val="70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2C3841"/>
              </a:solidFill>
              <a:effectLst/>
              <a:uLnTx/>
              <a:uFillTx/>
              <a:latin typeface="Corbel" panose="020B0503020204020204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0053" y="4467955"/>
            <a:ext cx="4839629" cy="255510"/>
          </a:xfrm>
          <a:prstGeom prst="rect">
            <a:avLst/>
          </a:prstGeom>
          <a:noFill/>
        </p:spPr>
        <p:txBody>
          <a:bodyPr wrap="square" lIns="72000" tIns="36000" rIns="72000" bIns="36000" rtlCol="0" anchor="ctr" anchorCtr="0">
            <a:spAutoFit/>
          </a:bodyPr>
          <a:lstStyle/>
          <a:p>
            <a:pPr>
              <a:lnSpc>
                <a:spcPct val="99000"/>
              </a:lnSpc>
            </a:pPr>
            <a:r>
              <a:rPr lang="en-GB" sz="1200" dirty="0"/>
              <a:t>Grey suggest English term to be used and possibly a fixed, defined term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48622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Towards definitions/1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E48545-4D5D-41FE-87C8-078B65CB1E69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9597973"/>
              </p:ext>
            </p:extLst>
          </p:nvPr>
        </p:nvGraphicFramePr>
        <p:xfrm>
          <a:off x="400832" y="703965"/>
          <a:ext cx="5235879" cy="3912498"/>
        </p:xfrm>
        <a:graphic>
          <a:graphicData uri="http://schemas.openxmlformats.org/drawingml/2006/table">
            <a:tbl>
              <a:tblPr firstRow="1" firstCol="1" bandRow="1"/>
              <a:tblGrid>
                <a:gridCol w="951978"/>
                <a:gridCol w="4283901"/>
              </a:tblGrid>
              <a:tr h="334773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strike="noStrike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ITIL</a:t>
                      </a:r>
                      <a:r>
                        <a:rPr lang="en-GB" sz="16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7034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 </a:t>
                      </a:r>
                      <a:endParaRPr lang="en-GB" sz="16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orbel" panose="020B0503020204020204" pitchFamily="34" charset="0"/>
                          <a:cs typeface="TheSans B4 SemiLight"/>
                        </a:rPr>
                        <a:t>A change of state which has significance for the management of a configuration item or IT service. The term event is also used to mean an alert or notification created by any IT service, configuration item or monitoring tool.</a:t>
                      </a:r>
                      <a:r>
                        <a:rPr lang="en-GB" sz="1600" b="1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orbel" panose="020B0503020204020204" pitchFamily="34" charset="0"/>
                          <a:cs typeface="TheSans B4 SemiLight"/>
                        </a:rPr>
                        <a:t> </a:t>
                      </a:r>
                      <a:r>
                        <a:rPr lang="en-GB" sz="16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orbel" panose="020B0503020204020204" pitchFamily="34" charset="0"/>
                          <a:cs typeface="TheSans B4 SemiLight"/>
                        </a:rPr>
                        <a:t>Events typically require IT operations personnel to take actions, and often lead to incidents being </a:t>
                      </a:r>
                      <a:r>
                        <a:rPr lang="en-GB" sz="1600" dirty="0" smtClean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orbel" panose="020B0503020204020204" pitchFamily="34" charset="0"/>
                          <a:cs typeface="TheSans B4 SemiLight"/>
                        </a:rPr>
                        <a:t>logged</a:t>
                      </a:r>
                      <a:endParaRPr lang="en-GB" sz="1600" dirty="0">
                        <a:effectLst/>
                        <a:latin typeface="TheSans B4 SemiLight"/>
                        <a:ea typeface="Corbel" panose="020B0503020204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586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An unplanned interruption to an IT service or a reduction in the quality of an IT service. Failure of a configuration item that has not yet impacted service is also an incident. For example, failure of one disk from a mirror set</a:t>
                      </a:r>
                      <a:r>
                        <a:rPr lang="en-GB" sz="1600" dirty="0" smtClean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.</a:t>
                      </a:r>
                      <a:r>
                        <a:rPr lang="en-GB" sz="1600" b="1" dirty="0" smtClean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 </a:t>
                      </a:r>
                      <a:endParaRPr lang="en-GB" sz="16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759" y="703965"/>
            <a:ext cx="3028341" cy="403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617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Towards definitions/2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D529D151-D90A-4BF2-A249-D17BD51CC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512" y="784023"/>
            <a:ext cx="3814588" cy="38145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9E48545-4D5D-41FE-87C8-078B65CB1E69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7</a:t>
            </a:fld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130237"/>
              </p:ext>
            </p:extLst>
          </p:nvPr>
        </p:nvGraphicFramePr>
        <p:xfrm>
          <a:off x="425885" y="784023"/>
          <a:ext cx="4446740" cy="3708323"/>
        </p:xfrm>
        <a:graphic>
          <a:graphicData uri="http://schemas.openxmlformats.org/drawingml/2006/table">
            <a:tbl>
              <a:tblPr firstRow="1" firstCol="1" bandRow="1"/>
              <a:tblGrid>
                <a:gridCol w="1062495"/>
                <a:gridCol w="3384245"/>
              </a:tblGrid>
              <a:tr h="320089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b="1" u="none" strike="noStrike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4"/>
                        </a:rPr>
                        <a:t>ITIL</a:t>
                      </a:r>
                      <a:r>
                        <a:rPr lang="en-GB" sz="16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5734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</a:t>
                      </a:r>
                      <a:endParaRPr lang="en-GB" sz="16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en-GB" sz="1600" b="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Emergency Change - a change that must be introduced as soon as possible – for example, to resolve a major incident or implement a security patch. </a:t>
                      </a:r>
                      <a:endParaRPr lang="en-GB" sz="1600" b="1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2390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Crisis</a:t>
                      </a:r>
                      <a:endParaRPr lang="en-GB" sz="16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Crisis management - The process responsible for managing the wider implications of business continuity. A crisis management team is responsible for strategic issues such as managing media relations and shareholder confidence, and decides when to invoke business continuity plans</a:t>
                      </a:r>
                      <a:r>
                        <a:rPr lang="en-GB" sz="1600" dirty="0" smtClean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.</a:t>
                      </a:r>
                      <a:endParaRPr lang="en-GB" sz="16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6666" marR="3666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0661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Proposed definitions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="" xmlns:a16="http://schemas.microsoft.com/office/drawing/2014/main" id="{D529D151-D90A-4BF2-A249-D17BD51CC0B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665" y="690912"/>
            <a:ext cx="2879435" cy="383924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3BAAC965-F213-426F-B4BA-6910A33A850A}" type="datetime1">
              <a:rPr lang="en-GB" smtClean="0"/>
              <a:t>10/03/2018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SIG Marcomms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42588"/>
              </p:ext>
            </p:extLst>
          </p:nvPr>
        </p:nvGraphicFramePr>
        <p:xfrm>
          <a:off x="215901" y="690912"/>
          <a:ext cx="5696384" cy="4137211"/>
        </p:xfrm>
        <a:graphic>
          <a:graphicData uri="http://schemas.openxmlformats.org/drawingml/2006/table">
            <a:tbl>
              <a:tblPr firstRow="1" firstCol="1" bandRow="1"/>
              <a:tblGrid>
                <a:gridCol w="1733093"/>
                <a:gridCol w="3963291"/>
              </a:tblGrid>
              <a:tr h="630198"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2000" b="1" dirty="0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Term</a:t>
                      </a:r>
                      <a:endParaRPr lang="en-GB" sz="20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2000" b="1">
                          <a:solidFill>
                            <a:srgbClr val="2C3841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Proposed definition for communication purposes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198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Event 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200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An alert requiring operations personnel to take action.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198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Incident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20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An unplanned interruption or a reduction in the quality of service</a:t>
                      </a:r>
                      <a:endParaRPr lang="en-GB" sz="20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5099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Emergency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200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An incident that requires a change to be introduced as soon as possible.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0240">
                <a:tc>
                  <a:txBody>
                    <a:bodyPr/>
                    <a:lstStyle/>
                    <a:p>
                      <a:pPr>
                        <a:lnSpc>
                          <a:spcPct val="117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Crisis</a:t>
                      </a:r>
                      <a:endParaRPr lang="en-GB" sz="200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6000"/>
                        </a:lnSpc>
                        <a:spcBef>
                          <a:spcPts val="700"/>
                        </a:spcBef>
                        <a:spcAft>
                          <a:spcPts val="700"/>
                        </a:spcAft>
                      </a:pPr>
                      <a:r>
                        <a:rPr lang="en-GB" sz="2000" dirty="0">
                          <a:solidFill>
                            <a:srgbClr val="212930"/>
                          </a:solidFill>
                          <a:effectLst/>
                          <a:latin typeface="Corbel" panose="020B0503020204020204" pitchFamily="34" charset="0"/>
                          <a:ea typeface="Calibri" panose="020F0502020204030204" pitchFamily="34" charset="0"/>
                          <a:cs typeface="TheSans B4 SemiLight"/>
                        </a:rPr>
                        <a:t>An incident with wider strategic consequences requiring quick decisions for damage limitation.</a:t>
                      </a:r>
                      <a:endParaRPr lang="en-GB" sz="2000" dirty="0">
                        <a:solidFill>
                          <a:srgbClr val="2C3841"/>
                        </a:solidFill>
                        <a:effectLst/>
                        <a:latin typeface="Corbel" panose="020B0503020204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04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templates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 smtClean="0"/>
              <a:t>SIG </a:t>
            </a:r>
            <a:r>
              <a:rPr lang="en-GB" dirty="0" err="1" smtClean="0"/>
              <a:t>Marcomms</a:t>
            </a:r>
            <a:r>
              <a:rPr lang="en-GB" dirty="0" smtClean="0"/>
              <a:t> March 2018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C1903E8-1638-4376-A5CE-0131C1204B53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23" y="741568"/>
            <a:ext cx="2993077" cy="3990770"/>
          </a:xfrm>
        </p:spPr>
      </p:pic>
      <p:sp>
        <p:nvSpPr>
          <p:cNvPr id="11" name="Content Placeholder 6">
            <a:extLst>
              <a:ext uri="{FF2B5EF4-FFF2-40B4-BE49-F238E27FC236}">
                <a16:creationId xmlns="" xmlns:a16="http://schemas.microsoft.com/office/drawing/2014/main" id="{E3D0BCED-531B-42A4-A022-5DF761A61F7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15899" y="741568"/>
            <a:ext cx="5546073" cy="3990771"/>
          </a:xfrm>
        </p:spPr>
        <p:txBody>
          <a:bodyPr/>
          <a:lstStyle/>
          <a:p>
            <a:r>
              <a:rPr lang="en-GB" b="1" dirty="0"/>
              <a:t>Communication </a:t>
            </a:r>
            <a:r>
              <a:rPr lang="en-GB" b="1" dirty="0" smtClean="0"/>
              <a:t>templates</a:t>
            </a:r>
          </a:p>
          <a:p>
            <a:pPr lvl="1"/>
            <a:r>
              <a:rPr lang="en-GB" dirty="0" smtClean="0"/>
              <a:t>All </a:t>
            </a:r>
            <a:r>
              <a:rPr lang="en-GB" dirty="0"/>
              <a:t>staff emails – Major Incident starts/ends</a:t>
            </a:r>
          </a:p>
          <a:p>
            <a:pPr lvl="1"/>
            <a:r>
              <a:rPr lang="en-GB" dirty="0"/>
              <a:t>Customer communications during incident</a:t>
            </a:r>
          </a:p>
          <a:p>
            <a:pPr lvl="1"/>
            <a:r>
              <a:rPr lang="en-GB" dirty="0"/>
              <a:t>Security incident customer statement</a:t>
            </a:r>
          </a:p>
          <a:p>
            <a:pPr lvl="1"/>
            <a:r>
              <a:rPr lang="en-GB" dirty="0"/>
              <a:t>Proactive </a:t>
            </a:r>
            <a:r>
              <a:rPr lang="en-GB" dirty="0" smtClean="0"/>
              <a:t>statements</a:t>
            </a:r>
          </a:p>
          <a:p>
            <a:pPr lvl="1"/>
            <a:r>
              <a:rPr lang="en-GB" dirty="0"/>
              <a:t>Reactive </a:t>
            </a:r>
            <a:r>
              <a:rPr lang="en-GB" dirty="0" smtClean="0"/>
              <a:t>statements</a:t>
            </a:r>
          </a:p>
          <a:p>
            <a:r>
              <a:rPr lang="en-GB" b="1" dirty="0"/>
              <a:t>Processes</a:t>
            </a:r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95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PPT 16-9.potx" id="{60F34D48-DB6D-4338-BB15-DCE7D6EE23CC}" vid="{C27414D4-AF62-49A6-8D75-675EF146F5C2}"/>
    </a:ext>
  </a:extLst>
</a:theme>
</file>

<file path=ppt/theme/theme10.xml><?xml version="1.0" encoding="utf-8"?>
<a:theme xmlns:a="http://schemas.openxmlformats.org/drawingml/2006/main" name="Office Theme">
  <a:themeElements>
    <a:clrScheme name="Jisc Primary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E61554"/>
      </a:accent2>
      <a:accent3>
        <a:srgbClr val="F9B000"/>
      </a:accent3>
      <a:accent4>
        <a:srgbClr val="B2BB1C"/>
      </a:accent4>
      <a:accent5>
        <a:srgbClr val="0092CB"/>
      </a:accent5>
      <a:accent6>
        <a:srgbClr val="B71A8B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Jisc Primary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E61554"/>
      </a:accent2>
      <a:accent3>
        <a:srgbClr val="F9B000"/>
      </a:accent3>
      <a:accent4>
        <a:srgbClr val="B2BB1C"/>
      </a:accent4>
      <a:accent5>
        <a:srgbClr val="0092CB"/>
      </a:accent5>
      <a:accent6>
        <a:srgbClr val="B71A8B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Jisc Cover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PPT 16-9.potx" id="{60F34D48-DB6D-4338-BB15-DCE7D6EE23CC}" vid="{ED23B929-23F0-40C7-8FEE-6B21E6C9100A}"/>
    </a:ext>
  </a:extLst>
</a:theme>
</file>

<file path=ppt/theme/theme3.xml><?xml version="1.0" encoding="utf-8"?>
<a:theme xmlns:a="http://schemas.openxmlformats.org/drawingml/2006/main" name="Jisc Closing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PPT 16-9.potx" id="{60F34D48-DB6D-4338-BB15-DCE7D6EE23CC}" vid="{E0FD8F3A-9D22-44F8-96CB-62E1F3298A66}"/>
    </a:ext>
  </a:extLst>
</a:theme>
</file>

<file path=ppt/theme/theme4.xml><?xml version="1.0" encoding="utf-8"?>
<a:theme xmlns:a="http://schemas.openxmlformats.org/drawingml/2006/main" name="Jisc Divider Sl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PPT 16-9.potx" id="{60F34D48-DB6D-4338-BB15-DCE7D6EE23CC}" vid="{7EC296AE-FF2A-462C-8F50-66987855EDED}"/>
    </a:ext>
  </a:extLst>
</a:theme>
</file>

<file path=ppt/theme/theme5.xml><?xml version="1.0" encoding="utf-8"?>
<a:theme xmlns:a="http://schemas.openxmlformats.org/drawingml/2006/main" name="Jisc Fullscreen Image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PPT 16-9.potx" id="{60F34D48-DB6D-4338-BB15-DCE7D6EE23CC}" vid="{5FC22071-3259-49E0-93A9-7CDA62A2B0BF}"/>
    </a:ext>
  </a:extLst>
</a:theme>
</file>

<file path=ppt/theme/theme6.xml><?xml version="1.0" encoding="utf-8"?>
<a:theme xmlns:a="http://schemas.openxmlformats.org/drawingml/2006/main" name="Jisc Colour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isc Standard PPT 16-9.potx" id="{60F34D48-DB6D-4338-BB15-DCE7D6EE23CC}" vid="{E5BD28EA-0BF9-42A8-A3E1-4D48CF84733F}"/>
    </a:ext>
  </a:extLst>
</a:theme>
</file>

<file path=ppt/theme/theme7.xml><?xml version="1.0" encoding="utf-8"?>
<a:theme xmlns:a="http://schemas.openxmlformats.org/drawingml/2006/main" name="27_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41AA9286-7D22-4A79-8B2F-04BB83FE06C2}"/>
    </a:ext>
  </a:extLst>
</a:theme>
</file>

<file path=ppt/theme/theme8.xml><?xml version="1.0" encoding="utf-8"?>
<a:theme xmlns:a="http://schemas.openxmlformats.org/drawingml/2006/main" name="29_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41AA9286-7D22-4A79-8B2F-04BB83FE06C2}"/>
    </a:ext>
  </a:extLst>
</a:theme>
</file>

<file path=ppt/theme/theme9.xml><?xml version="1.0" encoding="utf-8"?>
<a:theme xmlns:a="http://schemas.openxmlformats.org/drawingml/2006/main" name="39_Jisc Content Slides">
  <a:themeElements>
    <a:clrScheme name="Jisc Colours 01">
      <a:dk1>
        <a:srgbClr val="2C3841"/>
      </a:dk1>
      <a:lt1>
        <a:srgbClr val="FFFFFF"/>
      </a:lt1>
      <a:dk2>
        <a:srgbClr val="000000"/>
      </a:dk2>
      <a:lt2>
        <a:srgbClr val="CADCF0"/>
      </a:lt2>
      <a:accent1>
        <a:srgbClr val="E85E12"/>
      </a:accent1>
      <a:accent2>
        <a:srgbClr val="9F3515"/>
      </a:accent2>
      <a:accent3>
        <a:srgbClr val="B71A8B"/>
      </a:accent3>
      <a:accent4>
        <a:srgbClr val="552481"/>
      </a:accent4>
      <a:accent5>
        <a:srgbClr val="0092CB"/>
      </a:accent5>
      <a:accent6>
        <a:srgbClr val="00557F"/>
      </a:accent6>
      <a:hlink>
        <a:srgbClr val="E85E12"/>
      </a:hlink>
      <a:folHlink>
        <a:srgbClr val="E85E1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72000" tIns="36000" rIns="72000" bIns="36000" rtlCol="0" anchor="ctr" anchorCtr="0">
        <a:spAutoFit/>
      </a:bodyPr>
      <a:lstStyle>
        <a:defPPr>
          <a:lnSpc>
            <a:spcPct val="99000"/>
          </a:lnSpc>
          <a:defRPr sz="20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Jisc Standard 16-9 Mar 2015.potx" id="{932D912D-11CF-44FC-990C-E1C440572D42}" vid="{41AA9286-7D22-4A79-8B2F-04BB83FE06C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SharedContentType xmlns="Microsoft.SharePoint.Taxonomy.ContentTypeSync" SourceId="79c6cfb5-50bc-4fca-81ee-f60fcea9a646" ContentTypeId="0x0101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FE4A139ECCBD241A442D7CF7EE8F8D4" ma:contentTypeVersion="112" ma:contentTypeDescription="Create a new document." ma:contentTypeScope="" ma:versionID="dd7d13052b1741f946f7e46de644817f">
  <xsd:schema xmlns:xsd="http://www.w3.org/2001/XMLSchema" xmlns:xs="http://www.w3.org/2001/XMLSchema" xmlns:p="http://schemas.microsoft.com/office/2006/metadata/properties" xmlns:ns2="217ac18d-a73a-48a9-8bac-9db52278b555" targetNamespace="http://schemas.microsoft.com/office/2006/metadata/properties" ma:root="true" ma:fieldsID="2582ed6a2459bac05e9e3280ba7d1ec8" ns2:_="">
    <xsd:import namespace="217ac18d-a73a-48a9-8bac-9db52278b55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ac18d-a73a-48a9-8bac-9db52278b5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17ac18d-a73a-48a9-8bac-9db52278b555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66CDE50B-B5E2-48A1-8B58-ED79EDEDDD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A22231-E76A-4775-A611-D5C1298D57ED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33A26D1-8BB5-4F6B-B6C3-83D62BC611BD}">
  <ds:schemaRefs>
    <ds:schemaRef ds:uri="Microsoft.SharePoint.Taxonomy.ContentTypeSync"/>
  </ds:schemaRefs>
</ds:datastoreItem>
</file>

<file path=customXml/itemProps4.xml><?xml version="1.0" encoding="utf-8"?>
<ds:datastoreItem xmlns:ds="http://schemas.openxmlformats.org/officeDocument/2006/customXml" ds:itemID="{60A90C6D-0605-4848-B4A4-8E1562A929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ac18d-a73a-48a9-8bac-9db52278b55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38FDCB66-D499-40CD-BFFF-C6D1A8D20198}">
  <ds:schemaRefs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217ac18d-a73a-48a9-8bac-9db52278b555"/>
    <ds:schemaRef ds:uri="http://purl.org/dc/elements/1.1/"/>
    <ds:schemaRef ds:uri="http://purl.org/dc/dcmitype/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Jisc%20Standard%20PPT%2016-9</Template>
  <TotalTime>1515</TotalTime>
  <Words>741</Words>
  <Application>Microsoft Office PowerPoint</Application>
  <PresentationFormat>On-screen Show (16:9)</PresentationFormat>
  <Paragraphs>155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7" baseType="lpstr">
      <vt:lpstr>MS PGothic</vt:lpstr>
      <vt:lpstr>Arial</vt:lpstr>
      <vt:lpstr>Calibri</vt:lpstr>
      <vt:lpstr>Corbel</vt:lpstr>
      <vt:lpstr>Lucida Grande</vt:lpstr>
      <vt:lpstr>TheSans B4 SemiLight</vt:lpstr>
      <vt:lpstr>Times New Roman</vt:lpstr>
      <vt:lpstr>Jisc Content Slides</vt:lpstr>
      <vt:lpstr>Jisc Cover Slides</vt:lpstr>
      <vt:lpstr>Jisc Closing Slides</vt:lpstr>
      <vt:lpstr>Jisc Divider Sldes</vt:lpstr>
      <vt:lpstr>Jisc Fullscreen Image Slides</vt:lpstr>
      <vt:lpstr>Jisc Colours</vt:lpstr>
      <vt:lpstr>27_Jisc Content Slides</vt:lpstr>
      <vt:lpstr>29_Jisc Content Slides</vt:lpstr>
      <vt:lpstr>39_Jisc Content Slides</vt:lpstr>
      <vt:lpstr> The need for a shared terminology…</vt:lpstr>
      <vt:lpstr>Starting questions</vt:lpstr>
      <vt:lpstr>Other issues</vt:lpstr>
      <vt:lpstr>Building a deliverable</vt:lpstr>
      <vt:lpstr>Proposed shape and form</vt:lpstr>
      <vt:lpstr>Towards definitions/1</vt:lpstr>
      <vt:lpstr>Towards definitions/2</vt:lpstr>
      <vt:lpstr>Proposed definitions</vt:lpstr>
      <vt:lpstr>Example templates</vt:lpstr>
      <vt:lpstr>Next steps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Damian Vicary</dc:creator>
  <cp:lastModifiedBy>Robert Haymon-Collins</cp:lastModifiedBy>
  <cp:revision>98</cp:revision>
  <cp:lastPrinted>2015-03-16T16:56:25Z</cp:lastPrinted>
  <dcterms:created xsi:type="dcterms:W3CDTF">2018-02-16T12:02:23Z</dcterms:created>
  <dcterms:modified xsi:type="dcterms:W3CDTF">2018-03-10T21:57:39Z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0x0101002FE4A139ECCBD241A442D7CF7EE8F8D4</vt:lpwstr>
  </property>
  <property fmtid="{D5CDD505-2E9C-101B-9397-08002B2CF9AE}" pid="3" name="_dlc_DocIdItemGuid">
    <vt:lpwstr>d9d8bba2-943b-4203-bb23-909efa33bd88</vt:lpwstr>
  </property>
  <property fmtid="{D5CDD505-2E9C-101B-9397-08002B2CF9AE}" pid="4" name="_dlc_DocId">
    <vt:lpwstr>UPHMKJDVS5P4-174-53</vt:lpwstr>
  </property>
  <property fmtid="{D5CDD505-2E9C-101B-9397-08002B2CF9AE}" pid="5" name="_dlc_DocIdUrl">
    <vt:lpwstr>https://jisc365.sharepoint.com/sites/customerexperience/cscollab/_layouts/15/DocIdRedir.aspx?ID=UPHMKJDVS5P4-174-53, UPHMKJDVS5P4-174-53</vt:lpwstr>
  </property>
</Properties>
</file>