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9" r:id="rId3"/>
    <p:sldId id="281" r:id="rId4"/>
    <p:sldId id="285" r:id="rId5"/>
    <p:sldId id="286" r:id="rId6"/>
    <p:sldId id="268" r:id="rId7"/>
    <p:sldId id="280" r:id="rId8"/>
    <p:sldId id="284" r:id="rId9"/>
    <p:sldId id="282" r:id="rId10"/>
    <p:sldId id="287" r:id="rId11"/>
    <p:sldId id="28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BDCB"/>
    <a:srgbClr val="4C7F94"/>
    <a:srgbClr val="C7DBE3"/>
    <a:srgbClr val="065081"/>
    <a:srgbClr val="9E1F63"/>
    <a:srgbClr val="D2D6EA"/>
    <a:srgbClr val="8A94C8"/>
    <a:srgbClr val="717EBD"/>
    <a:srgbClr val="ACB3D8"/>
    <a:srgbClr val="BEC4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81703" autoAdjust="0"/>
  </p:normalViewPr>
  <p:slideViewPr>
    <p:cSldViewPr snapToGrid="0">
      <p:cViewPr varScale="1">
        <p:scale>
          <a:sx n="117" d="100"/>
          <a:sy n="117" d="100"/>
        </p:scale>
        <p:origin x="224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165752" y="2303392"/>
            <a:ext cx="9621991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 err="1">
                <a:solidFill>
                  <a:schemeClr val="bg1"/>
                </a:solidFill>
              </a:rPr>
              <a:t>PeaR</a:t>
            </a:r>
            <a:r>
              <a:rPr lang="en-US" sz="3600" b="0" dirty="0">
                <a:solidFill>
                  <a:schemeClr val="bg1"/>
                </a:solidFill>
              </a:rPr>
              <a:t> Community News &amp; GÉANT Community Blog – the past, present and future </a:t>
            </a: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175278" y="3379967"/>
            <a:ext cx="5003270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SIG-Marcomms </a:t>
            </a:r>
          </a:p>
          <a:p>
            <a:r>
              <a:rPr lang="en-US" sz="2000" dirty="0">
                <a:solidFill>
                  <a:schemeClr val="bg1"/>
                </a:solidFill>
              </a:rPr>
              <a:t>Espoo 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1165753" y="5748200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907" y="1563710"/>
            <a:ext cx="8243835" cy="304698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We need to: </a:t>
            </a:r>
          </a:p>
          <a:p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Review our mailing lists – GDPR!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Make sign-up to receive the newsletter better!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Make this fit better with your Marcomms efforts… so…   </a:t>
            </a:r>
          </a:p>
          <a:p>
            <a:pPr marL="800100" lvl="1" indent="-34290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93" y="1410858"/>
            <a:ext cx="1229035" cy="122903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So what’s next? </a:t>
            </a:r>
          </a:p>
        </p:txBody>
      </p:sp>
    </p:spTree>
    <p:extLst>
      <p:ext uri="{BB962C8B-B14F-4D97-AF65-F5344CB8AC3E}">
        <p14:creationId xmlns:p14="http://schemas.microsoft.com/office/powerpoint/2010/main" val="2555911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907" y="1563710"/>
            <a:ext cx="8243835" cy="452431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We want your input: </a:t>
            </a:r>
          </a:p>
          <a:p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Do you still use </a:t>
            </a:r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? (Post, Share, Distribute internally…)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What else would you like to see in </a:t>
            </a:r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newsletter?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Should we rebrand Blog and </a:t>
            </a:r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What else would you like to see on these two channels?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How do you use </a:t>
            </a:r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and Blog with your channels? </a:t>
            </a:r>
          </a:p>
          <a:p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What else? </a:t>
            </a:r>
          </a:p>
          <a:p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Task: Break into groups and address these questions</a:t>
            </a:r>
          </a:p>
          <a:p>
            <a:pPr marL="285750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93" y="1410858"/>
            <a:ext cx="1229035" cy="122903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Questions to you: </a:t>
            </a:r>
          </a:p>
        </p:txBody>
      </p:sp>
    </p:spTree>
    <p:extLst>
      <p:ext uri="{BB962C8B-B14F-4D97-AF65-F5344CB8AC3E}">
        <p14:creationId xmlns:p14="http://schemas.microsoft.com/office/powerpoint/2010/main" val="226308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907" y="1563710"/>
            <a:ext cx="8243835" cy="5262979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Channels </a:t>
            </a:r>
          </a:p>
          <a:p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We are always reviewing the communications channels</a:t>
            </a:r>
          </a:p>
          <a:p>
            <a:pPr marL="742950" lvl="1" indent="-28575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Website(s) – </a:t>
            </a:r>
            <a:r>
              <a:rPr lang="en-GB" sz="2400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geant.org + many other sites (services etc.)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CONNECT – </a:t>
            </a:r>
            <a:r>
              <a:rPr lang="en-GB" sz="2400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continue with print? Continue to ship to you?</a:t>
            </a:r>
          </a:p>
          <a:p>
            <a:pPr marL="742950" lvl="1" indent="-28575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Social media – </a:t>
            </a:r>
            <a:r>
              <a:rPr lang="en-GB" sz="2400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plans created for major areas – e.g. TNC18 and DI4R events, trust and identity, e-infrastructure relationships etc. </a:t>
            </a:r>
          </a:p>
          <a:p>
            <a:pPr marL="742950" lvl="1" indent="-28575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Community blog site – </a:t>
            </a:r>
            <a:r>
              <a:rPr lang="en-GB" sz="2400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planning overhaul of this</a:t>
            </a:r>
          </a:p>
          <a:p>
            <a:pPr marL="742950" lvl="1" indent="-285750">
              <a:buFontTx/>
              <a:buChar char="-"/>
            </a:pPr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newsletter – </a:t>
            </a:r>
            <a:r>
              <a:rPr lang="en-GB" sz="2400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discussion today </a:t>
            </a:r>
          </a:p>
          <a:p>
            <a:pPr lvl="1"/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93" y="1410858"/>
            <a:ext cx="1229035" cy="122903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GÉANT – Reviewing </a:t>
            </a:r>
            <a:r>
              <a:rPr lang="en-GB" dirty="0" err="1"/>
              <a:t>comms</a:t>
            </a:r>
            <a:r>
              <a:rPr lang="en-GB" dirty="0"/>
              <a:t> activity (reprise from yesterday)</a:t>
            </a:r>
          </a:p>
        </p:txBody>
      </p:sp>
    </p:spTree>
    <p:extLst>
      <p:ext uri="{BB962C8B-B14F-4D97-AF65-F5344CB8AC3E}">
        <p14:creationId xmlns:p14="http://schemas.microsoft.com/office/powerpoint/2010/main" val="2746483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907" y="1041194"/>
            <a:ext cx="8243835" cy="156966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– a channel unlike the others</a:t>
            </a:r>
          </a:p>
          <a:p>
            <a:pPr marL="800100" lvl="1" indent="-34290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Where are we now? </a:t>
            </a:r>
          </a:p>
        </p:txBody>
      </p:sp>
      <p:sp>
        <p:nvSpPr>
          <p:cNvPr id="7" name="Rectangle 6"/>
          <p:cNvSpPr/>
          <p:nvPr/>
        </p:nvSpPr>
        <p:spPr>
          <a:xfrm>
            <a:off x="647375" y="1981199"/>
            <a:ext cx="10133836" cy="452431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i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Origin: TF-PR  - now SIG-</a:t>
            </a:r>
            <a:r>
              <a:rPr lang="en-GB" sz="2400" b="1" i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Marcomms</a:t>
            </a:r>
            <a:endParaRPr lang="en-GB" sz="2400" b="1" i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400" b="1" i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A community ‘newswire’ by and for NRENs</a:t>
            </a:r>
          </a:p>
          <a:p>
            <a:r>
              <a:rPr lang="en-GB" sz="2400" b="1" i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Implemented by TERENA</a:t>
            </a:r>
          </a:p>
          <a:p>
            <a:r>
              <a:rPr lang="en-GB" sz="2400" b="1" i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Federated login to upload articles</a:t>
            </a:r>
          </a:p>
          <a:p>
            <a:r>
              <a:rPr lang="en-GB" sz="2400" b="1" i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‘Home’ on TERENA web homepage</a:t>
            </a:r>
          </a:p>
          <a:p>
            <a:r>
              <a:rPr lang="en-GB" sz="2400" b="1" i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Weekly email newsletter</a:t>
            </a:r>
          </a:p>
          <a:p>
            <a:endParaRPr lang="en-GB" sz="2400" b="1" i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400" b="1" i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Change: April 2017</a:t>
            </a:r>
          </a:p>
          <a:p>
            <a:r>
              <a:rPr lang="en-GB" sz="2400" b="1" i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TERENA webserver shut down</a:t>
            </a:r>
          </a:p>
          <a:p>
            <a:r>
              <a:rPr lang="en-GB" sz="2400" b="1" i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GB" sz="2400" b="1" i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</a:t>
            </a:r>
            <a:r>
              <a:rPr lang="en-GB" sz="2400" b="1" i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moved to pre-existing GÉANT blog platform</a:t>
            </a:r>
          </a:p>
          <a:p>
            <a:r>
              <a:rPr lang="en-GB" sz="2400" b="1" i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Open form to upload articles</a:t>
            </a:r>
          </a:p>
          <a:p>
            <a:r>
              <a:rPr lang="en-GB" sz="2400" b="1" i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GB" sz="2400" b="1" dirty="0">
              <a:solidFill>
                <a:srgbClr val="0650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122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47375" y="1563710"/>
            <a:ext cx="9349367" cy="267765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newsletter goes out to 850 subscribers</a:t>
            </a:r>
          </a:p>
          <a:p>
            <a:pPr marL="342900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Uses simple </a:t>
            </a:r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MailChimp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template</a:t>
            </a:r>
          </a:p>
          <a:p>
            <a:pPr marL="342900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Shares </a:t>
            </a:r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blog.geant.org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platform with full-length blogs that ‘live’ here</a:t>
            </a:r>
          </a:p>
          <a:p>
            <a:pPr marL="342900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All items added go into the newsletter, issued every Tuesday </a:t>
            </a:r>
          </a:p>
          <a:p>
            <a:pPr marL="800100" lvl="1" indent="-34290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Where are we now? </a:t>
            </a:r>
          </a:p>
        </p:txBody>
      </p:sp>
      <p:pic>
        <p:nvPicPr>
          <p:cNvPr id="4098" name="Picture 2" descr="Screenshot 2018-03-14 11.42.3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5" t="39705" r="21242" b="5133"/>
          <a:stretch/>
        </p:blipFill>
        <p:spPr bwMode="auto">
          <a:xfrm>
            <a:off x="647375" y="3676698"/>
            <a:ext cx="3187338" cy="176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258491" y="3548247"/>
            <a:ext cx="6522720" cy="8309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i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</a:t>
            </a:r>
            <a:r>
              <a:rPr lang="en-GB" sz="2400" b="1" i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posts should be teaser texts only, linking to full articles on external websites</a:t>
            </a:r>
            <a:endParaRPr lang="en-GB" sz="2400" b="1" dirty="0">
              <a:solidFill>
                <a:srgbClr val="065081"/>
              </a:solidFill>
            </a:endParaRPr>
          </a:p>
        </p:txBody>
      </p:sp>
      <p:pic>
        <p:nvPicPr>
          <p:cNvPr id="5122" name="Picture 2" descr="Screenshot 2018-03-14 11.55.2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795" r="1956"/>
          <a:stretch/>
        </p:blipFill>
        <p:spPr bwMode="auto">
          <a:xfrm rot="10800000" flipH="1" flipV="1">
            <a:off x="6046231" y="4371703"/>
            <a:ext cx="2611499" cy="157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/>
          <p:cNvCxnSpPr/>
          <p:nvPr/>
        </p:nvCxnSpPr>
        <p:spPr>
          <a:xfrm flipV="1">
            <a:off x="3927566" y="4763589"/>
            <a:ext cx="1947258" cy="174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6140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40229" y="921450"/>
            <a:ext cx="9256513" cy="304698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: 7 July 2016 – 14 March 2018</a:t>
            </a:r>
          </a:p>
          <a:p>
            <a:pPr marL="800100" lvl="1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280 articles published</a:t>
            </a:r>
          </a:p>
          <a:p>
            <a:pPr marL="1257300" lvl="2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14 ‘</a:t>
            </a:r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InTheField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’ (recent addition)</a:t>
            </a:r>
          </a:p>
          <a:p>
            <a:pPr marL="1257300" lvl="2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153 with / for commercial partners short </a:t>
            </a:r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teasers</a:t>
            </a:r>
          </a:p>
          <a:p>
            <a:pPr marL="1257300" lvl="2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33 long </a:t>
            </a:r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texts (4 linking to originals in other languages)</a:t>
            </a:r>
          </a:p>
          <a:p>
            <a:pPr marL="1257300" lvl="2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80 full blogs</a:t>
            </a:r>
          </a:p>
          <a:p>
            <a:pPr marL="342900" indent="-34290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Where are we now?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34FCF9F-F1A4-634B-BFCD-F556BACEB431}"/>
              </a:ext>
            </a:extLst>
          </p:cNvPr>
          <p:cNvSpPr/>
          <p:nvPr/>
        </p:nvSpPr>
        <p:spPr>
          <a:xfrm>
            <a:off x="740225" y="3022392"/>
            <a:ext cx="10450289" cy="415498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Of these</a:t>
            </a:r>
          </a:p>
          <a:p>
            <a:pPr marL="800100" lvl="1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153 (54%) published by GÉANT, including</a:t>
            </a:r>
          </a:p>
          <a:p>
            <a:pPr marL="1257300" lvl="2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13 with / for commercial partners </a:t>
            </a:r>
          </a:p>
          <a:p>
            <a:pPr marL="1257300" lvl="2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13 about regional connectivity projects</a:t>
            </a:r>
          </a:p>
          <a:p>
            <a:pPr marL="1257300" lvl="2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21 about SIGs and TFs</a:t>
            </a:r>
          </a:p>
          <a:p>
            <a:pPr marL="800100" lvl="1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54 (19%) posted by 14 European NRENs</a:t>
            </a:r>
          </a:p>
          <a:p>
            <a:pPr marL="800100" lvl="1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21 (7.5%) by non-European NRENs</a:t>
            </a:r>
          </a:p>
          <a:p>
            <a:pPr marL="800100" lvl="1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44 (15.7%) by AARC (16), RIPE (14), GLIF (3), REFEDS (1), </a:t>
            </a:r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Vietsch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Foundation (1)</a:t>
            </a:r>
          </a:p>
          <a:p>
            <a:pPr marL="800100" lvl="1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8 (2.8%) by others</a:t>
            </a:r>
          </a:p>
          <a:p>
            <a:pPr marL="285750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188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907" y="1563710"/>
            <a:ext cx="8243835" cy="230832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For past 10 months </a:t>
            </a:r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PeaR’s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home has been </a:t>
            </a:r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blog.geant.org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Blog space been active for some time </a:t>
            </a:r>
          </a:p>
          <a:p>
            <a:pPr marL="342900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 community portal for blogs and articles – had a slow start</a:t>
            </a:r>
          </a:p>
          <a:p>
            <a:pPr marL="800100" lvl="1" indent="-34290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93" y="1410858"/>
            <a:ext cx="1229035" cy="122903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Where are we now? </a:t>
            </a:r>
          </a:p>
        </p:txBody>
      </p:sp>
      <p:pic>
        <p:nvPicPr>
          <p:cNvPr id="3074" name="Picture 2" descr="Screenshot 2018-03-14 11.39.1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0" t="13248" r="2383" b="983"/>
          <a:stretch/>
        </p:blipFill>
        <p:spPr bwMode="auto">
          <a:xfrm>
            <a:off x="2133600" y="2715610"/>
            <a:ext cx="6539695" cy="357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0819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907" y="1563710"/>
            <a:ext cx="8243835" cy="2677656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Blog.geant.org</a:t>
            </a: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 past 12 months, it has had: </a:t>
            </a:r>
          </a:p>
          <a:p>
            <a:pPr marL="800100" lvl="1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5,200 unique visitors (up 160% on previous) </a:t>
            </a:r>
          </a:p>
          <a:p>
            <a:pPr marL="800100" lvl="1" indent="-342900">
              <a:buFontTx/>
              <a:buChar char="-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35,000 page views </a:t>
            </a:r>
          </a:p>
          <a:p>
            <a:pPr marL="800100" lvl="1" indent="-34290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93" y="1410858"/>
            <a:ext cx="1229035" cy="122903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Where are we now? </a:t>
            </a:r>
          </a:p>
        </p:txBody>
      </p:sp>
      <p:pic>
        <p:nvPicPr>
          <p:cNvPr id="6" name="Picture 2" descr="Screenshot 2018-03-14 11.39.1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0" t="13248" r="2383" b="983"/>
          <a:stretch/>
        </p:blipFill>
        <p:spPr bwMode="auto">
          <a:xfrm>
            <a:off x="647375" y="3667989"/>
            <a:ext cx="5067946" cy="276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Screenshot 2018-03-14 11.42.31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5" t="39705" r="21242" b="5133"/>
          <a:stretch/>
        </p:blipFill>
        <p:spPr bwMode="auto">
          <a:xfrm>
            <a:off x="5871900" y="3667989"/>
            <a:ext cx="3187338" cy="176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967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907" y="1563710"/>
            <a:ext cx="8243835" cy="3785652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But:</a:t>
            </a:r>
          </a:p>
          <a:p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Is there brand confusion with a shared platform?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Is there a need to reintroduce federated login?</a:t>
            </a:r>
          </a:p>
          <a:p>
            <a:pPr marL="457200" indent="-457200">
              <a:buFont typeface="+mj-lt"/>
              <a:buAutoNum type="arabicPeriod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Do you still see </a:t>
            </a:r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as a community / SIG channel, or is it now really a GÉANT channel?</a:t>
            </a:r>
          </a:p>
          <a:p>
            <a:pPr marL="800100" lvl="1" indent="-34290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93" y="1410858"/>
            <a:ext cx="1229035" cy="122903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So what’s next? </a:t>
            </a:r>
          </a:p>
        </p:txBody>
      </p:sp>
    </p:spTree>
    <p:extLst>
      <p:ext uri="{BB962C8B-B14F-4D97-AF65-F5344CB8AC3E}">
        <p14:creationId xmlns:p14="http://schemas.microsoft.com/office/powerpoint/2010/main" val="2200879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52907" y="1563710"/>
            <a:ext cx="8243835" cy="4154984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We are thinking to: </a:t>
            </a:r>
          </a:p>
          <a:p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Improve processes between Blog and </a:t>
            </a:r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(to make it more user friendly and so that click through is improved)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Redesign the </a:t>
            </a:r>
            <a:r>
              <a:rPr lang="en-GB" sz="2400" b="1" dirty="0" err="1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PeaR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newsletter template </a:t>
            </a:r>
            <a:r>
              <a:rPr lang="en-GB" sz="2400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(to include other type of content (videos, tweets, articles)</a:t>
            </a: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b="1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Refresh the Blog site </a:t>
            </a:r>
            <a:r>
              <a:rPr lang="en-GB" sz="2400" dirty="0">
                <a:solidFill>
                  <a:srgbClr val="06508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(to improve appearance, navigation, branding etc.) </a:t>
            </a: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en-GB" sz="2400" b="1" dirty="0">
              <a:solidFill>
                <a:srgbClr val="06508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en-GB" sz="2400" b="1" dirty="0">
              <a:solidFill>
                <a:srgbClr val="06508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293" y="1410858"/>
            <a:ext cx="1229035" cy="122903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7375" y="34708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So what’s next? </a:t>
            </a:r>
          </a:p>
        </p:txBody>
      </p:sp>
    </p:spTree>
    <p:extLst>
      <p:ext uri="{BB962C8B-B14F-4D97-AF65-F5344CB8AC3E}">
        <p14:creationId xmlns:p14="http://schemas.microsoft.com/office/powerpoint/2010/main" val="1145573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21717</TotalTime>
  <Words>593</Words>
  <Application>Microsoft Macintosh PowerPoint</Application>
  <PresentationFormat>Widescreen</PresentationFormat>
  <Paragraphs>98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Office Theme</vt:lpstr>
      <vt:lpstr>PowerPoint Presentation</vt:lpstr>
      <vt:lpstr>GÉANT – Reviewing comms activity (reprise from yesterday)</vt:lpstr>
      <vt:lpstr>Where are we now? </vt:lpstr>
      <vt:lpstr>Where are we now? </vt:lpstr>
      <vt:lpstr>Where are we now? </vt:lpstr>
      <vt:lpstr>Where are we now? </vt:lpstr>
      <vt:lpstr>Where are we now? </vt:lpstr>
      <vt:lpstr>So what’s next? </vt:lpstr>
      <vt:lpstr>So what’s next? </vt:lpstr>
      <vt:lpstr>So what’s next? </vt:lpstr>
      <vt:lpstr>Questions to you: </vt:lpstr>
    </vt:vector>
  </TitlesOfParts>
  <Company>DANTE Ltd</Company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Laura Durnford</cp:lastModifiedBy>
  <cp:revision>928</cp:revision>
  <dcterms:created xsi:type="dcterms:W3CDTF">2017-02-13T12:05:27Z</dcterms:created>
  <dcterms:modified xsi:type="dcterms:W3CDTF">2018-03-15T07:58:21Z</dcterms:modified>
</cp:coreProperties>
</file>