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269" r:id="rId4"/>
    <p:sldId id="270" r:id="rId5"/>
    <p:sldId id="271" r:id="rId6"/>
    <p:sldId id="272" r:id="rId7"/>
    <p:sldId id="279" r:id="rId8"/>
    <p:sldId id="276" r:id="rId9"/>
    <p:sldId id="2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6" autoAdjust="0"/>
    <p:restoredTop sz="81703" autoAdjust="0"/>
  </p:normalViewPr>
  <p:slideViewPr>
    <p:cSldViewPr snapToGrid="0">
      <p:cViewPr varScale="1">
        <p:scale>
          <a:sx n="56" d="100"/>
          <a:sy n="56" d="100"/>
        </p:scale>
        <p:origin x="68" y="4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E6249-9417-4AAA-829F-DE5FEB4C1B8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634E090-9576-4A48-9EB9-D5BEBAF5F54D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Find out what we want  to do</a:t>
          </a:r>
          <a:endParaRPr lang="en-GB" dirty="0"/>
        </a:p>
      </dgm:t>
    </dgm:pt>
    <dgm:pt modelId="{E505E269-18C6-492B-A946-C8ABFCEC36CD}" type="parTrans" cxnId="{4387B278-DFE4-49C0-8B88-315729E790F5}">
      <dgm:prSet/>
      <dgm:spPr/>
      <dgm:t>
        <a:bodyPr/>
        <a:lstStyle/>
        <a:p>
          <a:endParaRPr lang="en-GB"/>
        </a:p>
      </dgm:t>
    </dgm:pt>
    <dgm:pt modelId="{FCBD71B2-B86A-4F22-9A81-09D727C742ED}" type="sibTrans" cxnId="{4387B278-DFE4-49C0-8B88-315729E790F5}">
      <dgm:prSet/>
      <dgm:spPr/>
      <dgm:t>
        <a:bodyPr/>
        <a:lstStyle/>
        <a:p>
          <a:endParaRPr lang="en-GB"/>
        </a:p>
      </dgm:t>
    </dgm:pt>
    <dgm:pt modelId="{953713C8-B257-4160-BF23-52B836764A52}">
      <dgm:prSet phldrT="[Text]" custT="1"/>
      <dgm:spPr/>
      <dgm:t>
        <a:bodyPr/>
        <a:lstStyle/>
        <a:p>
          <a:r>
            <a:rPr lang="en-GB" sz="1100" dirty="0" smtClean="0"/>
            <a:t>… - Dec 2017</a:t>
          </a:r>
          <a:endParaRPr lang="en-GB" sz="1100" dirty="0"/>
        </a:p>
      </dgm:t>
    </dgm:pt>
    <dgm:pt modelId="{2BDF3FAD-3F06-41BE-B6A4-7EA342886653}" type="parTrans" cxnId="{26DAFA70-995C-40F4-9E89-1908F0307841}">
      <dgm:prSet/>
      <dgm:spPr/>
      <dgm:t>
        <a:bodyPr/>
        <a:lstStyle/>
        <a:p>
          <a:endParaRPr lang="en-GB"/>
        </a:p>
      </dgm:t>
    </dgm:pt>
    <dgm:pt modelId="{EB028519-81AF-4677-A13D-C1B77E7AA329}" type="sibTrans" cxnId="{26DAFA70-995C-40F4-9E89-1908F0307841}">
      <dgm:prSet/>
      <dgm:spPr/>
      <dgm:t>
        <a:bodyPr/>
        <a:lstStyle/>
        <a:p>
          <a:endParaRPr lang="en-GB"/>
        </a:p>
      </dgm:t>
    </dgm:pt>
    <dgm:pt modelId="{06751518-D9D0-41FB-B497-65379EABFA15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Get NRENs feedback</a:t>
          </a:r>
        </a:p>
        <a:p>
          <a:r>
            <a:rPr lang="en-GB" dirty="0" smtClean="0"/>
            <a:t>+ NIFs for missing ideas</a:t>
          </a:r>
          <a:endParaRPr lang="en-GB" dirty="0"/>
        </a:p>
      </dgm:t>
    </dgm:pt>
    <dgm:pt modelId="{0454EF38-0BF0-4A22-8ADD-FE60450A3877}" type="parTrans" cxnId="{F290822D-D613-4049-9AEA-A254B1A37048}">
      <dgm:prSet/>
      <dgm:spPr/>
      <dgm:t>
        <a:bodyPr/>
        <a:lstStyle/>
        <a:p>
          <a:endParaRPr lang="en-GB"/>
        </a:p>
      </dgm:t>
    </dgm:pt>
    <dgm:pt modelId="{7CD00BF3-0A9D-422E-8710-90537F722E72}" type="sibTrans" cxnId="{F290822D-D613-4049-9AEA-A254B1A37048}">
      <dgm:prSet/>
      <dgm:spPr/>
      <dgm:t>
        <a:bodyPr/>
        <a:lstStyle/>
        <a:p>
          <a:endParaRPr lang="en-GB"/>
        </a:p>
      </dgm:t>
    </dgm:pt>
    <dgm:pt modelId="{CF99FD17-D2D5-4346-9467-2109FAA4CA9B}">
      <dgm:prSet phldrT="[Text]" custT="1"/>
      <dgm:spPr/>
      <dgm:t>
        <a:bodyPr/>
        <a:lstStyle/>
        <a:p>
          <a:r>
            <a:rPr lang="en-GB" sz="1100" dirty="0" smtClean="0"/>
            <a:t>Jan-Feb 2018</a:t>
          </a:r>
          <a:endParaRPr lang="en-GB" sz="1100" dirty="0"/>
        </a:p>
      </dgm:t>
    </dgm:pt>
    <dgm:pt modelId="{7A43D3A8-277B-4222-92FF-B5AEA47A3379}" type="parTrans" cxnId="{633FB633-0EAE-4010-AD4B-FC2EAA9AA16B}">
      <dgm:prSet/>
      <dgm:spPr/>
      <dgm:t>
        <a:bodyPr/>
        <a:lstStyle/>
        <a:p>
          <a:endParaRPr lang="en-GB"/>
        </a:p>
      </dgm:t>
    </dgm:pt>
    <dgm:pt modelId="{23B7C265-BBE0-45D2-B83C-C031C757B6C3}" type="sibTrans" cxnId="{633FB633-0EAE-4010-AD4B-FC2EAA9AA16B}">
      <dgm:prSet/>
      <dgm:spPr/>
      <dgm:t>
        <a:bodyPr/>
        <a:lstStyle/>
        <a:p>
          <a:endParaRPr lang="en-GB"/>
        </a:p>
      </dgm:t>
    </dgm:pt>
    <dgm:pt modelId="{175AF642-DE50-4516-AE79-51BF78C848D0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Select the GN4-3 &amp; IRU SGA project elements</a:t>
          </a:r>
          <a:endParaRPr lang="en-GB" dirty="0"/>
        </a:p>
      </dgm:t>
    </dgm:pt>
    <dgm:pt modelId="{ABCB981A-3501-442E-A40C-6658CA780A9F}" type="parTrans" cxnId="{26CAD741-903B-485F-954E-68E71318810D}">
      <dgm:prSet/>
      <dgm:spPr/>
      <dgm:t>
        <a:bodyPr/>
        <a:lstStyle/>
        <a:p>
          <a:endParaRPr lang="en-GB"/>
        </a:p>
      </dgm:t>
    </dgm:pt>
    <dgm:pt modelId="{652469F5-9C52-4B0E-B622-087ADEA95D7E}" type="sibTrans" cxnId="{26CAD741-903B-485F-954E-68E71318810D}">
      <dgm:prSet/>
      <dgm:spPr/>
      <dgm:t>
        <a:bodyPr/>
        <a:lstStyle/>
        <a:p>
          <a:endParaRPr lang="en-GB"/>
        </a:p>
      </dgm:t>
    </dgm:pt>
    <dgm:pt modelId="{F5FE4BCD-992E-4E9B-B9F2-940CC0744476}">
      <dgm:prSet phldrT="[Text]" custT="1"/>
      <dgm:spPr/>
      <dgm:t>
        <a:bodyPr/>
        <a:lstStyle/>
        <a:p>
          <a:r>
            <a:rPr lang="en-GB" sz="1100" dirty="0" smtClean="0"/>
            <a:t>Mar 2018</a:t>
          </a:r>
          <a:endParaRPr lang="en-GB" sz="1100" dirty="0"/>
        </a:p>
      </dgm:t>
    </dgm:pt>
    <dgm:pt modelId="{C8EDC7C8-4291-41D5-9755-CB97D273731C}" type="parTrans" cxnId="{7A32A248-D01C-4F7B-89C1-7C21424762C3}">
      <dgm:prSet/>
      <dgm:spPr/>
      <dgm:t>
        <a:bodyPr/>
        <a:lstStyle/>
        <a:p>
          <a:endParaRPr lang="en-GB"/>
        </a:p>
      </dgm:t>
    </dgm:pt>
    <dgm:pt modelId="{AEB01D53-BC35-4EAC-BCC2-A8B41CFBE439}" type="sibTrans" cxnId="{7A32A248-D01C-4F7B-89C1-7C21424762C3}">
      <dgm:prSet/>
      <dgm:spPr/>
      <dgm:t>
        <a:bodyPr/>
        <a:lstStyle/>
        <a:p>
          <a:endParaRPr lang="en-GB"/>
        </a:p>
      </dgm:t>
    </dgm:pt>
    <dgm:pt modelId="{D51F0607-21C5-480D-805C-3CA9CD9557C1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Write the Work Packages</a:t>
          </a:r>
          <a:endParaRPr lang="en-GB" dirty="0"/>
        </a:p>
      </dgm:t>
    </dgm:pt>
    <dgm:pt modelId="{2B7ED68A-0D23-4E56-AF37-840514AFE7C9}" type="parTrans" cxnId="{A000F8CB-9470-47D8-8BAF-0E037FF94DC1}">
      <dgm:prSet/>
      <dgm:spPr/>
      <dgm:t>
        <a:bodyPr/>
        <a:lstStyle/>
        <a:p>
          <a:endParaRPr lang="en-GB"/>
        </a:p>
      </dgm:t>
    </dgm:pt>
    <dgm:pt modelId="{810B6568-75D8-492C-87C2-5924D9365B46}" type="sibTrans" cxnId="{A000F8CB-9470-47D8-8BAF-0E037FF94DC1}">
      <dgm:prSet/>
      <dgm:spPr/>
      <dgm:t>
        <a:bodyPr/>
        <a:lstStyle/>
        <a:p>
          <a:endParaRPr lang="en-GB"/>
        </a:p>
      </dgm:t>
    </dgm:pt>
    <dgm:pt modelId="{8F0B7955-EBE2-4AB7-AE95-82822CE0D0E3}">
      <dgm:prSet phldrT="[Text]" custT="1"/>
      <dgm:spPr/>
      <dgm:t>
        <a:bodyPr/>
        <a:lstStyle/>
        <a:p>
          <a:r>
            <a:rPr lang="en-GB" sz="1100" dirty="0" smtClean="0"/>
            <a:t>Apr – Jul 2018</a:t>
          </a:r>
          <a:endParaRPr lang="en-GB" sz="1100" dirty="0"/>
        </a:p>
      </dgm:t>
    </dgm:pt>
    <dgm:pt modelId="{200EB3F2-5CD1-4660-93FC-D82558922DD9}" type="parTrans" cxnId="{F49E59DC-47D9-484E-AEA6-F8C9406EE0D1}">
      <dgm:prSet/>
      <dgm:spPr/>
      <dgm:t>
        <a:bodyPr/>
        <a:lstStyle/>
        <a:p>
          <a:endParaRPr lang="en-GB"/>
        </a:p>
      </dgm:t>
    </dgm:pt>
    <dgm:pt modelId="{388DA848-41A8-40EB-B6C9-18F824E9AE9F}" type="sibTrans" cxnId="{F49E59DC-47D9-484E-AEA6-F8C9406EE0D1}">
      <dgm:prSet/>
      <dgm:spPr/>
      <dgm:t>
        <a:bodyPr/>
        <a:lstStyle/>
        <a:p>
          <a:endParaRPr lang="en-GB"/>
        </a:p>
      </dgm:t>
    </dgm:pt>
    <dgm:pt modelId="{7D215592-5DD0-49AA-ACD9-E9224395604E}">
      <dgm:prSet phldrT="[Text]"/>
      <dgm:spPr>
        <a:solidFill>
          <a:srgbClr val="1C4161"/>
        </a:solidFill>
      </dgm:spPr>
      <dgm:t>
        <a:bodyPr/>
        <a:lstStyle/>
        <a:p>
          <a:r>
            <a:rPr lang="en-GB" dirty="0" smtClean="0"/>
            <a:t>Finalise – Submit GN4-3 &amp; IRU-SGA</a:t>
          </a:r>
          <a:endParaRPr lang="en-GB" dirty="0"/>
        </a:p>
      </dgm:t>
    </dgm:pt>
    <dgm:pt modelId="{C2EC2165-1B59-4A0D-BBEC-F301FF31DD26}" type="parTrans" cxnId="{CF2DAA31-BD60-45A6-9C9B-5F97E501CA2F}">
      <dgm:prSet/>
      <dgm:spPr/>
      <dgm:t>
        <a:bodyPr/>
        <a:lstStyle/>
        <a:p>
          <a:endParaRPr lang="en-GB"/>
        </a:p>
      </dgm:t>
    </dgm:pt>
    <dgm:pt modelId="{E135A2AA-6FBA-442D-AF2A-4FB2BAD90604}" type="sibTrans" cxnId="{CF2DAA31-BD60-45A6-9C9B-5F97E501CA2F}">
      <dgm:prSet/>
      <dgm:spPr/>
      <dgm:t>
        <a:bodyPr/>
        <a:lstStyle/>
        <a:p>
          <a:endParaRPr lang="en-GB"/>
        </a:p>
      </dgm:t>
    </dgm:pt>
    <dgm:pt modelId="{2568E3BE-0EAF-4CC9-AEC0-6E020E88892C}">
      <dgm:prSet phldrT="[Text]" custT="1"/>
      <dgm:spPr/>
      <dgm:t>
        <a:bodyPr/>
        <a:lstStyle/>
        <a:p>
          <a:r>
            <a:rPr lang="en-GB" sz="1100" dirty="0" smtClean="0"/>
            <a:t> Sep – Oct 2018</a:t>
          </a:r>
          <a:endParaRPr lang="en-GB" sz="1100" dirty="0"/>
        </a:p>
      </dgm:t>
    </dgm:pt>
    <dgm:pt modelId="{D7DAD96D-8DD2-4F55-AC7F-D1FF31F061BE}" type="parTrans" cxnId="{2C7F8367-F5A5-43D0-8906-800FCCD91EE3}">
      <dgm:prSet/>
      <dgm:spPr/>
      <dgm:t>
        <a:bodyPr/>
        <a:lstStyle/>
        <a:p>
          <a:endParaRPr lang="en-GB"/>
        </a:p>
      </dgm:t>
    </dgm:pt>
    <dgm:pt modelId="{B324A997-084F-4862-B038-380D4D9B00F9}" type="sibTrans" cxnId="{2C7F8367-F5A5-43D0-8906-800FCCD91EE3}">
      <dgm:prSet/>
      <dgm:spPr/>
      <dgm:t>
        <a:bodyPr/>
        <a:lstStyle/>
        <a:p>
          <a:endParaRPr lang="en-GB"/>
        </a:p>
      </dgm:t>
    </dgm:pt>
    <dgm:pt modelId="{0D7B8317-A786-4E30-8A9A-F774045FBFEE}" type="pres">
      <dgm:prSet presAssocID="{DC1E6249-9417-4AAA-829F-DE5FEB4C1B8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6D922BDF-11FC-4ED4-B876-35D6F22EAD2E}" type="pres">
      <dgm:prSet presAssocID="{5634E090-9576-4A48-9EB9-D5BEBAF5F54D}" presName="composite" presStyleCnt="0"/>
      <dgm:spPr/>
    </dgm:pt>
    <dgm:pt modelId="{DD98EA25-A263-485C-ADA4-8FFF81C1ED59}" type="pres">
      <dgm:prSet presAssocID="{5634E090-9576-4A48-9EB9-D5BEBAF5F54D}" presName="bentUpArrow1" presStyleLbl="alignImgPlace1" presStyleIdx="0" presStyleCnt="4"/>
      <dgm:spPr/>
    </dgm:pt>
    <dgm:pt modelId="{F1145F33-13CF-4E2B-A3EB-3BCA6676D2CC}" type="pres">
      <dgm:prSet presAssocID="{5634E090-9576-4A48-9EB9-D5BEBAF5F54D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792CC8-AAB4-45A5-978B-DA7D06E2F70D}" type="pres">
      <dgm:prSet presAssocID="{5634E090-9576-4A48-9EB9-D5BEBAF5F54D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1445C6-2AC7-42E5-9FB3-6F5785113B39}" type="pres">
      <dgm:prSet presAssocID="{FCBD71B2-B86A-4F22-9A81-09D727C742ED}" presName="sibTrans" presStyleCnt="0"/>
      <dgm:spPr/>
    </dgm:pt>
    <dgm:pt modelId="{0EEADA0A-DDBB-40B9-ADC4-655D014B80D9}" type="pres">
      <dgm:prSet presAssocID="{06751518-D9D0-41FB-B497-65379EABFA15}" presName="composite" presStyleCnt="0"/>
      <dgm:spPr/>
    </dgm:pt>
    <dgm:pt modelId="{35A9567A-DA4F-4330-892E-8AE1DC508E50}" type="pres">
      <dgm:prSet presAssocID="{06751518-D9D0-41FB-B497-65379EABFA15}" presName="bentUpArrow1" presStyleLbl="alignImgPlace1" presStyleIdx="1" presStyleCnt="4"/>
      <dgm:spPr/>
    </dgm:pt>
    <dgm:pt modelId="{A3CC9AED-9418-4F5F-96E5-DCEE33A382C8}" type="pres">
      <dgm:prSet presAssocID="{06751518-D9D0-41FB-B497-65379EABFA15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93C72C-0230-483D-8DFD-5ECDAF0B7309}" type="pres">
      <dgm:prSet presAssocID="{06751518-D9D0-41FB-B497-65379EABFA15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FB426E-AB69-4505-B950-73FF391BF7E7}" type="pres">
      <dgm:prSet presAssocID="{7CD00BF3-0A9D-422E-8710-90537F722E72}" presName="sibTrans" presStyleCnt="0"/>
      <dgm:spPr/>
    </dgm:pt>
    <dgm:pt modelId="{F1374B81-1492-4295-8752-8A253DFEA0A0}" type="pres">
      <dgm:prSet presAssocID="{175AF642-DE50-4516-AE79-51BF78C848D0}" presName="composite" presStyleCnt="0"/>
      <dgm:spPr/>
    </dgm:pt>
    <dgm:pt modelId="{35ED20EE-EFC5-4122-82B4-732F28337367}" type="pres">
      <dgm:prSet presAssocID="{175AF642-DE50-4516-AE79-51BF78C848D0}" presName="bentUpArrow1" presStyleLbl="alignImgPlace1" presStyleIdx="2" presStyleCnt="4"/>
      <dgm:spPr/>
    </dgm:pt>
    <dgm:pt modelId="{B689B221-5535-433B-81AA-381C2F9D7EC1}" type="pres">
      <dgm:prSet presAssocID="{175AF642-DE50-4516-AE79-51BF78C848D0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793F79-2664-4049-A220-E7F7B5FB89A4}" type="pres">
      <dgm:prSet presAssocID="{175AF642-DE50-4516-AE79-51BF78C848D0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299FEB-93CE-4DD5-A5AD-6FD1A0B5C250}" type="pres">
      <dgm:prSet presAssocID="{652469F5-9C52-4B0E-B622-087ADEA95D7E}" presName="sibTrans" presStyleCnt="0"/>
      <dgm:spPr/>
    </dgm:pt>
    <dgm:pt modelId="{7108EB7D-9683-4829-B509-8EB1B3914873}" type="pres">
      <dgm:prSet presAssocID="{D51F0607-21C5-480D-805C-3CA9CD9557C1}" presName="composite" presStyleCnt="0"/>
      <dgm:spPr/>
    </dgm:pt>
    <dgm:pt modelId="{0C3449E3-5995-4494-AFB6-67EF1C34538A}" type="pres">
      <dgm:prSet presAssocID="{D51F0607-21C5-480D-805C-3CA9CD9557C1}" presName="bentUpArrow1" presStyleLbl="alignImgPlace1" presStyleIdx="3" presStyleCnt="4"/>
      <dgm:spPr/>
    </dgm:pt>
    <dgm:pt modelId="{15F67832-8E6E-4718-9D2D-CF153AD36EA6}" type="pres">
      <dgm:prSet presAssocID="{D51F0607-21C5-480D-805C-3CA9CD9557C1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C2D603-D3C1-41EA-B4F0-9EB8B1E922DA}" type="pres">
      <dgm:prSet presAssocID="{D51F0607-21C5-480D-805C-3CA9CD9557C1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4CF7D7-3C8A-4EE0-AED0-BFFDCD176658}" type="pres">
      <dgm:prSet presAssocID="{810B6568-75D8-492C-87C2-5924D9365B46}" presName="sibTrans" presStyleCnt="0"/>
      <dgm:spPr/>
    </dgm:pt>
    <dgm:pt modelId="{BECFE5A9-4344-4A16-A046-F36B2FE00D56}" type="pres">
      <dgm:prSet presAssocID="{7D215592-5DD0-49AA-ACD9-E9224395604E}" presName="composite" presStyleCnt="0"/>
      <dgm:spPr/>
    </dgm:pt>
    <dgm:pt modelId="{18BF559C-AF6A-4497-A335-D1FD1153B358}" type="pres">
      <dgm:prSet presAssocID="{7D215592-5DD0-49AA-ACD9-E9224395604E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583F79-AB32-4C7F-B106-B6060E126219}" type="pres">
      <dgm:prSet presAssocID="{7D215592-5DD0-49AA-ACD9-E9224395604E}" presName="FinalChild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A4EFBDB-E084-400A-8C60-82EE3F56B69A}" type="presOf" srcId="{CF99FD17-D2D5-4346-9467-2109FAA4CA9B}" destId="{5E93C72C-0230-483D-8DFD-5ECDAF0B7309}" srcOrd="0" destOrd="0" presId="urn:microsoft.com/office/officeart/2005/8/layout/StepDownProcess"/>
    <dgm:cxn modelId="{2EA18170-F2F1-4202-BA45-1BA70C9ECFC0}" type="presOf" srcId="{F5FE4BCD-992E-4E9B-B9F2-940CC0744476}" destId="{62793F79-2664-4049-A220-E7F7B5FB89A4}" srcOrd="0" destOrd="0" presId="urn:microsoft.com/office/officeart/2005/8/layout/StepDownProcess"/>
    <dgm:cxn modelId="{7A32A248-D01C-4F7B-89C1-7C21424762C3}" srcId="{175AF642-DE50-4516-AE79-51BF78C848D0}" destId="{F5FE4BCD-992E-4E9B-B9F2-940CC0744476}" srcOrd="0" destOrd="0" parTransId="{C8EDC7C8-4291-41D5-9755-CB97D273731C}" sibTransId="{AEB01D53-BC35-4EAC-BCC2-A8B41CFBE439}"/>
    <dgm:cxn modelId="{633FB633-0EAE-4010-AD4B-FC2EAA9AA16B}" srcId="{06751518-D9D0-41FB-B497-65379EABFA15}" destId="{CF99FD17-D2D5-4346-9467-2109FAA4CA9B}" srcOrd="0" destOrd="0" parTransId="{7A43D3A8-277B-4222-92FF-B5AEA47A3379}" sibTransId="{23B7C265-BBE0-45D2-B83C-C031C757B6C3}"/>
    <dgm:cxn modelId="{26DAFA70-995C-40F4-9E89-1908F0307841}" srcId="{5634E090-9576-4A48-9EB9-D5BEBAF5F54D}" destId="{953713C8-B257-4160-BF23-52B836764A52}" srcOrd="0" destOrd="0" parTransId="{2BDF3FAD-3F06-41BE-B6A4-7EA342886653}" sibTransId="{EB028519-81AF-4677-A13D-C1B77E7AA329}"/>
    <dgm:cxn modelId="{26CAD741-903B-485F-954E-68E71318810D}" srcId="{DC1E6249-9417-4AAA-829F-DE5FEB4C1B89}" destId="{175AF642-DE50-4516-AE79-51BF78C848D0}" srcOrd="2" destOrd="0" parTransId="{ABCB981A-3501-442E-A40C-6658CA780A9F}" sibTransId="{652469F5-9C52-4B0E-B622-087ADEA95D7E}"/>
    <dgm:cxn modelId="{F49E59DC-47D9-484E-AEA6-F8C9406EE0D1}" srcId="{D51F0607-21C5-480D-805C-3CA9CD9557C1}" destId="{8F0B7955-EBE2-4AB7-AE95-82822CE0D0E3}" srcOrd="0" destOrd="0" parTransId="{200EB3F2-5CD1-4660-93FC-D82558922DD9}" sibTransId="{388DA848-41A8-40EB-B6C9-18F824E9AE9F}"/>
    <dgm:cxn modelId="{C52FEE9F-DAD8-44EF-A90B-02BBC3BCB6DC}" type="presOf" srcId="{2568E3BE-0EAF-4CC9-AEC0-6E020E88892C}" destId="{A1583F79-AB32-4C7F-B106-B6060E126219}" srcOrd="0" destOrd="0" presId="urn:microsoft.com/office/officeart/2005/8/layout/StepDownProcess"/>
    <dgm:cxn modelId="{F290822D-D613-4049-9AEA-A254B1A37048}" srcId="{DC1E6249-9417-4AAA-829F-DE5FEB4C1B89}" destId="{06751518-D9D0-41FB-B497-65379EABFA15}" srcOrd="1" destOrd="0" parTransId="{0454EF38-0BF0-4A22-8ADD-FE60450A3877}" sibTransId="{7CD00BF3-0A9D-422E-8710-90537F722E72}"/>
    <dgm:cxn modelId="{A67791FF-C14B-4297-9008-A9EFEB9E8DAC}" type="presOf" srcId="{D51F0607-21C5-480D-805C-3CA9CD9557C1}" destId="{15F67832-8E6E-4718-9D2D-CF153AD36EA6}" srcOrd="0" destOrd="0" presId="urn:microsoft.com/office/officeart/2005/8/layout/StepDownProcess"/>
    <dgm:cxn modelId="{A000F8CB-9470-47D8-8BAF-0E037FF94DC1}" srcId="{DC1E6249-9417-4AAA-829F-DE5FEB4C1B89}" destId="{D51F0607-21C5-480D-805C-3CA9CD9557C1}" srcOrd="3" destOrd="0" parTransId="{2B7ED68A-0D23-4E56-AF37-840514AFE7C9}" sibTransId="{810B6568-75D8-492C-87C2-5924D9365B46}"/>
    <dgm:cxn modelId="{023ABB05-96D3-4721-ADAB-2E1683443597}" type="presOf" srcId="{175AF642-DE50-4516-AE79-51BF78C848D0}" destId="{B689B221-5535-433B-81AA-381C2F9D7EC1}" srcOrd="0" destOrd="0" presId="urn:microsoft.com/office/officeart/2005/8/layout/StepDownProcess"/>
    <dgm:cxn modelId="{EAADE1BF-6FCD-4EE0-936E-589C0CF05D36}" type="presOf" srcId="{DC1E6249-9417-4AAA-829F-DE5FEB4C1B89}" destId="{0D7B8317-A786-4E30-8A9A-F774045FBFEE}" srcOrd="0" destOrd="0" presId="urn:microsoft.com/office/officeart/2005/8/layout/StepDownProcess"/>
    <dgm:cxn modelId="{09B0888A-B006-459E-BE31-E5283794DF6F}" type="presOf" srcId="{953713C8-B257-4160-BF23-52B836764A52}" destId="{2B792CC8-AAB4-45A5-978B-DA7D06E2F70D}" srcOrd="0" destOrd="0" presId="urn:microsoft.com/office/officeart/2005/8/layout/StepDownProcess"/>
    <dgm:cxn modelId="{4387B278-DFE4-49C0-8B88-315729E790F5}" srcId="{DC1E6249-9417-4AAA-829F-DE5FEB4C1B89}" destId="{5634E090-9576-4A48-9EB9-D5BEBAF5F54D}" srcOrd="0" destOrd="0" parTransId="{E505E269-18C6-492B-A946-C8ABFCEC36CD}" sibTransId="{FCBD71B2-B86A-4F22-9A81-09D727C742ED}"/>
    <dgm:cxn modelId="{C9AB6325-D2DF-4AF2-BF2D-972DAA438E9E}" type="presOf" srcId="{5634E090-9576-4A48-9EB9-D5BEBAF5F54D}" destId="{F1145F33-13CF-4E2B-A3EB-3BCA6676D2CC}" srcOrd="0" destOrd="0" presId="urn:microsoft.com/office/officeart/2005/8/layout/StepDownProcess"/>
    <dgm:cxn modelId="{B5AEA529-6AA7-4887-9C6D-F1D4E811FCDC}" type="presOf" srcId="{06751518-D9D0-41FB-B497-65379EABFA15}" destId="{A3CC9AED-9418-4F5F-96E5-DCEE33A382C8}" srcOrd="0" destOrd="0" presId="urn:microsoft.com/office/officeart/2005/8/layout/StepDownProcess"/>
    <dgm:cxn modelId="{C8AF91EE-DA0C-4865-A2F0-79418FDCE7C7}" type="presOf" srcId="{7D215592-5DD0-49AA-ACD9-E9224395604E}" destId="{18BF559C-AF6A-4497-A335-D1FD1153B358}" srcOrd="0" destOrd="0" presId="urn:microsoft.com/office/officeart/2005/8/layout/StepDownProcess"/>
    <dgm:cxn modelId="{D6DF2A7D-191F-4069-BEE6-B03C9C3C4061}" type="presOf" srcId="{8F0B7955-EBE2-4AB7-AE95-82822CE0D0E3}" destId="{2EC2D603-D3C1-41EA-B4F0-9EB8B1E922DA}" srcOrd="0" destOrd="0" presId="urn:microsoft.com/office/officeart/2005/8/layout/StepDownProcess"/>
    <dgm:cxn modelId="{CF2DAA31-BD60-45A6-9C9B-5F97E501CA2F}" srcId="{DC1E6249-9417-4AAA-829F-DE5FEB4C1B89}" destId="{7D215592-5DD0-49AA-ACD9-E9224395604E}" srcOrd="4" destOrd="0" parTransId="{C2EC2165-1B59-4A0D-BBEC-F301FF31DD26}" sibTransId="{E135A2AA-6FBA-442D-AF2A-4FB2BAD90604}"/>
    <dgm:cxn modelId="{2C7F8367-F5A5-43D0-8906-800FCCD91EE3}" srcId="{7D215592-5DD0-49AA-ACD9-E9224395604E}" destId="{2568E3BE-0EAF-4CC9-AEC0-6E020E88892C}" srcOrd="0" destOrd="0" parTransId="{D7DAD96D-8DD2-4F55-AC7F-D1FF31F061BE}" sibTransId="{B324A997-084F-4862-B038-380D4D9B00F9}"/>
    <dgm:cxn modelId="{D2E9E0FC-16B9-4BDA-81A9-0BE2C31EE7F2}" type="presParOf" srcId="{0D7B8317-A786-4E30-8A9A-F774045FBFEE}" destId="{6D922BDF-11FC-4ED4-B876-35D6F22EAD2E}" srcOrd="0" destOrd="0" presId="urn:microsoft.com/office/officeart/2005/8/layout/StepDownProcess"/>
    <dgm:cxn modelId="{9C5F6DAF-7EF3-49EA-B410-6B509A6DF2B6}" type="presParOf" srcId="{6D922BDF-11FC-4ED4-B876-35D6F22EAD2E}" destId="{DD98EA25-A263-485C-ADA4-8FFF81C1ED59}" srcOrd="0" destOrd="0" presId="urn:microsoft.com/office/officeart/2005/8/layout/StepDownProcess"/>
    <dgm:cxn modelId="{BC609E51-9DFE-4C50-AF55-61533D765FD3}" type="presParOf" srcId="{6D922BDF-11FC-4ED4-B876-35D6F22EAD2E}" destId="{F1145F33-13CF-4E2B-A3EB-3BCA6676D2CC}" srcOrd="1" destOrd="0" presId="urn:microsoft.com/office/officeart/2005/8/layout/StepDownProcess"/>
    <dgm:cxn modelId="{4A0F246C-347B-4D60-BF10-5EC524ED3ED9}" type="presParOf" srcId="{6D922BDF-11FC-4ED4-B876-35D6F22EAD2E}" destId="{2B792CC8-AAB4-45A5-978B-DA7D06E2F70D}" srcOrd="2" destOrd="0" presId="urn:microsoft.com/office/officeart/2005/8/layout/StepDownProcess"/>
    <dgm:cxn modelId="{4FF92C26-B3A6-4C7B-9619-6D94307ECED0}" type="presParOf" srcId="{0D7B8317-A786-4E30-8A9A-F774045FBFEE}" destId="{A71445C6-2AC7-42E5-9FB3-6F5785113B39}" srcOrd="1" destOrd="0" presId="urn:microsoft.com/office/officeart/2005/8/layout/StepDownProcess"/>
    <dgm:cxn modelId="{6B356C3D-722C-4201-89F1-097782D93B21}" type="presParOf" srcId="{0D7B8317-A786-4E30-8A9A-F774045FBFEE}" destId="{0EEADA0A-DDBB-40B9-ADC4-655D014B80D9}" srcOrd="2" destOrd="0" presId="urn:microsoft.com/office/officeart/2005/8/layout/StepDownProcess"/>
    <dgm:cxn modelId="{8E4487B4-37EF-49A0-9F02-9A3FDB06512E}" type="presParOf" srcId="{0EEADA0A-DDBB-40B9-ADC4-655D014B80D9}" destId="{35A9567A-DA4F-4330-892E-8AE1DC508E50}" srcOrd="0" destOrd="0" presId="urn:microsoft.com/office/officeart/2005/8/layout/StepDownProcess"/>
    <dgm:cxn modelId="{C9BC8356-EFE6-4EAE-8244-4D74948C6EB3}" type="presParOf" srcId="{0EEADA0A-DDBB-40B9-ADC4-655D014B80D9}" destId="{A3CC9AED-9418-4F5F-96E5-DCEE33A382C8}" srcOrd="1" destOrd="0" presId="urn:microsoft.com/office/officeart/2005/8/layout/StepDownProcess"/>
    <dgm:cxn modelId="{EE2747FE-E684-43CD-9520-39E081E09BB7}" type="presParOf" srcId="{0EEADA0A-DDBB-40B9-ADC4-655D014B80D9}" destId="{5E93C72C-0230-483D-8DFD-5ECDAF0B7309}" srcOrd="2" destOrd="0" presId="urn:microsoft.com/office/officeart/2005/8/layout/StepDownProcess"/>
    <dgm:cxn modelId="{62381348-3157-4A87-A32B-8647A49BD7D1}" type="presParOf" srcId="{0D7B8317-A786-4E30-8A9A-F774045FBFEE}" destId="{E6FB426E-AB69-4505-B950-73FF391BF7E7}" srcOrd="3" destOrd="0" presId="urn:microsoft.com/office/officeart/2005/8/layout/StepDownProcess"/>
    <dgm:cxn modelId="{1DADFB32-A760-430E-AAC4-918E8D1A7378}" type="presParOf" srcId="{0D7B8317-A786-4E30-8A9A-F774045FBFEE}" destId="{F1374B81-1492-4295-8752-8A253DFEA0A0}" srcOrd="4" destOrd="0" presId="urn:microsoft.com/office/officeart/2005/8/layout/StepDownProcess"/>
    <dgm:cxn modelId="{E23A5EA3-FA6E-4A5C-87C4-22A73961CAD3}" type="presParOf" srcId="{F1374B81-1492-4295-8752-8A253DFEA0A0}" destId="{35ED20EE-EFC5-4122-82B4-732F28337367}" srcOrd="0" destOrd="0" presId="urn:microsoft.com/office/officeart/2005/8/layout/StepDownProcess"/>
    <dgm:cxn modelId="{E53DC03A-7AAA-4C53-923A-A2D6C9B86FA1}" type="presParOf" srcId="{F1374B81-1492-4295-8752-8A253DFEA0A0}" destId="{B689B221-5535-433B-81AA-381C2F9D7EC1}" srcOrd="1" destOrd="0" presId="urn:microsoft.com/office/officeart/2005/8/layout/StepDownProcess"/>
    <dgm:cxn modelId="{82913F47-636B-4F14-9A83-DD6B7D62F91D}" type="presParOf" srcId="{F1374B81-1492-4295-8752-8A253DFEA0A0}" destId="{62793F79-2664-4049-A220-E7F7B5FB89A4}" srcOrd="2" destOrd="0" presId="urn:microsoft.com/office/officeart/2005/8/layout/StepDownProcess"/>
    <dgm:cxn modelId="{ADF8B21C-E35E-476B-823E-7C86059B0DDD}" type="presParOf" srcId="{0D7B8317-A786-4E30-8A9A-F774045FBFEE}" destId="{08299FEB-93CE-4DD5-A5AD-6FD1A0B5C250}" srcOrd="5" destOrd="0" presId="urn:microsoft.com/office/officeart/2005/8/layout/StepDownProcess"/>
    <dgm:cxn modelId="{A79E4301-34FE-4E0B-B7AD-1C86ACDFA503}" type="presParOf" srcId="{0D7B8317-A786-4E30-8A9A-F774045FBFEE}" destId="{7108EB7D-9683-4829-B509-8EB1B3914873}" srcOrd="6" destOrd="0" presId="urn:microsoft.com/office/officeart/2005/8/layout/StepDownProcess"/>
    <dgm:cxn modelId="{A5B89FC6-BF67-4B6B-8322-15356523D0CA}" type="presParOf" srcId="{7108EB7D-9683-4829-B509-8EB1B3914873}" destId="{0C3449E3-5995-4494-AFB6-67EF1C34538A}" srcOrd="0" destOrd="0" presId="urn:microsoft.com/office/officeart/2005/8/layout/StepDownProcess"/>
    <dgm:cxn modelId="{D25FD756-95A6-4205-A957-7B1B0913E004}" type="presParOf" srcId="{7108EB7D-9683-4829-B509-8EB1B3914873}" destId="{15F67832-8E6E-4718-9D2D-CF153AD36EA6}" srcOrd="1" destOrd="0" presId="urn:microsoft.com/office/officeart/2005/8/layout/StepDownProcess"/>
    <dgm:cxn modelId="{8AFA29BC-6872-42AF-A856-CA07470921BD}" type="presParOf" srcId="{7108EB7D-9683-4829-B509-8EB1B3914873}" destId="{2EC2D603-D3C1-41EA-B4F0-9EB8B1E922DA}" srcOrd="2" destOrd="0" presId="urn:microsoft.com/office/officeart/2005/8/layout/StepDownProcess"/>
    <dgm:cxn modelId="{BA504A81-74BA-45D9-840B-37A6C1633193}" type="presParOf" srcId="{0D7B8317-A786-4E30-8A9A-F774045FBFEE}" destId="{F54CF7D7-3C8A-4EE0-AED0-BFFDCD176658}" srcOrd="7" destOrd="0" presId="urn:microsoft.com/office/officeart/2005/8/layout/StepDownProcess"/>
    <dgm:cxn modelId="{EFEB8F1F-BDA3-49AD-BA73-26B344CDAB78}" type="presParOf" srcId="{0D7B8317-A786-4E30-8A9A-F774045FBFEE}" destId="{BECFE5A9-4344-4A16-A046-F36B2FE00D56}" srcOrd="8" destOrd="0" presId="urn:microsoft.com/office/officeart/2005/8/layout/StepDownProcess"/>
    <dgm:cxn modelId="{CC3C9D15-9524-4D44-B67A-329316C23C3B}" type="presParOf" srcId="{BECFE5A9-4344-4A16-A046-F36B2FE00D56}" destId="{18BF559C-AF6A-4497-A335-D1FD1153B358}" srcOrd="0" destOrd="0" presId="urn:microsoft.com/office/officeart/2005/8/layout/StepDownProcess"/>
    <dgm:cxn modelId="{7A010CF2-BCB2-45AF-84B5-18BA384FFDF3}" type="presParOf" srcId="{BECFE5A9-4344-4A16-A046-F36B2FE00D56}" destId="{A1583F79-AB32-4C7F-B106-B6060E126219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8EA25-A263-485C-ADA4-8FFF81C1ED59}">
      <dsp:nvSpPr>
        <dsp:cNvPr id="0" name=""/>
        <dsp:cNvSpPr/>
      </dsp:nvSpPr>
      <dsp:spPr>
        <a:xfrm rot="5400000">
          <a:off x="144388" y="931591"/>
          <a:ext cx="540483" cy="6153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45F33-13CF-4E2B-A3EB-3BCA6676D2CC}">
      <dsp:nvSpPr>
        <dsp:cNvPr id="0" name=""/>
        <dsp:cNvSpPr/>
      </dsp:nvSpPr>
      <dsp:spPr>
        <a:xfrm>
          <a:off x="1193" y="332454"/>
          <a:ext cx="909855" cy="636869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Find out what we want  to do</a:t>
          </a:r>
          <a:endParaRPr lang="en-GB" sz="800" kern="1200" dirty="0"/>
        </a:p>
      </dsp:txBody>
      <dsp:txXfrm>
        <a:off x="32288" y="363549"/>
        <a:ext cx="847665" cy="574679"/>
      </dsp:txXfrm>
    </dsp:sp>
    <dsp:sp modelId="{2B792CC8-AAB4-45A5-978B-DA7D06E2F70D}">
      <dsp:nvSpPr>
        <dsp:cNvPr id="0" name=""/>
        <dsp:cNvSpPr/>
      </dsp:nvSpPr>
      <dsp:spPr>
        <a:xfrm>
          <a:off x="911049" y="393194"/>
          <a:ext cx="661742" cy="514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… - Dec 2017</a:t>
          </a:r>
          <a:endParaRPr lang="en-GB" sz="1100" kern="1200" dirty="0"/>
        </a:p>
      </dsp:txBody>
      <dsp:txXfrm>
        <a:off x="911049" y="393194"/>
        <a:ext cx="661742" cy="514746"/>
      </dsp:txXfrm>
    </dsp:sp>
    <dsp:sp modelId="{35A9567A-DA4F-4330-892E-8AE1DC508E50}">
      <dsp:nvSpPr>
        <dsp:cNvPr id="0" name=""/>
        <dsp:cNvSpPr/>
      </dsp:nvSpPr>
      <dsp:spPr>
        <a:xfrm rot="5400000">
          <a:off x="898756" y="1647006"/>
          <a:ext cx="540483" cy="6153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C9AED-9418-4F5F-96E5-DCEE33A382C8}">
      <dsp:nvSpPr>
        <dsp:cNvPr id="0" name=""/>
        <dsp:cNvSpPr/>
      </dsp:nvSpPr>
      <dsp:spPr>
        <a:xfrm>
          <a:off x="755560" y="1047869"/>
          <a:ext cx="909855" cy="636869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Get NRENs feedback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+ NIFs for missing ideas</a:t>
          </a:r>
          <a:endParaRPr lang="en-GB" sz="800" kern="1200" dirty="0"/>
        </a:p>
      </dsp:txBody>
      <dsp:txXfrm>
        <a:off x="786655" y="1078964"/>
        <a:ext cx="847665" cy="574679"/>
      </dsp:txXfrm>
    </dsp:sp>
    <dsp:sp modelId="{5E93C72C-0230-483D-8DFD-5ECDAF0B7309}">
      <dsp:nvSpPr>
        <dsp:cNvPr id="0" name=""/>
        <dsp:cNvSpPr/>
      </dsp:nvSpPr>
      <dsp:spPr>
        <a:xfrm>
          <a:off x="1665416" y="1108609"/>
          <a:ext cx="661742" cy="514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Jan-Feb 2018</a:t>
          </a:r>
          <a:endParaRPr lang="en-GB" sz="1100" kern="1200" dirty="0"/>
        </a:p>
      </dsp:txBody>
      <dsp:txXfrm>
        <a:off x="1665416" y="1108609"/>
        <a:ext cx="661742" cy="514746"/>
      </dsp:txXfrm>
    </dsp:sp>
    <dsp:sp modelId="{35ED20EE-EFC5-4122-82B4-732F28337367}">
      <dsp:nvSpPr>
        <dsp:cNvPr id="0" name=""/>
        <dsp:cNvSpPr/>
      </dsp:nvSpPr>
      <dsp:spPr>
        <a:xfrm rot="5400000">
          <a:off x="1653123" y="2362420"/>
          <a:ext cx="540483" cy="6153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89B221-5535-433B-81AA-381C2F9D7EC1}">
      <dsp:nvSpPr>
        <dsp:cNvPr id="0" name=""/>
        <dsp:cNvSpPr/>
      </dsp:nvSpPr>
      <dsp:spPr>
        <a:xfrm>
          <a:off x="1509928" y="1763284"/>
          <a:ext cx="909855" cy="636869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Select the GN4-3 &amp; IRU SGA project elements</a:t>
          </a:r>
          <a:endParaRPr lang="en-GB" sz="800" kern="1200" dirty="0"/>
        </a:p>
      </dsp:txBody>
      <dsp:txXfrm>
        <a:off x="1541023" y="1794379"/>
        <a:ext cx="847665" cy="574679"/>
      </dsp:txXfrm>
    </dsp:sp>
    <dsp:sp modelId="{62793F79-2664-4049-A220-E7F7B5FB89A4}">
      <dsp:nvSpPr>
        <dsp:cNvPr id="0" name=""/>
        <dsp:cNvSpPr/>
      </dsp:nvSpPr>
      <dsp:spPr>
        <a:xfrm>
          <a:off x="2419784" y="1824024"/>
          <a:ext cx="661742" cy="514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Mar 2018</a:t>
          </a:r>
          <a:endParaRPr lang="en-GB" sz="1100" kern="1200" dirty="0"/>
        </a:p>
      </dsp:txBody>
      <dsp:txXfrm>
        <a:off x="2419784" y="1824024"/>
        <a:ext cx="661742" cy="514746"/>
      </dsp:txXfrm>
    </dsp:sp>
    <dsp:sp modelId="{0C3449E3-5995-4494-AFB6-67EF1C34538A}">
      <dsp:nvSpPr>
        <dsp:cNvPr id="0" name=""/>
        <dsp:cNvSpPr/>
      </dsp:nvSpPr>
      <dsp:spPr>
        <a:xfrm rot="5400000">
          <a:off x="2407490" y="3077835"/>
          <a:ext cx="540483" cy="6153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F67832-8E6E-4718-9D2D-CF153AD36EA6}">
      <dsp:nvSpPr>
        <dsp:cNvPr id="0" name=""/>
        <dsp:cNvSpPr/>
      </dsp:nvSpPr>
      <dsp:spPr>
        <a:xfrm>
          <a:off x="2264295" y="2478698"/>
          <a:ext cx="909855" cy="636869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Write the Work Packages</a:t>
          </a:r>
          <a:endParaRPr lang="en-GB" sz="800" kern="1200" dirty="0"/>
        </a:p>
      </dsp:txBody>
      <dsp:txXfrm>
        <a:off x="2295390" y="2509793"/>
        <a:ext cx="847665" cy="574679"/>
      </dsp:txXfrm>
    </dsp:sp>
    <dsp:sp modelId="{2EC2D603-D3C1-41EA-B4F0-9EB8B1E922DA}">
      <dsp:nvSpPr>
        <dsp:cNvPr id="0" name=""/>
        <dsp:cNvSpPr/>
      </dsp:nvSpPr>
      <dsp:spPr>
        <a:xfrm>
          <a:off x="3174151" y="2539439"/>
          <a:ext cx="661742" cy="514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Apr – Jul 2018</a:t>
          </a:r>
          <a:endParaRPr lang="en-GB" sz="1100" kern="1200" dirty="0"/>
        </a:p>
      </dsp:txBody>
      <dsp:txXfrm>
        <a:off x="3174151" y="2539439"/>
        <a:ext cx="661742" cy="514746"/>
      </dsp:txXfrm>
    </dsp:sp>
    <dsp:sp modelId="{18BF559C-AF6A-4497-A335-D1FD1153B358}">
      <dsp:nvSpPr>
        <dsp:cNvPr id="0" name=""/>
        <dsp:cNvSpPr/>
      </dsp:nvSpPr>
      <dsp:spPr>
        <a:xfrm>
          <a:off x="3018662" y="3194113"/>
          <a:ext cx="909855" cy="636869"/>
        </a:xfrm>
        <a:prstGeom prst="roundRect">
          <a:avLst>
            <a:gd name="adj" fmla="val 16670"/>
          </a:avLst>
        </a:prstGeom>
        <a:solidFill>
          <a:srgbClr val="1C416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Finalise – Submit GN4-3 &amp; IRU-SGA</a:t>
          </a:r>
          <a:endParaRPr lang="en-GB" sz="800" kern="1200" dirty="0"/>
        </a:p>
      </dsp:txBody>
      <dsp:txXfrm>
        <a:off x="3049757" y="3225208"/>
        <a:ext cx="847665" cy="574679"/>
      </dsp:txXfrm>
    </dsp:sp>
    <dsp:sp modelId="{A1583F79-AB32-4C7F-B106-B6060E126219}">
      <dsp:nvSpPr>
        <dsp:cNvPr id="0" name=""/>
        <dsp:cNvSpPr/>
      </dsp:nvSpPr>
      <dsp:spPr>
        <a:xfrm>
          <a:off x="3928518" y="3254853"/>
          <a:ext cx="661742" cy="514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 Sep – Oct 2018</a:t>
          </a:r>
          <a:endParaRPr lang="en-GB" sz="1100" kern="1200" dirty="0"/>
        </a:p>
      </dsp:txBody>
      <dsp:txXfrm>
        <a:off x="3928518" y="3254853"/>
        <a:ext cx="661742" cy="5147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GB" dirty="0" smtClean="0"/>
              <a:t>White papers - , incorporating input from user requirements gathering using PLM, Quality Control and NRENs’ review</a:t>
            </a:r>
          </a:p>
          <a:p>
            <a:pPr lvl="2"/>
            <a:r>
              <a:rPr lang="en-GB" dirty="0" smtClean="0"/>
              <a:t>NRENs will provide feedback to white papers mid Jan 2018 – Feb 2018 + NIFs if something is missing</a:t>
            </a:r>
          </a:p>
          <a:p>
            <a:pPr lvl="2"/>
            <a:r>
              <a:rPr lang="en-GB" dirty="0" smtClean="0"/>
              <a:t>the body of each White Paper will be max 10 pages &amp; that the assessment process will be based on short templates giving a general roadmap, budget and milestones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61812" y="6406017"/>
            <a:ext cx="741021" cy="274873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5" y="74647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315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86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g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g"/><Relationship Id="rId4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jpeg"/><Relationship Id="rId4" Type="http://schemas.openxmlformats.org/officeDocument/2006/relationships/image" Target="../media/image4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65752" y="2303392"/>
            <a:ext cx="6342395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GÉANT </a:t>
            </a:r>
            <a:r>
              <a:rPr lang="en-US" sz="3600" b="0" dirty="0" smtClean="0">
                <a:solidFill>
                  <a:schemeClr val="bg1"/>
                </a:solidFill>
              </a:rPr>
              <a:t>(Organisation) Update </a:t>
            </a:r>
            <a:endParaRPr lang="en-US" sz="3600" b="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75278" y="3379967"/>
            <a:ext cx="5003270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SIG-Marcomms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Espoo 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489364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From the top: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Erik Huizer appointed Interim CEO since July 2017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Recruitment for Permanent CEO ongoing 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Exec Team: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David Wrathmall – Chief Financial Officer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Matthew Scott – Chief Programmes Officer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Bram </a:t>
            </a:r>
            <a:r>
              <a:rPr lang="en-GB" sz="2400" b="1" dirty="0" err="1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Peeters</a:t>
            </a: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Chief Network Operations Officer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Shaun Cairns – Chief Development Officer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Klaas Wierenga – Chief Community Support Officer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Cathrin Stover – Chief Collaboration Officer</a:t>
            </a:r>
          </a:p>
          <a:p>
            <a:pPr marL="1200150" lvl="2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Marcomms; Events; Design; International Relations </a:t>
            </a: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GÉANT – </a:t>
            </a:r>
            <a:r>
              <a:rPr lang="en-GB" dirty="0" smtClean="0"/>
              <a:t>So what’s changed?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318" y="960120"/>
            <a:ext cx="1928133" cy="289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1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341632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Marcomms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Paul Maurice – Head of Marketing and Communications</a:t>
            </a:r>
          </a:p>
          <a:p>
            <a:pPr marL="742950" lvl="1" indent="-28575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Laura Durnford – Senior Communications Officer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Karl Meyer – Product Marketing Officer 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Rosanna Norman – Communications Officer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Dimple Sokartara – Digital Engagement Officer (p/t)   </a:t>
            </a: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 smtClean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GÉANT – </a:t>
            </a:r>
            <a:r>
              <a:rPr lang="en-GB" dirty="0" smtClean="0"/>
              <a:t>Team updates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3" r="13544"/>
          <a:stretch/>
        </p:blipFill>
        <p:spPr>
          <a:xfrm>
            <a:off x="4417290" y="4287171"/>
            <a:ext cx="1634490" cy="20907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9" r="41472" b="51977"/>
          <a:stretch/>
        </p:blipFill>
        <p:spPr>
          <a:xfrm>
            <a:off x="6236262" y="4287170"/>
            <a:ext cx="2157877" cy="20908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621" y="4287101"/>
            <a:ext cx="2090862" cy="20908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09" y="4287170"/>
            <a:ext cx="1907484" cy="20907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344" y="4287171"/>
            <a:ext cx="1629795" cy="209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96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230832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Events </a:t>
            </a:r>
          </a:p>
          <a:p>
            <a:pPr marL="742950" lvl="1" indent="-285750">
              <a:buFontTx/>
              <a:buChar char="-"/>
            </a:pPr>
            <a:r>
              <a:rPr lang="en-GB" sz="2400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Gyongyi Horvath – Extended Maternity Leave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Steffie </a:t>
            </a:r>
            <a:r>
              <a:rPr lang="en-GB" sz="2400" b="1" dirty="0" err="1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Bosnan</a:t>
            </a: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Conference Organiser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Anna Everitt – Events Specialist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Jessie </a:t>
            </a:r>
            <a:r>
              <a:rPr lang="en-GB" sz="2400" b="1" dirty="0" err="1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Brockhoff</a:t>
            </a: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Events Support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GÉANT </a:t>
            </a:r>
            <a:r>
              <a:rPr lang="en-GB" dirty="0" smtClean="0"/>
              <a:t>– Team updates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04" y="4284617"/>
            <a:ext cx="2041434" cy="20414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19" y="4284617"/>
            <a:ext cx="1958445" cy="20414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045" y="4284617"/>
            <a:ext cx="2036445" cy="203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019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193899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Design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Paul Hasleham – Head of Design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Andrea Meloni – Graphic Designer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Fiona Baylis – Web Assistant (p/t)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GÉANT – </a:t>
            </a:r>
            <a:r>
              <a:rPr lang="en-GB" dirty="0" smtClean="0"/>
              <a:t>Team updates </a:t>
            </a:r>
            <a:endParaRPr lang="en-GB" dirty="0"/>
          </a:p>
        </p:txBody>
      </p:sp>
      <p:pic>
        <p:nvPicPr>
          <p:cNvPr id="1026" name="Picture 2" descr="Screenshot 2018-03-13 14.43.4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" t="5790" r="76365" b="71964"/>
          <a:stretch/>
        </p:blipFill>
        <p:spPr bwMode="auto">
          <a:xfrm>
            <a:off x="3943350" y="4030547"/>
            <a:ext cx="1481150" cy="160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2" t="54349"/>
          <a:stretch/>
        </p:blipFill>
        <p:spPr>
          <a:xfrm>
            <a:off x="1828800" y="4030548"/>
            <a:ext cx="1804296" cy="24007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6" t="4278" r="18299" b="34945"/>
          <a:stretch/>
        </p:blipFill>
        <p:spPr>
          <a:xfrm>
            <a:off x="5734754" y="4030547"/>
            <a:ext cx="2068521" cy="240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86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341632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GÉANT the Organisation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At the end of this month, </a:t>
            </a:r>
            <a:r>
              <a:rPr lang="en-GB" sz="2400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 will complete the </a:t>
            </a: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legal merger </a:t>
            </a:r>
            <a:r>
              <a:rPr lang="en-GB" sz="2400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between GÉANT Association (Amsterdam office) and GEANT Limited (Cambridge office). 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Finally we will be GÉANT Association – with our Head Office in Amsterdam (where we have a nice new office), and a UK Branch in Cambridge (where we have a nice old office). </a:t>
            </a: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GÉANT – </a:t>
            </a:r>
            <a:r>
              <a:rPr lang="en-GB" dirty="0" smtClean="0"/>
              <a:t>So what’s changing?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938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489364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Channels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 are always reviewing the communications channels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Website(s) – </a:t>
            </a:r>
            <a:r>
              <a:rPr lang="en-GB" sz="2400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geant.org + many other sites (services etc.)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Community blog site – </a:t>
            </a:r>
            <a:r>
              <a:rPr lang="en-GB" sz="2400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planning overhaul of this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err="1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newsletter – </a:t>
            </a:r>
            <a:r>
              <a:rPr lang="en-GB" sz="2400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discussion tomorrow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CONNECT – </a:t>
            </a:r>
            <a:r>
              <a:rPr lang="en-GB" sz="2400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continue with print? Continue to ship to you?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Social media – </a:t>
            </a:r>
            <a:r>
              <a:rPr lang="en-GB" sz="2400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plans created for major areas – e.g. TNC18 and DI4R events, trust and identity, e-infrastructure relationships etc. </a:t>
            </a:r>
            <a:endParaRPr lang="en-GB" sz="2400" b="1" dirty="0" smtClean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b="1" dirty="0" smtClean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GÉANT – </a:t>
            </a:r>
            <a:r>
              <a:rPr lang="en-GB" dirty="0" smtClean="0"/>
              <a:t>Reviewing comms activity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483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63709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GÉANT the Project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 are in GN4-2, which runs to December 2018  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Work is already underway for GN4-3, which will run January 2019 to December 2022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White papers have been written for: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Network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Security &amp; Privacy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Trust &amp; Identity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Application Services and Clouds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General Services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smtClean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User, Community, Outreach and Human Capital Development</a:t>
            </a:r>
          </a:p>
          <a:p>
            <a:pPr marL="742950" lvl="1" indent="-285750">
              <a:buFontTx/>
              <a:buChar char="-"/>
            </a:pPr>
            <a:endParaRPr lang="en-GB" sz="2400" b="1" dirty="0" smtClean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Tx/>
              <a:buChar char="-"/>
            </a:pPr>
            <a:endParaRPr lang="en-GB" sz="2400" b="1" dirty="0" smtClean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Tx/>
              <a:buChar char="-"/>
            </a:pPr>
            <a:endParaRPr lang="en-GB" sz="2400" b="1" dirty="0" smtClean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GÉANT – </a:t>
            </a:r>
            <a:r>
              <a:rPr lang="en-GB" dirty="0" smtClean="0"/>
              <a:t>Project update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079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92095" y="1549815"/>
            <a:ext cx="4695217" cy="4559155"/>
          </a:xfrm>
        </p:spPr>
        <p:txBody>
          <a:bodyPr>
            <a:normAutofit fontScale="92500"/>
          </a:bodyPr>
          <a:lstStyle/>
          <a:p>
            <a:r>
              <a:rPr lang="en-GB" b="1" dirty="0" smtClean="0"/>
              <a:t>White Papers phase (Sep 2017 – Feb 2018)</a:t>
            </a:r>
          </a:p>
          <a:p>
            <a:pPr lvl="1"/>
            <a:r>
              <a:rPr lang="en-GB" dirty="0" smtClean="0"/>
              <a:t>Write White papers</a:t>
            </a:r>
          </a:p>
          <a:p>
            <a:r>
              <a:rPr lang="en-GB" b="1" dirty="0" smtClean="0"/>
              <a:t>Selection </a:t>
            </a:r>
            <a:r>
              <a:rPr lang="en-GB" b="1" dirty="0"/>
              <a:t>of project elements </a:t>
            </a:r>
            <a:r>
              <a:rPr lang="en-GB" b="1" dirty="0" smtClean="0"/>
              <a:t>phase </a:t>
            </a:r>
            <a:br>
              <a:rPr lang="en-GB" b="1" dirty="0" smtClean="0"/>
            </a:br>
            <a:r>
              <a:rPr lang="en-GB" b="1" dirty="0" smtClean="0"/>
              <a:t>(Mar – Apr 2018)</a:t>
            </a:r>
          </a:p>
          <a:p>
            <a:pPr lvl="1"/>
            <a:r>
              <a:rPr lang="en-GB" dirty="0"/>
              <a:t>Assess the contents of the White papers </a:t>
            </a:r>
            <a:r>
              <a:rPr lang="en-GB" dirty="0" smtClean="0"/>
              <a:t>taking </a:t>
            </a:r>
            <a:r>
              <a:rPr lang="en-GB" dirty="0"/>
              <a:t>into account the feedback from the NRENs, based on NRENs’ </a:t>
            </a:r>
            <a:r>
              <a:rPr lang="en-GB" dirty="0" smtClean="0"/>
              <a:t>levels of interest</a:t>
            </a:r>
            <a:endParaRPr lang="en-GB" dirty="0"/>
          </a:p>
          <a:p>
            <a:r>
              <a:rPr lang="en-GB" b="1" dirty="0"/>
              <a:t>Detailed GN4-3 </a:t>
            </a:r>
            <a:r>
              <a:rPr lang="en-GB" b="1" dirty="0" smtClean="0"/>
              <a:t>&amp; IRU SGA Planning</a:t>
            </a:r>
            <a:r>
              <a:rPr lang="en-GB" b="1" dirty="0"/>
              <a:t>, Budgeting &amp; Recruitment </a:t>
            </a:r>
            <a:r>
              <a:rPr lang="en-GB" b="1" dirty="0" smtClean="0"/>
              <a:t>phase (May – July 2018)</a:t>
            </a:r>
          </a:p>
          <a:p>
            <a:r>
              <a:rPr lang="en-GB" b="1" dirty="0"/>
              <a:t>GN4-3 </a:t>
            </a:r>
            <a:r>
              <a:rPr lang="en-GB" b="1" dirty="0" smtClean="0"/>
              <a:t>&amp; IRU SGA Proposal </a:t>
            </a:r>
            <a:r>
              <a:rPr lang="en-GB" b="1" dirty="0"/>
              <a:t>writing &amp; Submission </a:t>
            </a:r>
            <a:r>
              <a:rPr lang="en-GB" b="1" dirty="0" smtClean="0"/>
              <a:t>phase (July – September 2018, to be submitted Q3 2018)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GN4-3 Planning Overview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6076545" y="1945532"/>
          <a:ext cx="4591455" cy="416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3"/>
          <p:cNvSpPr txBox="1">
            <a:spLocks/>
          </p:cNvSpPr>
          <p:nvPr/>
        </p:nvSpPr>
        <p:spPr>
          <a:xfrm>
            <a:off x="10103645" y="5750178"/>
            <a:ext cx="427200" cy="2410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783"/>
            <a:r>
              <a:rPr lang="en-GB" dirty="0"/>
              <a:t>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9693839">
            <a:off x="8598069" y="1566959"/>
            <a:ext cx="2651760" cy="916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NOT MY SLIDE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161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20344</TotalTime>
  <Words>521</Words>
  <Application>Microsoft Office PowerPoint</Application>
  <PresentationFormat>Widescreen</PresentationFormat>
  <Paragraphs>91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PowerPoint Presentation</vt:lpstr>
      <vt:lpstr>GÉANT – So what’s changed? </vt:lpstr>
      <vt:lpstr>GÉANT – Team updates</vt:lpstr>
      <vt:lpstr>GÉANT – Team updates </vt:lpstr>
      <vt:lpstr>GÉANT – Team updates </vt:lpstr>
      <vt:lpstr>GÉANT – So what’s changing? </vt:lpstr>
      <vt:lpstr>GÉANT – Reviewing comms activity</vt:lpstr>
      <vt:lpstr>GÉANT – Project update </vt:lpstr>
      <vt:lpstr>GN4-3 Planning Overview</vt:lpstr>
    </vt:vector>
  </TitlesOfParts>
  <Company>DANTE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Paul Maurice</cp:lastModifiedBy>
  <cp:revision>909</cp:revision>
  <dcterms:created xsi:type="dcterms:W3CDTF">2017-02-13T12:05:27Z</dcterms:created>
  <dcterms:modified xsi:type="dcterms:W3CDTF">2018-03-14T08:02:28Z</dcterms:modified>
</cp:coreProperties>
</file>