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378" r:id="rId2"/>
    <p:sldId id="386" r:id="rId3"/>
    <p:sldId id="379" r:id="rId4"/>
    <p:sldId id="388" r:id="rId5"/>
    <p:sldId id="380" r:id="rId6"/>
    <p:sldId id="382" r:id="rId7"/>
    <p:sldId id="383" r:id="rId8"/>
    <p:sldId id="384" r:id="rId9"/>
    <p:sldId id="385" r:id="rId10"/>
    <p:sldId id="387" r:id="rId11"/>
    <p:sldId id="256" r:id="rId12"/>
    <p:sldId id="374" r:id="rId13"/>
    <p:sldId id="375" r:id="rId14"/>
    <p:sldId id="376" r:id="rId15"/>
    <p:sldId id="37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ole Harris" initials="N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5081"/>
    <a:srgbClr val="99BDCB"/>
    <a:srgbClr val="4C7F94"/>
    <a:srgbClr val="C7DBE3"/>
    <a:srgbClr val="9E1F63"/>
    <a:srgbClr val="D2D6EA"/>
    <a:srgbClr val="8A94C8"/>
    <a:srgbClr val="717EBD"/>
    <a:srgbClr val="ACB3D8"/>
    <a:srgbClr val="BEC4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13" autoAdjust="0"/>
    <p:restoredTop sz="88889" autoAdjust="0"/>
  </p:normalViewPr>
  <p:slideViewPr>
    <p:cSldViewPr snapToGrid="0">
      <p:cViewPr varScale="1">
        <p:scale>
          <a:sx n="69" d="100"/>
          <a:sy n="69" d="100"/>
        </p:scale>
        <p:origin x="496" y="192"/>
      </p:cViewPr>
      <p:guideLst/>
    </p:cSldViewPr>
  </p:slideViewPr>
  <p:notesTextViewPr>
    <p:cViewPr>
      <p:scale>
        <a:sx n="3" d="2"/>
        <a:sy n="3" d="2"/>
      </p:scale>
      <p:origin x="0" y="0"/>
    </p:cViewPr>
  </p:notesTextViewPr>
  <p:notesViewPr>
    <p:cSldViewPr snapToGrid="0">
      <p:cViewPr varScale="1">
        <p:scale>
          <a:sx n="87" d="100"/>
          <a:sy n="87" d="100"/>
        </p:scale>
        <p:origin x="378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7-20T12:02:39.091" idx="1">
    <p:pos x="5682" y="2158"/>
    <p:text>need to ask Christian if we can get this figure for the correct period</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7A6356-D6B6-644E-AF92-094DC5D7A1B0}" type="doc">
      <dgm:prSet loTypeId="urn:microsoft.com/office/officeart/2005/8/layout/pyramid2" loCatId="pyramid" qsTypeId="urn:microsoft.com/office/officeart/2005/8/quickstyle/simple4" qsCatId="simple" csTypeId="urn:microsoft.com/office/officeart/2005/8/colors/accent0_3" csCatId="mainScheme"/>
      <dgm:spPr/>
      <dgm:t>
        <a:bodyPr/>
        <a:lstStyle/>
        <a:p>
          <a:endParaRPr lang="en-US"/>
        </a:p>
      </dgm:t>
    </dgm:pt>
    <dgm:pt modelId="{22D41FC8-95E2-3E45-BA97-DCCD3DFA4ADB}">
      <dgm:prSet/>
      <dgm:spPr/>
      <dgm:t>
        <a:bodyPr/>
        <a:lstStyle/>
        <a:p>
          <a:pPr rtl="0"/>
          <a:r>
            <a:rPr lang="en-GB">
              <a:solidFill>
                <a:srgbClr val="1C4161"/>
              </a:solidFill>
            </a:rPr>
            <a:t>Task Forces and Special Interest Groups</a:t>
          </a:r>
        </a:p>
      </dgm:t>
    </dgm:pt>
    <dgm:pt modelId="{70CA4594-CD13-2149-AD34-7262378D3108}" type="parTrans" cxnId="{46F4D555-6500-7744-A254-F81FB8EDDEA6}">
      <dgm:prSet/>
      <dgm:spPr/>
      <dgm:t>
        <a:bodyPr/>
        <a:lstStyle/>
        <a:p>
          <a:endParaRPr lang="en-US"/>
        </a:p>
      </dgm:t>
    </dgm:pt>
    <dgm:pt modelId="{3231E8A1-8563-1449-A2F9-49299C4D6FFF}" type="sibTrans" cxnId="{46F4D555-6500-7744-A254-F81FB8EDDEA6}">
      <dgm:prSet/>
      <dgm:spPr/>
      <dgm:t>
        <a:bodyPr/>
        <a:lstStyle/>
        <a:p>
          <a:endParaRPr lang="en-US"/>
        </a:p>
      </dgm:t>
    </dgm:pt>
    <dgm:pt modelId="{33DBE004-15BF-F047-BEF0-025DDBAED8A2}">
      <dgm:prSet/>
      <dgm:spPr/>
      <dgm:t>
        <a:bodyPr/>
        <a:lstStyle/>
        <a:p>
          <a:pPr rtl="0"/>
          <a:r>
            <a:rPr lang="en-GB">
              <a:solidFill>
                <a:srgbClr val="1C4161"/>
              </a:solidFill>
            </a:rPr>
            <a:t>Community Projects</a:t>
          </a:r>
        </a:p>
      </dgm:t>
    </dgm:pt>
    <dgm:pt modelId="{6A224758-8C5F-024F-A786-C9A8F9BF2D65}" type="parTrans" cxnId="{1BA7B3F2-52AB-5947-A4E5-81139B138647}">
      <dgm:prSet/>
      <dgm:spPr/>
      <dgm:t>
        <a:bodyPr/>
        <a:lstStyle/>
        <a:p>
          <a:endParaRPr lang="en-US"/>
        </a:p>
      </dgm:t>
    </dgm:pt>
    <dgm:pt modelId="{7CE99FE6-54F6-1949-B9C6-145DF3B333B8}" type="sibTrans" cxnId="{1BA7B3F2-52AB-5947-A4E5-81139B138647}">
      <dgm:prSet/>
      <dgm:spPr/>
      <dgm:t>
        <a:bodyPr/>
        <a:lstStyle/>
        <a:p>
          <a:endParaRPr lang="en-US"/>
        </a:p>
      </dgm:t>
    </dgm:pt>
    <dgm:pt modelId="{F37545CE-4EB0-8449-B17F-59E6295C18F3}">
      <dgm:prSet/>
      <dgm:spPr/>
      <dgm:t>
        <a:bodyPr/>
        <a:lstStyle/>
        <a:p>
          <a:pPr rtl="0"/>
          <a:r>
            <a:rPr lang="en-GB">
              <a:solidFill>
                <a:srgbClr val="1C4161"/>
              </a:solidFill>
            </a:rPr>
            <a:t>Specialised Workshops </a:t>
          </a:r>
        </a:p>
      </dgm:t>
    </dgm:pt>
    <dgm:pt modelId="{73CF63A4-6884-DA44-B5D3-F175F6534F27}" type="parTrans" cxnId="{BD3D25DF-CBD0-D941-82CD-659BEF656A6B}">
      <dgm:prSet/>
      <dgm:spPr/>
      <dgm:t>
        <a:bodyPr/>
        <a:lstStyle/>
        <a:p>
          <a:endParaRPr lang="en-US"/>
        </a:p>
      </dgm:t>
    </dgm:pt>
    <dgm:pt modelId="{86D69D41-0AA0-0643-AFB3-9C6838E6AD15}" type="sibTrans" cxnId="{BD3D25DF-CBD0-D941-82CD-659BEF656A6B}">
      <dgm:prSet/>
      <dgm:spPr/>
      <dgm:t>
        <a:bodyPr/>
        <a:lstStyle/>
        <a:p>
          <a:endParaRPr lang="en-US"/>
        </a:p>
      </dgm:t>
    </dgm:pt>
    <dgm:pt modelId="{7CA6E2C9-AA64-984E-8AD1-47766BE0A703}" type="pres">
      <dgm:prSet presAssocID="{C57A6356-D6B6-644E-AF92-094DC5D7A1B0}" presName="compositeShape" presStyleCnt="0">
        <dgm:presLayoutVars>
          <dgm:dir/>
          <dgm:resizeHandles/>
        </dgm:presLayoutVars>
      </dgm:prSet>
      <dgm:spPr/>
    </dgm:pt>
    <dgm:pt modelId="{096AF7D2-0471-1C40-9F2A-0AA7C85E00AA}" type="pres">
      <dgm:prSet presAssocID="{C57A6356-D6B6-644E-AF92-094DC5D7A1B0}" presName="pyramid" presStyleLbl="node1" presStyleIdx="0" presStyleCnt="1"/>
      <dgm:spPr/>
    </dgm:pt>
    <dgm:pt modelId="{35709745-AC99-4C42-B1BB-D78BB6712089}" type="pres">
      <dgm:prSet presAssocID="{C57A6356-D6B6-644E-AF92-094DC5D7A1B0}" presName="theList" presStyleCnt="0"/>
      <dgm:spPr/>
    </dgm:pt>
    <dgm:pt modelId="{EFD378C5-0CFB-0449-865A-8C09AA859F8D}" type="pres">
      <dgm:prSet presAssocID="{22D41FC8-95E2-3E45-BA97-DCCD3DFA4ADB}" presName="aNode" presStyleLbl="fgAcc1" presStyleIdx="0" presStyleCnt="3" custLinFactNeighborY="26045">
        <dgm:presLayoutVars>
          <dgm:bulletEnabled val="1"/>
        </dgm:presLayoutVars>
      </dgm:prSet>
      <dgm:spPr/>
    </dgm:pt>
    <dgm:pt modelId="{30C26B71-C228-FE4D-AAEE-33B764D4445E}" type="pres">
      <dgm:prSet presAssocID="{22D41FC8-95E2-3E45-BA97-DCCD3DFA4ADB}" presName="aSpace" presStyleCnt="0"/>
      <dgm:spPr/>
    </dgm:pt>
    <dgm:pt modelId="{F1371E00-EB33-5941-A86A-1678D892FFBA}" type="pres">
      <dgm:prSet presAssocID="{33DBE004-15BF-F047-BEF0-025DDBAED8A2}" presName="aNode" presStyleLbl="fgAcc1" presStyleIdx="1" presStyleCnt="3">
        <dgm:presLayoutVars>
          <dgm:bulletEnabled val="1"/>
        </dgm:presLayoutVars>
      </dgm:prSet>
      <dgm:spPr/>
    </dgm:pt>
    <dgm:pt modelId="{456DCE0D-5537-D54C-BC81-79D32095DE2D}" type="pres">
      <dgm:prSet presAssocID="{33DBE004-15BF-F047-BEF0-025DDBAED8A2}" presName="aSpace" presStyleCnt="0"/>
      <dgm:spPr/>
    </dgm:pt>
    <dgm:pt modelId="{2C96DFC1-8888-EA46-BF20-AECF4CAF05D1}" type="pres">
      <dgm:prSet presAssocID="{F37545CE-4EB0-8449-B17F-59E6295C18F3}" presName="aNode" presStyleLbl="fgAcc1" presStyleIdx="2" presStyleCnt="3">
        <dgm:presLayoutVars>
          <dgm:bulletEnabled val="1"/>
        </dgm:presLayoutVars>
      </dgm:prSet>
      <dgm:spPr/>
    </dgm:pt>
    <dgm:pt modelId="{4C321751-41B4-BF4F-80E0-3F8AD3382F91}" type="pres">
      <dgm:prSet presAssocID="{F37545CE-4EB0-8449-B17F-59E6295C18F3}" presName="aSpace" presStyleCnt="0"/>
      <dgm:spPr/>
    </dgm:pt>
  </dgm:ptLst>
  <dgm:cxnLst>
    <dgm:cxn modelId="{A1A53524-5390-AA42-AE9B-68DC0AA915FB}" type="presOf" srcId="{F37545CE-4EB0-8449-B17F-59E6295C18F3}" destId="{2C96DFC1-8888-EA46-BF20-AECF4CAF05D1}" srcOrd="0" destOrd="0" presId="urn:microsoft.com/office/officeart/2005/8/layout/pyramid2"/>
    <dgm:cxn modelId="{46F4D555-6500-7744-A254-F81FB8EDDEA6}" srcId="{C57A6356-D6B6-644E-AF92-094DC5D7A1B0}" destId="{22D41FC8-95E2-3E45-BA97-DCCD3DFA4ADB}" srcOrd="0" destOrd="0" parTransId="{70CA4594-CD13-2149-AD34-7262378D3108}" sibTransId="{3231E8A1-8563-1449-A2F9-49299C4D6FFF}"/>
    <dgm:cxn modelId="{AB121886-879F-E04E-A048-F703510B2A7A}" type="presOf" srcId="{C57A6356-D6B6-644E-AF92-094DC5D7A1B0}" destId="{7CA6E2C9-AA64-984E-8AD1-47766BE0A703}" srcOrd="0" destOrd="0" presId="urn:microsoft.com/office/officeart/2005/8/layout/pyramid2"/>
    <dgm:cxn modelId="{72795EB8-CCE7-924B-B084-9512ECF1C8ED}" type="presOf" srcId="{22D41FC8-95E2-3E45-BA97-DCCD3DFA4ADB}" destId="{EFD378C5-0CFB-0449-865A-8C09AA859F8D}" srcOrd="0" destOrd="0" presId="urn:microsoft.com/office/officeart/2005/8/layout/pyramid2"/>
    <dgm:cxn modelId="{D09167CE-EAE3-D84C-ACFB-691184721D63}" type="presOf" srcId="{33DBE004-15BF-F047-BEF0-025DDBAED8A2}" destId="{F1371E00-EB33-5941-A86A-1678D892FFBA}" srcOrd="0" destOrd="0" presId="urn:microsoft.com/office/officeart/2005/8/layout/pyramid2"/>
    <dgm:cxn modelId="{BD3D25DF-CBD0-D941-82CD-659BEF656A6B}" srcId="{C57A6356-D6B6-644E-AF92-094DC5D7A1B0}" destId="{F37545CE-4EB0-8449-B17F-59E6295C18F3}" srcOrd="2" destOrd="0" parTransId="{73CF63A4-6884-DA44-B5D3-F175F6534F27}" sibTransId="{86D69D41-0AA0-0643-AFB3-9C6838E6AD15}"/>
    <dgm:cxn modelId="{1BA7B3F2-52AB-5947-A4E5-81139B138647}" srcId="{C57A6356-D6B6-644E-AF92-094DC5D7A1B0}" destId="{33DBE004-15BF-F047-BEF0-025DDBAED8A2}" srcOrd="1" destOrd="0" parTransId="{6A224758-8C5F-024F-A786-C9A8F9BF2D65}" sibTransId="{7CE99FE6-54F6-1949-B9C6-145DF3B333B8}"/>
    <dgm:cxn modelId="{8B70A7BE-55FD-1D47-AC59-7F811F0BF502}" type="presParOf" srcId="{7CA6E2C9-AA64-984E-8AD1-47766BE0A703}" destId="{096AF7D2-0471-1C40-9F2A-0AA7C85E00AA}" srcOrd="0" destOrd="0" presId="urn:microsoft.com/office/officeart/2005/8/layout/pyramid2"/>
    <dgm:cxn modelId="{4A7F3515-FEAD-0544-8303-D27981D2232F}" type="presParOf" srcId="{7CA6E2C9-AA64-984E-8AD1-47766BE0A703}" destId="{35709745-AC99-4C42-B1BB-D78BB6712089}" srcOrd="1" destOrd="0" presId="urn:microsoft.com/office/officeart/2005/8/layout/pyramid2"/>
    <dgm:cxn modelId="{CAE5467D-3643-5B4B-B8DD-5EC664E019C8}" type="presParOf" srcId="{35709745-AC99-4C42-B1BB-D78BB6712089}" destId="{EFD378C5-0CFB-0449-865A-8C09AA859F8D}" srcOrd="0" destOrd="0" presId="urn:microsoft.com/office/officeart/2005/8/layout/pyramid2"/>
    <dgm:cxn modelId="{720B8EBD-8934-AB41-95E5-28C0FA1F656A}" type="presParOf" srcId="{35709745-AC99-4C42-B1BB-D78BB6712089}" destId="{30C26B71-C228-FE4D-AAEE-33B764D4445E}" srcOrd="1" destOrd="0" presId="urn:microsoft.com/office/officeart/2005/8/layout/pyramid2"/>
    <dgm:cxn modelId="{E8E9BC05-54B5-F74D-BDBF-D4D2D665A07D}" type="presParOf" srcId="{35709745-AC99-4C42-B1BB-D78BB6712089}" destId="{F1371E00-EB33-5941-A86A-1678D892FFBA}" srcOrd="2" destOrd="0" presId="urn:microsoft.com/office/officeart/2005/8/layout/pyramid2"/>
    <dgm:cxn modelId="{26F2A519-D84F-C742-AB7E-F6B403B0E2A3}" type="presParOf" srcId="{35709745-AC99-4C42-B1BB-D78BB6712089}" destId="{456DCE0D-5537-D54C-BC81-79D32095DE2D}" srcOrd="3" destOrd="0" presId="urn:microsoft.com/office/officeart/2005/8/layout/pyramid2"/>
    <dgm:cxn modelId="{CAC61B0A-D8FA-0E4B-8194-192AC2F97D5C}" type="presParOf" srcId="{35709745-AC99-4C42-B1BB-D78BB6712089}" destId="{2C96DFC1-8888-EA46-BF20-AECF4CAF05D1}" srcOrd="4" destOrd="0" presId="urn:microsoft.com/office/officeart/2005/8/layout/pyramid2"/>
    <dgm:cxn modelId="{4BEC0C3C-D716-2C47-985E-B5235BC8A946}" type="presParOf" srcId="{35709745-AC99-4C42-B1BB-D78BB6712089}" destId="{4C321751-41B4-BF4F-80E0-3F8AD3382F91}"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6AF7D2-0471-1C40-9F2A-0AA7C85E00AA}">
      <dsp:nvSpPr>
        <dsp:cNvPr id="0" name=""/>
        <dsp:cNvSpPr/>
      </dsp:nvSpPr>
      <dsp:spPr>
        <a:xfrm>
          <a:off x="293744" y="0"/>
          <a:ext cx="4231431" cy="4231431"/>
        </a:xfrm>
        <a:prstGeom prst="triangl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FD378C5-0CFB-0449-865A-8C09AA859F8D}">
      <dsp:nvSpPr>
        <dsp:cNvPr id="0" name=""/>
        <dsp:cNvSpPr/>
      </dsp:nvSpPr>
      <dsp:spPr>
        <a:xfrm>
          <a:off x="2409459" y="458026"/>
          <a:ext cx="2750430" cy="1001659"/>
        </a:xfrm>
        <a:prstGeom prst="round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kern="1200">
              <a:solidFill>
                <a:srgbClr val="1C4161"/>
              </a:solidFill>
            </a:rPr>
            <a:t>Task Forces and Special Interest Groups</a:t>
          </a:r>
        </a:p>
      </dsp:txBody>
      <dsp:txXfrm>
        <a:off x="2458356" y="506923"/>
        <a:ext cx="2652636" cy="903865"/>
      </dsp:txXfrm>
    </dsp:sp>
    <dsp:sp modelId="{F1371E00-EB33-5941-A86A-1678D892FFBA}">
      <dsp:nvSpPr>
        <dsp:cNvPr id="0" name=""/>
        <dsp:cNvSpPr/>
      </dsp:nvSpPr>
      <dsp:spPr>
        <a:xfrm>
          <a:off x="2409459" y="1552282"/>
          <a:ext cx="2750430" cy="1001659"/>
        </a:xfrm>
        <a:prstGeom prst="round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kern="1200">
              <a:solidFill>
                <a:srgbClr val="1C4161"/>
              </a:solidFill>
            </a:rPr>
            <a:t>Community Projects</a:t>
          </a:r>
        </a:p>
      </dsp:txBody>
      <dsp:txXfrm>
        <a:off x="2458356" y="1601179"/>
        <a:ext cx="2652636" cy="903865"/>
      </dsp:txXfrm>
    </dsp:sp>
    <dsp:sp modelId="{2C96DFC1-8888-EA46-BF20-AECF4CAF05D1}">
      <dsp:nvSpPr>
        <dsp:cNvPr id="0" name=""/>
        <dsp:cNvSpPr/>
      </dsp:nvSpPr>
      <dsp:spPr>
        <a:xfrm>
          <a:off x="2409459" y="2679148"/>
          <a:ext cx="2750430" cy="1001659"/>
        </a:xfrm>
        <a:prstGeom prst="round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kern="1200">
              <a:solidFill>
                <a:srgbClr val="1C4161"/>
              </a:solidFill>
            </a:rPr>
            <a:t>Specialised Workshops </a:t>
          </a:r>
        </a:p>
      </dsp:txBody>
      <dsp:txXfrm>
        <a:off x="2458356" y="2728045"/>
        <a:ext cx="2652636" cy="903865"/>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13/03/2018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2</a:t>
            </a:fld>
            <a:endParaRPr lang="en-GB"/>
          </a:p>
        </p:txBody>
      </p:sp>
    </p:spTree>
    <p:extLst>
      <p:ext uri="{BB962C8B-B14F-4D97-AF65-F5344CB8AC3E}">
        <p14:creationId xmlns:p14="http://schemas.microsoft.com/office/powerpoint/2010/main" val="17830621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rgbClr val="065081"/>
                </a:solidFill>
              </a:rPr>
              <a:t>This picks up an old discussion between </a:t>
            </a:r>
            <a:r>
              <a:rPr lang="en-GB" sz="1200" b="0" dirty="0" err="1">
                <a:solidFill>
                  <a:srgbClr val="065081"/>
                </a:solidFill>
              </a:rPr>
              <a:t>telcos</a:t>
            </a:r>
            <a:r>
              <a:rPr lang="en-GB" sz="1200" b="0" dirty="0">
                <a:solidFill>
                  <a:srgbClr val="065081"/>
                </a:solidFill>
              </a:rPr>
              <a:t> and Internet people about how to build and interconnect networks.</a:t>
            </a:r>
          </a:p>
          <a:p>
            <a:endParaRPr lang="en-GB" sz="1200" dirty="0"/>
          </a:p>
        </p:txBody>
      </p:sp>
      <p:sp>
        <p:nvSpPr>
          <p:cNvPr id="4" name="Slide Number Placeholder 3"/>
          <p:cNvSpPr>
            <a:spLocks noGrp="1"/>
          </p:cNvSpPr>
          <p:nvPr>
            <p:ph type="sldNum" sz="quarter" idx="10"/>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1443846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930923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3</a:t>
            </a:fld>
            <a:endParaRPr lang="en-GB"/>
          </a:p>
        </p:txBody>
      </p:sp>
    </p:spTree>
    <p:extLst>
      <p:ext uri="{BB962C8B-B14F-4D97-AF65-F5344CB8AC3E}">
        <p14:creationId xmlns:p14="http://schemas.microsoft.com/office/powerpoint/2010/main" val="89193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Yes it is freaky</a:t>
            </a:r>
            <a:r>
              <a:rPr lang="en-US" baseline="0" dirty="0"/>
              <a:t> that the numbers both = 576, but it is correct </a:t>
            </a:r>
            <a:r>
              <a:rPr lang="en-US" baseline="0" dirty="0">
                <a:sym typeface="Wingdings"/>
              </a:rPr>
              <a:t> </a:t>
            </a:r>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5</a:t>
            </a:fld>
            <a:endParaRPr lang="en-GB"/>
          </a:p>
        </p:txBody>
      </p:sp>
    </p:spTree>
    <p:extLst>
      <p:ext uri="{BB962C8B-B14F-4D97-AF65-F5344CB8AC3E}">
        <p14:creationId xmlns:p14="http://schemas.microsoft.com/office/powerpoint/2010/main" val="3709220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idea here is to show impact and working in partnership with outside </a:t>
            </a:r>
            <a:r>
              <a:rPr lang="en-US" dirty="0" err="1"/>
              <a:t>organisations</a:t>
            </a:r>
            <a:r>
              <a:rPr lang="en-US" dirty="0"/>
              <a:t> to achieve the</a:t>
            </a:r>
            <a:r>
              <a:rPr lang="en-US" baseline="0" dirty="0"/>
              <a:t> needs identified by the community through the TF and SIG communication channels.   These are only some highlights </a:t>
            </a:r>
            <a:r>
              <a:rPr lang="mr-IN" baseline="0" dirty="0"/>
              <a:t>–</a:t>
            </a:r>
            <a:r>
              <a:rPr lang="en-US" baseline="0" dirty="0"/>
              <a:t> I’ve not included all of the outputs.  Do you need more?</a:t>
            </a:r>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6</a:t>
            </a:fld>
            <a:endParaRPr lang="en-GB"/>
          </a:p>
        </p:txBody>
      </p:sp>
    </p:spTree>
    <p:extLst>
      <p:ext uri="{BB962C8B-B14F-4D97-AF65-F5344CB8AC3E}">
        <p14:creationId xmlns:p14="http://schemas.microsoft.com/office/powerpoint/2010/main" val="965855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7</a:t>
            </a:fld>
            <a:endParaRPr lang="en-GB"/>
          </a:p>
        </p:txBody>
      </p:sp>
    </p:spTree>
    <p:extLst>
      <p:ext uri="{BB962C8B-B14F-4D97-AF65-F5344CB8AC3E}">
        <p14:creationId xmlns:p14="http://schemas.microsoft.com/office/powerpoint/2010/main" val="2732943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2016 the community clearer communicated to us that we needed</a:t>
            </a:r>
            <a:r>
              <a:rPr lang="en-US" baseline="0" dirty="0"/>
              <a:t> a stronger focus on security and that this had be come a rising concern for them.  We responded by ensuring the TF and SIG portfolio represented this area well. </a:t>
            </a:r>
          </a:p>
          <a:p>
            <a:endParaRPr lang="en-US" baseline="0" dirty="0"/>
          </a:p>
          <a:p>
            <a:r>
              <a:rPr lang="en-US" baseline="0" dirty="0"/>
              <a:t>If someone can make this prettier, please do!</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8</a:t>
            </a:fld>
            <a:endParaRPr lang="en-GB"/>
          </a:p>
        </p:txBody>
      </p:sp>
    </p:spTree>
    <p:extLst>
      <p:ext uri="{BB962C8B-B14F-4D97-AF65-F5344CB8AC3E}">
        <p14:creationId xmlns:p14="http://schemas.microsoft.com/office/powerpoint/2010/main" val="3526981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9</a:t>
            </a:fld>
            <a:endParaRPr lang="en-GB"/>
          </a:p>
        </p:txBody>
      </p:sp>
    </p:spTree>
    <p:extLst>
      <p:ext uri="{BB962C8B-B14F-4D97-AF65-F5344CB8AC3E}">
        <p14:creationId xmlns:p14="http://schemas.microsoft.com/office/powerpoint/2010/main" val="470728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10"/>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3711738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rgbClr val="065081"/>
                </a:solidFill>
              </a:rPr>
              <a:t>This picks up an old discussion between </a:t>
            </a:r>
            <a:r>
              <a:rPr lang="en-GB" sz="1200" b="0" dirty="0" err="1">
                <a:solidFill>
                  <a:srgbClr val="065081"/>
                </a:solidFill>
              </a:rPr>
              <a:t>telcos</a:t>
            </a:r>
            <a:r>
              <a:rPr lang="en-GB" sz="1200" b="0" dirty="0">
                <a:solidFill>
                  <a:srgbClr val="065081"/>
                </a:solidFill>
              </a:rPr>
              <a:t> and Internet people about how to build and interconnect networks.</a:t>
            </a:r>
          </a:p>
          <a:p>
            <a:endParaRPr lang="en-GB" sz="1200" dirty="0"/>
          </a:p>
        </p:txBody>
      </p:sp>
      <p:sp>
        <p:nvSpPr>
          <p:cNvPr id="4" name="Slide Number Placeholder 3"/>
          <p:cNvSpPr>
            <a:spLocks noGrp="1"/>
          </p:cNvSpPr>
          <p:nvPr>
            <p:ph type="sldNum" sz="quarter" idx="10"/>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37147930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1"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3"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5"/>
          <p:cNvSpPr>
            <a:spLocks noGrp="1"/>
          </p:cNvSpPr>
          <p:nvPr>
            <p:ph type="title"/>
          </p:nvPr>
        </p:nvSpPr>
        <p:spPr/>
        <p:txBody>
          <a:bodyPr/>
          <a:lstStyle/>
          <a:p>
            <a:r>
              <a:rPr lang="en-US"/>
              <a:t>Click to edit Master title style</a:t>
            </a:r>
            <a:endParaRPr lang="en-GB"/>
          </a:p>
        </p:txBody>
      </p:sp>
      <p:sp>
        <p:nvSpPr>
          <p:cNvPr id="9"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0009267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Objectives">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8" name="Content Placeholder 2"/>
          <p:cNvSpPr>
            <a:spLocks noGrp="1"/>
          </p:cNvSpPr>
          <p:nvPr>
            <p:ph idx="1"/>
          </p:nvPr>
        </p:nvSpPr>
        <p:spPr>
          <a:xfrm>
            <a:off x="451989" y="1494700"/>
            <a:ext cx="1120878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Rounded Rectangle 11"/>
          <p:cNvSpPr/>
          <p:nvPr userDrawn="1"/>
        </p:nvSpPr>
        <p:spPr bwMode="auto">
          <a:xfrm>
            <a:off x="2858129" y="6544742"/>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11" name="Rectangle 10"/>
          <p:cNvSpPr/>
          <p:nvPr userDrawn="1"/>
        </p:nvSpPr>
        <p:spPr>
          <a:xfrm>
            <a:off x="518178"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ounded Rectangle 12"/>
          <p:cNvSpPr/>
          <p:nvPr userDrawn="1"/>
        </p:nvSpPr>
        <p:spPr bwMode="auto">
          <a:xfrm>
            <a:off x="518169" y="6530244"/>
            <a:ext cx="1406296"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a:solidFill>
                  <a:srgbClr val="004360"/>
                </a:solidFill>
              </a:rPr>
              <a:t>Objectives</a:t>
            </a:r>
          </a:p>
        </p:txBody>
      </p:sp>
      <p:sp>
        <p:nvSpPr>
          <p:cNvPr id="4" name="Title 3"/>
          <p:cNvSpPr>
            <a:spLocks noGrp="1"/>
          </p:cNvSpPr>
          <p:nvPr>
            <p:ph type="title"/>
          </p:nvPr>
        </p:nvSpPr>
        <p:spPr/>
        <p:txBody>
          <a:bodyPr/>
          <a:lstStyle/>
          <a:p>
            <a:r>
              <a:rPr lang="en-US"/>
              <a:t>Click to edit Master title style</a:t>
            </a:r>
            <a:endParaRPr lang="en-GB" dirty="0"/>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18390406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Achievements">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8" name="Content Placeholder 2"/>
          <p:cNvSpPr>
            <a:spLocks noGrp="1"/>
          </p:cNvSpPr>
          <p:nvPr>
            <p:ph idx="1"/>
          </p:nvPr>
        </p:nvSpPr>
        <p:spPr>
          <a:xfrm>
            <a:off x="439738" y="1493931"/>
            <a:ext cx="1129506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Rectangle 10"/>
          <p:cNvSpPr/>
          <p:nvPr userDrawn="1"/>
        </p:nvSpPr>
        <p:spPr>
          <a:xfrm>
            <a:off x="5253757"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ounded Rectangle 11"/>
          <p:cNvSpPr/>
          <p:nvPr userDrawn="1"/>
        </p:nvSpPr>
        <p:spPr bwMode="auto">
          <a:xfrm>
            <a:off x="5289718"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Achievements</a:t>
            </a:r>
          </a:p>
        </p:txBody>
      </p:sp>
      <p:sp>
        <p:nvSpPr>
          <p:cNvPr id="4" name="Title 3"/>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12222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4"/>
          </p:nvPr>
        </p:nvSpPr>
        <p:spPr>
          <a:xfrm>
            <a:off x="579120" y="6394450"/>
            <a:ext cx="6705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 id="2147483686" r:id="rId30"/>
    <p:sldLayoutId id="2147483687" r:id="rId31"/>
  </p:sldLayoutIdLst>
  <p:hf hdr="0" ftr="0" dt="0"/>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blog.geant.org/"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52.jpg"/></Relationships>
</file>

<file path=ppt/slides/_rels/slide13.xml.rels><?xml version="1.0" encoding="UTF-8" standalone="yes"?>
<Relationships xmlns="http://schemas.openxmlformats.org/package/2006/relationships"><Relationship Id="rId3" Type="http://schemas.openxmlformats.org/officeDocument/2006/relationships/hyperlink" Target="https://www.geant.org/People/Community_Programme/Pages/Home.aspx"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2.png"/><Relationship Id="rId7" Type="http://schemas.openxmlformats.org/officeDocument/2006/relationships/diagramColors" Target="../diagrams/colors1.xml"/><Relationship Id="rId12" Type="http://schemas.openxmlformats.org/officeDocument/2006/relationships/image" Target="../media/image38.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QuickStyle" Target="../diagrams/quickStyle1.xml"/><Relationship Id="rId11" Type="http://schemas.openxmlformats.org/officeDocument/2006/relationships/image" Target="../media/image37.png"/><Relationship Id="rId5" Type="http://schemas.openxmlformats.org/officeDocument/2006/relationships/diagramLayout" Target="../diagrams/layout1.xml"/><Relationship Id="rId10" Type="http://schemas.openxmlformats.org/officeDocument/2006/relationships/image" Target="../media/image36.png"/><Relationship Id="rId4" Type="http://schemas.openxmlformats.org/officeDocument/2006/relationships/diagramData" Target="../diagrams/data1.xml"/><Relationship Id="rId9"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comments" Target="../comments/comment1.xml"/><Relationship Id="rId4" Type="http://schemas.openxmlformats.org/officeDocument/2006/relationships/image" Target="../media/image40.jpg"/></Relationships>
</file>

<file path=ppt/slides/_rels/slide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2.jpg"/></Relationships>
</file>

<file path=ppt/slides/_rels/slide7.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42.jpg"/><Relationship Id="rId4" Type="http://schemas.openxmlformats.org/officeDocument/2006/relationships/image" Target="../media/image46.jpg"/></Relationships>
</file>

<file path=ppt/slides/_rels/slide9.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83EB0FA4-9B1C-4D6B-AF0A-97437B69127A}" type="slidenum">
              <a:rPr lang="en-GB" smtClean="0"/>
              <a:pPr/>
              <a:t>1</a:t>
            </a:fld>
            <a:r>
              <a:rPr lang="en-GB" dirty="0"/>
              <a:t>     |</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9" name="Text Placeholder 10"/>
          <p:cNvSpPr txBox="1">
            <a:spLocks/>
          </p:cNvSpPr>
          <p:nvPr/>
        </p:nvSpPr>
        <p:spPr>
          <a:xfrm>
            <a:off x="1165753" y="2689286"/>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0" dirty="0">
                <a:solidFill>
                  <a:schemeClr val="bg1"/>
                </a:solidFill>
              </a:rPr>
              <a:t> SIGs and TFs Overview</a:t>
            </a:r>
          </a:p>
        </p:txBody>
      </p:sp>
      <p:sp>
        <p:nvSpPr>
          <p:cNvPr id="10" name="Text Placeholder 6"/>
          <p:cNvSpPr txBox="1">
            <a:spLocks/>
          </p:cNvSpPr>
          <p:nvPr/>
        </p:nvSpPr>
        <p:spPr>
          <a:xfrm>
            <a:off x="1165753" y="3368926"/>
            <a:ext cx="5003270"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SIG-</a:t>
            </a:r>
            <a:r>
              <a:rPr lang="en-US" sz="2000" dirty="0" err="1">
                <a:solidFill>
                  <a:schemeClr val="bg1"/>
                </a:solidFill>
              </a:rPr>
              <a:t>Marcomms</a:t>
            </a:r>
            <a:r>
              <a:rPr lang="en-US" sz="2000" dirty="0">
                <a:solidFill>
                  <a:schemeClr val="bg1"/>
                </a:solidFill>
              </a:rPr>
              <a:t>, CSC, Espoo, Finland</a:t>
            </a:r>
          </a:p>
          <a:p>
            <a:r>
              <a:rPr lang="en-US" sz="2000" dirty="0">
                <a:solidFill>
                  <a:schemeClr val="bg1"/>
                </a:solidFill>
              </a:rPr>
              <a:t>Nicole Harris, GÉANT, 15-03-18</a:t>
            </a:r>
            <a:endParaRPr lang="en-GB" sz="2000" dirty="0">
              <a:solidFill>
                <a:schemeClr val="bg1"/>
              </a:solidFill>
            </a:endParaRPr>
          </a:p>
        </p:txBody>
      </p:sp>
      <p:sp>
        <p:nvSpPr>
          <p:cNvPr id="15" name="Text Placeholder 6"/>
          <p:cNvSpPr txBox="1">
            <a:spLocks/>
          </p:cNvSpPr>
          <p:nvPr/>
        </p:nvSpPr>
        <p:spPr>
          <a:xfrm>
            <a:off x="1165753" y="5748200"/>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t="-1" b="-7428"/>
          <a:stretch/>
        </p:blipFill>
        <p:spPr>
          <a:xfrm>
            <a:off x="1281734" y="1083895"/>
            <a:ext cx="1585650" cy="970674"/>
          </a:xfrm>
          <a:prstGeom prst="rect">
            <a:avLst/>
          </a:prstGeom>
        </p:spPr>
      </p:pic>
    </p:spTree>
    <p:extLst>
      <p:ext uri="{BB962C8B-B14F-4D97-AF65-F5344CB8AC3E}">
        <p14:creationId xmlns:p14="http://schemas.microsoft.com/office/powerpoint/2010/main" val="2235508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E16313-A9DF-614F-99DC-4AE31B7DF27A}"/>
              </a:ext>
            </a:extLst>
          </p:cNvPr>
          <p:cNvSpPr>
            <a:spLocks noGrp="1"/>
          </p:cNvSpPr>
          <p:nvPr>
            <p:ph idx="1"/>
          </p:nvPr>
        </p:nvSpPr>
        <p:spPr/>
        <p:txBody>
          <a:bodyPr/>
          <a:lstStyle/>
          <a:p>
            <a:r>
              <a:rPr lang="en-US" dirty="0"/>
              <a:t>Did you know about the small project funding?</a:t>
            </a:r>
          </a:p>
          <a:p>
            <a:r>
              <a:rPr lang="en-US" dirty="0"/>
              <a:t>Is the portfolio right?</a:t>
            </a:r>
          </a:p>
          <a:p>
            <a:r>
              <a:rPr lang="en-US" dirty="0"/>
              <a:t>Is the difference between GN4 tasks and TF and SIGs clear?</a:t>
            </a:r>
          </a:p>
          <a:p>
            <a:r>
              <a:rPr lang="en-US" dirty="0"/>
              <a:t>How can we communicate better? (See Rosanna’s slides)</a:t>
            </a:r>
          </a:p>
          <a:p>
            <a:r>
              <a:rPr lang="en-US" dirty="0"/>
              <a:t>What can we do for SIG-</a:t>
            </a:r>
            <a:r>
              <a:rPr lang="en-US" dirty="0" err="1"/>
              <a:t>Marcomms</a:t>
            </a:r>
            <a:r>
              <a:rPr lang="en-US" dirty="0"/>
              <a:t>?</a:t>
            </a:r>
          </a:p>
          <a:p>
            <a:r>
              <a:rPr lang="en-US" dirty="0"/>
              <a:t>Can you find and use our outputs (white papers, presentations, ideas </a:t>
            </a:r>
            <a:r>
              <a:rPr lang="en-US" dirty="0" err="1"/>
              <a:t>etc</a:t>
            </a:r>
            <a:r>
              <a:rPr lang="en-US" dirty="0"/>
              <a:t>).</a:t>
            </a:r>
          </a:p>
          <a:p>
            <a:endParaRPr lang="en-US" dirty="0"/>
          </a:p>
        </p:txBody>
      </p:sp>
      <p:sp>
        <p:nvSpPr>
          <p:cNvPr id="3" name="Title 2">
            <a:extLst>
              <a:ext uri="{FF2B5EF4-FFF2-40B4-BE49-F238E27FC236}">
                <a16:creationId xmlns:a16="http://schemas.microsoft.com/office/drawing/2014/main" id="{C67755E2-DE89-3849-A87B-C1FF43A4224E}"/>
              </a:ext>
            </a:extLst>
          </p:cNvPr>
          <p:cNvSpPr>
            <a:spLocks noGrp="1"/>
          </p:cNvSpPr>
          <p:nvPr>
            <p:ph type="title"/>
          </p:nvPr>
        </p:nvSpPr>
        <p:spPr/>
        <p:txBody>
          <a:bodyPr>
            <a:normAutofit fontScale="90000"/>
          </a:bodyPr>
          <a:lstStyle/>
          <a:p>
            <a:r>
              <a:rPr lang="en-US" b="1" dirty="0"/>
              <a:t>Do you have ideas for us?</a:t>
            </a:r>
          </a:p>
        </p:txBody>
      </p:sp>
      <p:sp>
        <p:nvSpPr>
          <p:cNvPr id="4" name="Slide Number Placeholder 3">
            <a:extLst>
              <a:ext uri="{FF2B5EF4-FFF2-40B4-BE49-F238E27FC236}">
                <a16:creationId xmlns:a16="http://schemas.microsoft.com/office/drawing/2014/main" id="{8D232A57-3A94-7740-BB58-D4A9BEBFCD51}"/>
              </a:ext>
            </a:extLst>
          </p:cNvPr>
          <p:cNvSpPr>
            <a:spLocks noGrp="1"/>
          </p:cNvSpPr>
          <p:nvPr>
            <p:ph type="sldNum" sz="quarter" idx="4"/>
          </p:nvPr>
        </p:nvSpPr>
        <p:spPr/>
        <p:txBody>
          <a:bodyPr/>
          <a:lstStyle/>
          <a:p>
            <a:fld id="{83EB0FA4-9B1C-4D6B-AF0A-97437B69127A}" type="slidenum">
              <a:rPr lang="en-GB" smtClean="0"/>
              <a:pPr/>
              <a:t>10</a:t>
            </a:fld>
            <a:r>
              <a:rPr lang="en-GB"/>
              <a:t>     |</a:t>
            </a:r>
            <a:endParaRPr lang="en-GB" dirty="0"/>
          </a:p>
        </p:txBody>
      </p:sp>
    </p:spTree>
    <p:extLst>
      <p:ext uri="{BB962C8B-B14F-4D97-AF65-F5344CB8AC3E}">
        <p14:creationId xmlns:p14="http://schemas.microsoft.com/office/powerpoint/2010/main" val="3591128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83EB0FA4-9B1C-4D6B-AF0A-97437B69127A}" type="slidenum">
              <a:rPr lang="en-GB" smtClean="0"/>
              <a:pPr/>
              <a:t>11</a:t>
            </a:fld>
            <a:r>
              <a:rPr lang="en-GB" dirty="0"/>
              <a:t>     |</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9" name="Text Placeholder 10"/>
          <p:cNvSpPr txBox="1">
            <a:spLocks/>
          </p:cNvSpPr>
          <p:nvPr/>
        </p:nvSpPr>
        <p:spPr>
          <a:xfrm>
            <a:off x="1165753" y="2689286"/>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0" dirty="0">
                <a:solidFill>
                  <a:schemeClr val="bg1"/>
                </a:solidFill>
              </a:rPr>
              <a:t> SIGs and TFs Communications</a:t>
            </a:r>
          </a:p>
        </p:txBody>
      </p:sp>
      <p:sp>
        <p:nvSpPr>
          <p:cNvPr id="10" name="Text Placeholder 6"/>
          <p:cNvSpPr txBox="1">
            <a:spLocks/>
          </p:cNvSpPr>
          <p:nvPr/>
        </p:nvSpPr>
        <p:spPr>
          <a:xfrm>
            <a:off x="1165753" y="3368926"/>
            <a:ext cx="5003270"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SIG-</a:t>
            </a:r>
            <a:r>
              <a:rPr lang="en-US" sz="2000" dirty="0" err="1">
                <a:solidFill>
                  <a:schemeClr val="bg1"/>
                </a:solidFill>
              </a:rPr>
              <a:t>Marcomms</a:t>
            </a:r>
            <a:r>
              <a:rPr lang="en-US" sz="2000" dirty="0">
                <a:solidFill>
                  <a:schemeClr val="bg1"/>
                </a:solidFill>
              </a:rPr>
              <a:t>, CSC, Espoo, Finland</a:t>
            </a:r>
          </a:p>
          <a:p>
            <a:r>
              <a:rPr lang="en-US" sz="2000" dirty="0">
                <a:solidFill>
                  <a:schemeClr val="bg1"/>
                </a:solidFill>
              </a:rPr>
              <a:t>Rosanna Norman, GÉANT, 15-03-18</a:t>
            </a:r>
            <a:endParaRPr lang="en-GB" sz="2000" dirty="0">
              <a:solidFill>
                <a:schemeClr val="bg1"/>
              </a:solidFill>
            </a:endParaRPr>
          </a:p>
        </p:txBody>
      </p:sp>
      <p:sp>
        <p:nvSpPr>
          <p:cNvPr id="15" name="Text Placeholder 6"/>
          <p:cNvSpPr txBox="1">
            <a:spLocks/>
          </p:cNvSpPr>
          <p:nvPr/>
        </p:nvSpPr>
        <p:spPr>
          <a:xfrm>
            <a:off x="1165753" y="5748200"/>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t="-1" b="-7428"/>
          <a:stretch/>
        </p:blipFill>
        <p:spPr>
          <a:xfrm>
            <a:off x="1281734" y="1083895"/>
            <a:ext cx="1585650" cy="970674"/>
          </a:xfrm>
          <a:prstGeom prst="rect">
            <a:avLst/>
          </a:prstGeom>
        </p:spPr>
      </p:pic>
    </p:spTree>
    <p:extLst>
      <p:ext uri="{BB962C8B-B14F-4D97-AF65-F5344CB8AC3E}">
        <p14:creationId xmlns:p14="http://schemas.microsoft.com/office/powerpoint/2010/main" val="291288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05196" y="369262"/>
            <a:ext cx="9894723" cy="430909"/>
          </a:xfrm>
        </p:spPr>
        <p:txBody>
          <a:bodyPr>
            <a:normAutofit fontScale="90000"/>
          </a:bodyPr>
          <a:lstStyle/>
          <a:p>
            <a:r>
              <a:rPr lang="en-GB" dirty="0"/>
              <a:t>Communication activities to date  </a:t>
            </a:r>
          </a:p>
        </p:txBody>
      </p:sp>
      <p:sp>
        <p:nvSpPr>
          <p:cNvPr id="4" name="Slide Number Placeholder 3"/>
          <p:cNvSpPr>
            <a:spLocks noGrp="1"/>
          </p:cNvSpPr>
          <p:nvPr>
            <p:ph type="sldNum" sz="quarter" idx="4"/>
          </p:nvPr>
        </p:nvSpPr>
        <p:spPr/>
        <p:txBody>
          <a:bodyPr/>
          <a:lstStyle/>
          <a:p>
            <a:fld id="{83EB0FA4-9B1C-4D6B-AF0A-97437B69127A}" type="slidenum">
              <a:rPr lang="en-GB" smtClean="0"/>
              <a:pPr/>
              <a:t>12</a:t>
            </a:fld>
            <a:r>
              <a:rPr lang="en-GB"/>
              <a:t>     |</a:t>
            </a:r>
            <a:endParaRPr lang="en-GB" dirty="0"/>
          </a:p>
        </p:txBody>
      </p:sp>
      <p:sp>
        <p:nvSpPr>
          <p:cNvPr id="8" name="Text Placeholder 10"/>
          <p:cNvSpPr txBox="1">
            <a:spLocks/>
          </p:cNvSpPr>
          <p:nvPr/>
        </p:nvSpPr>
        <p:spPr>
          <a:xfrm>
            <a:off x="612476" y="3821225"/>
            <a:ext cx="8014314" cy="2471464"/>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sz="2000" b="0" dirty="0">
              <a:solidFill>
                <a:srgbClr val="065081"/>
              </a:solidFill>
            </a:endParaRPr>
          </a:p>
        </p:txBody>
      </p:sp>
      <p:sp>
        <p:nvSpPr>
          <p:cNvPr id="2" name="Content Placeholder 1"/>
          <p:cNvSpPr>
            <a:spLocks noGrp="1"/>
          </p:cNvSpPr>
          <p:nvPr>
            <p:ph idx="1"/>
          </p:nvPr>
        </p:nvSpPr>
        <p:spPr/>
        <p:txBody>
          <a:bodyPr>
            <a:normAutofit/>
          </a:bodyPr>
          <a:lstStyle/>
          <a:p>
            <a:pPr marL="0" indent="0">
              <a:buNone/>
            </a:pPr>
            <a:r>
              <a:rPr lang="en-GB" sz="2200" dirty="0"/>
              <a:t>Increased number of posts and news items</a:t>
            </a:r>
          </a:p>
          <a:p>
            <a:pPr marL="0" indent="0">
              <a:buNone/>
            </a:pPr>
            <a:endParaRPr lang="en-GB" sz="2000" dirty="0"/>
          </a:p>
          <a:p>
            <a:r>
              <a:rPr lang="en-GB" sz="2000" dirty="0"/>
              <a:t>GÉANT Community BLOG </a:t>
            </a:r>
            <a:r>
              <a:rPr lang="en-GB" sz="2000" dirty="0">
                <a:hlinkClick r:id="rId3"/>
              </a:rPr>
              <a:t>https://blog.geant.org/</a:t>
            </a:r>
            <a:endParaRPr lang="en-GB" sz="2000" dirty="0"/>
          </a:p>
          <a:p>
            <a:pPr marL="0" indent="0">
              <a:buNone/>
            </a:pPr>
            <a:endParaRPr lang="en-GB" sz="2000" dirty="0"/>
          </a:p>
          <a:p>
            <a:r>
              <a:rPr lang="en-GB" sz="2000" dirty="0" err="1"/>
              <a:t>PeaR</a:t>
            </a:r>
            <a:r>
              <a:rPr lang="en-GB" sz="2000" dirty="0"/>
              <a:t> Weekly Newsletter (every Tuesday at 14.00 CET)</a:t>
            </a:r>
          </a:p>
          <a:p>
            <a:pPr marL="0" indent="0">
              <a:buNone/>
            </a:pPr>
            <a:endParaRPr lang="en-GB" sz="2000" dirty="0"/>
          </a:p>
          <a:p>
            <a:r>
              <a:rPr lang="en-GB" sz="2000" dirty="0"/>
              <a:t>GN4 Weekly PMO updates (every Monday am) </a:t>
            </a:r>
          </a:p>
          <a:p>
            <a:endParaRPr lang="en-GB" sz="2000" dirty="0"/>
          </a:p>
          <a:p>
            <a:r>
              <a:rPr lang="en-GB" sz="2000" dirty="0"/>
              <a:t>CONNECT magazine</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7465" y="2746469"/>
            <a:ext cx="2000250" cy="1714500"/>
          </a:xfrm>
          <a:prstGeom prst="rect">
            <a:avLst/>
          </a:prstGeom>
        </p:spPr>
      </p:pic>
    </p:spTree>
    <p:extLst>
      <p:ext uri="{BB962C8B-B14F-4D97-AF65-F5344CB8AC3E}">
        <p14:creationId xmlns:p14="http://schemas.microsoft.com/office/powerpoint/2010/main" val="2630595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05196" y="369262"/>
            <a:ext cx="9894723" cy="430909"/>
          </a:xfrm>
        </p:spPr>
        <p:txBody>
          <a:bodyPr>
            <a:normAutofit fontScale="90000"/>
          </a:bodyPr>
          <a:lstStyle/>
          <a:p>
            <a:r>
              <a:rPr lang="en-GB" dirty="0"/>
              <a:t>GÉANT Community web pages: new design, new lay out</a:t>
            </a:r>
          </a:p>
        </p:txBody>
      </p:sp>
      <p:sp>
        <p:nvSpPr>
          <p:cNvPr id="4" name="Slide Number Placeholder 3"/>
          <p:cNvSpPr>
            <a:spLocks noGrp="1"/>
          </p:cNvSpPr>
          <p:nvPr>
            <p:ph type="sldNum" sz="quarter" idx="4"/>
          </p:nvPr>
        </p:nvSpPr>
        <p:spPr/>
        <p:txBody>
          <a:bodyPr/>
          <a:lstStyle/>
          <a:p>
            <a:fld id="{83EB0FA4-9B1C-4D6B-AF0A-97437B69127A}" type="slidenum">
              <a:rPr lang="en-GB" smtClean="0"/>
              <a:pPr/>
              <a:t>13</a:t>
            </a:fld>
            <a:r>
              <a:rPr lang="en-GB"/>
              <a:t>     |</a:t>
            </a:r>
            <a:endParaRPr lang="en-GB" dirty="0"/>
          </a:p>
        </p:txBody>
      </p:sp>
      <p:sp>
        <p:nvSpPr>
          <p:cNvPr id="8" name="Text Placeholder 10"/>
          <p:cNvSpPr txBox="1">
            <a:spLocks/>
          </p:cNvSpPr>
          <p:nvPr/>
        </p:nvSpPr>
        <p:spPr>
          <a:xfrm>
            <a:off x="612476" y="3821225"/>
            <a:ext cx="8014314" cy="2471464"/>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sz="2000" b="0" dirty="0">
              <a:solidFill>
                <a:srgbClr val="065081"/>
              </a:solidFill>
            </a:endParaRPr>
          </a:p>
        </p:txBody>
      </p:sp>
      <p:sp>
        <p:nvSpPr>
          <p:cNvPr id="2" name="Content Placeholder 1"/>
          <p:cNvSpPr>
            <a:spLocks noGrp="1"/>
          </p:cNvSpPr>
          <p:nvPr>
            <p:ph idx="1"/>
          </p:nvPr>
        </p:nvSpPr>
        <p:spPr>
          <a:xfrm>
            <a:off x="1130060" y="1428049"/>
            <a:ext cx="9066563" cy="4705331"/>
          </a:xfrm>
        </p:spPr>
        <p:txBody>
          <a:bodyPr>
            <a:normAutofit fontScale="92500" lnSpcReduction="20000"/>
          </a:bodyPr>
          <a:lstStyle/>
          <a:p>
            <a:pPr marL="0" indent="0">
              <a:buNone/>
            </a:pPr>
            <a:r>
              <a:rPr lang="en-GB" sz="2000" dirty="0"/>
              <a:t>Updated web content </a:t>
            </a:r>
          </a:p>
          <a:p>
            <a:pPr marL="0" indent="0">
              <a:buNone/>
            </a:pPr>
            <a:r>
              <a:rPr lang="en-GB" sz="2000" dirty="0">
                <a:hlinkClick r:id="rId3"/>
              </a:rPr>
              <a:t>https://www.geant.org/People/Community_Programme/Pages/Home.aspx</a:t>
            </a:r>
            <a:endParaRPr lang="en-GB" sz="2000" dirty="0"/>
          </a:p>
          <a:p>
            <a:pPr marL="0" indent="0">
              <a:buNone/>
            </a:pPr>
            <a:endParaRPr lang="en-GB" sz="2000" dirty="0"/>
          </a:p>
          <a:p>
            <a:r>
              <a:rPr lang="en-GB" sz="2000" dirty="0"/>
              <a:t>SIGs and TFs in alphabetical order</a:t>
            </a:r>
          </a:p>
          <a:p>
            <a:r>
              <a:rPr lang="en-GB" sz="2000" dirty="0"/>
              <a:t>More recent photos</a:t>
            </a:r>
          </a:p>
          <a:p>
            <a:r>
              <a:rPr lang="en-GB" sz="2000" dirty="0"/>
              <a:t>No more acronyms</a:t>
            </a:r>
          </a:p>
          <a:p>
            <a:pPr marL="0" indent="0">
              <a:buNone/>
            </a:pPr>
            <a:endParaRPr lang="en-GB" sz="2000" dirty="0"/>
          </a:p>
          <a:p>
            <a:pPr marL="0" indent="0">
              <a:buNone/>
            </a:pPr>
            <a:r>
              <a:rPr lang="en-GB" sz="2000" dirty="0"/>
              <a:t>New lay out</a:t>
            </a:r>
          </a:p>
          <a:p>
            <a:r>
              <a:rPr lang="en-GB" sz="2000" dirty="0"/>
              <a:t>Next meeting information</a:t>
            </a:r>
          </a:p>
          <a:p>
            <a:r>
              <a:rPr lang="en-GB" sz="2000" dirty="0"/>
              <a:t>Ease of registration</a:t>
            </a:r>
          </a:p>
          <a:p>
            <a:r>
              <a:rPr lang="en-GB" sz="2000" dirty="0"/>
              <a:t>Link to wiki pages</a:t>
            </a:r>
          </a:p>
          <a:p>
            <a:r>
              <a:rPr lang="en-GB" sz="2000" dirty="0"/>
              <a:t>Mailing list subscription</a:t>
            </a:r>
          </a:p>
          <a:p>
            <a:r>
              <a:rPr lang="en-GB" sz="2000" dirty="0"/>
              <a:t>Steering committees and secretaries</a:t>
            </a:r>
          </a:p>
          <a:p>
            <a:r>
              <a:rPr lang="en-GB" sz="2000" dirty="0"/>
              <a:t>Visible links to useful resources: CONNECT, </a:t>
            </a:r>
            <a:r>
              <a:rPr lang="en-GB" sz="2000" dirty="0" err="1"/>
              <a:t>PeaR</a:t>
            </a:r>
            <a:r>
              <a:rPr lang="en-GB" sz="2000" dirty="0"/>
              <a:t>, BLOG</a:t>
            </a:r>
          </a:p>
          <a:p>
            <a:endParaRPr lang="en-GB" sz="2000" dirty="0"/>
          </a:p>
          <a:p>
            <a:pPr marL="0" indent="0">
              <a:buNone/>
            </a:pPr>
            <a:endParaRPr lang="en-GB" sz="2000" dirty="0"/>
          </a:p>
          <a:p>
            <a:pPr marL="0" indent="0">
              <a:buNone/>
            </a:pPr>
            <a:endParaRPr lang="en-GB" sz="2000" dirty="0"/>
          </a:p>
        </p:txBody>
      </p:sp>
    </p:spTree>
    <p:extLst>
      <p:ext uri="{BB962C8B-B14F-4D97-AF65-F5344CB8AC3E}">
        <p14:creationId xmlns:p14="http://schemas.microsoft.com/office/powerpoint/2010/main" val="474820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05196" y="369262"/>
            <a:ext cx="9894723" cy="430909"/>
          </a:xfrm>
        </p:spPr>
        <p:txBody>
          <a:bodyPr>
            <a:normAutofit fontScale="90000"/>
          </a:bodyPr>
          <a:lstStyle/>
          <a:p>
            <a:r>
              <a:rPr lang="en-GB" dirty="0"/>
              <a:t>Ad-hoc communication support</a:t>
            </a:r>
          </a:p>
        </p:txBody>
      </p:sp>
      <p:sp>
        <p:nvSpPr>
          <p:cNvPr id="4" name="Slide Number Placeholder 3"/>
          <p:cNvSpPr>
            <a:spLocks noGrp="1"/>
          </p:cNvSpPr>
          <p:nvPr>
            <p:ph type="sldNum" sz="quarter" idx="4"/>
          </p:nvPr>
        </p:nvSpPr>
        <p:spPr/>
        <p:txBody>
          <a:bodyPr/>
          <a:lstStyle/>
          <a:p>
            <a:fld id="{83EB0FA4-9B1C-4D6B-AF0A-97437B69127A}" type="slidenum">
              <a:rPr lang="en-GB" smtClean="0"/>
              <a:pPr/>
              <a:t>14</a:t>
            </a:fld>
            <a:r>
              <a:rPr lang="en-GB"/>
              <a:t>     |</a:t>
            </a:r>
            <a:endParaRPr lang="en-GB" dirty="0"/>
          </a:p>
        </p:txBody>
      </p:sp>
      <p:sp>
        <p:nvSpPr>
          <p:cNvPr id="8" name="Text Placeholder 10"/>
          <p:cNvSpPr txBox="1">
            <a:spLocks/>
          </p:cNvSpPr>
          <p:nvPr/>
        </p:nvSpPr>
        <p:spPr>
          <a:xfrm>
            <a:off x="612476" y="3821225"/>
            <a:ext cx="8014314" cy="2471464"/>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sz="2000" b="0" dirty="0">
              <a:solidFill>
                <a:srgbClr val="065081"/>
              </a:solidFill>
            </a:endParaRPr>
          </a:p>
        </p:txBody>
      </p:sp>
      <p:sp>
        <p:nvSpPr>
          <p:cNvPr id="2" name="Content Placeholder 1"/>
          <p:cNvSpPr>
            <a:spLocks noGrp="1"/>
          </p:cNvSpPr>
          <p:nvPr>
            <p:ph idx="1"/>
          </p:nvPr>
        </p:nvSpPr>
        <p:spPr>
          <a:xfrm>
            <a:off x="1466492" y="1428049"/>
            <a:ext cx="8730132" cy="4739837"/>
          </a:xfrm>
        </p:spPr>
        <p:txBody>
          <a:bodyPr>
            <a:normAutofit lnSpcReduction="10000"/>
          </a:bodyPr>
          <a:lstStyle/>
          <a:p>
            <a:pPr marL="0" indent="0">
              <a:buNone/>
            </a:pPr>
            <a:r>
              <a:rPr lang="en-GB" sz="2000" dirty="0"/>
              <a:t>CLAW 2017  – The first Crisis Management Workshop for the GÉANT Community</a:t>
            </a:r>
          </a:p>
          <a:p>
            <a:pPr marL="0" indent="0">
              <a:buNone/>
            </a:pPr>
            <a:r>
              <a:rPr lang="en-GB" sz="2000" dirty="0"/>
              <a:t>Brand development</a:t>
            </a:r>
          </a:p>
          <a:p>
            <a:pPr marL="0" indent="0">
              <a:buNone/>
            </a:pPr>
            <a:endParaRPr lang="en-GB" sz="2000" dirty="0"/>
          </a:p>
          <a:p>
            <a:pPr marL="0" indent="0">
              <a:buNone/>
            </a:pPr>
            <a:endParaRPr lang="en-GB" sz="2000" dirty="0"/>
          </a:p>
          <a:p>
            <a:pPr marL="0" indent="0">
              <a:buNone/>
            </a:pPr>
            <a:r>
              <a:rPr lang="en-GB" sz="2000" dirty="0"/>
              <a:t>Regular communications (Blog, </a:t>
            </a:r>
            <a:r>
              <a:rPr lang="en-GB" sz="2000" dirty="0" err="1"/>
              <a:t>PeaR</a:t>
            </a:r>
            <a:r>
              <a:rPr lang="en-GB" sz="2000" dirty="0"/>
              <a:t>, GÉANT PMO, CONNECT, geant.org)</a:t>
            </a:r>
          </a:p>
          <a:p>
            <a:pPr marL="0" indent="0">
              <a:buNone/>
            </a:pPr>
            <a:endParaRPr lang="en-GB" sz="2000" dirty="0"/>
          </a:p>
          <a:p>
            <a:pPr marL="0" indent="0">
              <a:buNone/>
            </a:pPr>
            <a:r>
              <a:rPr lang="en-GB" sz="2000" dirty="0"/>
              <a:t>CLAW 2018 – The second Crisis Management Workshop for the GÉANT Community   </a:t>
            </a:r>
          </a:p>
          <a:p>
            <a:pPr marL="0" indent="0">
              <a:buNone/>
            </a:pPr>
            <a:endParaRPr lang="en-GB" sz="2000" dirty="0"/>
          </a:p>
          <a:p>
            <a:pPr marL="0" indent="0">
              <a:buNone/>
            </a:pPr>
            <a:endParaRPr lang="en-GB" sz="2000" dirty="0"/>
          </a:p>
          <a:p>
            <a:endParaRPr lang="en-GB" sz="2000" dirty="0"/>
          </a:p>
          <a:p>
            <a:pPr marL="0" indent="0">
              <a:buNone/>
            </a:pPr>
            <a:r>
              <a:rPr lang="en-GB" sz="2000" dirty="0"/>
              <a:t>SAVE THE DATE teaser</a:t>
            </a:r>
          </a:p>
          <a:p>
            <a:pPr marL="0" indent="0">
              <a:buNone/>
            </a:pPr>
            <a:r>
              <a:rPr lang="en-GB" sz="2000" dirty="0"/>
              <a:t>Regular communications (Blog, </a:t>
            </a:r>
            <a:r>
              <a:rPr lang="en-GB" sz="2000" dirty="0" err="1"/>
              <a:t>PeaR</a:t>
            </a:r>
            <a:r>
              <a:rPr lang="en-GB" sz="2000" dirty="0"/>
              <a:t>, GÉANT PMO, CONNECT, geant.org) plus a dedicated microsite</a:t>
            </a:r>
          </a:p>
          <a:p>
            <a:pPr marL="0" indent="0">
              <a:buNone/>
            </a:pPr>
            <a:endParaRPr lang="en-GB" sz="2000" dirty="0"/>
          </a:p>
          <a:p>
            <a:pPr marL="0" indent="0">
              <a:buNone/>
            </a:pPr>
            <a:endParaRPr lang="en-GB" sz="20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8767" y="1892419"/>
            <a:ext cx="3075581" cy="83655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20574" y="4247179"/>
            <a:ext cx="3669864" cy="999591"/>
          </a:xfrm>
          <a:prstGeom prst="rect">
            <a:avLst/>
          </a:prstGeom>
        </p:spPr>
      </p:pic>
    </p:spTree>
    <p:extLst>
      <p:ext uri="{BB962C8B-B14F-4D97-AF65-F5344CB8AC3E}">
        <p14:creationId xmlns:p14="http://schemas.microsoft.com/office/powerpoint/2010/main" val="103054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91318" y="290439"/>
            <a:ext cx="9894723" cy="430909"/>
          </a:xfrm>
        </p:spPr>
        <p:txBody>
          <a:bodyPr>
            <a:normAutofit fontScale="90000"/>
          </a:bodyPr>
          <a:lstStyle/>
          <a:p>
            <a:pPr fontAlgn="ctr"/>
            <a:r>
              <a:rPr lang="en-GB" dirty="0"/>
              <a:t>More communication? Different communication?</a:t>
            </a:r>
          </a:p>
        </p:txBody>
      </p:sp>
      <p:sp>
        <p:nvSpPr>
          <p:cNvPr id="4" name="Slide Number Placeholder 3"/>
          <p:cNvSpPr>
            <a:spLocks noGrp="1"/>
          </p:cNvSpPr>
          <p:nvPr>
            <p:ph type="sldNum" sz="quarter" idx="4"/>
          </p:nvPr>
        </p:nvSpPr>
        <p:spPr/>
        <p:txBody>
          <a:bodyPr/>
          <a:lstStyle/>
          <a:p>
            <a:fld id="{83EB0FA4-9B1C-4D6B-AF0A-97437B69127A}" type="slidenum">
              <a:rPr lang="en-GB" smtClean="0"/>
              <a:pPr/>
              <a:t>15</a:t>
            </a:fld>
            <a:r>
              <a:rPr lang="en-GB"/>
              <a:t>     |</a:t>
            </a:r>
            <a:endParaRPr lang="en-GB" dirty="0"/>
          </a:p>
        </p:txBody>
      </p:sp>
      <p:sp>
        <p:nvSpPr>
          <p:cNvPr id="6" name="AutoShape 2" descr="https://author.geant.org/News_and_Events/CONNECT/PublishingImages/CONNECT28_COVER_LARGE.gi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Content Placeholder 1"/>
          <p:cNvSpPr>
            <a:spLocks noGrp="1"/>
          </p:cNvSpPr>
          <p:nvPr>
            <p:ph idx="1"/>
          </p:nvPr>
        </p:nvSpPr>
        <p:spPr>
          <a:xfrm>
            <a:off x="1466492" y="1428049"/>
            <a:ext cx="8730132" cy="4739837"/>
          </a:xfrm>
        </p:spPr>
        <p:txBody>
          <a:bodyPr>
            <a:normAutofit/>
          </a:bodyPr>
          <a:lstStyle/>
          <a:p>
            <a:r>
              <a:rPr lang="en-GB" sz="2400" dirty="0"/>
              <a:t>Regular blog writing from SIGs and TFs participants</a:t>
            </a:r>
          </a:p>
          <a:p>
            <a:endParaRPr lang="en-GB" sz="2400" dirty="0"/>
          </a:p>
          <a:p>
            <a:r>
              <a:rPr lang="en-GB" sz="2400" dirty="0"/>
              <a:t>Central repository for materials and presentations to improve circulation of produced materials</a:t>
            </a:r>
          </a:p>
          <a:p>
            <a:endParaRPr lang="en-GB" sz="2400" dirty="0"/>
          </a:p>
          <a:p>
            <a:r>
              <a:rPr lang="en-GB" sz="2400" dirty="0"/>
              <a:t>Briefing information/document for new members of the Community</a:t>
            </a:r>
          </a:p>
          <a:p>
            <a:endParaRPr lang="en-GB" sz="2400" dirty="0"/>
          </a:p>
          <a:p>
            <a:r>
              <a:rPr lang="en-GB" sz="2400" dirty="0"/>
              <a:t>SIGs and TFs quarterly newsletter</a:t>
            </a:r>
          </a:p>
          <a:p>
            <a:endParaRPr lang="en-GB" sz="2400" dirty="0"/>
          </a:p>
          <a:p>
            <a:r>
              <a:rPr lang="en-GB" sz="2400" dirty="0"/>
              <a:t>WHAT ELSE?</a:t>
            </a:r>
          </a:p>
        </p:txBody>
      </p:sp>
    </p:spTree>
    <p:extLst>
      <p:ext uri="{BB962C8B-B14F-4D97-AF65-F5344CB8AC3E}">
        <p14:creationId xmlns:p14="http://schemas.microsoft.com/office/powerpoint/2010/main" val="402779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7" name="Title 6">
            <a:extLst>
              <a:ext uri="{FF2B5EF4-FFF2-40B4-BE49-F238E27FC236}">
                <a16:creationId xmlns:a16="http://schemas.microsoft.com/office/drawing/2014/main" id="{447C13E7-4D00-B442-83AC-4463672758C3}"/>
              </a:ext>
            </a:extLst>
          </p:cNvPr>
          <p:cNvSpPr>
            <a:spLocks noGrp="1"/>
          </p:cNvSpPr>
          <p:nvPr>
            <p:ph type="title"/>
          </p:nvPr>
        </p:nvSpPr>
        <p:spPr/>
        <p:txBody>
          <a:bodyPr>
            <a:normAutofit fontScale="90000"/>
          </a:bodyPr>
          <a:lstStyle/>
          <a:p>
            <a:r>
              <a:rPr lang="en-US" b="1" dirty="0"/>
              <a:t>GÉANT Community </a:t>
            </a:r>
            <a:r>
              <a:rPr lang="en-US" b="1" dirty="0" err="1"/>
              <a:t>Programme</a:t>
            </a:r>
            <a:endParaRPr lang="en-US" b="1" dirty="0"/>
          </a:p>
        </p:txBody>
      </p:sp>
      <p:graphicFrame>
        <p:nvGraphicFramePr>
          <p:cNvPr id="17" name="Content Placeholder 4">
            <a:extLst>
              <a:ext uri="{FF2B5EF4-FFF2-40B4-BE49-F238E27FC236}">
                <a16:creationId xmlns:a16="http://schemas.microsoft.com/office/drawing/2014/main" id="{303B1A79-B854-E941-AA47-51C005510B2B}"/>
              </a:ext>
            </a:extLst>
          </p:cNvPr>
          <p:cNvGraphicFramePr>
            <a:graphicFrameLocks noGrp="1"/>
          </p:cNvGraphicFramePr>
          <p:nvPr>
            <p:ph idx="1"/>
            <p:extLst>
              <p:ext uri="{D42A27DB-BD31-4B8C-83A1-F6EECF244321}">
                <p14:modId xmlns:p14="http://schemas.microsoft.com/office/powerpoint/2010/main" val="4182783388"/>
              </p:ext>
            </p:extLst>
          </p:nvPr>
        </p:nvGraphicFramePr>
        <p:xfrm>
          <a:off x="163394" y="1620973"/>
          <a:ext cx="5453634" cy="42314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9" name="Picture 18">
            <a:extLst>
              <a:ext uri="{FF2B5EF4-FFF2-40B4-BE49-F238E27FC236}">
                <a16:creationId xmlns:a16="http://schemas.microsoft.com/office/drawing/2014/main" id="{9A9FAF58-7A55-C941-A2D5-01155DDF38A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85363" y="1620973"/>
            <a:ext cx="724984" cy="724984"/>
          </a:xfrm>
          <a:prstGeom prst="rect">
            <a:avLst/>
          </a:prstGeom>
        </p:spPr>
      </p:pic>
      <p:sp>
        <p:nvSpPr>
          <p:cNvPr id="9" name="TextBox 8">
            <a:extLst>
              <a:ext uri="{FF2B5EF4-FFF2-40B4-BE49-F238E27FC236}">
                <a16:creationId xmlns:a16="http://schemas.microsoft.com/office/drawing/2014/main" id="{4FB6005A-4E92-A64C-B81E-C1CBC6AAB84E}"/>
              </a:ext>
            </a:extLst>
          </p:cNvPr>
          <p:cNvSpPr txBox="1"/>
          <p:nvPr/>
        </p:nvSpPr>
        <p:spPr>
          <a:xfrm>
            <a:off x="6678682" y="1686833"/>
            <a:ext cx="4785156" cy="646331"/>
          </a:xfrm>
          <a:prstGeom prst="rect">
            <a:avLst/>
          </a:prstGeom>
          <a:noFill/>
        </p:spPr>
        <p:txBody>
          <a:bodyPr wrap="none" rtlCol="0">
            <a:spAutoFit/>
          </a:bodyPr>
          <a:lstStyle/>
          <a:p>
            <a:r>
              <a:rPr lang="en-US" dirty="0">
                <a:solidFill>
                  <a:schemeClr val="accent1">
                    <a:lumMod val="50000"/>
                  </a:schemeClr>
                </a:solidFill>
              </a:rPr>
              <a:t>Oversight by the GÉANT Community Committee: </a:t>
            </a:r>
          </a:p>
          <a:p>
            <a:r>
              <a:rPr lang="en-US" dirty="0">
                <a:solidFill>
                  <a:schemeClr val="accent1">
                    <a:lumMod val="50000"/>
                  </a:schemeClr>
                </a:solidFill>
              </a:rPr>
              <a:t>https://</a:t>
            </a:r>
            <a:r>
              <a:rPr lang="en-US" dirty="0" err="1">
                <a:solidFill>
                  <a:schemeClr val="accent1">
                    <a:lumMod val="50000"/>
                  </a:schemeClr>
                </a:solidFill>
              </a:rPr>
              <a:t>wiki.geant.org</a:t>
            </a:r>
            <a:r>
              <a:rPr lang="en-US" dirty="0">
                <a:solidFill>
                  <a:schemeClr val="accent1">
                    <a:lumMod val="50000"/>
                  </a:schemeClr>
                </a:solidFill>
              </a:rPr>
              <a:t>/display/TTC.</a:t>
            </a:r>
          </a:p>
        </p:txBody>
      </p:sp>
      <p:pic>
        <p:nvPicPr>
          <p:cNvPr id="22" name="Picture 21">
            <a:extLst>
              <a:ext uri="{FF2B5EF4-FFF2-40B4-BE49-F238E27FC236}">
                <a16:creationId xmlns:a16="http://schemas.microsoft.com/office/drawing/2014/main" id="{E52525DD-D745-8746-B60E-04F3B611D8E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785363" y="2654975"/>
            <a:ext cx="724984" cy="724984"/>
          </a:xfrm>
          <a:prstGeom prst="rect">
            <a:avLst/>
          </a:prstGeom>
        </p:spPr>
      </p:pic>
      <p:sp>
        <p:nvSpPr>
          <p:cNvPr id="23" name="TextBox 22">
            <a:extLst>
              <a:ext uri="{FF2B5EF4-FFF2-40B4-BE49-F238E27FC236}">
                <a16:creationId xmlns:a16="http://schemas.microsoft.com/office/drawing/2014/main" id="{3E3549D6-60AC-9346-9D36-0C007E9A442C}"/>
              </a:ext>
            </a:extLst>
          </p:cNvPr>
          <p:cNvSpPr txBox="1"/>
          <p:nvPr/>
        </p:nvSpPr>
        <p:spPr>
          <a:xfrm>
            <a:off x="6678682" y="2505687"/>
            <a:ext cx="3511602" cy="923330"/>
          </a:xfrm>
          <a:prstGeom prst="rect">
            <a:avLst/>
          </a:prstGeom>
          <a:noFill/>
        </p:spPr>
        <p:txBody>
          <a:bodyPr wrap="none" rtlCol="0">
            <a:spAutoFit/>
          </a:bodyPr>
          <a:lstStyle/>
          <a:p>
            <a:r>
              <a:rPr lang="en-US" dirty="0">
                <a:solidFill>
                  <a:schemeClr val="accent1">
                    <a:lumMod val="50000"/>
                  </a:schemeClr>
                </a:solidFill>
              </a:rPr>
              <a:t>How to propose a group: </a:t>
            </a:r>
          </a:p>
          <a:p>
            <a:r>
              <a:rPr lang="en-US" dirty="0">
                <a:solidFill>
                  <a:schemeClr val="accent1">
                    <a:lumMod val="50000"/>
                  </a:schemeClr>
                </a:solidFill>
              </a:rPr>
              <a:t>https://</a:t>
            </a:r>
            <a:r>
              <a:rPr lang="en-US" dirty="0" err="1">
                <a:solidFill>
                  <a:schemeClr val="accent1">
                    <a:lumMod val="50000"/>
                  </a:schemeClr>
                </a:solidFill>
              </a:rPr>
              <a:t>wiki.geant.org</a:t>
            </a:r>
            <a:r>
              <a:rPr lang="en-US" dirty="0">
                <a:solidFill>
                  <a:schemeClr val="accent1">
                    <a:lumMod val="50000"/>
                  </a:schemeClr>
                </a:solidFill>
              </a:rPr>
              <a:t>/display/TTC/</a:t>
            </a:r>
            <a:br>
              <a:rPr lang="en-US" dirty="0">
                <a:solidFill>
                  <a:schemeClr val="accent1">
                    <a:lumMod val="50000"/>
                  </a:schemeClr>
                </a:solidFill>
              </a:rPr>
            </a:br>
            <a:r>
              <a:rPr lang="en-US" dirty="0" err="1">
                <a:solidFill>
                  <a:schemeClr val="accent1">
                    <a:lumMod val="50000"/>
                  </a:schemeClr>
                </a:solidFill>
              </a:rPr>
              <a:t>How+to+propose+a+GCP+activity</a:t>
            </a:r>
            <a:r>
              <a:rPr lang="en-US" dirty="0">
                <a:solidFill>
                  <a:schemeClr val="accent1">
                    <a:lumMod val="50000"/>
                  </a:schemeClr>
                </a:solidFill>
              </a:rPr>
              <a:t>.</a:t>
            </a:r>
          </a:p>
        </p:txBody>
      </p:sp>
      <p:pic>
        <p:nvPicPr>
          <p:cNvPr id="27" name="Picture 26">
            <a:extLst>
              <a:ext uri="{FF2B5EF4-FFF2-40B4-BE49-F238E27FC236}">
                <a16:creationId xmlns:a16="http://schemas.microsoft.com/office/drawing/2014/main" id="{940F168D-AAF1-334B-9453-9E7C2DD921B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785363" y="3663095"/>
            <a:ext cx="737754" cy="737754"/>
          </a:xfrm>
          <a:prstGeom prst="rect">
            <a:avLst/>
          </a:prstGeom>
        </p:spPr>
      </p:pic>
      <p:sp>
        <p:nvSpPr>
          <p:cNvPr id="10" name="TextBox 9">
            <a:extLst>
              <a:ext uri="{FF2B5EF4-FFF2-40B4-BE49-F238E27FC236}">
                <a16:creationId xmlns:a16="http://schemas.microsoft.com/office/drawing/2014/main" id="{3A30987F-2E77-8D40-AE82-E97F2FE9B1C6}"/>
              </a:ext>
            </a:extLst>
          </p:cNvPr>
          <p:cNvSpPr txBox="1"/>
          <p:nvPr/>
        </p:nvSpPr>
        <p:spPr>
          <a:xfrm>
            <a:off x="6678682" y="3698018"/>
            <a:ext cx="3382914" cy="646331"/>
          </a:xfrm>
          <a:prstGeom prst="rect">
            <a:avLst/>
          </a:prstGeom>
          <a:noFill/>
        </p:spPr>
        <p:txBody>
          <a:bodyPr wrap="none" rtlCol="0">
            <a:spAutoFit/>
          </a:bodyPr>
          <a:lstStyle/>
          <a:p>
            <a:r>
              <a:rPr lang="en-US" dirty="0">
                <a:solidFill>
                  <a:schemeClr val="accent1">
                    <a:lumMod val="50000"/>
                  </a:schemeClr>
                </a:solidFill>
              </a:rPr>
              <a:t>Small project funding is available! </a:t>
            </a:r>
            <a:br>
              <a:rPr lang="en-US" dirty="0">
                <a:solidFill>
                  <a:schemeClr val="accent1">
                    <a:lumMod val="50000"/>
                  </a:schemeClr>
                </a:solidFill>
              </a:rPr>
            </a:br>
            <a:r>
              <a:rPr lang="en-US" dirty="0">
                <a:solidFill>
                  <a:schemeClr val="accent1">
                    <a:lumMod val="50000"/>
                  </a:schemeClr>
                </a:solidFill>
              </a:rPr>
              <a:t>(Up to 50K a year)</a:t>
            </a:r>
          </a:p>
        </p:txBody>
      </p:sp>
      <p:sp>
        <p:nvSpPr>
          <p:cNvPr id="11" name="Rectangle 10">
            <a:extLst>
              <a:ext uri="{FF2B5EF4-FFF2-40B4-BE49-F238E27FC236}">
                <a16:creationId xmlns:a16="http://schemas.microsoft.com/office/drawing/2014/main" id="{9281CCAD-B0FD-BE43-97ED-B7C98643725B}"/>
              </a:ext>
            </a:extLst>
          </p:cNvPr>
          <p:cNvSpPr/>
          <p:nvPr/>
        </p:nvSpPr>
        <p:spPr>
          <a:xfrm>
            <a:off x="6678682" y="4483146"/>
            <a:ext cx="3462347" cy="1200329"/>
          </a:xfrm>
          <a:prstGeom prst="rect">
            <a:avLst/>
          </a:prstGeom>
        </p:spPr>
        <p:txBody>
          <a:bodyPr wrap="square">
            <a:spAutoFit/>
          </a:bodyPr>
          <a:lstStyle/>
          <a:p>
            <a:r>
              <a:rPr lang="en-US" dirty="0">
                <a:solidFill>
                  <a:schemeClr val="accent1">
                    <a:lumMod val="50000"/>
                  </a:schemeClr>
                </a:solidFill>
              </a:rPr>
              <a:t>How we assess groups:</a:t>
            </a:r>
            <a:br>
              <a:rPr lang="en-US" dirty="0">
                <a:solidFill>
                  <a:schemeClr val="accent1">
                    <a:lumMod val="50000"/>
                  </a:schemeClr>
                </a:solidFill>
              </a:rPr>
            </a:br>
            <a:r>
              <a:rPr lang="en-US" dirty="0">
                <a:solidFill>
                  <a:schemeClr val="accent1">
                    <a:lumMod val="50000"/>
                  </a:schemeClr>
                </a:solidFill>
              </a:rPr>
              <a:t>https://</a:t>
            </a:r>
            <a:r>
              <a:rPr lang="en-US" dirty="0" err="1">
                <a:solidFill>
                  <a:schemeClr val="accent1">
                    <a:lumMod val="50000"/>
                  </a:schemeClr>
                </a:solidFill>
              </a:rPr>
              <a:t>wiki.geant.org</a:t>
            </a:r>
            <a:r>
              <a:rPr lang="en-US" dirty="0">
                <a:solidFill>
                  <a:schemeClr val="accent1">
                    <a:lumMod val="50000"/>
                  </a:schemeClr>
                </a:solidFill>
              </a:rPr>
              <a:t>/display/TTC/</a:t>
            </a:r>
            <a:r>
              <a:rPr lang="en-US" dirty="0" err="1">
                <a:solidFill>
                  <a:schemeClr val="accent1">
                    <a:lumMod val="50000"/>
                  </a:schemeClr>
                </a:solidFill>
              </a:rPr>
              <a:t>Reviewing+or+Exiting+a+GCP+Activity</a:t>
            </a:r>
            <a:endParaRPr lang="en-US" dirty="0">
              <a:solidFill>
                <a:schemeClr val="accent1">
                  <a:lumMod val="50000"/>
                </a:schemeClr>
              </a:solidFill>
            </a:endParaRPr>
          </a:p>
        </p:txBody>
      </p:sp>
      <p:pic>
        <p:nvPicPr>
          <p:cNvPr id="28" name="Picture 27">
            <a:extLst>
              <a:ext uri="{FF2B5EF4-FFF2-40B4-BE49-F238E27FC236}">
                <a16:creationId xmlns:a16="http://schemas.microsoft.com/office/drawing/2014/main" id="{279259BD-1171-264C-9A69-96F2DA6CEFC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785363" y="4697097"/>
            <a:ext cx="724984" cy="724984"/>
          </a:xfrm>
          <a:prstGeom prst="rect">
            <a:avLst/>
          </a:prstGeom>
        </p:spPr>
      </p:pic>
    </p:spTree>
    <p:extLst>
      <p:ext uri="{BB962C8B-B14F-4D97-AF65-F5344CB8AC3E}">
        <p14:creationId xmlns:p14="http://schemas.microsoft.com/office/powerpoint/2010/main" val="2245581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4" name="TextBox 3"/>
          <p:cNvSpPr txBox="1"/>
          <p:nvPr/>
        </p:nvSpPr>
        <p:spPr>
          <a:xfrm>
            <a:off x="1390829" y="3443804"/>
            <a:ext cx="9562142" cy="1200329"/>
          </a:xfrm>
          <a:prstGeom prst="rect">
            <a:avLst/>
          </a:prstGeom>
          <a:noFill/>
        </p:spPr>
        <p:txBody>
          <a:bodyPr wrap="square" rtlCol="0">
            <a:spAutoFit/>
          </a:bodyPr>
          <a:lstStyle/>
          <a:p>
            <a:r>
              <a:rPr lang="en-US" sz="2400" dirty="0">
                <a:solidFill>
                  <a:schemeClr val="accent1">
                    <a:lumMod val="50000"/>
                  </a:schemeClr>
                </a:solidFill>
              </a:rPr>
              <a:t>To facilitate exchange of information and best practice between experts working in the GÉANT NREN community and (much) more widely in the sector.</a:t>
            </a:r>
          </a:p>
        </p:txBody>
      </p:sp>
      <p:sp>
        <p:nvSpPr>
          <p:cNvPr id="8" name="Title 7"/>
          <p:cNvSpPr>
            <a:spLocks noGrp="1"/>
          </p:cNvSpPr>
          <p:nvPr>
            <p:ph type="title"/>
          </p:nvPr>
        </p:nvSpPr>
        <p:spPr/>
        <p:txBody>
          <a:bodyPr>
            <a:normAutofit fontScale="90000"/>
          </a:bodyPr>
          <a:lstStyle/>
          <a:p>
            <a:br>
              <a:rPr lang="en-GB" b="1" dirty="0">
                <a:solidFill>
                  <a:schemeClr val="accent4"/>
                </a:solidFill>
                <a:ea typeface="Tahoma" panose="020B0604030504040204" pitchFamily="34" charset="0"/>
                <a:cs typeface="Tahoma" panose="020B0604030504040204" pitchFamily="34" charset="0"/>
              </a:rPr>
            </a:br>
            <a:r>
              <a:rPr lang="en-GB" b="1" dirty="0">
                <a:solidFill>
                  <a:srgbClr val="065081"/>
                </a:solidFill>
                <a:ea typeface="Tahoma" panose="020B0604030504040204" pitchFamily="34" charset="0"/>
                <a:cs typeface="Tahoma" panose="020B0604030504040204" pitchFamily="34" charset="0"/>
              </a:rPr>
              <a:t>Objectives for Task Forces and Special Interest Groups </a:t>
            </a:r>
            <a:br>
              <a:rPr lang="en-GB" dirty="0">
                <a:solidFill>
                  <a:schemeClr val="accent4"/>
                </a:solidFill>
                <a:ea typeface="Tahoma" panose="020B0604030504040204" pitchFamily="34" charset="0"/>
                <a:cs typeface="Tahoma" panose="020B0604030504040204" pitchFamily="34" charset="0"/>
              </a:rPr>
            </a:br>
            <a:endParaRPr lang="en-GB" dirty="0">
              <a:solidFill>
                <a:schemeClr val="accent4"/>
              </a:solidFill>
            </a:endParaRPr>
          </a:p>
        </p:txBody>
      </p:sp>
      <p:grpSp>
        <p:nvGrpSpPr>
          <p:cNvPr id="6" name="Group 5"/>
          <p:cNvGrpSpPr/>
          <p:nvPr/>
        </p:nvGrpSpPr>
        <p:grpSpPr>
          <a:xfrm>
            <a:off x="676275" y="3505359"/>
            <a:ext cx="609600" cy="707886"/>
            <a:chOff x="7248525" y="5172075"/>
            <a:chExt cx="609600" cy="707886"/>
          </a:xfrm>
        </p:grpSpPr>
        <p:sp>
          <p:nvSpPr>
            <p:cNvPr id="5" name="Oval 4"/>
            <p:cNvSpPr/>
            <p:nvPr/>
          </p:nvSpPr>
          <p:spPr>
            <a:xfrm>
              <a:off x="7248525" y="5172075"/>
              <a:ext cx="609600" cy="609600"/>
            </a:xfrm>
            <a:prstGeom prst="ellipse">
              <a:avLst/>
            </a:prstGeom>
            <a:solidFill>
              <a:srgbClr val="F8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7269979" y="5172075"/>
              <a:ext cx="566691" cy="707886"/>
            </a:xfrm>
            <a:prstGeom prst="rect">
              <a:avLst/>
            </a:prstGeom>
            <a:noFill/>
          </p:spPr>
          <p:txBody>
            <a:bodyPr wrap="square" rtlCol="0">
              <a:spAutoFit/>
            </a:bodyPr>
            <a:lstStyle/>
            <a:p>
              <a:r>
                <a:rPr lang="en-GB" sz="4000" dirty="0">
                  <a:solidFill>
                    <a:schemeClr val="bg1"/>
                  </a:solidFill>
                  <a:latin typeface="Wingdings" panose="05000000000000000000" pitchFamily="2" charset="2"/>
                  <a:sym typeface="Wingdings" panose="05000000000000000000" pitchFamily="2" charset="2"/>
                </a:rPr>
                <a:t></a:t>
              </a:r>
              <a:endParaRPr lang="en-GB" sz="4000" dirty="0">
                <a:solidFill>
                  <a:schemeClr val="bg1"/>
                </a:solidFill>
                <a:latin typeface="Wingdings" panose="05000000000000000000" pitchFamily="2" charset="2"/>
              </a:endParaRPr>
            </a:p>
          </p:txBody>
        </p:sp>
      </p:grpSp>
      <p:grpSp>
        <p:nvGrpSpPr>
          <p:cNvPr id="24" name="Group 23"/>
          <p:cNvGrpSpPr/>
          <p:nvPr/>
        </p:nvGrpSpPr>
        <p:grpSpPr>
          <a:xfrm>
            <a:off x="654820" y="4916835"/>
            <a:ext cx="609600" cy="707886"/>
            <a:chOff x="7248525" y="5172075"/>
            <a:chExt cx="609600" cy="707886"/>
          </a:xfrm>
        </p:grpSpPr>
        <p:sp>
          <p:nvSpPr>
            <p:cNvPr id="25" name="Oval 24"/>
            <p:cNvSpPr/>
            <p:nvPr/>
          </p:nvSpPr>
          <p:spPr>
            <a:xfrm>
              <a:off x="7248525" y="5172075"/>
              <a:ext cx="609600" cy="609600"/>
            </a:xfrm>
            <a:prstGeom prst="ellipse">
              <a:avLst/>
            </a:prstGeom>
            <a:solidFill>
              <a:srgbClr val="F8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7269979" y="5172075"/>
              <a:ext cx="566691" cy="707886"/>
            </a:xfrm>
            <a:prstGeom prst="rect">
              <a:avLst/>
            </a:prstGeom>
            <a:noFill/>
          </p:spPr>
          <p:txBody>
            <a:bodyPr wrap="square" rtlCol="0">
              <a:spAutoFit/>
            </a:bodyPr>
            <a:lstStyle/>
            <a:p>
              <a:r>
                <a:rPr lang="en-GB" sz="4000" dirty="0">
                  <a:solidFill>
                    <a:schemeClr val="bg1"/>
                  </a:solidFill>
                  <a:latin typeface="Wingdings" panose="05000000000000000000" pitchFamily="2" charset="2"/>
                  <a:sym typeface="Wingdings" panose="05000000000000000000" pitchFamily="2" charset="2"/>
                </a:rPr>
                <a:t></a:t>
              </a:r>
              <a:endParaRPr lang="en-GB" sz="4000" dirty="0">
                <a:solidFill>
                  <a:schemeClr val="bg1"/>
                </a:solidFill>
                <a:latin typeface="Wingdings" panose="05000000000000000000" pitchFamily="2" charset="2"/>
              </a:endParaRPr>
            </a:p>
          </p:txBody>
        </p:sp>
      </p:grpSp>
      <p:sp>
        <p:nvSpPr>
          <p:cNvPr id="18" name="TextBox 17"/>
          <p:cNvSpPr txBox="1"/>
          <p:nvPr/>
        </p:nvSpPr>
        <p:spPr>
          <a:xfrm>
            <a:off x="1390829" y="4670613"/>
            <a:ext cx="9562142" cy="1200329"/>
          </a:xfrm>
          <a:prstGeom prst="rect">
            <a:avLst/>
          </a:prstGeom>
          <a:noFill/>
        </p:spPr>
        <p:txBody>
          <a:bodyPr wrap="square" rtlCol="0">
            <a:spAutoFit/>
          </a:bodyPr>
          <a:lstStyle/>
          <a:p>
            <a:r>
              <a:rPr lang="en-US" sz="2400" dirty="0">
                <a:solidFill>
                  <a:schemeClr val="accent1">
                    <a:lumMod val="50000"/>
                  </a:schemeClr>
                </a:solidFill>
              </a:rPr>
              <a:t>To design and progress collaborative work items between individuals from multiple </a:t>
            </a:r>
            <a:r>
              <a:rPr lang="en-US" sz="2400" dirty="0" err="1">
                <a:solidFill>
                  <a:schemeClr val="accent1">
                    <a:lumMod val="50000"/>
                  </a:schemeClr>
                </a:solidFill>
              </a:rPr>
              <a:t>organisations</a:t>
            </a:r>
            <a:r>
              <a:rPr lang="en-US" sz="2400" dirty="0">
                <a:solidFill>
                  <a:schemeClr val="accent1">
                    <a:lumMod val="50000"/>
                  </a:schemeClr>
                </a:solidFill>
              </a:rPr>
              <a:t> with the objective of improving services, expertise and understanding in the NREN community.</a:t>
            </a:r>
          </a:p>
        </p:txBody>
      </p:sp>
      <p:sp>
        <p:nvSpPr>
          <p:cNvPr id="2" name="Rectangle 1"/>
          <p:cNvSpPr/>
          <p:nvPr/>
        </p:nvSpPr>
        <p:spPr>
          <a:xfrm>
            <a:off x="1579363" y="1458466"/>
            <a:ext cx="9586992" cy="1785104"/>
          </a:xfrm>
          <a:prstGeom prst="rect">
            <a:avLst/>
          </a:prstGeom>
        </p:spPr>
        <p:txBody>
          <a:bodyPr wrap="square">
            <a:spAutoFit/>
          </a:bodyPr>
          <a:lstStyle/>
          <a:p>
            <a:pPr algn="ctr"/>
            <a:r>
              <a:rPr lang="en-US" sz="2200" dirty="0">
                <a:solidFill>
                  <a:schemeClr val="accent1">
                    <a:lumMod val="50000"/>
                  </a:schemeClr>
                </a:solidFill>
              </a:rPr>
              <a:t>“Task Forces (TFs) and Special Interest Groups (SIGs) are groups of (</a:t>
            </a:r>
            <a:r>
              <a:rPr lang="en-US" sz="2200" dirty="0" err="1">
                <a:solidFill>
                  <a:schemeClr val="accent1">
                    <a:lumMod val="50000"/>
                  </a:schemeClr>
                </a:solidFill>
              </a:rPr>
              <a:t>grassroot</a:t>
            </a:r>
            <a:r>
              <a:rPr lang="en-US" sz="2200" dirty="0">
                <a:solidFill>
                  <a:schemeClr val="accent1">
                    <a:lumMod val="50000"/>
                  </a:schemeClr>
                </a:solidFill>
              </a:rPr>
              <a:t>) volunteers and world experts from NRENs, user </a:t>
            </a:r>
            <a:r>
              <a:rPr lang="en-US" sz="2200" dirty="0" err="1">
                <a:solidFill>
                  <a:schemeClr val="accent1">
                    <a:lumMod val="50000"/>
                  </a:schemeClr>
                </a:solidFill>
              </a:rPr>
              <a:t>organisations</a:t>
            </a:r>
            <a:r>
              <a:rPr lang="en-US" sz="2200" dirty="0">
                <a:solidFill>
                  <a:schemeClr val="accent1">
                    <a:lumMod val="50000"/>
                  </a:schemeClr>
                </a:solidFill>
              </a:rPr>
              <a:t>, research institutions, commercial and industrial sectors.  TFs and SIGs provide an effective framework for forums to share information and best practices and to discuss possible innovations and further developments of services.”</a:t>
            </a:r>
          </a:p>
        </p:txBody>
      </p:sp>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9668" y="1781171"/>
            <a:ext cx="1139695" cy="1139695"/>
          </a:xfrm>
          <a:prstGeom prst="rect">
            <a:avLst/>
          </a:prstGeom>
        </p:spPr>
      </p:pic>
    </p:spTree>
    <p:extLst>
      <p:ext uri="{BB962C8B-B14F-4D97-AF65-F5344CB8AC3E}">
        <p14:creationId xmlns:p14="http://schemas.microsoft.com/office/powerpoint/2010/main" val="634888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DED678-4694-ED49-9331-BE740D486D21}"/>
              </a:ext>
            </a:extLst>
          </p:cNvPr>
          <p:cNvSpPr>
            <a:spLocks noGrp="1"/>
          </p:cNvSpPr>
          <p:nvPr>
            <p:ph idx="1"/>
          </p:nvPr>
        </p:nvSpPr>
        <p:spPr/>
        <p:txBody>
          <a:bodyPr/>
          <a:lstStyle/>
          <a:p>
            <a:r>
              <a:rPr lang="en-US" dirty="0"/>
              <a:t>Task Forces and SIGs are designed to be outward facing, not internally GN4 facing.</a:t>
            </a:r>
          </a:p>
          <a:p>
            <a:r>
              <a:rPr lang="en-US" dirty="0"/>
              <a:t>Non-project participants are welcome and encouraged.</a:t>
            </a:r>
          </a:p>
          <a:p>
            <a:r>
              <a:rPr lang="en-US" dirty="0"/>
              <a:t>HOWEVER: this creates problems with funding activity and participants from GN4 (we have to rely on hosts).</a:t>
            </a:r>
          </a:p>
          <a:p>
            <a:r>
              <a:rPr lang="en-US" dirty="0"/>
              <a:t>Ideas should come from the NREN community and be led by the community. </a:t>
            </a:r>
          </a:p>
          <a:p>
            <a:r>
              <a:rPr lang="en-US" dirty="0"/>
              <a:t>Need to maintain some distance between GN4 and Community </a:t>
            </a:r>
            <a:r>
              <a:rPr lang="en-US" dirty="0" err="1"/>
              <a:t>Programme</a:t>
            </a:r>
            <a:r>
              <a:rPr lang="en-US" dirty="0"/>
              <a:t>.  </a:t>
            </a:r>
          </a:p>
          <a:p>
            <a:endParaRPr lang="en-US" dirty="0"/>
          </a:p>
        </p:txBody>
      </p:sp>
      <p:sp>
        <p:nvSpPr>
          <p:cNvPr id="3" name="Title 2">
            <a:extLst>
              <a:ext uri="{FF2B5EF4-FFF2-40B4-BE49-F238E27FC236}">
                <a16:creationId xmlns:a16="http://schemas.microsoft.com/office/drawing/2014/main" id="{56016ED2-0412-9F4A-8643-28C0D87B7ACC}"/>
              </a:ext>
            </a:extLst>
          </p:cNvPr>
          <p:cNvSpPr>
            <a:spLocks noGrp="1"/>
          </p:cNvSpPr>
          <p:nvPr>
            <p:ph type="title"/>
          </p:nvPr>
        </p:nvSpPr>
        <p:spPr/>
        <p:txBody>
          <a:bodyPr>
            <a:normAutofit fontScale="90000"/>
          </a:bodyPr>
          <a:lstStyle/>
          <a:p>
            <a:r>
              <a:rPr lang="en-US" b="1" dirty="0"/>
              <a:t>Why are we Different?</a:t>
            </a:r>
          </a:p>
        </p:txBody>
      </p:sp>
      <p:sp>
        <p:nvSpPr>
          <p:cNvPr id="4" name="Slide Number Placeholder 3">
            <a:extLst>
              <a:ext uri="{FF2B5EF4-FFF2-40B4-BE49-F238E27FC236}">
                <a16:creationId xmlns:a16="http://schemas.microsoft.com/office/drawing/2014/main" id="{57BED1A9-4AA0-EA43-85A3-3ED33436E476}"/>
              </a:ext>
            </a:extLst>
          </p:cNvPr>
          <p:cNvSpPr>
            <a:spLocks noGrp="1"/>
          </p:cNvSpPr>
          <p:nvPr>
            <p:ph type="sldNum" sz="quarter" idx="4"/>
          </p:nvPr>
        </p:nvSpPr>
        <p:spPr/>
        <p:txBody>
          <a:bodyPr/>
          <a:lstStyle/>
          <a:p>
            <a:fld id="{83EB0FA4-9B1C-4D6B-AF0A-97437B69127A}" type="slidenum">
              <a:rPr lang="en-GB" smtClean="0"/>
              <a:pPr/>
              <a:t>4</a:t>
            </a:fld>
            <a:r>
              <a:rPr lang="en-GB"/>
              <a:t>     |</a:t>
            </a:r>
            <a:endParaRPr lang="en-GB" dirty="0"/>
          </a:p>
        </p:txBody>
      </p:sp>
    </p:spTree>
    <p:extLst>
      <p:ext uri="{BB962C8B-B14F-4D97-AF65-F5344CB8AC3E}">
        <p14:creationId xmlns:p14="http://schemas.microsoft.com/office/powerpoint/2010/main" val="1812438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2" name="Title 1"/>
          <p:cNvSpPr txBox="1">
            <a:spLocks/>
          </p:cNvSpPr>
          <p:nvPr/>
        </p:nvSpPr>
        <p:spPr>
          <a:xfrm>
            <a:off x="477459" y="217335"/>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5" name="Slide Number Placeholder 4"/>
          <p:cNvSpPr>
            <a:spLocks noGrp="1"/>
          </p:cNvSpPr>
          <p:nvPr>
            <p:ph type="sldNum" sz="quarter" idx="4"/>
          </p:nvPr>
        </p:nvSpPr>
        <p:spPr/>
        <p:txBody>
          <a:bodyPr/>
          <a:lstStyle/>
          <a:p>
            <a:pPr defTabSz="914377"/>
            <a:fld id="{99DB5B91-B4E4-4EE4-BE5C-3E09032CE5EC}" type="slidenum">
              <a:rPr lang="en-GB" smtClean="0"/>
              <a:pPr defTabSz="914377"/>
              <a:t>5</a:t>
            </a:fld>
            <a:endParaRPr lang="en-GB" dirty="0"/>
          </a:p>
        </p:txBody>
      </p:sp>
      <p:sp>
        <p:nvSpPr>
          <p:cNvPr id="11" name="TextBox 10"/>
          <p:cNvSpPr txBox="1"/>
          <p:nvPr/>
        </p:nvSpPr>
        <p:spPr>
          <a:xfrm>
            <a:off x="5575147" y="1806166"/>
            <a:ext cx="5443461" cy="3477875"/>
          </a:xfrm>
          <a:prstGeom prst="rect">
            <a:avLst/>
          </a:prstGeom>
          <a:noFill/>
        </p:spPr>
        <p:txBody>
          <a:bodyPr wrap="square" rtlCol="0">
            <a:spAutoFit/>
          </a:bodyPr>
          <a:lstStyle/>
          <a:p>
            <a:r>
              <a:rPr lang="en-US" sz="2200" dirty="0">
                <a:solidFill>
                  <a:schemeClr val="accent1">
                    <a:lumMod val="50000"/>
                  </a:schemeClr>
                </a:solidFill>
              </a:rPr>
              <a:t>From May 2016 </a:t>
            </a:r>
            <a:r>
              <a:rPr lang="mr-IN" sz="2200" dirty="0">
                <a:solidFill>
                  <a:schemeClr val="accent1">
                    <a:lumMod val="50000"/>
                  </a:schemeClr>
                </a:solidFill>
              </a:rPr>
              <a:t>–</a:t>
            </a:r>
            <a:r>
              <a:rPr lang="en-US" sz="2200" dirty="0">
                <a:solidFill>
                  <a:schemeClr val="accent1">
                    <a:lumMod val="50000"/>
                  </a:schemeClr>
                </a:solidFill>
              </a:rPr>
              <a:t> August 2017 there were:</a:t>
            </a:r>
          </a:p>
          <a:p>
            <a:endParaRPr lang="en-US" sz="2200" dirty="0">
              <a:solidFill>
                <a:schemeClr val="accent1">
                  <a:lumMod val="50000"/>
                </a:schemeClr>
              </a:solidFill>
            </a:endParaRPr>
          </a:p>
          <a:p>
            <a:pPr marL="342900" indent="-342900">
              <a:buFont typeface="Arial" charset="0"/>
              <a:buChar char="•"/>
            </a:pPr>
            <a:r>
              <a:rPr lang="en-US" sz="2200" b="1" dirty="0">
                <a:solidFill>
                  <a:schemeClr val="accent1">
                    <a:lumMod val="50000"/>
                  </a:schemeClr>
                </a:solidFill>
              </a:rPr>
              <a:t>22</a:t>
            </a:r>
            <a:r>
              <a:rPr lang="en-US" sz="2200" dirty="0">
                <a:solidFill>
                  <a:schemeClr val="accent1">
                    <a:lumMod val="50000"/>
                  </a:schemeClr>
                </a:solidFill>
              </a:rPr>
              <a:t> Formal Task Force and Special Interest Group Meetings. </a:t>
            </a:r>
          </a:p>
          <a:p>
            <a:pPr marL="342900" indent="-342900">
              <a:buFont typeface="Arial" charset="0"/>
              <a:buChar char="•"/>
            </a:pPr>
            <a:r>
              <a:rPr lang="en-US" sz="2200" b="1" dirty="0">
                <a:solidFill>
                  <a:schemeClr val="accent1">
                    <a:lumMod val="50000"/>
                  </a:schemeClr>
                </a:solidFill>
              </a:rPr>
              <a:t>576</a:t>
            </a:r>
            <a:r>
              <a:rPr lang="en-US" sz="2200" dirty="0">
                <a:solidFill>
                  <a:schemeClr val="accent1">
                    <a:lumMod val="50000"/>
                  </a:schemeClr>
                </a:solidFill>
              </a:rPr>
              <a:t> attendees (excluding TF-CSIRT).</a:t>
            </a:r>
          </a:p>
          <a:p>
            <a:pPr marL="342900" indent="-342900">
              <a:buFont typeface="Arial" charset="0"/>
              <a:buChar char="•"/>
            </a:pPr>
            <a:r>
              <a:rPr lang="en-US" sz="2200" b="1" dirty="0">
                <a:solidFill>
                  <a:schemeClr val="accent1">
                    <a:lumMod val="50000"/>
                  </a:schemeClr>
                </a:solidFill>
              </a:rPr>
              <a:t>56</a:t>
            </a:r>
            <a:r>
              <a:rPr lang="en-US" sz="2200" dirty="0">
                <a:solidFill>
                  <a:schemeClr val="accent1">
                    <a:lumMod val="50000"/>
                  </a:schemeClr>
                </a:solidFill>
              </a:rPr>
              <a:t> attendees at a specially </a:t>
            </a:r>
            <a:r>
              <a:rPr lang="en-US" sz="2200" dirty="0" err="1">
                <a:solidFill>
                  <a:schemeClr val="accent1">
                    <a:lumMod val="50000"/>
                  </a:schemeClr>
                </a:solidFill>
              </a:rPr>
              <a:t>organised</a:t>
            </a:r>
            <a:r>
              <a:rPr lang="en-US" sz="2200" dirty="0">
                <a:solidFill>
                  <a:schemeClr val="accent1">
                    <a:lumMod val="50000"/>
                  </a:schemeClr>
                </a:solidFill>
              </a:rPr>
              <a:t> mobility day.</a:t>
            </a:r>
          </a:p>
          <a:p>
            <a:pPr marL="342900" indent="-342900">
              <a:buFont typeface="Arial" charset="0"/>
              <a:buChar char="•"/>
            </a:pPr>
            <a:r>
              <a:rPr lang="en-US" sz="2200" b="1" dirty="0">
                <a:solidFill>
                  <a:schemeClr val="accent1">
                    <a:lumMod val="50000"/>
                  </a:schemeClr>
                </a:solidFill>
              </a:rPr>
              <a:t>576</a:t>
            </a:r>
            <a:r>
              <a:rPr lang="en-US" sz="2200" dirty="0">
                <a:solidFill>
                  <a:schemeClr val="accent1">
                    <a:lumMod val="50000"/>
                  </a:schemeClr>
                </a:solidFill>
              </a:rPr>
              <a:t> additional attendees at </a:t>
            </a:r>
            <a:r>
              <a:rPr lang="en-US" sz="2200" b="1" dirty="0">
                <a:solidFill>
                  <a:schemeClr val="accent1">
                    <a:lumMod val="50000"/>
                  </a:schemeClr>
                </a:solidFill>
              </a:rPr>
              <a:t>4</a:t>
            </a:r>
            <a:r>
              <a:rPr lang="en-US" sz="2200" dirty="0">
                <a:solidFill>
                  <a:schemeClr val="accent1">
                    <a:lumMod val="50000"/>
                  </a:schemeClr>
                </a:solidFill>
              </a:rPr>
              <a:t> TF-CSIRT meetings.   </a:t>
            </a:r>
          </a:p>
          <a:p>
            <a:pPr marL="342900" indent="-342900">
              <a:buFont typeface="Arial" charset="0"/>
              <a:buChar char="•"/>
            </a:pPr>
            <a:endParaRPr lang="en-US" sz="2200" dirty="0">
              <a:solidFill>
                <a:schemeClr val="accent1">
                  <a:lumMod val="50000"/>
                </a:schemeClr>
              </a:solidFill>
            </a:endParaRPr>
          </a:p>
        </p:txBody>
      </p:sp>
      <p:sp>
        <p:nvSpPr>
          <p:cNvPr id="4" name="Title 3">
            <a:extLst>
              <a:ext uri="{FF2B5EF4-FFF2-40B4-BE49-F238E27FC236}">
                <a16:creationId xmlns:a16="http://schemas.microsoft.com/office/drawing/2014/main" id="{BD648D22-B946-2440-A866-66ED7E597483}"/>
              </a:ext>
            </a:extLst>
          </p:cNvPr>
          <p:cNvSpPr>
            <a:spLocks noGrp="1"/>
          </p:cNvSpPr>
          <p:nvPr>
            <p:ph type="title"/>
          </p:nvPr>
        </p:nvSpPr>
        <p:spPr/>
        <p:txBody>
          <a:bodyPr>
            <a:normAutofit fontScale="90000"/>
          </a:bodyPr>
          <a:lstStyle/>
          <a:p>
            <a:r>
              <a:rPr lang="en-US" b="1" dirty="0"/>
              <a:t>GÉANT Community </a:t>
            </a:r>
            <a:r>
              <a:rPr lang="en-US" b="1" dirty="0" err="1"/>
              <a:t>Programme</a:t>
            </a:r>
            <a:r>
              <a:rPr lang="en-US" b="1" dirty="0"/>
              <a:t> Portfolio</a:t>
            </a:r>
          </a:p>
        </p:txBody>
      </p:sp>
      <p:pic>
        <p:nvPicPr>
          <p:cNvPr id="7" name="Picture 6">
            <a:extLst>
              <a:ext uri="{FF2B5EF4-FFF2-40B4-BE49-F238E27FC236}">
                <a16:creationId xmlns:a16="http://schemas.microsoft.com/office/drawing/2014/main" id="{CE718F60-4419-284B-BCC3-0809918A93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881" y="1645451"/>
            <a:ext cx="4405791" cy="4534741"/>
          </a:xfrm>
          <a:prstGeom prst="rect">
            <a:avLst/>
          </a:prstGeom>
        </p:spPr>
      </p:pic>
    </p:spTree>
    <p:extLst>
      <p:ext uri="{BB962C8B-B14F-4D97-AF65-F5344CB8AC3E}">
        <p14:creationId xmlns:p14="http://schemas.microsoft.com/office/powerpoint/2010/main" val="3246890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b="1" dirty="0"/>
              <a:t>Community Ideas to Delivered Outputs </a:t>
            </a:r>
          </a:p>
        </p:txBody>
      </p:sp>
      <p:sp>
        <p:nvSpPr>
          <p:cNvPr id="4" name="Slide Number Placeholder 3"/>
          <p:cNvSpPr>
            <a:spLocks noGrp="1"/>
          </p:cNvSpPr>
          <p:nvPr>
            <p:ph type="sldNum" sz="quarter" idx="4"/>
          </p:nvPr>
        </p:nvSpPr>
        <p:spPr/>
        <p:txBody>
          <a:bodyPr/>
          <a:lstStyle/>
          <a:p>
            <a:pPr defTabSz="914377"/>
            <a:fld id="{99DB5B91-B4E4-4EE4-BE5C-3E09032CE5EC}" type="slidenum">
              <a:rPr lang="en-GB" smtClean="0"/>
              <a:pPr defTabSz="914377"/>
              <a:t>6</a:t>
            </a:fld>
            <a:endParaRPr lang="en-GB"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525" y="1899164"/>
            <a:ext cx="2339300" cy="1169650"/>
          </a:xfrm>
          <a:prstGeom prst="rect">
            <a:avLst/>
          </a:prstGeom>
        </p:spPr>
      </p:pic>
      <p:sp>
        <p:nvSpPr>
          <p:cNvPr id="9" name="TextBox 8"/>
          <p:cNvSpPr txBox="1"/>
          <p:nvPr/>
        </p:nvSpPr>
        <p:spPr>
          <a:xfrm flipH="1">
            <a:off x="3567389" y="1713186"/>
            <a:ext cx="7746373" cy="1785104"/>
          </a:xfrm>
          <a:prstGeom prst="rect">
            <a:avLst/>
          </a:prstGeom>
          <a:noFill/>
        </p:spPr>
        <p:txBody>
          <a:bodyPr wrap="square" rtlCol="0">
            <a:spAutoFit/>
          </a:bodyPr>
          <a:lstStyle/>
          <a:p>
            <a:r>
              <a:rPr lang="en-US" sz="2200" dirty="0">
                <a:solidFill>
                  <a:schemeClr val="accent1">
                    <a:lumMod val="50000"/>
                  </a:schemeClr>
                </a:solidFill>
              </a:rPr>
              <a:t>SIG-Greenhouse worked with </a:t>
            </a:r>
            <a:r>
              <a:rPr lang="en-US" sz="2200" dirty="0" err="1">
                <a:solidFill>
                  <a:schemeClr val="accent1">
                    <a:lumMod val="50000"/>
                  </a:schemeClr>
                </a:solidFill>
              </a:rPr>
              <a:t>NLnet</a:t>
            </a:r>
            <a:r>
              <a:rPr lang="en-US" sz="2200" dirty="0">
                <a:solidFill>
                  <a:schemeClr val="accent1">
                    <a:lumMod val="50000"/>
                  </a:schemeClr>
                </a:solidFill>
              </a:rPr>
              <a:t> to create the Commons Conservancy </a:t>
            </a:r>
            <a:r>
              <a:rPr lang="mr-IN" sz="2200" dirty="0">
                <a:solidFill>
                  <a:schemeClr val="accent1">
                    <a:lumMod val="50000"/>
                  </a:schemeClr>
                </a:solidFill>
              </a:rPr>
              <a:t>–</a:t>
            </a:r>
            <a:r>
              <a:rPr lang="en-US" sz="2200" dirty="0">
                <a:solidFill>
                  <a:schemeClr val="accent1">
                    <a:lumMod val="50000"/>
                  </a:schemeClr>
                </a:solidFill>
              </a:rPr>
              <a:t> a European software conservancy.  This has enabled the </a:t>
            </a:r>
            <a:r>
              <a:rPr lang="en-US" sz="2200" dirty="0" err="1">
                <a:solidFill>
                  <a:schemeClr val="accent1">
                    <a:lumMod val="50000"/>
                  </a:schemeClr>
                </a:solidFill>
              </a:rPr>
              <a:t>Filesender</a:t>
            </a:r>
            <a:r>
              <a:rPr lang="en-US" sz="2200" dirty="0">
                <a:solidFill>
                  <a:schemeClr val="accent1">
                    <a:lumMod val="50000"/>
                  </a:schemeClr>
                </a:solidFill>
              </a:rPr>
              <a:t> project (among others) to effectively receive funding and deliver a beta version of the </a:t>
            </a:r>
            <a:r>
              <a:rPr lang="en-US" sz="2200" dirty="0" err="1">
                <a:solidFill>
                  <a:schemeClr val="accent1">
                    <a:lumMod val="50000"/>
                  </a:schemeClr>
                </a:solidFill>
              </a:rPr>
              <a:t>Filesender</a:t>
            </a:r>
            <a:r>
              <a:rPr lang="en-US" sz="2200" dirty="0">
                <a:solidFill>
                  <a:schemeClr val="accent1">
                    <a:lumMod val="50000"/>
                  </a:schemeClr>
                </a:solidFill>
              </a:rPr>
              <a:t> 2.0 software.</a:t>
            </a:r>
          </a:p>
        </p:txBody>
      </p:sp>
      <p:sp>
        <p:nvSpPr>
          <p:cNvPr id="10" name="TextBox 9"/>
          <p:cNvSpPr txBox="1"/>
          <p:nvPr/>
        </p:nvSpPr>
        <p:spPr>
          <a:xfrm flipH="1">
            <a:off x="3567387" y="3957857"/>
            <a:ext cx="6679271" cy="2123658"/>
          </a:xfrm>
          <a:prstGeom prst="rect">
            <a:avLst/>
          </a:prstGeom>
          <a:noFill/>
        </p:spPr>
        <p:txBody>
          <a:bodyPr wrap="square" rtlCol="0">
            <a:spAutoFit/>
          </a:bodyPr>
          <a:lstStyle/>
          <a:p>
            <a:r>
              <a:rPr lang="nl-NL" sz="2200" dirty="0">
                <a:solidFill>
                  <a:schemeClr val="accent1">
                    <a:lumMod val="50000"/>
                  </a:schemeClr>
                </a:solidFill>
              </a:rPr>
              <a:t>The TF-CSIRT community </a:t>
            </a:r>
            <a:r>
              <a:rPr lang="nl-NL" sz="2200" dirty="0" err="1">
                <a:solidFill>
                  <a:schemeClr val="accent1">
                    <a:lumMod val="50000"/>
                  </a:schemeClr>
                </a:solidFill>
              </a:rPr>
              <a:t>defined</a:t>
            </a:r>
            <a:r>
              <a:rPr lang="nl-NL" sz="2200" dirty="0">
                <a:solidFill>
                  <a:schemeClr val="accent1">
                    <a:lumMod val="50000"/>
                  </a:schemeClr>
                </a:solidFill>
              </a:rPr>
              <a:t> </a:t>
            </a:r>
            <a:r>
              <a:rPr lang="nl-NL" sz="2200" dirty="0" err="1">
                <a:solidFill>
                  <a:schemeClr val="accent1">
                    <a:lumMod val="50000"/>
                  </a:schemeClr>
                </a:solidFill>
              </a:rPr>
              <a:t>and</a:t>
            </a:r>
            <a:r>
              <a:rPr lang="nl-NL" sz="2200" dirty="0">
                <a:solidFill>
                  <a:schemeClr val="accent1">
                    <a:lumMod val="50000"/>
                  </a:schemeClr>
                </a:solidFill>
              </a:rPr>
              <a:t> </a:t>
            </a:r>
            <a:r>
              <a:rPr lang="nl-NL" sz="2200" dirty="0" err="1">
                <a:solidFill>
                  <a:schemeClr val="accent1">
                    <a:lumMod val="50000"/>
                  </a:schemeClr>
                </a:solidFill>
              </a:rPr>
              <a:t>piloted</a:t>
            </a:r>
            <a:r>
              <a:rPr lang="nl-NL" sz="2200" dirty="0">
                <a:solidFill>
                  <a:schemeClr val="accent1">
                    <a:lumMod val="50000"/>
                  </a:schemeClr>
                </a:solidFill>
              </a:rPr>
              <a:t> a “response </a:t>
            </a:r>
            <a:r>
              <a:rPr lang="nl-NL" sz="2200" dirty="0" err="1">
                <a:solidFill>
                  <a:schemeClr val="accent1">
                    <a:lumMod val="50000"/>
                  </a:schemeClr>
                </a:solidFill>
              </a:rPr>
              <a:t>testing</a:t>
            </a:r>
            <a:r>
              <a:rPr lang="nl-NL" sz="2200" dirty="0">
                <a:solidFill>
                  <a:schemeClr val="accent1">
                    <a:lumMod val="50000"/>
                  </a:schemeClr>
                </a:solidFill>
              </a:rPr>
              <a:t>” tool </a:t>
            </a:r>
            <a:r>
              <a:rPr lang="nl-NL" sz="2200" dirty="0" err="1">
                <a:solidFill>
                  <a:schemeClr val="accent1">
                    <a:lumMod val="50000"/>
                  </a:schemeClr>
                </a:solidFill>
              </a:rPr>
              <a:t>to</a:t>
            </a:r>
            <a:r>
              <a:rPr lang="nl-NL" sz="2200" dirty="0">
                <a:solidFill>
                  <a:schemeClr val="accent1">
                    <a:lumMod val="50000"/>
                  </a:schemeClr>
                </a:solidFill>
              </a:rPr>
              <a:t> </a:t>
            </a:r>
            <a:r>
              <a:rPr lang="nl-NL" sz="2200" dirty="0" err="1">
                <a:solidFill>
                  <a:schemeClr val="accent1">
                    <a:lumMod val="50000"/>
                  </a:schemeClr>
                </a:solidFill>
              </a:rPr>
              <a:t>ensure</a:t>
            </a:r>
            <a:r>
              <a:rPr lang="nl-NL" sz="2200" dirty="0">
                <a:solidFill>
                  <a:schemeClr val="accent1">
                    <a:lumMod val="50000"/>
                  </a:schemeClr>
                </a:solidFill>
              </a:rPr>
              <a:t> security incident teams have up-to-date contact information </a:t>
            </a:r>
            <a:r>
              <a:rPr lang="nl-NL" sz="2200" dirty="0" err="1">
                <a:solidFill>
                  <a:schemeClr val="accent1">
                    <a:lumMod val="50000"/>
                  </a:schemeClr>
                </a:solidFill>
              </a:rPr>
              <a:t>and</a:t>
            </a:r>
            <a:r>
              <a:rPr lang="nl-NL" sz="2200" dirty="0">
                <a:solidFill>
                  <a:schemeClr val="accent1">
                    <a:lumMod val="50000"/>
                  </a:schemeClr>
                </a:solidFill>
              </a:rPr>
              <a:t> </a:t>
            </a:r>
            <a:r>
              <a:rPr lang="nl-NL" sz="2200" dirty="0" err="1">
                <a:solidFill>
                  <a:schemeClr val="accent1">
                    <a:lumMod val="50000"/>
                  </a:schemeClr>
                </a:solidFill>
              </a:rPr>
              <a:t>good</a:t>
            </a:r>
            <a:r>
              <a:rPr lang="nl-NL" sz="2200" dirty="0">
                <a:solidFill>
                  <a:schemeClr val="accent1">
                    <a:lumMod val="50000"/>
                  </a:schemeClr>
                </a:solidFill>
              </a:rPr>
              <a:t> incident response </a:t>
            </a:r>
            <a:r>
              <a:rPr lang="nl-NL" sz="2200" dirty="0" err="1">
                <a:solidFill>
                  <a:schemeClr val="accent1">
                    <a:lumMod val="50000"/>
                  </a:schemeClr>
                </a:solidFill>
              </a:rPr>
              <a:t>practice</a:t>
            </a:r>
            <a:r>
              <a:rPr lang="nl-NL" sz="2200" dirty="0">
                <a:solidFill>
                  <a:schemeClr val="accent1">
                    <a:lumMod val="50000"/>
                  </a:schemeClr>
                </a:solidFill>
              </a:rPr>
              <a:t>.  </a:t>
            </a:r>
            <a:r>
              <a:rPr lang="nl-NL" sz="2200" dirty="0" err="1">
                <a:solidFill>
                  <a:schemeClr val="accent1">
                    <a:lumMod val="50000"/>
                  </a:schemeClr>
                </a:solidFill>
              </a:rPr>
              <a:t>This</a:t>
            </a:r>
            <a:r>
              <a:rPr lang="nl-NL" sz="2200" dirty="0">
                <a:solidFill>
                  <a:schemeClr val="accent1">
                    <a:lumMod val="50000"/>
                  </a:schemeClr>
                </a:solidFill>
              </a:rPr>
              <a:t> is </a:t>
            </a:r>
            <a:r>
              <a:rPr lang="nl-NL" sz="2200" dirty="0" err="1">
                <a:solidFill>
                  <a:schemeClr val="accent1">
                    <a:lumMod val="50000"/>
                  </a:schemeClr>
                </a:solidFill>
              </a:rPr>
              <a:t>now</a:t>
            </a:r>
            <a:r>
              <a:rPr lang="nl-NL" sz="2200" dirty="0">
                <a:solidFill>
                  <a:schemeClr val="accent1">
                    <a:lumMod val="50000"/>
                  </a:schemeClr>
                </a:solidFill>
              </a:rPr>
              <a:t> </a:t>
            </a:r>
            <a:r>
              <a:rPr lang="nl-NL" sz="2200" dirty="0" err="1">
                <a:solidFill>
                  <a:schemeClr val="accent1">
                    <a:lumMod val="50000"/>
                  </a:schemeClr>
                </a:solidFill>
              </a:rPr>
              <a:t>an</a:t>
            </a:r>
            <a:r>
              <a:rPr lang="nl-NL" sz="2200" dirty="0">
                <a:solidFill>
                  <a:schemeClr val="accent1">
                    <a:lumMod val="50000"/>
                  </a:schemeClr>
                </a:solidFill>
              </a:rPr>
              <a:t> </a:t>
            </a:r>
            <a:r>
              <a:rPr lang="nl-NL" sz="2200" dirty="0" err="1">
                <a:solidFill>
                  <a:schemeClr val="accent1">
                    <a:lumMod val="50000"/>
                  </a:schemeClr>
                </a:solidFill>
              </a:rPr>
              <a:t>embedded</a:t>
            </a:r>
            <a:r>
              <a:rPr lang="nl-NL" sz="2200" dirty="0">
                <a:solidFill>
                  <a:schemeClr val="accent1">
                    <a:lumMod val="50000"/>
                  </a:schemeClr>
                </a:solidFill>
              </a:rPr>
              <a:t> part of </a:t>
            </a:r>
            <a:r>
              <a:rPr lang="nl-NL" sz="2200" dirty="0" err="1">
                <a:solidFill>
                  <a:schemeClr val="accent1">
                    <a:lumMod val="50000"/>
                  </a:schemeClr>
                </a:solidFill>
              </a:rPr>
              <a:t>the</a:t>
            </a:r>
            <a:r>
              <a:rPr lang="nl-NL" sz="2200" dirty="0">
                <a:solidFill>
                  <a:schemeClr val="accent1">
                    <a:lumMod val="50000"/>
                  </a:schemeClr>
                </a:solidFill>
              </a:rPr>
              <a:t> </a:t>
            </a:r>
            <a:r>
              <a:rPr lang="nl-NL" sz="2200" dirty="0" err="1">
                <a:solidFill>
                  <a:schemeClr val="accent1">
                    <a:lumMod val="50000"/>
                  </a:schemeClr>
                </a:solidFill>
              </a:rPr>
              <a:t>Trusted</a:t>
            </a:r>
            <a:r>
              <a:rPr lang="nl-NL" sz="2200" dirty="0">
                <a:solidFill>
                  <a:schemeClr val="accent1">
                    <a:lumMod val="50000"/>
                  </a:schemeClr>
                </a:solidFill>
              </a:rPr>
              <a:t> </a:t>
            </a:r>
            <a:r>
              <a:rPr lang="nl-NL" sz="2200" dirty="0" err="1">
                <a:solidFill>
                  <a:schemeClr val="accent1">
                    <a:lumMod val="50000"/>
                  </a:schemeClr>
                </a:solidFill>
              </a:rPr>
              <a:t>Introducer</a:t>
            </a:r>
            <a:r>
              <a:rPr lang="nl-NL" sz="2200" dirty="0">
                <a:solidFill>
                  <a:schemeClr val="accent1">
                    <a:lumMod val="50000"/>
                  </a:schemeClr>
                </a:solidFill>
              </a:rPr>
              <a:t> service; </a:t>
            </a:r>
            <a:r>
              <a:rPr lang="nl-NL" sz="2200" dirty="0" err="1">
                <a:solidFill>
                  <a:schemeClr val="accent1">
                    <a:lumMod val="50000"/>
                  </a:schemeClr>
                </a:solidFill>
              </a:rPr>
              <a:t>quality</a:t>
            </a:r>
            <a:r>
              <a:rPr lang="nl-NL" sz="2200" dirty="0">
                <a:solidFill>
                  <a:schemeClr val="accent1">
                    <a:lumMod val="50000"/>
                  </a:schemeClr>
                </a:solidFill>
              </a:rPr>
              <a:t> of data </a:t>
            </a:r>
            <a:r>
              <a:rPr lang="nl-NL" sz="2200" dirty="0" err="1">
                <a:solidFill>
                  <a:schemeClr val="accent1">
                    <a:lumMod val="50000"/>
                  </a:schemeClr>
                </a:solidFill>
              </a:rPr>
              <a:t>and</a:t>
            </a:r>
            <a:r>
              <a:rPr lang="nl-NL" sz="2200" dirty="0">
                <a:solidFill>
                  <a:schemeClr val="accent1">
                    <a:lumMod val="50000"/>
                  </a:schemeClr>
                </a:solidFill>
              </a:rPr>
              <a:t> response </a:t>
            </a:r>
            <a:r>
              <a:rPr lang="nl-NL" sz="2200" dirty="0" err="1">
                <a:solidFill>
                  <a:schemeClr val="accent1">
                    <a:lumMod val="50000"/>
                  </a:schemeClr>
                </a:solidFill>
              </a:rPr>
              <a:t>times</a:t>
            </a:r>
            <a:r>
              <a:rPr lang="nl-NL" sz="2200" dirty="0">
                <a:solidFill>
                  <a:schemeClr val="accent1">
                    <a:lumMod val="50000"/>
                  </a:schemeClr>
                </a:solidFill>
              </a:rPr>
              <a:t> have </a:t>
            </a:r>
            <a:r>
              <a:rPr lang="nl-NL" sz="2200" dirty="0" err="1">
                <a:solidFill>
                  <a:schemeClr val="accent1">
                    <a:lumMod val="50000"/>
                  </a:schemeClr>
                </a:solidFill>
              </a:rPr>
              <a:t>measurably</a:t>
            </a:r>
            <a:r>
              <a:rPr lang="nl-NL" sz="2200" dirty="0">
                <a:solidFill>
                  <a:schemeClr val="accent1">
                    <a:lumMod val="50000"/>
                  </a:schemeClr>
                </a:solidFill>
              </a:rPr>
              <a:t> </a:t>
            </a:r>
            <a:r>
              <a:rPr lang="nl-NL" sz="2200" dirty="0" err="1">
                <a:solidFill>
                  <a:schemeClr val="accent1">
                    <a:lumMod val="50000"/>
                  </a:schemeClr>
                </a:solidFill>
              </a:rPr>
              <a:t>improved</a:t>
            </a:r>
            <a:r>
              <a:rPr lang="nl-NL" sz="2200" dirty="0">
                <a:solidFill>
                  <a:schemeClr val="accent1">
                    <a:lumMod val="50000"/>
                  </a:schemeClr>
                </a:solidFill>
              </a:rPr>
              <a:t>. </a:t>
            </a:r>
            <a:endParaRPr lang="en-US" sz="2200" dirty="0">
              <a:solidFill>
                <a:schemeClr val="accent1">
                  <a:lumMod val="50000"/>
                </a:schemeClr>
              </a:solidFill>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969" y="4218767"/>
            <a:ext cx="3048000" cy="825500"/>
          </a:xfrm>
          <a:prstGeom prst="rect">
            <a:avLst/>
          </a:prstGeom>
        </p:spPr>
      </p:pic>
    </p:spTree>
    <p:extLst>
      <p:ext uri="{BB962C8B-B14F-4D97-AF65-F5344CB8AC3E}">
        <p14:creationId xmlns:p14="http://schemas.microsoft.com/office/powerpoint/2010/main" val="415589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b="1" dirty="0"/>
              <a:t>Community Ideas to Delivered Outputs </a:t>
            </a:r>
          </a:p>
        </p:txBody>
      </p:sp>
      <p:sp>
        <p:nvSpPr>
          <p:cNvPr id="4" name="Slide Number Placeholder 3"/>
          <p:cNvSpPr>
            <a:spLocks noGrp="1"/>
          </p:cNvSpPr>
          <p:nvPr>
            <p:ph type="sldNum" sz="quarter" idx="4"/>
          </p:nvPr>
        </p:nvSpPr>
        <p:spPr/>
        <p:txBody>
          <a:bodyPr/>
          <a:lstStyle/>
          <a:p>
            <a:pPr defTabSz="914377"/>
            <a:fld id="{99DB5B91-B4E4-4EE4-BE5C-3E09032CE5EC}" type="slidenum">
              <a:rPr lang="en-GB" smtClean="0"/>
              <a:pPr defTabSz="914377"/>
              <a:t>7</a:t>
            </a:fld>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007" y="1914254"/>
            <a:ext cx="2142991" cy="1061419"/>
          </a:xfrm>
          <a:prstGeom prst="rect">
            <a:avLst/>
          </a:prstGeom>
        </p:spPr>
      </p:pic>
      <p:sp>
        <p:nvSpPr>
          <p:cNvPr id="6" name="TextBox 5"/>
          <p:cNvSpPr txBox="1"/>
          <p:nvPr/>
        </p:nvSpPr>
        <p:spPr>
          <a:xfrm flipH="1">
            <a:off x="3567388" y="1713186"/>
            <a:ext cx="7028893" cy="1446550"/>
          </a:xfrm>
          <a:prstGeom prst="rect">
            <a:avLst/>
          </a:prstGeom>
          <a:noFill/>
        </p:spPr>
        <p:txBody>
          <a:bodyPr wrap="square" rtlCol="0">
            <a:spAutoFit/>
          </a:bodyPr>
          <a:lstStyle/>
          <a:p>
            <a:r>
              <a:rPr lang="nl-NL" sz="2200" dirty="0">
                <a:solidFill>
                  <a:schemeClr val="accent1">
                    <a:lumMod val="50000"/>
                  </a:schemeClr>
                </a:solidFill>
              </a:rPr>
              <a:t>TF-Storage </a:t>
            </a:r>
            <a:r>
              <a:rPr lang="nl-NL" sz="2200" dirty="0" err="1">
                <a:solidFill>
                  <a:schemeClr val="accent1">
                    <a:lumMod val="50000"/>
                  </a:schemeClr>
                </a:solidFill>
              </a:rPr>
              <a:t>provided</a:t>
            </a:r>
            <a:r>
              <a:rPr lang="nl-NL" sz="2200" dirty="0">
                <a:solidFill>
                  <a:schemeClr val="accent1">
                    <a:lumMod val="50000"/>
                  </a:schemeClr>
                </a:solidFill>
              </a:rPr>
              <a:t> </a:t>
            </a:r>
            <a:r>
              <a:rPr lang="nl-NL" sz="2200" dirty="0" err="1">
                <a:solidFill>
                  <a:schemeClr val="accent1">
                    <a:lumMod val="50000"/>
                  </a:schemeClr>
                </a:solidFill>
              </a:rPr>
              <a:t>the</a:t>
            </a:r>
            <a:r>
              <a:rPr lang="nl-NL" sz="2200" dirty="0">
                <a:solidFill>
                  <a:schemeClr val="accent1">
                    <a:lumMod val="50000"/>
                  </a:schemeClr>
                </a:solidFill>
              </a:rPr>
              <a:t> </a:t>
            </a:r>
            <a:r>
              <a:rPr lang="nl-NL" sz="2200" dirty="0" err="1">
                <a:solidFill>
                  <a:schemeClr val="accent1">
                    <a:lumMod val="50000"/>
                  </a:schemeClr>
                </a:solidFill>
              </a:rPr>
              <a:t>oversight</a:t>
            </a:r>
            <a:r>
              <a:rPr lang="nl-NL" sz="2200" dirty="0">
                <a:solidFill>
                  <a:schemeClr val="accent1">
                    <a:lumMod val="50000"/>
                  </a:schemeClr>
                </a:solidFill>
              </a:rPr>
              <a:t> </a:t>
            </a:r>
            <a:r>
              <a:rPr lang="nl-NL" sz="2200" dirty="0" err="1">
                <a:solidFill>
                  <a:schemeClr val="accent1">
                    <a:lumMod val="50000"/>
                  </a:schemeClr>
                </a:solidFill>
              </a:rPr>
              <a:t>for</a:t>
            </a:r>
            <a:r>
              <a:rPr lang="nl-NL" sz="2200" dirty="0">
                <a:solidFill>
                  <a:schemeClr val="accent1">
                    <a:lumMod val="50000"/>
                  </a:schemeClr>
                </a:solidFill>
              </a:rPr>
              <a:t> a </a:t>
            </a:r>
            <a:r>
              <a:rPr lang="nl-NL" sz="2200" dirty="0" err="1">
                <a:solidFill>
                  <a:schemeClr val="accent1">
                    <a:lumMod val="50000"/>
                  </a:schemeClr>
                </a:solidFill>
              </a:rPr>
              <a:t>favoured</a:t>
            </a:r>
            <a:r>
              <a:rPr lang="nl-NL" sz="2200" dirty="0">
                <a:solidFill>
                  <a:schemeClr val="accent1">
                    <a:lumMod val="50000"/>
                  </a:schemeClr>
                </a:solidFill>
              </a:rPr>
              <a:t> pricing agreement </a:t>
            </a:r>
            <a:r>
              <a:rPr lang="nl-NL" sz="2200" dirty="0" err="1">
                <a:solidFill>
                  <a:schemeClr val="accent1">
                    <a:lumMod val="50000"/>
                  </a:schemeClr>
                </a:solidFill>
              </a:rPr>
              <a:t>under</a:t>
            </a:r>
            <a:r>
              <a:rPr lang="nl-NL" sz="2200" dirty="0">
                <a:solidFill>
                  <a:schemeClr val="accent1">
                    <a:lumMod val="50000"/>
                  </a:schemeClr>
                </a:solidFill>
              </a:rPr>
              <a:t> </a:t>
            </a:r>
            <a:r>
              <a:rPr lang="nl-NL" sz="2200" dirty="0" err="1">
                <a:solidFill>
                  <a:schemeClr val="accent1">
                    <a:lumMod val="50000"/>
                  </a:schemeClr>
                </a:solidFill>
              </a:rPr>
              <a:t>which</a:t>
            </a:r>
            <a:r>
              <a:rPr lang="nl-NL" sz="2200" dirty="0">
                <a:solidFill>
                  <a:schemeClr val="accent1">
                    <a:lumMod val="50000"/>
                  </a:schemeClr>
                </a:solidFill>
              </a:rPr>
              <a:t> GÉANT </a:t>
            </a:r>
            <a:r>
              <a:rPr lang="nl-NL" sz="2200" dirty="0" err="1">
                <a:solidFill>
                  <a:schemeClr val="accent1">
                    <a:lumMod val="50000"/>
                  </a:schemeClr>
                </a:solidFill>
              </a:rPr>
              <a:t>national</a:t>
            </a:r>
            <a:r>
              <a:rPr lang="nl-NL" sz="2200" dirty="0">
                <a:solidFill>
                  <a:schemeClr val="accent1">
                    <a:lumMod val="50000"/>
                  </a:schemeClr>
                </a:solidFill>
              </a:rPr>
              <a:t> </a:t>
            </a:r>
            <a:r>
              <a:rPr lang="nl-NL" sz="2200" dirty="0" err="1">
                <a:solidFill>
                  <a:schemeClr val="accent1">
                    <a:lumMod val="50000"/>
                  </a:schemeClr>
                </a:solidFill>
              </a:rPr>
              <a:t>and</a:t>
            </a:r>
            <a:r>
              <a:rPr lang="nl-NL" sz="2200" dirty="0">
                <a:solidFill>
                  <a:schemeClr val="accent1">
                    <a:lumMod val="50000"/>
                  </a:schemeClr>
                </a:solidFill>
              </a:rPr>
              <a:t> </a:t>
            </a:r>
            <a:r>
              <a:rPr lang="nl-NL" sz="2200" dirty="0" err="1">
                <a:solidFill>
                  <a:schemeClr val="accent1">
                    <a:lumMod val="50000"/>
                  </a:schemeClr>
                </a:solidFill>
              </a:rPr>
              <a:t>international</a:t>
            </a:r>
            <a:r>
              <a:rPr lang="nl-NL" sz="2200" dirty="0">
                <a:solidFill>
                  <a:schemeClr val="accent1">
                    <a:lumMod val="50000"/>
                  </a:schemeClr>
                </a:solidFill>
              </a:rPr>
              <a:t> members </a:t>
            </a:r>
            <a:r>
              <a:rPr lang="nl-NL" sz="2200" dirty="0" err="1">
                <a:solidFill>
                  <a:schemeClr val="accent1">
                    <a:lumMod val="50000"/>
                  </a:schemeClr>
                </a:solidFill>
              </a:rPr>
              <a:t>and</a:t>
            </a:r>
            <a:r>
              <a:rPr lang="nl-NL" sz="2200" dirty="0">
                <a:solidFill>
                  <a:schemeClr val="accent1">
                    <a:lumMod val="50000"/>
                  </a:schemeClr>
                </a:solidFill>
              </a:rPr>
              <a:t> </a:t>
            </a:r>
            <a:r>
              <a:rPr lang="nl-NL" sz="2200" dirty="0" err="1">
                <a:solidFill>
                  <a:schemeClr val="accent1">
                    <a:lumMod val="50000"/>
                  </a:schemeClr>
                </a:solidFill>
              </a:rPr>
              <a:t>their</a:t>
            </a:r>
            <a:r>
              <a:rPr lang="nl-NL" sz="2200" dirty="0">
                <a:solidFill>
                  <a:schemeClr val="accent1">
                    <a:lumMod val="50000"/>
                  </a:schemeClr>
                </a:solidFill>
              </a:rPr>
              <a:t> users </a:t>
            </a:r>
            <a:r>
              <a:rPr lang="nl-NL" sz="2200" dirty="0" err="1">
                <a:solidFill>
                  <a:schemeClr val="accent1">
                    <a:lumMod val="50000"/>
                  </a:schemeClr>
                </a:solidFill>
              </a:rPr>
              <a:t>and</a:t>
            </a:r>
            <a:r>
              <a:rPr lang="nl-NL" sz="2200" dirty="0">
                <a:solidFill>
                  <a:schemeClr val="accent1">
                    <a:lumMod val="50000"/>
                  </a:schemeClr>
                </a:solidFill>
              </a:rPr>
              <a:t> members </a:t>
            </a:r>
            <a:r>
              <a:rPr lang="nl-NL" sz="2200" dirty="0" err="1">
                <a:solidFill>
                  <a:schemeClr val="accent1">
                    <a:lumMod val="50000"/>
                  </a:schemeClr>
                </a:solidFill>
              </a:rPr>
              <a:t>can</a:t>
            </a:r>
            <a:r>
              <a:rPr lang="nl-NL" sz="2200" dirty="0">
                <a:solidFill>
                  <a:schemeClr val="accent1">
                    <a:lumMod val="50000"/>
                  </a:schemeClr>
                </a:solidFill>
              </a:rPr>
              <a:t> </a:t>
            </a:r>
            <a:r>
              <a:rPr lang="nl-NL" sz="2200" dirty="0" err="1">
                <a:solidFill>
                  <a:schemeClr val="accent1">
                    <a:lumMod val="50000"/>
                  </a:schemeClr>
                </a:solidFill>
              </a:rPr>
              <a:t>purchase</a:t>
            </a:r>
            <a:r>
              <a:rPr lang="nl-NL" sz="2200" dirty="0">
                <a:solidFill>
                  <a:schemeClr val="accent1">
                    <a:lumMod val="50000"/>
                  </a:schemeClr>
                </a:solidFill>
              </a:rPr>
              <a:t> </a:t>
            </a:r>
            <a:r>
              <a:rPr lang="nl-NL" sz="2200" dirty="0" err="1">
                <a:solidFill>
                  <a:schemeClr val="accent1">
                    <a:lumMod val="50000"/>
                  </a:schemeClr>
                </a:solidFill>
              </a:rPr>
              <a:t>ownCloud</a:t>
            </a:r>
            <a:r>
              <a:rPr lang="nl-NL" sz="2200" dirty="0">
                <a:solidFill>
                  <a:schemeClr val="accent1">
                    <a:lumMod val="50000"/>
                  </a:schemeClr>
                </a:solidFill>
              </a:rPr>
              <a:t> *Enterprise Edition* </a:t>
            </a:r>
            <a:r>
              <a:rPr lang="nl-NL" sz="2200" dirty="0" err="1">
                <a:solidFill>
                  <a:schemeClr val="accent1">
                    <a:lumMod val="50000"/>
                  </a:schemeClr>
                </a:solidFill>
              </a:rPr>
              <a:t>licences</a:t>
            </a:r>
            <a:r>
              <a:rPr lang="nl-NL" sz="2200" dirty="0">
                <a:solidFill>
                  <a:schemeClr val="accent1">
                    <a:lumMod val="50000"/>
                  </a:schemeClr>
                </a:solidFill>
              </a:rPr>
              <a:t> at a discount. </a:t>
            </a:r>
            <a:endParaRPr lang="en-US" sz="2200" dirty="0">
              <a:solidFill>
                <a:schemeClr val="accent1">
                  <a:lumMod val="50000"/>
                </a:schemeClr>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2862" y="4024485"/>
            <a:ext cx="1027121" cy="1027121"/>
          </a:xfrm>
          <a:prstGeom prst="rect">
            <a:avLst/>
          </a:prstGeom>
        </p:spPr>
      </p:pic>
      <p:sp>
        <p:nvSpPr>
          <p:cNvPr id="9" name="TextBox 8"/>
          <p:cNvSpPr txBox="1"/>
          <p:nvPr/>
        </p:nvSpPr>
        <p:spPr>
          <a:xfrm flipH="1">
            <a:off x="3567387" y="3853033"/>
            <a:ext cx="7028893" cy="1785104"/>
          </a:xfrm>
          <a:prstGeom prst="rect">
            <a:avLst/>
          </a:prstGeom>
          <a:noFill/>
        </p:spPr>
        <p:txBody>
          <a:bodyPr wrap="square" rtlCol="0">
            <a:spAutoFit/>
          </a:bodyPr>
          <a:lstStyle/>
          <a:p>
            <a:r>
              <a:rPr lang="nl-NL" sz="2200" dirty="0">
                <a:solidFill>
                  <a:schemeClr val="accent1">
                    <a:lumMod val="50000"/>
                  </a:schemeClr>
                </a:solidFill>
              </a:rPr>
              <a:t>SIG-Marcomms </a:t>
            </a:r>
            <a:r>
              <a:rPr lang="nl-NL" sz="2200" dirty="0" err="1">
                <a:solidFill>
                  <a:schemeClr val="accent1">
                    <a:lumMod val="50000"/>
                  </a:schemeClr>
                </a:solidFill>
              </a:rPr>
              <a:t>and</a:t>
            </a:r>
            <a:r>
              <a:rPr lang="nl-NL" sz="2200" dirty="0">
                <a:solidFill>
                  <a:schemeClr val="accent1">
                    <a:lumMod val="50000"/>
                  </a:schemeClr>
                </a:solidFill>
              </a:rPr>
              <a:t> SIG-NOC </a:t>
            </a:r>
            <a:r>
              <a:rPr lang="nl-NL" sz="2200" dirty="0" err="1">
                <a:solidFill>
                  <a:schemeClr val="accent1">
                    <a:lumMod val="50000"/>
                  </a:schemeClr>
                </a:solidFill>
              </a:rPr>
              <a:t>provided</a:t>
            </a:r>
            <a:r>
              <a:rPr lang="nl-NL" sz="2200" dirty="0">
                <a:solidFill>
                  <a:schemeClr val="accent1">
                    <a:lumMod val="50000"/>
                  </a:schemeClr>
                </a:solidFill>
              </a:rPr>
              <a:t> training </a:t>
            </a:r>
            <a:r>
              <a:rPr lang="nl-NL" sz="2200" dirty="0" err="1">
                <a:solidFill>
                  <a:schemeClr val="accent1">
                    <a:lumMod val="50000"/>
                  </a:schemeClr>
                </a:solidFill>
              </a:rPr>
              <a:t>and</a:t>
            </a:r>
            <a:r>
              <a:rPr lang="nl-NL" sz="2200" dirty="0">
                <a:solidFill>
                  <a:schemeClr val="accent1">
                    <a:lumMod val="50000"/>
                  </a:schemeClr>
                </a:solidFill>
              </a:rPr>
              <a:t> training </a:t>
            </a:r>
            <a:r>
              <a:rPr lang="nl-NL" sz="2200" dirty="0" err="1">
                <a:solidFill>
                  <a:schemeClr val="accent1">
                    <a:lumMod val="50000"/>
                  </a:schemeClr>
                </a:solidFill>
              </a:rPr>
              <a:t>materials</a:t>
            </a:r>
            <a:r>
              <a:rPr lang="nl-NL" sz="2200" dirty="0">
                <a:solidFill>
                  <a:schemeClr val="accent1">
                    <a:lumMod val="50000"/>
                  </a:schemeClr>
                </a:solidFill>
              </a:rPr>
              <a:t> </a:t>
            </a:r>
            <a:r>
              <a:rPr lang="nl-NL" sz="2200" dirty="0" err="1">
                <a:solidFill>
                  <a:schemeClr val="accent1">
                    <a:lumMod val="50000"/>
                  </a:schemeClr>
                </a:solidFill>
              </a:rPr>
              <a:t>for</a:t>
            </a:r>
            <a:r>
              <a:rPr lang="nl-NL" sz="2200" dirty="0">
                <a:solidFill>
                  <a:schemeClr val="accent1">
                    <a:lumMod val="50000"/>
                  </a:schemeClr>
                </a:solidFill>
              </a:rPr>
              <a:t> </a:t>
            </a:r>
            <a:r>
              <a:rPr lang="nl-NL" sz="2200" dirty="0" err="1">
                <a:solidFill>
                  <a:schemeClr val="accent1">
                    <a:lumMod val="50000"/>
                  </a:schemeClr>
                </a:solidFill>
              </a:rPr>
              <a:t>the</a:t>
            </a:r>
            <a:r>
              <a:rPr lang="nl-NL" sz="2200" dirty="0">
                <a:solidFill>
                  <a:schemeClr val="accent1">
                    <a:lumMod val="50000"/>
                  </a:schemeClr>
                </a:solidFill>
              </a:rPr>
              <a:t> community: training on blogging </a:t>
            </a:r>
            <a:r>
              <a:rPr lang="nl-NL" sz="2200" dirty="0" err="1">
                <a:solidFill>
                  <a:schemeClr val="accent1">
                    <a:lumMod val="50000"/>
                  </a:schemeClr>
                </a:solidFill>
              </a:rPr>
              <a:t>and</a:t>
            </a:r>
            <a:r>
              <a:rPr lang="nl-NL" sz="2200" dirty="0">
                <a:solidFill>
                  <a:schemeClr val="accent1">
                    <a:lumMod val="50000"/>
                  </a:schemeClr>
                </a:solidFill>
              </a:rPr>
              <a:t> online </a:t>
            </a:r>
            <a:r>
              <a:rPr lang="nl-NL" sz="2200" dirty="0" err="1">
                <a:solidFill>
                  <a:schemeClr val="accent1">
                    <a:lumMod val="50000"/>
                  </a:schemeClr>
                </a:solidFill>
              </a:rPr>
              <a:t>communication</a:t>
            </a:r>
            <a:r>
              <a:rPr lang="nl-NL" sz="2200" dirty="0">
                <a:solidFill>
                  <a:schemeClr val="accent1">
                    <a:lumMod val="50000"/>
                  </a:schemeClr>
                </a:solidFill>
              </a:rPr>
              <a:t> </a:t>
            </a:r>
            <a:r>
              <a:rPr lang="nl-NL" sz="2200" dirty="0" err="1">
                <a:solidFill>
                  <a:schemeClr val="accent1">
                    <a:lumMod val="50000"/>
                  </a:schemeClr>
                </a:solidFill>
              </a:rPr>
              <a:t>from</a:t>
            </a:r>
            <a:r>
              <a:rPr lang="nl-NL" sz="2200" dirty="0">
                <a:solidFill>
                  <a:schemeClr val="accent1">
                    <a:lumMod val="50000"/>
                  </a:schemeClr>
                </a:solidFill>
              </a:rPr>
              <a:t> </a:t>
            </a:r>
            <a:r>
              <a:rPr lang="nl-NL" sz="2200" dirty="0" err="1">
                <a:solidFill>
                  <a:schemeClr val="accent1">
                    <a:lumMod val="50000"/>
                  </a:schemeClr>
                </a:solidFill>
              </a:rPr>
              <a:t>the</a:t>
            </a:r>
            <a:r>
              <a:rPr lang="nl-NL" sz="2200" dirty="0">
                <a:solidFill>
                  <a:schemeClr val="accent1">
                    <a:lumMod val="50000"/>
                  </a:schemeClr>
                </a:solidFill>
              </a:rPr>
              <a:t> Marcomms </a:t>
            </a:r>
            <a:r>
              <a:rPr lang="nl-NL" sz="2200" dirty="0" err="1">
                <a:solidFill>
                  <a:schemeClr val="accent1">
                    <a:lumMod val="50000"/>
                  </a:schemeClr>
                </a:solidFill>
              </a:rPr>
              <a:t>group</a:t>
            </a:r>
            <a:r>
              <a:rPr lang="nl-NL" sz="2200" dirty="0">
                <a:solidFill>
                  <a:schemeClr val="accent1">
                    <a:lumMod val="50000"/>
                  </a:schemeClr>
                </a:solidFill>
              </a:rPr>
              <a:t> </a:t>
            </a:r>
            <a:r>
              <a:rPr lang="nl-NL" sz="2200" dirty="0" err="1">
                <a:solidFill>
                  <a:schemeClr val="accent1">
                    <a:lumMod val="50000"/>
                  </a:schemeClr>
                </a:solidFill>
              </a:rPr>
              <a:t>and</a:t>
            </a:r>
            <a:r>
              <a:rPr lang="nl-NL" sz="2200" dirty="0">
                <a:solidFill>
                  <a:schemeClr val="accent1">
                    <a:lumMod val="50000"/>
                  </a:schemeClr>
                </a:solidFill>
              </a:rPr>
              <a:t> a business case </a:t>
            </a:r>
            <a:r>
              <a:rPr lang="nl-NL" sz="2200" dirty="0" err="1">
                <a:solidFill>
                  <a:schemeClr val="accent1">
                    <a:lumMod val="50000"/>
                  </a:schemeClr>
                </a:solidFill>
              </a:rPr>
              <a:t>and</a:t>
            </a:r>
            <a:r>
              <a:rPr lang="nl-NL" sz="2200" dirty="0">
                <a:solidFill>
                  <a:schemeClr val="accent1">
                    <a:lumMod val="50000"/>
                  </a:schemeClr>
                </a:solidFill>
              </a:rPr>
              <a:t> plan </a:t>
            </a:r>
            <a:r>
              <a:rPr lang="nl-NL" sz="2200" dirty="0" err="1">
                <a:solidFill>
                  <a:schemeClr val="accent1">
                    <a:lumMod val="50000"/>
                  </a:schemeClr>
                </a:solidFill>
              </a:rPr>
              <a:t>for</a:t>
            </a:r>
            <a:r>
              <a:rPr lang="nl-NL" sz="2200" dirty="0">
                <a:solidFill>
                  <a:schemeClr val="accent1">
                    <a:lumMod val="50000"/>
                  </a:schemeClr>
                </a:solidFill>
              </a:rPr>
              <a:t> </a:t>
            </a:r>
            <a:r>
              <a:rPr lang="nl-NL" sz="2200" dirty="0" err="1">
                <a:solidFill>
                  <a:schemeClr val="accent1">
                    <a:lumMod val="50000"/>
                  </a:schemeClr>
                </a:solidFill>
              </a:rPr>
              <a:t>developing</a:t>
            </a:r>
            <a:r>
              <a:rPr lang="nl-NL" sz="2200" dirty="0">
                <a:solidFill>
                  <a:schemeClr val="accent1">
                    <a:lumMod val="50000"/>
                  </a:schemeClr>
                </a:solidFill>
              </a:rPr>
              <a:t> training </a:t>
            </a:r>
            <a:r>
              <a:rPr lang="nl-NL" sz="2200" dirty="0" err="1">
                <a:solidFill>
                  <a:schemeClr val="accent1">
                    <a:lumMod val="50000"/>
                  </a:schemeClr>
                </a:solidFill>
              </a:rPr>
              <a:t>for</a:t>
            </a:r>
            <a:r>
              <a:rPr lang="nl-NL" sz="2200" dirty="0">
                <a:solidFill>
                  <a:schemeClr val="accent1">
                    <a:lumMod val="50000"/>
                  </a:schemeClr>
                </a:solidFill>
              </a:rPr>
              <a:t> NOC professionals </a:t>
            </a:r>
            <a:r>
              <a:rPr lang="nl-NL" sz="2200" dirty="0" err="1">
                <a:solidFill>
                  <a:schemeClr val="accent1">
                    <a:lumMod val="50000"/>
                  </a:schemeClr>
                </a:solidFill>
              </a:rPr>
              <a:t>from</a:t>
            </a:r>
            <a:r>
              <a:rPr lang="nl-NL" sz="2200" dirty="0">
                <a:solidFill>
                  <a:schemeClr val="accent1">
                    <a:lumMod val="50000"/>
                  </a:schemeClr>
                </a:solidFill>
              </a:rPr>
              <a:t> SIG-NOC. </a:t>
            </a:r>
            <a:endParaRPr lang="en-US" sz="2200" dirty="0">
              <a:solidFill>
                <a:schemeClr val="accent1">
                  <a:lumMod val="50000"/>
                </a:schemeClr>
              </a:solidFill>
            </a:endParaRPr>
          </a:p>
        </p:txBody>
      </p:sp>
    </p:spTree>
    <p:extLst>
      <p:ext uri="{BB962C8B-B14F-4D97-AF65-F5344CB8AC3E}">
        <p14:creationId xmlns:p14="http://schemas.microsoft.com/office/powerpoint/2010/main" val="3133170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b="1" dirty="0"/>
              <a:t>Meeting Community Needs: Enhancing Security Portfolio</a:t>
            </a:r>
          </a:p>
        </p:txBody>
      </p:sp>
      <p:sp>
        <p:nvSpPr>
          <p:cNvPr id="4" name="Slide Number Placeholder 3"/>
          <p:cNvSpPr>
            <a:spLocks noGrp="1"/>
          </p:cNvSpPr>
          <p:nvPr>
            <p:ph type="sldNum" sz="quarter" idx="4"/>
          </p:nvPr>
        </p:nvSpPr>
        <p:spPr/>
        <p:txBody>
          <a:bodyPr/>
          <a:lstStyle/>
          <a:p>
            <a:pPr defTabSz="914377"/>
            <a:fld id="{99DB5B91-B4E4-4EE4-BE5C-3E09032CE5EC}" type="slidenum">
              <a:rPr lang="en-GB" smtClean="0"/>
              <a:pPr defTabSz="914377"/>
              <a:t>8</a:t>
            </a:fld>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021" y="3262621"/>
            <a:ext cx="1102465" cy="1102465"/>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9204" y="1559095"/>
            <a:ext cx="1303362" cy="1120892"/>
          </a:xfrm>
          <a:prstGeom prst="rect">
            <a:avLst/>
          </a:prstGeom>
        </p:spPr>
      </p:pic>
      <p:sp>
        <p:nvSpPr>
          <p:cNvPr id="11" name="TextBox 10"/>
          <p:cNvSpPr txBox="1"/>
          <p:nvPr/>
        </p:nvSpPr>
        <p:spPr>
          <a:xfrm>
            <a:off x="2681201" y="2739812"/>
            <a:ext cx="1199367" cy="738664"/>
          </a:xfrm>
          <a:prstGeom prst="rect">
            <a:avLst/>
          </a:prstGeom>
          <a:noFill/>
        </p:spPr>
        <p:txBody>
          <a:bodyPr wrap="none" rtlCol="0">
            <a:spAutoFit/>
          </a:bodyPr>
          <a:lstStyle/>
          <a:p>
            <a:r>
              <a:rPr lang="en-US" sz="2400" b="1" dirty="0">
                <a:solidFill>
                  <a:schemeClr val="accent1">
                    <a:lumMod val="50000"/>
                  </a:schemeClr>
                </a:solidFill>
              </a:rPr>
              <a:t>SIG-ISM</a:t>
            </a:r>
          </a:p>
          <a:p>
            <a:endParaRPr lang="en-US" b="1" dirty="0">
              <a:solidFill>
                <a:schemeClr val="accent1">
                  <a:lumMod val="50000"/>
                </a:schemeClr>
              </a:solidFill>
            </a:endParaRPr>
          </a:p>
        </p:txBody>
      </p:sp>
      <p:sp>
        <p:nvSpPr>
          <p:cNvPr id="14" name="TextBox 13"/>
          <p:cNvSpPr txBox="1"/>
          <p:nvPr/>
        </p:nvSpPr>
        <p:spPr>
          <a:xfrm>
            <a:off x="2536129" y="3390866"/>
            <a:ext cx="1489510" cy="830997"/>
          </a:xfrm>
          <a:prstGeom prst="rect">
            <a:avLst/>
          </a:prstGeom>
          <a:noFill/>
        </p:spPr>
        <p:txBody>
          <a:bodyPr wrap="none" rtlCol="0">
            <a:spAutoFit/>
          </a:bodyPr>
          <a:lstStyle/>
          <a:p>
            <a:pPr algn="ctr"/>
            <a:r>
              <a:rPr lang="en-US" sz="2400" b="1" dirty="0">
                <a:solidFill>
                  <a:schemeClr val="accent1">
                    <a:lumMod val="50000"/>
                  </a:schemeClr>
                </a:solidFill>
              </a:rPr>
              <a:t>CLAW </a:t>
            </a:r>
            <a:br>
              <a:rPr lang="en-US" sz="2400" b="1" dirty="0">
                <a:solidFill>
                  <a:schemeClr val="accent1">
                    <a:lumMod val="50000"/>
                  </a:schemeClr>
                </a:solidFill>
              </a:rPr>
            </a:br>
            <a:r>
              <a:rPr lang="en-US" sz="2400" b="1" dirty="0">
                <a:solidFill>
                  <a:schemeClr val="accent1">
                    <a:lumMod val="50000"/>
                  </a:schemeClr>
                </a:solidFill>
              </a:rPr>
              <a:t>Workshop</a:t>
            </a:r>
          </a:p>
        </p:txBody>
      </p:sp>
      <p:sp>
        <p:nvSpPr>
          <p:cNvPr id="15" name="TextBox 14"/>
          <p:cNvSpPr txBox="1"/>
          <p:nvPr/>
        </p:nvSpPr>
        <p:spPr>
          <a:xfrm>
            <a:off x="2239830" y="4274219"/>
            <a:ext cx="2082108" cy="830997"/>
          </a:xfrm>
          <a:prstGeom prst="rect">
            <a:avLst/>
          </a:prstGeom>
          <a:noFill/>
        </p:spPr>
        <p:txBody>
          <a:bodyPr wrap="none" rtlCol="0">
            <a:spAutoFit/>
          </a:bodyPr>
          <a:lstStyle/>
          <a:p>
            <a:pPr algn="ctr"/>
            <a:r>
              <a:rPr lang="en-US" sz="2400" b="1" dirty="0">
                <a:solidFill>
                  <a:schemeClr val="accent1">
                    <a:lumMod val="50000"/>
                  </a:schemeClr>
                </a:solidFill>
              </a:rPr>
              <a:t>CEO Forum </a:t>
            </a:r>
          </a:p>
          <a:p>
            <a:pPr algn="ctr"/>
            <a:r>
              <a:rPr lang="en-US" sz="2400" b="1" dirty="0">
                <a:solidFill>
                  <a:schemeClr val="accent1">
                    <a:lumMod val="50000"/>
                  </a:schemeClr>
                </a:solidFill>
              </a:rPr>
              <a:t>Security Group</a:t>
            </a:r>
          </a:p>
        </p:txBody>
      </p: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15088" y="5310359"/>
            <a:ext cx="2331592" cy="631473"/>
          </a:xfrm>
          <a:prstGeom prst="rect">
            <a:avLst/>
          </a:prstGeom>
        </p:spPr>
      </p:pic>
      <p:sp>
        <p:nvSpPr>
          <p:cNvPr id="17" name="TextBox 16"/>
          <p:cNvSpPr txBox="1"/>
          <p:nvPr/>
        </p:nvSpPr>
        <p:spPr>
          <a:xfrm>
            <a:off x="6115225" y="1851921"/>
            <a:ext cx="4490588" cy="646331"/>
          </a:xfrm>
          <a:prstGeom prst="rect">
            <a:avLst/>
          </a:prstGeom>
          <a:noFill/>
        </p:spPr>
        <p:txBody>
          <a:bodyPr wrap="none" rtlCol="0">
            <a:spAutoFit/>
          </a:bodyPr>
          <a:lstStyle/>
          <a:p>
            <a:r>
              <a:rPr lang="en-US" dirty="0">
                <a:solidFill>
                  <a:schemeClr val="accent1">
                    <a:lumMod val="50000"/>
                  </a:schemeClr>
                </a:solidFill>
              </a:rPr>
              <a:t>Wise Information Sharing for </a:t>
            </a:r>
            <a:r>
              <a:rPr lang="en-US" dirty="0" err="1">
                <a:solidFill>
                  <a:schemeClr val="accent1">
                    <a:lumMod val="50000"/>
                  </a:schemeClr>
                </a:solidFill>
              </a:rPr>
              <a:t>eInfrastructures</a:t>
            </a:r>
            <a:r>
              <a:rPr lang="en-US" dirty="0">
                <a:solidFill>
                  <a:schemeClr val="accent1">
                    <a:lumMod val="50000"/>
                  </a:schemeClr>
                </a:solidFill>
              </a:rPr>
              <a:t> </a:t>
            </a:r>
          </a:p>
          <a:p>
            <a:r>
              <a:rPr lang="en-US" dirty="0">
                <a:solidFill>
                  <a:schemeClr val="accent1">
                    <a:lumMod val="50000"/>
                  </a:schemeClr>
                </a:solidFill>
              </a:rPr>
              <a:t>Group formed </a:t>
            </a:r>
            <a:r>
              <a:rPr lang="mr-IN" dirty="0">
                <a:solidFill>
                  <a:schemeClr val="accent1">
                    <a:lumMod val="50000"/>
                  </a:schemeClr>
                </a:solidFill>
              </a:rPr>
              <a:t>–</a:t>
            </a:r>
            <a:r>
              <a:rPr lang="en-US" dirty="0">
                <a:solidFill>
                  <a:schemeClr val="accent1">
                    <a:lumMod val="50000"/>
                  </a:schemeClr>
                </a:solidFill>
              </a:rPr>
              <a:t> SCIv2 framework released</a:t>
            </a:r>
          </a:p>
        </p:txBody>
      </p:sp>
      <p:sp>
        <p:nvSpPr>
          <p:cNvPr id="18" name="TextBox 17"/>
          <p:cNvSpPr txBox="1"/>
          <p:nvPr/>
        </p:nvSpPr>
        <p:spPr>
          <a:xfrm>
            <a:off x="6115225" y="2765119"/>
            <a:ext cx="4315027" cy="646331"/>
          </a:xfrm>
          <a:prstGeom prst="rect">
            <a:avLst/>
          </a:prstGeom>
          <a:noFill/>
        </p:spPr>
        <p:txBody>
          <a:bodyPr wrap="none" rtlCol="0">
            <a:spAutoFit/>
          </a:bodyPr>
          <a:lstStyle/>
          <a:p>
            <a:pPr algn="ctr"/>
            <a:r>
              <a:rPr lang="nl-NL" dirty="0">
                <a:solidFill>
                  <a:schemeClr val="accent1">
                    <a:lumMod val="50000"/>
                  </a:schemeClr>
                </a:solidFill>
              </a:rPr>
              <a:t>SIG-ISM White Papers on Risk Management </a:t>
            </a:r>
          </a:p>
          <a:p>
            <a:pPr algn="ctr"/>
            <a:r>
              <a:rPr lang="nl-NL" dirty="0" err="1">
                <a:solidFill>
                  <a:schemeClr val="accent1">
                    <a:lumMod val="50000"/>
                  </a:schemeClr>
                </a:solidFill>
              </a:rPr>
              <a:t>and</a:t>
            </a:r>
            <a:r>
              <a:rPr lang="nl-NL" dirty="0">
                <a:solidFill>
                  <a:schemeClr val="accent1">
                    <a:lumMod val="50000"/>
                  </a:schemeClr>
                </a:solidFill>
              </a:rPr>
              <a:t> Security Management</a:t>
            </a:r>
            <a:endParaRPr lang="en-US" dirty="0">
              <a:solidFill>
                <a:schemeClr val="accent1">
                  <a:lumMod val="50000"/>
                </a:schemeClr>
              </a:solidFill>
            </a:endParaRPr>
          </a:p>
        </p:txBody>
      </p:sp>
      <p:sp>
        <p:nvSpPr>
          <p:cNvPr id="19" name="TextBox 18"/>
          <p:cNvSpPr txBox="1"/>
          <p:nvPr/>
        </p:nvSpPr>
        <p:spPr>
          <a:xfrm>
            <a:off x="6288934" y="3575534"/>
            <a:ext cx="3967625" cy="369332"/>
          </a:xfrm>
          <a:prstGeom prst="rect">
            <a:avLst/>
          </a:prstGeom>
          <a:noFill/>
        </p:spPr>
        <p:txBody>
          <a:bodyPr wrap="none" rtlCol="0">
            <a:spAutoFit/>
          </a:bodyPr>
          <a:lstStyle/>
          <a:p>
            <a:pPr algn="ctr"/>
            <a:r>
              <a:rPr lang="nl-NL" dirty="0">
                <a:solidFill>
                  <a:schemeClr val="accent1">
                    <a:lumMod val="50000"/>
                  </a:schemeClr>
                </a:solidFill>
              </a:rPr>
              <a:t>Crisis Management </a:t>
            </a:r>
            <a:r>
              <a:rPr lang="nl-NL" dirty="0" err="1">
                <a:solidFill>
                  <a:schemeClr val="accent1">
                    <a:lumMod val="50000"/>
                  </a:schemeClr>
                </a:solidFill>
              </a:rPr>
              <a:t>Exercise</a:t>
            </a:r>
            <a:r>
              <a:rPr lang="nl-NL" dirty="0">
                <a:solidFill>
                  <a:schemeClr val="accent1">
                    <a:lumMod val="50000"/>
                  </a:schemeClr>
                </a:solidFill>
              </a:rPr>
              <a:t> </a:t>
            </a:r>
            <a:r>
              <a:rPr lang="nl-NL" dirty="0" err="1">
                <a:solidFill>
                  <a:schemeClr val="accent1">
                    <a:lumMod val="50000"/>
                  </a:schemeClr>
                </a:solidFill>
              </a:rPr>
              <a:t>for</a:t>
            </a:r>
            <a:r>
              <a:rPr lang="nl-NL" dirty="0">
                <a:solidFill>
                  <a:schemeClr val="accent1">
                    <a:lumMod val="50000"/>
                  </a:schemeClr>
                </a:solidFill>
              </a:rPr>
              <a:t> </a:t>
            </a:r>
            <a:r>
              <a:rPr lang="nl-NL" dirty="0" err="1">
                <a:solidFill>
                  <a:schemeClr val="accent1">
                    <a:lumMod val="50000"/>
                  </a:schemeClr>
                </a:solidFill>
              </a:rPr>
              <a:t>NRENs</a:t>
            </a:r>
            <a:r>
              <a:rPr lang="nl-NL" dirty="0">
                <a:solidFill>
                  <a:schemeClr val="accent1">
                    <a:lumMod val="50000"/>
                  </a:schemeClr>
                </a:solidFill>
              </a:rPr>
              <a:t> </a:t>
            </a:r>
            <a:endParaRPr lang="en-US" dirty="0">
              <a:solidFill>
                <a:schemeClr val="accent1">
                  <a:lumMod val="50000"/>
                </a:schemeClr>
              </a:solidFill>
            </a:endParaRPr>
          </a:p>
        </p:txBody>
      </p:sp>
      <p:sp>
        <p:nvSpPr>
          <p:cNvPr id="20" name="TextBox 19"/>
          <p:cNvSpPr txBox="1"/>
          <p:nvPr/>
        </p:nvSpPr>
        <p:spPr>
          <a:xfrm>
            <a:off x="6505055" y="4389759"/>
            <a:ext cx="3886513" cy="646331"/>
          </a:xfrm>
          <a:prstGeom prst="rect">
            <a:avLst/>
          </a:prstGeom>
          <a:noFill/>
        </p:spPr>
        <p:txBody>
          <a:bodyPr wrap="none" rtlCol="0">
            <a:spAutoFit/>
          </a:bodyPr>
          <a:lstStyle/>
          <a:p>
            <a:pPr algn="ctr"/>
            <a:r>
              <a:rPr lang="nl-NL" dirty="0" err="1">
                <a:solidFill>
                  <a:schemeClr val="accent1">
                    <a:lumMod val="50000"/>
                  </a:schemeClr>
                </a:solidFill>
              </a:rPr>
              <a:t>Contributing</a:t>
            </a:r>
            <a:r>
              <a:rPr lang="nl-NL" dirty="0">
                <a:solidFill>
                  <a:schemeClr val="accent1">
                    <a:lumMod val="50000"/>
                  </a:schemeClr>
                </a:solidFill>
              </a:rPr>
              <a:t> </a:t>
            </a:r>
            <a:r>
              <a:rPr lang="nl-NL" dirty="0" err="1">
                <a:solidFill>
                  <a:schemeClr val="accent1">
                    <a:lumMod val="50000"/>
                  </a:schemeClr>
                </a:solidFill>
              </a:rPr>
              <a:t>to</a:t>
            </a:r>
            <a:r>
              <a:rPr lang="nl-NL" dirty="0">
                <a:solidFill>
                  <a:schemeClr val="accent1">
                    <a:lumMod val="50000"/>
                  </a:schemeClr>
                </a:solidFill>
              </a:rPr>
              <a:t> </a:t>
            </a:r>
            <a:r>
              <a:rPr lang="nl-NL" dirty="0" err="1">
                <a:solidFill>
                  <a:schemeClr val="accent1">
                    <a:lumMod val="50000"/>
                  </a:schemeClr>
                </a:solidFill>
              </a:rPr>
              <a:t>group</a:t>
            </a:r>
            <a:r>
              <a:rPr lang="nl-NL" dirty="0">
                <a:solidFill>
                  <a:schemeClr val="accent1">
                    <a:lumMod val="50000"/>
                  </a:schemeClr>
                </a:solidFill>
              </a:rPr>
              <a:t> </a:t>
            </a:r>
            <a:r>
              <a:rPr lang="nl-NL" dirty="0" err="1">
                <a:solidFill>
                  <a:schemeClr val="accent1">
                    <a:lumMod val="50000"/>
                  </a:schemeClr>
                </a:solidFill>
              </a:rPr>
              <a:t>fostering</a:t>
            </a:r>
            <a:r>
              <a:rPr lang="nl-NL" dirty="0">
                <a:solidFill>
                  <a:schemeClr val="accent1">
                    <a:lumMod val="50000"/>
                  </a:schemeClr>
                </a:solidFill>
              </a:rPr>
              <a:t> trust at </a:t>
            </a:r>
          </a:p>
          <a:p>
            <a:pPr algn="ctr"/>
            <a:r>
              <a:rPr lang="nl-NL" dirty="0">
                <a:solidFill>
                  <a:schemeClr val="accent1">
                    <a:lumMod val="50000"/>
                  </a:schemeClr>
                </a:solidFill>
              </a:rPr>
              <a:t>CISO level in </a:t>
            </a:r>
            <a:r>
              <a:rPr lang="nl-NL" dirty="0" err="1">
                <a:solidFill>
                  <a:schemeClr val="accent1">
                    <a:lumMod val="50000"/>
                  </a:schemeClr>
                </a:solidFill>
              </a:rPr>
              <a:t>NRENs</a:t>
            </a:r>
            <a:endParaRPr lang="en-US" dirty="0">
              <a:solidFill>
                <a:schemeClr val="accent1">
                  <a:lumMod val="50000"/>
                </a:schemeClr>
              </a:solidFill>
            </a:endParaRPr>
          </a:p>
        </p:txBody>
      </p:sp>
      <p:sp>
        <p:nvSpPr>
          <p:cNvPr id="21" name="TextBox 20"/>
          <p:cNvSpPr txBox="1"/>
          <p:nvPr/>
        </p:nvSpPr>
        <p:spPr>
          <a:xfrm>
            <a:off x="6279423" y="5326514"/>
            <a:ext cx="4337790" cy="646331"/>
          </a:xfrm>
          <a:prstGeom prst="rect">
            <a:avLst/>
          </a:prstGeom>
          <a:noFill/>
        </p:spPr>
        <p:txBody>
          <a:bodyPr wrap="none" rtlCol="0">
            <a:spAutoFit/>
          </a:bodyPr>
          <a:lstStyle/>
          <a:p>
            <a:pPr algn="ctr"/>
            <a:r>
              <a:rPr lang="nl-NL" dirty="0">
                <a:solidFill>
                  <a:schemeClr val="accent1">
                    <a:lumMod val="50000"/>
                  </a:schemeClr>
                </a:solidFill>
              </a:rPr>
              <a:t>New TF-CSIRT </a:t>
            </a:r>
            <a:r>
              <a:rPr lang="nl-NL" dirty="0" err="1">
                <a:solidFill>
                  <a:schemeClr val="accent1">
                    <a:lumMod val="50000"/>
                  </a:schemeClr>
                </a:solidFill>
              </a:rPr>
              <a:t>Strategy</a:t>
            </a:r>
            <a:r>
              <a:rPr lang="nl-NL" dirty="0">
                <a:solidFill>
                  <a:schemeClr val="accent1">
                    <a:lumMod val="50000"/>
                  </a:schemeClr>
                </a:solidFill>
              </a:rPr>
              <a:t> </a:t>
            </a:r>
            <a:r>
              <a:rPr lang="nl-NL" dirty="0" err="1">
                <a:solidFill>
                  <a:schemeClr val="accent1">
                    <a:lumMod val="50000"/>
                  </a:schemeClr>
                </a:solidFill>
              </a:rPr>
              <a:t>to</a:t>
            </a:r>
            <a:r>
              <a:rPr lang="nl-NL" dirty="0">
                <a:solidFill>
                  <a:schemeClr val="accent1">
                    <a:lumMod val="50000"/>
                  </a:schemeClr>
                </a:solidFill>
              </a:rPr>
              <a:t> support </a:t>
            </a:r>
            <a:r>
              <a:rPr lang="nl-NL" dirty="0" err="1">
                <a:solidFill>
                  <a:schemeClr val="accent1">
                    <a:lumMod val="50000"/>
                  </a:schemeClr>
                </a:solidFill>
              </a:rPr>
              <a:t>continued</a:t>
            </a:r>
            <a:endParaRPr lang="nl-NL" dirty="0">
              <a:solidFill>
                <a:schemeClr val="accent1">
                  <a:lumMod val="50000"/>
                </a:schemeClr>
              </a:solidFill>
            </a:endParaRPr>
          </a:p>
          <a:p>
            <a:pPr algn="ctr"/>
            <a:r>
              <a:rPr lang="nl-NL" dirty="0" err="1">
                <a:solidFill>
                  <a:schemeClr val="accent1">
                    <a:lumMod val="50000"/>
                  </a:schemeClr>
                </a:solidFill>
              </a:rPr>
              <a:t>growth</a:t>
            </a:r>
            <a:r>
              <a:rPr lang="nl-NL" dirty="0">
                <a:solidFill>
                  <a:schemeClr val="accent1">
                    <a:lumMod val="50000"/>
                  </a:schemeClr>
                </a:solidFill>
              </a:rPr>
              <a:t> in </a:t>
            </a:r>
            <a:r>
              <a:rPr lang="nl-NL" dirty="0" err="1">
                <a:solidFill>
                  <a:schemeClr val="accent1">
                    <a:lumMod val="50000"/>
                  </a:schemeClr>
                </a:solidFill>
              </a:rPr>
              <a:t>group</a:t>
            </a:r>
            <a:r>
              <a:rPr lang="nl-NL" dirty="0">
                <a:solidFill>
                  <a:schemeClr val="accent1">
                    <a:lumMod val="50000"/>
                  </a:schemeClr>
                </a:solidFill>
              </a:rPr>
              <a:t> </a:t>
            </a:r>
            <a:r>
              <a:rPr lang="nl-NL" dirty="0" err="1">
                <a:solidFill>
                  <a:schemeClr val="accent1">
                    <a:lumMod val="50000"/>
                  </a:schemeClr>
                </a:solidFill>
              </a:rPr>
              <a:t>and</a:t>
            </a:r>
            <a:r>
              <a:rPr lang="nl-NL" dirty="0">
                <a:solidFill>
                  <a:schemeClr val="accent1">
                    <a:lumMod val="50000"/>
                  </a:schemeClr>
                </a:solidFill>
              </a:rPr>
              <a:t> services</a:t>
            </a:r>
            <a:endParaRPr lang="en-US" dirty="0">
              <a:solidFill>
                <a:schemeClr val="accent1">
                  <a:lumMod val="50000"/>
                </a:schemeClr>
              </a:solidFill>
            </a:endParaRPr>
          </a:p>
        </p:txBody>
      </p:sp>
      <p:cxnSp>
        <p:nvCxnSpPr>
          <p:cNvPr id="23" name="Straight Arrow Connector 22"/>
          <p:cNvCxnSpPr>
            <a:cxnSpLocks/>
          </p:cNvCxnSpPr>
          <p:nvPr/>
        </p:nvCxnSpPr>
        <p:spPr>
          <a:xfrm>
            <a:off x="4446680" y="2175086"/>
            <a:ext cx="1526779" cy="0"/>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cxnSpLocks/>
          </p:cNvCxnSpPr>
          <p:nvPr/>
        </p:nvCxnSpPr>
        <p:spPr>
          <a:xfrm>
            <a:off x="4612341" y="3060028"/>
            <a:ext cx="1343036" cy="0"/>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cxnSpLocks/>
          </p:cNvCxnSpPr>
          <p:nvPr/>
        </p:nvCxnSpPr>
        <p:spPr>
          <a:xfrm>
            <a:off x="4612341" y="3806365"/>
            <a:ext cx="1361118" cy="0"/>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cxnSpLocks/>
          </p:cNvCxnSpPr>
          <p:nvPr/>
        </p:nvCxnSpPr>
        <p:spPr>
          <a:xfrm>
            <a:off x="4612341" y="4689718"/>
            <a:ext cx="1482519" cy="0"/>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cxnSpLocks/>
          </p:cNvCxnSpPr>
          <p:nvPr/>
        </p:nvCxnSpPr>
        <p:spPr>
          <a:xfrm>
            <a:off x="4612341" y="5649679"/>
            <a:ext cx="1447558" cy="0"/>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7834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r="478"/>
          <a:stretch/>
        </p:blipFill>
        <p:spPr>
          <a:xfrm>
            <a:off x="2635537" y="2355742"/>
            <a:ext cx="2187159" cy="4149030"/>
          </a:xfrm>
          <a:prstGeom prst="rect">
            <a:avLst/>
          </a:prstGeom>
        </p:spPr>
      </p:pic>
      <p:sp>
        <p:nvSpPr>
          <p:cNvPr id="3" name="Title 2"/>
          <p:cNvSpPr>
            <a:spLocks noGrp="1"/>
          </p:cNvSpPr>
          <p:nvPr>
            <p:ph type="title"/>
          </p:nvPr>
        </p:nvSpPr>
        <p:spPr/>
        <p:txBody>
          <a:bodyPr>
            <a:normAutofit fontScale="90000"/>
          </a:bodyPr>
          <a:lstStyle/>
          <a:p>
            <a:r>
              <a:rPr lang="en-US" b="1" dirty="0"/>
              <a:t>Focus on Improving Communication</a:t>
            </a:r>
          </a:p>
        </p:txBody>
      </p:sp>
      <p:sp>
        <p:nvSpPr>
          <p:cNvPr id="4" name="Slide Number Placeholder 3"/>
          <p:cNvSpPr>
            <a:spLocks noGrp="1"/>
          </p:cNvSpPr>
          <p:nvPr>
            <p:ph type="sldNum" sz="quarter" idx="4"/>
          </p:nvPr>
        </p:nvSpPr>
        <p:spPr/>
        <p:txBody>
          <a:bodyPr/>
          <a:lstStyle/>
          <a:p>
            <a:pPr defTabSz="914377"/>
            <a:fld id="{99DB5B91-B4E4-4EE4-BE5C-3E09032CE5EC}" type="slidenum">
              <a:rPr lang="en-GB" smtClean="0"/>
              <a:pPr defTabSz="914377"/>
              <a:t>9</a:t>
            </a:fld>
            <a:endParaRPr lang="en-GB"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67602" y="1463944"/>
            <a:ext cx="2256725" cy="3506806"/>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23043" y="2571771"/>
            <a:ext cx="2044559" cy="3619582"/>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40853" y="1386454"/>
            <a:ext cx="2597688" cy="3854878"/>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236" y="1339960"/>
            <a:ext cx="2706490" cy="4502902"/>
          </a:xfrm>
          <a:prstGeom prst="rect">
            <a:avLst/>
          </a:prstGeom>
        </p:spPr>
      </p:pic>
    </p:spTree>
    <p:extLst>
      <p:ext uri="{BB962C8B-B14F-4D97-AF65-F5344CB8AC3E}">
        <p14:creationId xmlns:p14="http://schemas.microsoft.com/office/powerpoint/2010/main" val="17329740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18449</TotalTime>
  <Words>1063</Words>
  <Application>Microsoft Macintosh PowerPoint</Application>
  <PresentationFormat>Widescreen</PresentationFormat>
  <Paragraphs>148</Paragraphs>
  <Slides>15</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Mangal</vt:lpstr>
      <vt:lpstr>Tahoma</vt:lpstr>
      <vt:lpstr>Wingdings</vt:lpstr>
      <vt:lpstr>Office Theme</vt:lpstr>
      <vt:lpstr>PowerPoint Presentation</vt:lpstr>
      <vt:lpstr>GÉANT Community Programme</vt:lpstr>
      <vt:lpstr> Objectives for Task Forces and Special Interest Groups  </vt:lpstr>
      <vt:lpstr>Why are we Different?</vt:lpstr>
      <vt:lpstr>GÉANT Community Programme Portfolio</vt:lpstr>
      <vt:lpstr>Community Ideas to Delivered Outputs </vt:lpstr>
      <vt:lpstr>Community Ideas to Delivered Outputs </vt:lpstr>
      <vt:lpstr>Meeting Community Needs: Enhancing Security Portfolio</vt:lpstr>
      <vt:lpstr>Focus on Improving Communication</vt:lpstr>
      <vt:lpstr>Do you have ideas for us?</vt:lpstr>
      <vt:lpstr>PowerPoint Presentation</vt:lpstr>
      <vt:lpstr>Communication activities to date  </vt:lpstr>
      <vt:lpstr>GÉANT Community web pages: new design, new lay out</vt:lpstr>
      <vt:lpstr>Ad-hoc communication support</vt:lpstr>
      <vt:lpstr>More communication? Different communication?</vt:lpstr>
    </vt:vector>
  </TitlesOfParts>
  <Company>DANTE Ltd</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Nicole Harris</cp:lastModifiedBy>
  <cp:revision>1128</cp:revision>
  <dcterms:created xsi:type="dcterms:W3CDTF">2017-02-13T12:05:27Z</dcterms:created>
  <dcterms:modified xsi:type="dcterms:W3CDTF">2018-03-13T17:43:03Z</dcterms:modified>
</cp:coreProperties>
</file>