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375" r:id="rId3"/>
    <p:sldId id="374" r:id="rId4"/>
    <p:sldId id="372" r:id="rId5"/>
    <p:sldId id="365" r:id="rId6"/>
    <p:sldId id="268" r:id="rId7"/>
    <p:sldId id="366" r:id="rId8"/>
    <p:sldId id="376" r:id="rId9"/>
    <p:sldId id="378" r:id="rId10"/>
    <p:sldId id="370" r:id="rId11"/>
    <p:sldId id="371" r:id="rId12"/>
    <p:sldId id="369" r:id="rId13"/>
    <p:sldId id="367" r:id="rId14"/>
    <p:sldId id="373" r:id="rId15"/>
    <p:sldId id="368" r:id="rId16"/>
    <p:sldId id="37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5081"/>
    <a:srgbClr val="99BDCB"/>
    <a:srgbClr val="4C7F94"/>
    <a:srgbClr val="C7DBE3"/>
    <a:srgbClr val="9E1F63"/>
    <a:srgbClr val="D2D6EA"/>
    <a:srgbClr val="8A94C8"/>
    <a:srgbClr val="717EBD"/>
    <a:srgbClr val="ACB3D8"/>
    <a:srgbClr val="BEC4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28" autoAdjust="0"/>
    <p:restoredTop sz="76288" autoAdjust="0"/>
  </p:normalViewPr>
  <p:slideViewPr>
    <p:cSldViewPr snapToGrid="0">
      <p:cViewPr varScale="1">
        <p:scale>
          <a:sx n="76" d="100"/>
          <a:sy n="76" d="100"/>
        </p:scale>
        <p:origin x="854" y="67"/>
      </p:cViewPr>
      <p:guideLst/>
    </p:cSldViewPr>
  </p:slideViewPr>
  <p:notesTextViewPr>
    <p:cViewPr>
      <p:scale>
        <a:sx n="3" d="2"/>
        <a:sy n="3" d="2"/>
      </p:scale>
      <p:origin x="0" y="0"/>
    </p:cViewPr>
  </p:notesTextViewPr>
  <p:notesViewPr>
    <p:cSldViewPr snapToGrid="0">
      <p:cViewPr varScale="1">
        <p:scale>
          <a:sx n="87" d="100"/>
          <a:sy n="87" d="100"/>
        </p:scale>
        <p:origin x="378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7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6F5CB1A4-0FB1-4DF7-9CCA-FE98AECF8319}"/>
    <pc:docChg chg="delSld modSld">
      <pc:chgData name="" userId="" providerId="" clId="Web-{6F5CB1A4-0FB1-4DF7-9CCA-FE98AECF8319}" dt="2018-02-16T10:33:20.376" v="23"/>
      <pc:docMkLst>
        <pc:docMk/>
      </pc:docMkLst>
      <pc:sldChg chg="modSp">
        <pc:chgData name="" userId="" providerId="" clId="Web-{6F5CB1A4-0FB1-4DF7-9CCA-FE98AECF8319}" dt="2018-02-16T10:33:20.376" v="23"/>
        <pc:sldMkLst>
          <pc:docMk/>
          <pc:sldMk cId="3179814455" sldId="336"/>
        </pc:sldMkLst>
        <pc:spChg chg="mod">
          <ac:chgData name="" userId="" providerId="" clId="Web-{6F5CB1A4-0FB1-4DF7-9CCA-FE98AECF8319}" dt="2018-02-16T10:33:20.376" v="23"/>
          <ac:spMkLst>
            <pc:docMk/>
            <pc:sldMk cId="3179814455" sldId="336"/>
            <ac:spMk id="9" creationId="{00000000-0000-0000-0000-000000000000}"/>
          </ac:spMkLst>
        </pc:spChg>
      </pc:sldChg>
      <pc:sldChg chg="del">
        <pc:chgData name="" userId="" providerId="" clId="Web-{6F5CB1A4-0FB1-4DF7-9CCA-FE98AECF8319}" dt="2018-02-16T10:32:58.281" v="10"/>
        <pc:sldMkLst>
          <pc:docMk/>
          <pc:sldMk cId="3609555358" sldId="355"/>
        </pc:sldMkLst>
      </pc:sldChg>
    </pc:docChg>
  </pc:docChgLst>
  <pc:docChgLst>
    <pc:chgData clId="Web-{409742EC-8FF7-4E8D-963D-F1EA761D3B1B}"/>
    <pc:docChg chg="modSld">
      <pc:chgData name="" userId="" providerId="" clId="Web-{409742EC-8FF7-4E8D-963D-F1EA761D3B1B}" dt="2018-03-05T13:02:03.854" v="0"/>
      <pc:docMkLst>
        <pc:docMk/>
      </pc:docMkLst>
      <pc:sldChg chg="delSp">
        <pc:chgData name="" userId="" providerId="" clId="Web-{409742EC-8FF7-4E8D-963D-F1EA761D3B1B}" dt="2018-03-05T13:02:03.854" v="0"/>
        <pc:sldMkLst>
          <pc:docMk/>
          <pc:sldMk cId="1240566471" sldId="281"/>
        </pc:sldMkLst>
        <pc:picChg chg="del">
          <ac:chgData name="" userId="" providerId="" clId="Web-{409742EC-8FF7-4E8D-963D-F1EA761D3B1B}" dt="2018-03-05T13:02:03.854" v="0"/>
          <ac:picMkLst>
            <pc:docMk/>
            <pc:sldMk cId="1240566471" sldId="281"/>
            <ac:picMk id="5" creationId="{00000000-0000-0000-0000-000000000000}"/>
          </ac:picMkLst>
        </pc:picChg>
      </pc:sldChg>
    </pc:docChg>
  </pc:docChgLst>
  <pc:docChgLst>
    <pc:chgData clId="Web-{7D3F8D6A-2A29-443C-8E35-7C3918016484}"/>
    <pc:docChg chg="modSld">
      <pc:chgData name="" userId="" providerId="" clId="Web-{7D3F8D6A-2A29-443C-8E35-7C3918016484}" dt="2018-03-02T09:59:59.011" v="31"/>
      <pc:docMkLst>
        <pc:docMk/>
      </pc:docMkLst>
      <pc:sldChg chg="addSp delSp modSp">
        <pc:chgData name="" userId="" providerId="" clId="Web-{7D3F8D6A-2A29-443C-8E35-7C3918016484}" dt="2018-03-02T09:59:59.011" v="30"/>
        <pc:sldMkLst>
          <pc:docMk/>
          <pc:sldMk cId="3986541638" sldId="339"/>
        </pc:sldMkLst>
        <pc:spChg chg="mod">
          <ac:chgData name="" userId="" providerId="" clId="Web-{7D3F8D6A-2A29-443C-8E35-7C3918016484}" dt="2018-03-02T09:59:59.011" v="30"/>
          <ac:spMkLst>
            <pc:docMk/>
            <pc:sldMk cId="3986541638" sldId="339"/>
            <ac:spMk id="3" creationId="{00000000-0000-0000-0000-000000000000}"/>
          </ac:spMkLst>
        </pc:spChg>
        <pc:picChg chg="add mod ord">
          <ac:chgData name="" userId="" providerId="" clId="Web-{7D3F8D6A-2A29-443C-8E35-7C3918016484}" dt="2018-03-02T09:59:49.886" v="25"/>
          <ac:picMkLst>
            <pc:docMk/>
            <pc:sldMk cId="3986541638" sldId="339"/>
            <ac:picMk id="2" creationId="{FADAA26C-EB0B-4185-B8FD-5BEAC3569AAD}"/>
          </ac:picMkLst>
        </pc:picChg>
        <pc:picChg chg="del">
          <ac:chgData name="" userId="" providerId="" clId="Web-{7D3F8D6A-2A29-443C-8E35-7C3918016484}" dt="2018-03-02T09:59:10.649" v="14"/>
          <ac:picMkLst>
            <pc:docMk/>
            <pc:sldMk cId="3986541638" sldId="339"/>
            <ac:picMk id="14" creationId="{00000000-0000-0000-0000-000000000000}"/>
          </ac:picMkLst>
        </pc:picChg>
      </pc:sldChg>
      <pc:sldChg chg="addSp delSp modSp">
        <pc:chgData name="" userId="" providerId="" clId="Web-{7D3F8D6A-2A29-443C-8E35-7C3918016484}" dt="2018-03-02T09:57:35.144" v="13"/>
        <pc:sldMkLst>
          <pc:docMk/>
          <pc:sldMk cId="3152635065" sldId="340"/>
        </pc:sldMkLst>
        <pc:spChg chg="mod">
          <ac:chgData name="" userId="" providerId="" clId="Web-{7D3F8D6A-2A29-443C-8E35-7C3918016484}" dt="2018-03-02T09:57:25.425" v="9"/>
          <ac:spMkLst>
            <pc:docMk/>
            <pc:sldMk cId="3152635065" sldId="340"/>
            <ac:spMk id="25" creationId="{00000000-0000-0000-0000-000000000000}"/>
          </ac:spMkLst>
        </pc:spChg>
        <pc:picChg chg="add mod">
          <ac:chgData name="" userId="" providerId="" clId="Web-{7D3F8D6A-2A29-443C-8E35-7C3918016484}" dt="2018-03-02T09:57:35.144" v="13"/>
          <ac:picMkLst>
            <pc:docMk/>
            <pc:sldMk cId="3152635065" sldId="340"/>
            <ac:picMk id="2" creationId="{59ED65D7-6A44-4DA9-9C36-A9D8A2078549}"/>
          </ac:picMkLst>
        </pc:picChg>
        <pc:picChg chg="del">
          <ac:chgData name="" userId="" providerId="" clId="Web-{7D3F8D6A-2A29-443C-8E35-7C3918016484}" dt="2018-03-02T09:57:26.347" v="10"/>
          <ac:picMkLst>
            <pc:docMk/>
            <pc:sldMk cId="3152635065" sldId="340"/>
            <ac:picMk id="4" creationId="{F2F0B44B-DD6F-4793-952E-F2B6AC76E5CE}"/>
          </ac:picMkLst>
        </pc:picChg>
      </pc:sldChg>
    </pc:docChg>
  </pc:docChgLst>
  <pc:docChgLst>
    <pc:chgData clId="Web-{18F3081E-13FA-41B2-8FBD-4A961CF626DB}"/>
    <pc:docChg chg="modSld">
      <pc:chgData name="" userId="" providerId="" clId="Web-{18F3081E-13FA-41B2-8FBD-4A961CF626DB}" dt="2018-03-08T09:52:38.471" v="4"/>
      <pc:docMkLst>
        <pc:docMk/>
      </pc:docMkLst>
      <pc:sldChg chg="addSp modSp">
        <pc:chgData name="" userId="" providerId="" clId="Web-{18F3081E-13FA-41B2-8FBD-4A961CF626DB}" dt="2018-03-08T09:52:38.471" v="4"/>
        <pc:sldMkLst>
          <pc:docMk/>
          <pc:sldMk cId="4033411104" sldId="262"/>
        </pc:sldMkLst>
        <pc:picChg chg="mod">
          <ac:chgData name="" userId="" providerId="" clId="Web-{18F3081E-13FA-41B2-8FBD-4A961CF626DB}" dt="2018-03-08T09:52:38.471" v="4"/>
          <ac:picMkLst>
            <pc:docMk/>
            <pc:sldMk cId="4033411104" sldId="262"/>
            <ac:picMk id="2" creationId="{00000000-0000-0000-0000-000000000000}"/>
          </ac:picMkLst>
        </pc:picChg>
        <pc:picChg chg="add mod">
          <ac:chgData name="" userId="" providerId="" clId="Web-{18F3081E-13FA-41B2-8FBD-4A961CF626DB}" dt="2018-03-08T09:52:33.612" v="3"/>
          <ac:picMkLst>
            <pc:docMk/>
            <pc:sldMk cId="4033411104" sldId="262"/>
            <ac:picMk id="28" creationId="{A9099F36-9867-4564-884A-346D27D08D7E}"/>
          </ac:picMkLst>
        </pc:picChg>
      </pc:sldChg>
    </pc:docChg>
  </pc:docChgLst>
  <pc:docChgLst>
    <pc:chgData clId="Web-{6E8763A7-6D9E-4566-ABF0-2EABEA87CE14}"/>
    <pc:docChg chg="modSld">
      <pc:chgData name="" userId="" providerId="" clId="Web-{6E8763A7-6D9E-4566-ABF0-2EABEA87CE14}" dt="2018-02-16T10:31:33.830" v="4"/>
      <pc:docMkLst>
        <pc:docMk/>
      </pc:docMkLst>
      <pc:sldChg chg="modSp">
        <pc:chgData name="" userId="" providerId="" clId="Web-{6E8763A7-6D9E-4566-ABF0-2EABEA87CE14}" dt="2018-02-16T10:31:29.486" v="3"/>
        <pc:sldMkLst>
          <pc:docMk/>
          <pc:sldMk cId="3609555358" sldId="355"/>
        </pc:sldMkLst>
        <pc:spChg chg="mod">
          <ac:chgData name="" userId="" providerId="" clId="Web-{6E8763A7-6D9E-4566-ABF0-2EABEA87CE14}" dt="2018-02-16T10:31:29.486" v="3"/>
          <ac:spMkLst>
            <pc:docMk/>
            <pc:sldMk cId="3609555358" sldId="355"/>
            <ac:spMk id="5" creationId="{00000000-0000-0000-0000-000000000000}"/>
          </ac:spMkLst>
        </pc:spChg>
      </pc:sldChg>
    </pc:docChg>
  </pc:docChgLst>
  <pc:docChgLst>
    <pc:chgData clId="Web-{FA2E7C4F-B001-4C42-B1F0-8B70A6E95D6C}"/>
    <pc:docChg chg="modSld">
      <pc:chgData name="" userId="" providerId="" clId="Web-{FA2E7C4F-B001-4C42-B1F0-8B70A6E95D6C}" dt="2018-03-05T13:05:50.792" v="26"/>
      <pc:docMkLst>
        <pc:docMk/>
      </pc:docMkLst>
      <pc:sldChg chg="addSp delSp modSp">
        <pc:chgData name="" userId="" providerId="" clId="Web-{FA2E7C4F-B001-4C42-B1F0-8B70A6E95D6C}" dt="2018-03-05T13:05:50.792" v="26"/>
        <pc:sldMkLst>
          <pc:docMk/>
          <pc:sldMk cId="1240566471" sldId="281"/>
        </pc:sldMkLst>
        <pc:spChg chg="add mod">
          <ac:chgData name="" userId="" providerId="" clId="Web-{FA2E7C4F-B001-4C42-B1F0-8B70A6E95D6C}" dt="2018-03-05T13:05:35.542" v="22"/>
          <ac:spMkLst>
            <pc:docMk/>
            <pc:sldMk cId="1240566471" sldId="281"/>
            <ac:spMk id="13" creationId="{0454ADE8-4415-4682-8F59-FA4EB48E4C86}"/>
          </ac:spMkLst>
        </pc:spChg>
        <pc:spChg chg="add mod">
          <ac:chgData name="" userId="" providerId="" clId="Web-{FA2E7C4F-B001-4C42-B1F0-8B70A6E95D6C}" dt="2018-03-05T13:05:50.792" v="26"/>
          <ac:spMkLst>
            <pc:docMk/>
            <pc:sldMk cId="1240566471" sldId="281"/>
            <ac:spMk id="16" creationId="{FD7A6E4F-E7AA-4EA6-B753-E727771112E8}"/>
          </ac:spMkLst>
        </pc:spChg>
        <pc:picChg chg="add del mod">
          <ac:chgData name="" userId="" providerId="" clId="Web-{FA2E7C4F-B001-4C42-B1F0-8B70A6E95D6C}" dt="2018-03-05T13:02:42.120" v="1"/>
          <ac:picMkLst>
            <pc:docMk/>
            <pc:sldMk cId="1240566471" sldId="281"/>
            <ac:picMk id="5" creationId="{2A23175E-DC32-4139-9FD6-70A39679ED63}"/>
          </ac:picMkLst>
        </pc:picChg>
        <pc:picChg chg="add del mod modCrop">
          <ac:chgData name="" userId="" providerId="" clId="Web-{FA2E7C4F-B001-4C42-B1F0-8B70A6E95D6C}" dt="2018-03-05T13:04:23.230" v="12"/>
          <ac:picMkLst>
            <pc:docMk/>
            <pc:sldMk cId="1240566471" sldId="281"/>
            <ac:picMk id="7" creationId="{FAC009E2-D8E4-444A-A950-F442EF77AF7C}"/>
          </ac:picMkLst>
        </pc:picChg>
        <pc:picChg chg="add mod modCrop">
          <ac:chgData name="" userId="" providerId="" clId="Web-{FA2E7C4F-B001-4C42-B1F0-8B70A6E95D6C}" dt="2018-03-05T13:05:01.698" v="17"/>
          <ac:picMkLst>
            <pc:docMk/>
            <pc:sldMk cId="1240566471" sldId="281"/>
            <ac:picMk id="10" creationId="{D88F132A-3ACD-4776-8866-1EE82A972B0B}"/>
          </ac:picMkLst>
        </pc:picChg>
        <pc:picChg chg="add del mod">
          <ac:chgData name="" userId="" providerId="" clId="Web-{FA2E7C4F-B001-4C42-B1F0-8B70A6E95D6C}" dt="2018-03-05T13:05:43.323" v="24"/>
          <ac:picMkLst>
            <pc:docMk/>
            <pc:sldMk cId="1240566471" sldId="281"/>
            <ac:picMk id="14" creationId="{542E0032-A544-4C0C-84A3-E56A35E7F89D}"/>
          </ac:picMkLst>
        </pc:picChg>
      </pc:sldChg>
    </pc:docChg>
  </pc:docChgLst>
  <pc:docChgLst>
    <pc:chgData clId="Web-{9DB6043A-18A7-40BF-AFA3-18965952A0E7}"/>
    <pc:docChg chg="modSld">
      <pc:chgData name="" userId="" providerId="" clId="Web-{9DB6043A-18A7-40BF-AFA3-18965952A0E7}" dt="2018-02-01T08:38:49.331" v="31"/>
      <pc:docMkLst>
        <pc:docMk/>
      </pc:docMkLst>
      <pc:sldChg chg="addSp delSp modSp">
        <pc:chgData name="" userId="" providerId="" clId="Web-{9DB6043A-18A7-40BF-AFA3-18965952A0E7}" dt="2018-02-01T08:37:27.283" v="15"/>
        <pc:sldMkLst>
          <pc:docMk/>
          <pc:sldMk cId="3152635065" sldId="340"/>
        </pc:sldMkLst>
        <pc:spChg chg="mod">
          <ac:chgData name="" userId="" providerId="" clId="Web-{9DB6043A-18A7-40BF-AFA3-18965952A0E7}" dt="2018-02-01T08:36:24.252" v="10"/>
          <ac:spMkLst>
            <pc:docMk/>
            <pc:sldMk cId="3152635065" sldId="340"/>
            <ac:spMk id="25" creationId="{00000000-0000-0000-0000-000000000000}"/>
          </ac:spMkLst>
        </pc:spChg>
        <pc:picChg chg="del">
          <ac:chgData name="" userId="" providerId="" clId="Web-{9DB6043A-18A7-40BF-AFA3-18965952A0E7}" dt="2018-02-01T08:37:16.987" v="12"/>
          <ac:picMkLst>
            <pc:docMk/>
            <pc:sldMk cId="3152635065" sldId="340"/>
            <ac:picMk id="2" creationId="{5FEE2907-A837-414F-A9D4-83031B78622C}"/>
          </ac:picMkLst>
        </pc:picChg>
        <pc:picChg chg="add mod">
          <ac:chgData name="" userId="" providerId="" clId="Web-{9DB6043A-18A7-40BF-AFA3-18965952A0E7}" dt="2018-02-01T08:37:27.283" v="15"/>
          <ac:picMkLst>
            <pc:docMk/>
            <pc:sldMk cId="3152635065" sldId="340"/>
            <ac:picMk id="4" creationId="{F2F0B44B-DD6F-4793-952E-F2B6AC76E5CE}"/>
          </ac:picMkLst>
        </pc:picChg>
      </pc:sldChg>
      <pc:sldChg chg="delSp modSp">
        <pc:chgData name="" userId="" providerId="" clId="Web-{9DB6043A-18A7-40BF-AFA3-18965952A0E7}" dt="2018-02-01T08:38:10.534" v="25"/>
        <pc:sldMkLst>
          <pc:docMk/>
          <pc:sldMk cId="3471400024" sldId="344"/>
        </pc:sldMkLst>
        <pc:spChg chg="mod">
          <ac:chgData name="" userId="" providerId="" clId="Web-{9DB6043A-18A7-40BF-AFA3-18965952A0E7}" dt="2018-02-01T08:38:10.534" v="25"/>
          <ac:spMkLst>
            <pc:docMk/>
            <pc:sldMk cId="3471400024" sldId="344"/>
            <ac:spMk id="11" creationId="{00000000-0000-0000-0000-000000000000}"/>
          </ac:spMkLst>
        </pc:spChg>
        <pc:picChg chg="del">
          <ac:chgData name="" userId="" providerId="" clId="Web-{9DB6043A-18A7-40BF-AFA3-18965952A0E7}" dt="2018-02-01T08:37:57.987" v="16"/>
          <ac:picMkLst>
            <pc:docMk/>
            <pc:sldMk cId="3471400024" sldId="344"/>
            <ac:picMk id="7" creationId="{00000000-0000-0000-0000-000000000000}"/>
          </ac:picMkLst>
        </pc:picChg>
      </pc:sldChg>
      <pc:sldChg chg="modSp">
        <pc:chgData name="" userId="" providerId="" clId="Web-{9DB6043A-18A7-40BF-AFA3-18965952A0E7}" dt="2018-02-01T08:38:49.331" v="30"/>
        <pc:sldMkLst>
          <pc:docMk/>
          <pc:sldMk cId="1298973302" sldId="360"/>
        </pc:sldMkLst>
        <pc:spChg chg="mod">
          <ac:chgData name="" userId="" providerId="" clId="Web-{9DB6043A-18A7-40BF-AFA3-18965952A0E7}" dt="2018-02-01T08:38:49.331" v="30"/>
          <ac:spMkLst>
            <pc:docMk/>
            <pc:sldMk cId="1298973302" sldId="360"/>
            <ac:spMk id="4" creationId="{00000000-0000-0000-0000-000000000000}"/>
          </ac:spMkLst>
        </pc:spChg>
      </pc:sldChg>
    </pc:docChg>
  </pc:docChgLst>
  <pc:docChgLst>
    <pc:chgData clId="Web-{5473F0F3-12CE-413C-9BB5-701F21D33003}"/>
    <pc:docChg chg="modSld">
      <pc:chgData name="" userId="" providerId="" clId="Web-{5473F0F3-12CE-413C-9BB5-701F21D33003}" dt="2018-03-02T10:14:46.137" v="4"/>
      <pc:docMkLst>
        <pc:docMk/>
      </pc:docMkLst>
      <pc:sldChg chg="addSp delSp modSp">
        <pc:chgData name="" userId="" providerId="" clId="Web-{5473F0F3-12CE-413C-9BB5-701F21D33003}" dt="2018-03-02T10:14:46.137" v="4"/>
        <pc:sldMkLst>
          <pc:docMk/>
          <pc:sldMk cId="3308779080" sldId="341"/>
        </pc:sldMkLst>
        <pc:picChg chg="add mod ord">
          <ac:chgData name="" userId="" providerId="" clId="Web-{5473F0F3-12CE-413C-9BB5-701F21D33003}" dt="2018-03-02T10:14:46.137" v="4"/>
          <ac:picMkLst>
            <pc:docMk/>
            <pc:sldMk cId="3308779080" sldId="341"/>
            <ac:picMk id="4" creationId="{7DC7BB42-79AC-476D-B5A8-BDA3BF09B07F}"/>
          </ac:picMkLst>
        </pc:picChg>
        <pc:picChg chg="del">
          <ac:chgData name="" userId="" providerId="" clId="Web-{5473F0F3-12CE-413C-9BB5-701F21D33003}" dt="2018-03-02T10:14:32.277" v="0"/>
          <ac:picMkLst>
            <pc:docMk/>
            <pc:sldMk cId="3308779080" sldId="341"/>
            <ac:picMk id="26" creationId="{00000000-0000-0000-0000-000000000000}"/>
          </ac:picMkLst>
        </pc:pic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5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12/03/2018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smtClean="0">
                <a:solidFill>
                  <a:srgbClr val="065081"/>
                </a:solidFill>
              </a:rPr>
              <a:t>This picks up an old discussion between </a:t>
            </a:r>
            <a:r>
              <a:rPr lang="en-GB" sz="1200" b="0" dirty="0" err="1" smtClean="0">
                <a:solidFill>
                  <a:srgbClr val="065081"/>
                </a:solidFill>
              </a:rPr>
              <a:t>telcos</a:t>
            </a:r>
            <a:r>
              <a:rPr lang="en-GB" sz="1200" b="0" dirty="0" smtClean="0">
                <a:solidFill>
                  <a:srgbClr val="065081"/>
                </a:solidFill>
              </a:rPr>
              <a:t> and Internet people about how to build and interconnect networks.</a:t>
            </a:r>
          </a:p>
          <a:p>
            <a:endParaRPr lang="en-GB" sz="1200" dirty="0" smtClean="0"/>
          </a:p>
        </p:txBody>
      </p:sp>
      <p:sp>
        <p:nvSpPr>
          <p:cNvPr id="4" name="Slide Number Placeholder 3"/>
          <p:cNvSpPr>
            <a:spLocks noGrp="1"/>
          </p:cNvSpPr>
          <p:nvPr>
            <p:ph type="sldNum" sz="quarter" idx="10"/>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2103636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 June could be anything from +5 degrees to +25 in Trondheim, but most likely everything in between, with an</a:t>
            </a:r>
            <a:r>
              <a:rPr lang="en-GB" sz="1200" baseline="0" dirty="0" smtClean="0"/>
              <a:t> average </a:t>
            </a:r>
            <a:r>
              <a:rPr lang="en-GB" sz="1200" dirty="0" smtClean="0"/>
              <a:t>of +15 Celsius.</a:t>
            </a:r>
            <a:r>
              <a:rPr lang="en-GB" sz="1200" baseline="0" dirty="0" smtClean="0"/>
              <a:t> </a:t>
            </a:r>
            <a:r>
              <a:rPr lang="en-GB" sz="1200" dirty="0" smtClean="0"/>
              <a:t>Trondheim is on the coast, and has variable weather.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smtClean="0">
                <a:solidFill>
                  <a:srgbClr val="065081"/>
                </a:solidFill>
              </a:rPr>
              <a:t>This picks up an old discussion between </a:t>
            </a:r>
            <a:r>
              <a:rPr lang="en-GB" sz="1200" b="0" dirty="0" err="1" smtClean="0">
                <a:solidFill>
                  <a:srgbClr val="065081"/>
                </a:solidFill>
              </a:rPr>
              <a:t>telcos</a:t>
            </a:r>
            <a:r>
              <a:rPr lang="en-GB" sz="1200" b="0" dirty="0" smtClean="0">
                <a:solidFill>
                  <a:srgbClr val="065081"/>
                </a:solidFill>
              </a:rPr>
              <a:t> and Internet people about how to build and interconnect networks.</a:t>
            </a:r>
          </a:p>
          <a:p>
            <a:r>
              <a:rPr lang="en-GB" b="1" dirty="0" smtClean="0"/>
              <a:t>The power of the Internet</a:t>
            </a:r>
            <a:r>
              <a:rPr lang="en-GB" dirty="0" smtClean="0"/>
              <a:t> is transforming research and education. Networks are needed everywhere. Sustainable delivery of an infrastructure connecting devices and people with continuing exponential growth is a challenge.</a:t>
            </a:r>
          </a:p>
          <a:p>
            <a:r>
              <a:rPr lang="en-GB" b="1" dirty="0" smtClean="0"/>
              <a:t>Responsible sustainability and delivery</a:t>
            </a:r>
            <a:r>
              <a:rPr lang="en-GB" dirty="0" smtClean="0"/>
              <a:t>  Sustainable delivery of an infrastructure connecting devices and people with continuing exponential growth is a challenge. Global and local aspects, green ICT and blackouts, privacy and sharing.</a:t>
            </a:r>
            <a:r>
              <a:rPr lang="en-GB" baseline="0" dirty="0" smtClean="0"/>
              <a:t> </a:t>
            </a:r>
            <a:r>
              <a:rPr lang="en-GB" dirty="0" smtClean="0"/>
              <a:t>Share your efforts on securing data, infrastructure and users.</a:t>
            </a:r>
          </a:p>
          <a:p>
            <a:r>
              <a:rPr lang="en-GB" b="1" dirty="0" smtClean="0"/>
              <a:t>The power of data analytics</a:t>
            </a:r>
            <a:r>
              <a:rPr lang="en-GB" dirty="0" smtClean="0"/>
              <a:t> enables us to get the intelligence out of the network. Data collection must respect social and technical restrictions to ensure security and privacy. How is the digital transformation changing our responsibilities towards data? How data is used (or underused?) for communicating performance, value, trouble or excellence.</a:t>
            </a:r>
          </a:p>
          <a:p>
            <a:r>
              <a:rPr lang="en-GB" b="1" dirty="0" smtClean="0"/>
              <a:t>Creating intelligent complexity.</a:t>
            </a:r>
            <a:r>
              <a:rPr lang="en-GB" dirty="0" smtClean="0"/>
              <a:t> The research networks connect the smartest people on Earth with each other, with the open Internet and with devices of every imaginable kind. Sometimes the network needs to move extremely large amounts of data, fast, sometimes it needs to delve deep into very challenging places.</a:t>
            </a:r>
          </a:p>
          <a:p>
            <a:r>
              <a:rPr lang="en-GB" dirty="0" smtClean="0"/>
              <a:t> </a:t>
            </a:r>
            <a:r>
              <a:rPr lang="en-GB" b="1" dirty="0" smtClean="0"/>
              <a:t>Networking at the speed of science</a:t>
            </a:r>
            <a:r>
              <a:rPr lang="en-GB" dirty="0" smtClean="0"/>
              <a:t> is needed to keep up with researchers. TNC18 wants to hear from individuals with inspiring stories about uncommon R&amp;E network challenges, or with learning experiences arising from the consolidation of everyday operations.</a:t>
            </a:r>
          </a:p>
          <a:p>
            <a:endParaRPr lang="en-GB" sz="1200" dirty="0" smtClean="0"/>
          </a:p>
        </p:txBody>
      </p:sp>
      <p:sp>
        <p:nvSpPr>
          <p:cNvPr id="4" name="Slide Number Placeholder 3"/>
          <p:cNvSpPr>
            <a:spLocks noGrp="1"/>
          </p:cNvSpPr>
          <p:nvPr>
            <p:ph type="sldNum" sz="quarter" idx="10"/>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2136146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354395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2899589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4088724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2962489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Banners, Email </a:t>
            </a:r>
            <a:r>
              <a:rPr lang="en-GB" dirty="0" err="1" smtClean="0"/>
              <a:t>comms</a:t>
            </a:r>
            <a:r>
              <a:rPr lang="en-GB" dirty="0" smtClean="0"/>
              <a:t>, social media,</a:t>
            </a:r>
            <a:r>
              <a:rPr lang="en-GB" baseline="0" dirty="0" smtClean="0"/>
              <a:t> twitter TNC18 handle, preview on CONNECT#28, CONNECT #29 entirely dedicated to TNC18, Community Award</a:t>
            </a:r>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9309235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1"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3"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5"/>
          <p:cNvSpPr>
            <a:spLocks noGrp="1"/>
          </p:cNvSpPr>
          <p:nvPr>
            <p:ph type="title"/>
          </p:nvPr>
        </p:nvSpPr>
        <p:spPr/>
        <p:txBody>
          <a:bodyPr/>
          <a:lstStyle/>
          <a:p>
            <a:r>
              <a:rPr lang="en-US" smtClean="0"/>
              <a:t>Click to edit Master title style</a:t>
            </a:r>
            <a:endParaRPr lang="en-GB"/>
          </a:p>
        </p:txBody>
      </p:sp>
      <p:sp>
        <p:nvSpPr>
          <p:cNvPr id="9"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000926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4"/>
          </p:nvPr>
        </p:nvSpPr>
        <p:spPr>
          <a:xfrm>
            <a:off x="579120" y="6394450"/>
            <a:ext cx="6705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hf hdr="0" ftr="0" dt="0"/>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3.xml"/><Relationship Id="rId4" Type="http://schemas.openxmlformats.org/officeDocument/2006/relationships/image" Target="../media/image45.jpeg"/></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hyperlink" Target="https://tnc18.geant.org/core/user/show/id/1665" TargetMode="External"/><Relationship Id="rId2" Type="http://schemas.openxmlformats.org/officeDocument/2006/relationships/image" Target="../media/image46.png"/><Relationship Id="rId1" Type="http://schemas.openxmlformats.org/officeDocument/2006/relationships/slideLayout" Target="../slideLayouts/slideLayout3.xml"/><Relationship Id="rId6" Type="http://schemas.openxmlformats.org/officeDocument/2006/relationships/hyperlink" Target="https://tnc18.geant.org/core/user/show/id/1663" TargetMode="External"/><Relationship Id="rId5" Type="http://schemas.openxmlformats.org/officeDocument/2006/relationships/hyperlink" Target="https://tnc18.geant.org/core/user/show/id/1666" TargetMode="External"/><Relationship Id="rId4" Type="http://schemas.openxmlformats.org/officeDocument/2006/relationships/image" Target="../media/image48.png"/></Relationships>
</file>

<file path=ppt/slides/_rels/slide1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notesSlide" Target="../notesSlides/notesSlide7.xml"/><Relationship Id="rId7" Type="http://schemas.openxmlformats.org/officeDocument/2006/relationships/image" Target="../media/image54.jpe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53.jpeg"/><Relationship Id="rId11" Type="http://schemas.openxmlformats.org/officeDocument/2006/relationships/image" Target="../media/image50.emf"/><Relationship Id="rId5" Type="http://schemas.openxmlformats.org/officeDocument/2006/relationships/image" Target="../media/image52.jpeg"/><Relationship Id="rId10" Type="http://schemas.openxmlformats.org/officeDocument/2006/relationships/oleObject" Target="../embeddings/oleObject1.bin"/><Relationship Id="rId4" Type="http://schemas.openxmlformats.org/officeDocument/2006/relationships/image" Target="../media/image51.jpg"/><Relationship Id="rId9" Type="http://schemas.openxmlformats.org/officeDocument/2006/relationships/image" Target="../media/image56.png"/></Relationships>
</file>

<file path=ppt/slides/_rels/slide15.xml.rels><?xml version="1.0" encoding="UTF-8" standalone="yes"?>
<Relationships xmlns="http://schemas.openxmlformats.org/package/2006/relationships"><Relationship Id="rId2" Type="http://schemas.openxmlformats.org/officeDocument/2006/relationships/hyperlink" Target="https://www.surveymonkey.com/r/2018communityaward"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mailto:Jessie.Brockhoff@geant.org" TargetMode="External"/><Relationship Id="rId7" Type="http://schemas.openxmlformats.org/officeDocument/2006/relationships/hyperlink" Target="mailto:jessie.brockhoff@geant.org" TargetMode="External"/><Relationship Id="rId2" Type="http://schemas.openxmlformats.org/officeDocument/2006/relationships/hyperlink" Target="mailto:Steffie.Bosman@geant.org" TargetMode="External"/><Relationship Id="rId1" Type="http://schemas.openxmlformats.org/officeDocument/2006/relationships/slideLayout" Target="../slideLayouts/slideLayout3.xml"/><Relationship Id="rId6" Type="http://schemas.openxmlformats.org/officeDocument/2006/relationships/hyperlink" Target="mailto:Karl.Meyer@geant.org" TargetMode="External"/><Relationship Id="rId5" Type="http://schemas.openxmlformats.org/officeDocument/2006/relationships/hyperlink" Target="mailto:Rosanna.Norman@geant.org" TargetMode="External"/><Relationship Id="rId4" Type="http://schemas.openxmlformats.org/officeDocument/2006/relationships/hyperlink" Target="mailto:Anna.Everitt@geant.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36.jpeg"/><Relationship Id="rId4" Type="http://schemas.openxmlformats.org/officeDocument/2006/relationships/image" Target="../media/image3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3.xml"/><Relationship Id="rId5" Type="http://schemas.openxmlformats.org/officeDocument/2006/relationships/image" Target="../media/image40.jpeg"/><Relationship Id="rId4" Type="http://schemas.openxmlformats.org/officeDocument/2006/relationships/image" Target="../media/image39.png"/></Relationships>
</file>

<file path=ppt/slides/_rels/slide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83EB0FA4-9B1C-4D6B-AF0A-97437B69127A}" type="slidenum">
              <a:rPr lang="en-GB" smtClean="0"/>
              <a:pPr/>
              <a:t>1</a:t>
            </a:fld>
            <a:r>
              <a:rPr lang="en-GB" dirty="0" smtClean="0"/>
              <a:t>     |</a:t>
            </a:r>
            <a:endParaRPr lang="en-GB"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9" name="Text Placeholder 10"/>
          <p:cNvSpPr txBox="1">
            <a:spLocks/>
          </p:cNvSpPr>
          <p:nvPr/>
        </p:nvSpPr>
        <p:spPr>
          <a:xfrm>
            <a:off x="1165753" y="2689286"/>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0" dirty="0" smtClean="0">
                <a:solidFill>
                  <a:schemeClr val="bg1"/>
                </a:solidFill>
              </a:rPr>
              <a:t> TNC18 Update</a:t>
            </a:r>
            <a:endParaRPr lang="en-US" sz="3600" b="0" dirty="0">
              <a:solidFill>
                <a:schemeClr val="bg1"/>
              </a:solidFill>
            </a:endParaRPr>
          </a:p>
        </p:txBody>
      </p:sp>
      <p:sp>
        <p:nvSpPr>
          <p:cNvPr id="10" name="Text Placeholder 6"/>
          <p:cNvSpPr txBox="1">
            <a:spLocks/>
          </p:cNvSpPr>
          <p:nvPr/>
        </p:nvSpPr>
        <p:spPr>
          <a:xfrm>
            <a:off x="1175278" y="3379967"/>
            <a:ext cx="5003270"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rPr>
              <a:t>SIG-</a:t>
            </a:r>
            <a:r>
              <a:rPr lang="en-US" sz="2000" dirty="0" err="1" smtClean="0">
                <a:solidFill>
                  <a:schemeClr val="bg1"/>
                </a:solidFill>
              </a:rPr>
              <a:t>Marcomms</a:t>
            </a:r>
            <a:r>
              <a:rPr lang="en-US" sz="2000" dirty="0" smtClean="0">
                <a:solidFill>
                  <a:schemeClr val="bg1"/>
                </a:solidFill>
              </a:rPr>
              <a:t>, CSC, Espoo, Finland</a:t>
            </a:r>
            <a:endParaRPr lang="en-US" sz="2000" dirty="0">
              <a:solidFill>
                <a:schemeClr val="bg1"/>
              </a:solidFill>
            </a:endParaRPr>
          </a:p>
          <a:p>
            <a:r>
              <a:rPr lang="en-US" sz="2000" dirty="0" smtClean="0">
                <a:solidFill>
                  <a:schemeClr val="bg1"/>
                </a:solidFill>
              </a:rPr>
              <a:t>Rosanna Norman, GÉANT, 13-03-18</a:t>
            </a:r>
            <a:endParaRPr lang="en-GB" sz="2000" dirty="0">
              <a:solidFill>
                <a:schemeClr val="bg1"/>
              </a:solidFill>
            </a:endParaRPr>
          </a:p>
        </p:txBody>
      </p:sp>
      <p:sp>
        <p:nvSpPr>
          <p:cNvPr id="15" name="Text Placeholder 6"/>
          <p:cNvSpPr txBox="1">
            <a:spLocks/>
          </p:cNvSpPr>
          <p:nvPr/>
        </p:nvSpPr>
        <p:spPr>
          <a:xfrm>
            <a:off x="1165753" y="5748200"/>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t="-1" b="-7428"/>
          <a:stretch/>
        </p:blipFill>
        <p:spPr>
          <a:xfrm>
            <a:off x="1281734" y="1083895"/>
            <a:ext cx="1585650" cy="970674"/>
          </a:xfrm>
          <a:prstGeom prst="rect">
            <a:avLst/>
          </a:prstGeom>
        </p:spPr>
      </p:pic>
    </p:spTree>
    <p:extLst>
      <p:ext uri="{BB962C8B-B14F-4D97-AF65-F5344CB8AC3E}">
        <p14:creationId xmlns:p14="http://schemas.microsoft.com/office/powerpoint/2010/main" val="2912880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10</a:t>
            </a:fld>
            <a:r>
              <a:rPr lang="en-GB" smtClean="0"/>
              <a:t>     |</a:t>
            </a:r>
            <a:endParaRPr lang="en-GB" dirty="0"/>
          </a:p>
        </p:txBody>
      </p:sp>
      <p:sp>
        <p:nvSpPr>
          <p:cNvPr id="6" name="Rectangle 5"/>
          <p:cNvSpPr/>
          <p:nvPr/>
        </p:nvSpPr>
        <p:spPr>
          <a:xfrm>
            <a:off x="3368040" y="1450743"/>
            <a:ext cx="6515100" cy="4431983"/>
          </a:xfrm>
          <a:prstGeom prst="rect">
            <a:avLst/>
          </a:prstGeom>
        </p:spPr>
        <p:txBody>
          <a:bodyPr wrap="square">
            <a:spAutoFit/>
          </a:bodyPr>
          <a:lstStyle/>
          <a:p>
            <a:r>
              <a:rPr lang="en-GB" b="1" dirty="0">
                <a:solidFill>
                  <a:srgbClr val="065081"/>
                </a:solidFill>
              </a:rPr>
              <a:t>Stephanie </a:t>
            </a:r>
            <a:r>
              <a:rPr lang="en-GB" b="1" dirty="0" err="1" smtClean="0">
                <a:solidFill>
                  <a:srgbClr val="065081"/>
                </a:solidFill>
              </a:rPr>
              <a:t>Wehner</a:t>
            </a:r>
            <a:r>
              <a:rPr lang="en-GB" b="1" dirty="0" smtClean="0">
                <a:solidFill>
                  <a:srgbClr val="065081"/>
                </a:solidFill>
              </a:rPr>
              <a:t> – OPENING PLENARY</a:t>
            </a:r>
            <a:r>
              <a:rPr lang="en-GB" sz="1400" dirty="0" smtClean="0">
                <a:solidFill>
                  <a:srgbClr val="065081"/>
                </a:solidFill>
              </a:rPr>
              <a:t/>
            </a:r>
            <a:br>
              <a:rPr lang="en-GB" sz="1400" dirty="0" smtClean="0">
                <a:solidFill>
                  <a:srgbClr val="065081"/>
                </a:solidFill>
              </a:rPr>
            </a:br>
            <a:r>
              <a:rPr lang="en-GB" sz="1400" dirty="0" smtClean="0">
                <a:solidFill>
                  <a:srgbClr val="065081"/>
                </a:solidFill>
              </a:rPr>
              <a:t>Professor </a:t>
            </a:r>
            <a:r>
              <a:rPr lang="en-GB" sz="1400" dirty="0">
                <a:solidFill>
                  <a:srgbClr val="065081"/>
                </a:solidFill>
              </a:rPr>
              <a:t>in Quantum </a:t>
            </a:r>
            <a:r>
              <a:rPr lang="en-GB" sz="1400" dirty="0" smtClean="0">
                <a:solidFill>
                  <a:srgbClr val="065081"/>
                </a:solidFill>
              </a:rPr>
              <a:t>Information, Technical </a:t>
            </a:r>
            <a:r>
              <a:rPr lang="en-GB" sz="1400" dirty="0">
                <a:solidFill>
                  <a:srgbClr val="065081"/>
                </a:solidFill>
              </a:rPr>
              <a:t>University of Delft, The Netherlands</a:t>
            </a:r>
            <a:r>
              <a:rPr lang="en-GB" sz="1400" dirty="0" smtClean="0">
                <a:solidFill>
                  <a:srgbClr val="065081"/>
                </a:solidFill>
              </a:rPr>
              <a:t>. Stephanie’s presentation will introduce us to the world of quantum internet. What is quantum-based internet good for? Why is quantum communication so powerful? What does quantum communication change about the way we communicate?</a:t>
            </a:r>
          </a:p>
          <a:p>
            <a:pPr>
              <a:buFont typeface="Arial" panose="020B0604020202020204" pitchFamily="34" charset="0"/>
              <a:buChar char="•"/>
            </a:pPr>
            <a:endParaRPr lang="en-GB" sz="1400" dirty="0">
              <a:solidFill>
                <a:srgbClr val="065081"/>
              </a:solidFill>
            </a:endParaRPr>
          </a:p>
          <a:p>
            <a:r>
              <a:rPr lang="en-GB" b="1" dirty="0" smtClean="0">
                <a:solidFill>
                  <a:srgbClr val="065081"/>
                </a:solidFill>
              </a:rPr>
              <a:t>Marie Moe – OPENING PLENARY</a:t>
            </a:r>
            <a:r>
              <a:rPr lang="en-GB" sz="1400" dirty="0" smtClean="0">
                <a:solidFill>
                  <a:srgbClr val="065081"/>
                </a:solidFill>
              </a:rPr>
              <a:t/>
            </a:r>
            <a:br>
              <a:rPr lang="en-GB" sz="1400" dirty="0" smtClean="0">
                <a:solidFill>
                  <a:srgbClr val="065081"/>
                </a:solidFill>
              </a:rPr>
            </a:br>
            <a:r>
              <a:rPr lang="en-GB" sz="1400" dirty="0" smtClean="0">
                <a:solidFill>
                  <a:srgbClr val="065081"/>
                </a:solidFill>
              </a:rPr>
              <a:t>Research </a:t>
            </a:r>
            <a:r>
              <a:rPr lang="en-GB" sz="1400" dirty="0">
                <a:solidFill>
                  <a:srgbClr val="065081"/>
                </a:solidFill>
              </a:rPr>
              <a:t>Scientist at SINTEF ICT, and an Associate Professor at the Norwegian University of Science and </a:t>
            </a:r>
            <a:r>
              <a:rPr lang="en-GB" sz="1400" dirty="0" smtClean="0">
                <a:solidFill>
                  <a:srgbClr val="065081"/>
                </a:solidFill>
              </a:rPr>
              <a:t>Technology. </a:t>
            </a:r>
            <a:r>
              <a:rPr lang="en-GB" sz="1400" dirty="0">
                <a:solidFill>
                  <a:srgbClr val="065081"/>
                </a:solidFill>
              </a:rPr>
              <a:t>Her keynote speech focuses on her current research on the security of her own personal critical infrastructure, an implanted pacemaker that is generating every single beat of her </a:t>
            </a:r>
            <a:r>
              <a:rPr lang="en-GB" sz="1400" dirty="0" smtClean="0">
                <a:solidFill>
                  <a:srgbClr val="065081"/>
                </a:solidFill>
              </a:rPr>
              <a:t>heart.</a:t>
            </a:r>
            <a:endParaRPr lang="en-GB" sz="1400" dirty="0">
              <a:solidFill>
                <a:srgbClr val="065081"/>
              </a:solidFill>
            </a:endParaRPr>
          </a:p>
          <a:p>
            <a:endParaRPr lang="en-GB" sz="1400" dirty="0">
              <a:solidFill>
                <a:srgbClr val="065081"/>
              </a:solidFill>
            </a:endParaRPr>
          </a:p>
          <a:p>
            <a:endParaRPr lang="en-GB" sz="1400" dirty="0" smtClean="0">
              <a:solidFill>
                <a:srgbClr val="065081"/>
              </a:solidFill>
            </a:endParaRPr>
          </a:p>
          <a:p>
            <a:endParaRPr lang="en-GB" b="1" dirty="0" smtClean="0">
              <a:solidFill>
                <a:srgbClr val="065081"/>
              </a:solidFill>
            </a:endParaRPr>
          </a:p>
          <a:p>
            <a:r>
              <a:rPr lang="en-GB" b="1" dirty="0" smtClean="0">
                <a:solidFill>
                  <a:srgbClr val="065081"/>
                </a:solidFill>
              </a:rPr>
              <a:t>Helge </a:t>
            </a:r>
            <a:r>
              <a:rPr lang="en-GB" b="1" dirty="0" err="1" smtClean="0">
                <a:solidFill>
                  <a:srgbClr val="065081"/>
                </a:solidFill>
              </a:rPr>
              <a:t>Stranden</a:t>
            </a:r>
            <a:r>
              <a:rPr lang="en-GB" sz="1400" dirty="0" smtClean="0">
                <a:solidFill>
                  <a:srgbClr val="065081"/>
                </a:solidFill>
              </a:rPr>
              <a:t/>
            </a:r>
            <a:br>
              <a:rPr lang="en-GB" sz="1400" dirty="0" smtClean="0">
                <a:solidFill>
                  <a:srgbClr val="065081"/>
                </a:solidFill>
              </a:rPr>
            </a:br>
            <a:r>
              <a:rPr lang="en-GB" sz="1400" dirty="0" smtClean="0">
                <a:solidFill>
                  <a:srgbClr val="065081"/>
                </a:solidFill>
                <a:ea typeface="Times New Roman" panose="02020603050405020304" pitchFamily="18" charset="0"/>
                <a:cs typeface="Times New Roman" panose="02020603050405020304" pitchFamily="18" charset="0"/>
              </a:rPr>
              <a:t>Senior </a:t>
            </a:r>
            <a:r>
              <a:rPr lang="en-GB" sz="1400" dirty="0">
                <a:solidFill>
                  <a:srgbClr val="065081"/>
                </a:solidFill>
                <a:ea typeface="Times New Roman" panose="02020603050405020304" pitchFamily="18" charset="0"/>
                <a:cs typeface="Times New Roman" panose="02020603050405020304" pitchFamily="18" charset="0"/>
              </a:rPr>
              <a:t>Advisor on ICT and HPC physical infrastructure at UNINETT, Norway. His keynote address will feature live video footage from UNINET’s </a:t>
            </a:r>
            <a:r>
              <a:rPr lang="en-GB" sz="1400" dirty="0">
                <a:solidFill>
                  <a:srgbClr val="065081"/>
                </a:solidFill>
                <a:ea typeface="Calibri" panose="020F0502020204030204" pitchFamily="34" charset="0"/>
                <a:cs typeface="Times New Roman" panose="02020603050405020304" pitchFamily="18" charset="0"/>
              </a:rPr>
              <a:t>subsea cable project where</a:t>
            </a:r>
            <a:r>
              <a:rPr lang="en-GB" sz="1400" dirty="0">
                <a:solidFill>
                  <a:srgbClr val="065081"/>
                </a:solidFill>
                <a:ea typeface="Times New Roman" panose="02020603050405020304" pitchFamily="18" charset="0"/>
                <a:cs typeface="Times New Roman" panose="02020603050405020304" pitchFamily="18" charset="0"/>
              </a:rPr>
              <a:t> 2x270 kilometres of optic cable was laid on the seabed outside Svalbard, an arctic archipelago located between mainland Norway and the North Pole</a:t>
            </a:r>
            <a:r>
              <a:rPr lang="en-GB" sz="1400" dirty="0" smtClean="0">
                <a:solidFill>
                  <a:srgbClr val="065081"/>
                </a:solidFill>
                <a:ea typeface="Times New Roman" panose="02020603050405020304" pitchFamily="18" charset="0"/>
                <a:cs typeface="Times New Roman" panose="02020603050405020304" pitchFamily="18" charset="0"/>
              </a:rPr>
              <a:t>.</a:t>
            </a:r>
            <a:endParaRPr lang="en-GB" sz="1400" dirty="0">
              <a:solidFill>
                <a:srgbClr val="065081"/>
              </a:solidFill>
              <a:ea typeface="Calibri" panose="020F0502020204030204" pitchFamily="34" charset="0"/>
              <a:cs typeface="Times New Roman" panose="02020603050405020304" pitchFamily="18" charset="0"/>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24731" t="7399" r="14236" b="31567"/>
          <a:stretch/>
        </p:blipFill>
        <p:spPr>
          <a:xfrm>
            <a:off x="1701229" y="1555830"/>
            <a:ext cx="1434022" cy="957182"/>
          </a:xfrm>
          <a:prstGeom prst="rect">
            <a:avLst/>
          </a:prstGeom>
          <a:ln>
            <a:solidFill>
              <a:schemeClr val="bg1">
                <a:lumMod val="75000"/>
              </a:schemeClr>
            </a:solidFill>
          </a:ln>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0575" t="11756" r="12917" b="21735"/>
          <a:stretch/>
        </p:blipFill>
        <p:spPr>
          <a:xfrm>
            <a:off x="1701229" y="2960503"/>
            <a:ext cx="1434022" cy="956014"/>
          </a:xfrm>
          <a:prstGeom prst="rect">
            <a:avLst/>
          </a:prstGeom>
          <a:ln>
            <a:solidFill>
              <a:schemeClr val="bg1">
                <a:lumMod val="75000"/>
              </a:schemeClr>
            </a:solidFill>
          </a:ln>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t="8151" b="10549"/>
          <a:stretch/>
        </p:blipFill>
        <p:spPr>
          <a:xfrm>
            <a:off x="1701229" y="4640580"/>
            <a:ext cx="1434022" cy="1165860"/>
          </a:xfrm>
          <a:prstGeom prst="rect">
            <a:avLst/>
          </a:prstGeom>
          <a:ln>
            <a:solidFill>
              <a:schemeClr val="bg1">
                <a:lumMod val="75000"/>
              </a:schemeClr>
            </a:solidFill>
          </a:ln>
        </p:spPr>
      </p:pic>
      <p:sp>
        <p:nvSpPr>
          <p:cNvPr id="10" name="Title 1"/>
          <p:cNvSpPr txBox="1">
            <a:spLocks/>
          </p:cNvSpPr>
          <p:nvPr/>
        </p:nvSpPr>
        <p:spPr>
          <a:xfrm>
            <a:off x="1562986" y="705164"/>
            <a:ext cx="633133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a:lstStyle>
          <a:p>
            <a:r>
              <a:rPr lang="en-GB" dirty="0"/>
              <a:t>Keynote Speakers -   tnc18.geant.org</a:t>
            </a:r>
            <a:endParaRPr lang="en-GB" b="1" dirty="0">
              <a:solidFill>
                <a:srgbClr val="065081"/>
              </a:solidFill>
            </a:endParaRPr>
          </a:p>
        </p:txBody>
      </p:sp>
    </p:spTree>
    <p:extLst>
      <p:ext uri="{BB962C8B-B14F-4D97-AF65-F5344CB8AC3E}">
        <p14:creationId xmlns:p14="http://schemas.microsoft.com/office/powerpoint/2010/main" val="38910218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11</a:t>
            </a:fld>
            <a:r>
              <a:rPr lang="en-GB" smtClean="0"/>
              <a:t>     |</a:t>
            </a:r>
            <a:endParaRPr lang="en-GB" dirty="0"/>
          </a:p>
        </p:txBody>
      </p:sp>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b="16471"/>
          <a:stretch/>
        </p:blipFill>
        <p:spPr>
          <a:xfrm>
            <a:off x="1701229" y="1577038"/>
            <a:ext cx="1434148" cy="1197928"/>
          </a:xfrm>
          <a:prstGeom prst="rect">
            <a:avLst/>
          </a:prstGeom>
          <a:ln>
            <a:solidFill>
              <a:schemeClr val="bg1">
                <a:lumMod val="75000"/>
              </a:schemeClr>
            </a:solidFill>
          </a:ln>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1229" y="3339151"/>
            <a:ext cx="1448934" cy="966149"/>
          </a:xfrm>
          <a:prstGeom prst="rect">
            <a:avLst/>
          </a:prstGeom>
          <a:ln>
            <a:solidFill>
              <a:schemeClr val="bg1">
                <a:lumMod val="75000"/>
              </a:schemeClr>
            </a:solidFill>
          </a:ln>
        </p:spPr>
      </p:pic>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b="17870"/>
          <a:stretch/>
        </p:blipFill>
        <p:spPr>
          <a:xfrm>
            <a:off x="1701229" y="4725361"/>
            <a:ext cx="1431861" cy="1050599"/>
          </a:xfrm>
          <a:prstGeom prst="rect">
            <a:avLst/>
          </a:prstGeom>
          <a:ln>
            <a:solidFill>
              <a:schemeClr val="bg1">
                <a:lumMod val="75000"/>
              </a:schemeClr>
            </a:solidFill>
          </a:ln>
        </p:spPr>
      </p:pic>
      <p:sp>
        <p:nvSpPr>
          <p:cNvPr id="13" name="Rectangle 12"/>
          <p:cNvSpPr/>
          <p:nvPr/>
        </p:nvSpPr>
        <p:spPr>
          <a:xfrm>
            <a:off x="3368329" y="1254839"/>
            <a:ext cx="7368252" cy="4647426"/>
          </a:xfrm>
          <a:prstGeom prst="rect">
            <a:avLst/>
          </a:prstGeom>
        </p:spPr>
        <p:txBody>
          <a:bodyPr wrap="square">
            <a:spAutoFit/>
          </a:bodyPr>
          <a:lstStyle/>
          <a:p>
            <a:endParaRPr lang="en-GB" sz="1400" dirty="0" smtClean="0">
              <a:solidFill>
                <a:srgbClr val="065081"/>
              </a:solidFill>
              <a:hlinkClick r:id="rId5"/>
            </a:endParaRPr>
          </a:p>
          <a:p>
            <a:r>
              <a:rPr lang="en-GB" b="1" dirty="0">
                <a:solidFill>
                  <a:srgbClr val="065081"/>
                </a:solidFill>
              </a:rPr>
              <a:t>Meoli </a:t>
            </a:r>
            <a:r>
              <a:rPr lang="en-GB" b="1" dirty="0" err="1" smtClean="0">
                <a:solidFill>
                  <a:srgbClr val="065081"/>
                </a:solidFill>
              </a:rPr>
              <a:t>Kashorda</a:t>
            </a:r>
            <a:endParaRPr lang="en-GB" b="1" dirty="0">
              <a:solidFill>
                <a:srgbClr val="065081"/>
              </a:solidFill>
            </a:endParaRPr>
          </a:p>
          <a:p>
            <a:r>
              <a:rPr lang="en-GB" sz="1400" dirty="0" smtClean="0">
                <a:solidFill>
                  <a:srgbClr val="065081"/>
                </a:solidFill>
              </a:rPr>
              <a:t>Executive </a:t>
            </a:r>
            <a:r>
              <a:rPr lang="en-GB" sz="1400" dirty="0">
                <a:solidFill>
                  <a:srgbClr val="065081"/>
                </a:solidFill>
              </a:rPr>
              <a:t>Director of Kenya Education Network (KENET) and Professor of information systems at United States International University - Africa (USIU</a:t>
            </a:r>
            <a:r>
              <a:rPr lang="en-GB" sz="1400" dirty="0" smtClean="0">
                <a:solidFill>
                  <a:srgbClr val="065081"/>
                </a:solidFill>
              </a:rPr>
              <a:t>).    His </a:t>
            </a:r>
            <a:r>
              <a:rPr lang="en-GB" sz="1400" dirty="0">
                <a:solidFill>
                  <a:srgbClr val="065081"/>
                </a:solidFill>
              </a:rPr>
              <a:t>keynote presentation will describe how KENET in Kenya that has been able to overcome the obstacles of lack of adequate road/electricity infrastructures, limited penetration of fibre networks, and low network engineering skills to build a high-speed network. </a:t>
            </a:r>
          </a:p>
          <a:p>
            <a:endParaRPr lang="en-GB" sz="1400" dirty="0">
              <a:solidFill>
                <a:srgbClr val="065081"/>
              </a:solidFill>
              <a:hlinkClick r:id="rId6"/>
            </a:endParaRPr>
          </a:p>
          <a:p>
            <a:endParaRPr lang="en-GB" b="1" dirty="0" smtClean="0">
              <a:solidFill>
                <a:srgbClr val="065081"/>
              </a:solidFill>
            </a:endParaRPr>
          </a:p>
          <a:p>
            <a:r>
              <a:rPr lang="en-GB" b="1" dirty="0" smtClean="0">
                <a:solidFill>
                  <a:srgbClr val="065081"/>
                </a:solidFill>
              </a:rPr>
              <a:t>Alexandra Bech </a:t>
            </a:r>
            <a:r>
              <a:rPr lang="en-GB" b="1" dirty="0" err="1" smtClean="0">
                <a:solidFill>
                  <a:srgbClr val="065081"/>
                </a:solidFill>
              </a:rPr>
              <a:t>Gjørv</a:t>
            </a:r>
            <a:endParaRPr lang="en-GB" b="1" dirty="0">
              <a:solidFill>
                <a:srgbClr val="065081"/>
              </a:solidFill>
            </a:endParaRPr>
          </a:p>
          <a:p>
            <a:r>
              <a:rPr lang="en-GB" sz="1400" dirty="0" smtClean="0">
                <a:solidFill>
                  <a:srgbClr val="065081"/>
                </a:solidFill>
              </a:rPr>
              <a:t>President </a:t>
            </a:r>
            <a:r>
              <a:rPr lang="en-GB" sz="1400" dirty="0">
                <a:solidFill>
                  <a:srgbClr val="065081"/>
                </a:solidFill>
              </a:rPr>
              <a:t>and CEO of SINTEF, Norway. Alexandra’s keynote presentation focuses on the impact of digital transformation on research organisations and the everyday </a:t>
            </a:r>
            <a:r>
              <a:rPr lang="en-GB" sz="1400" dirty="0" smtClean="0">
                <a:solidFill>
                  <a:srgbClr val="065081"/>
                </a:solidFill>
              </a:rPr>
              <a:t>research and on all </a:t>
            </a:r>
            <a:r>
              <a:rPr lang="en-GB" sz="1400" dirty="0">
                <a:solidFill>
                  <a:srgbClr val="065081"/>
                </a:solidFill>
              </a:rPr>
              <a:t>its scientists and researchers.</a:t>
            </a:r>
          </a:p>
          <a:p>
            <a:endParaRPr lang="en-GB" sz="1400" dirty="0">
              <a:solidFill>
                <a:srgbClr val="065081"/>
              </a:solidFill>
            </a:endParaRPr>
          </a:p>
          <a:p>
            <a:endParaRPr lang="en-GB" sz="1400" dirty="0" smtClean="0">
              <a:solidFill>
                <a:srgbClr val="065081"/>
              </a:solidFill>
            </a:endParaRPr>
          </a:p>
          <a:p>
            <a:r>
              <a:rPr lang="en-GB" b="1" dirty="0" smtClean="0">
                <a:solidFill>
                  <a:srgbClr val="065081"/>
                </a:solidFill>
              </a:rPr>
              <a:t>Andrew Woods – CLOSING PLENARY</a:t>
            </a:r>
            <a:endParaRPr lang="en-GB" b="1" dirty="0">
              <a:solidFill>
                <a:srgbClr val="065081"/>
              </a:solidFill>
            </a:endParaRPr>
          </a:p>
          <a:p>
            <a:r>
              <a:rPr lang="en-GB" sz="1400" dirty="0" smtClean="0">
                <a:solidFill>
                  <a:srgbClr val="065081"/>
                </a:solidFill>
              </a:rPr>
              <a:t>Senior </a:t>
            </a:r>
            <a:r>
              <a:rPr lang="en-GB" sz="1400" dirty="0">
                <a:solidFill>
                  <a:srgbClr val="065081"/>
                </a:solidFill>
              </a:rPr>
              <a:t>Research fellow at Curtin University in Western </a:t>
            </a:r>
            <a:r>
              <a:rPr lang="en-GB" sz="1400" dirty="0" smtClean="0">
                <a:solidFill>
                  <a:srgbClr val="065081"/>
                </a:solidFill>
              </a:rPr>
              <a:t>Australia. </a:t>
            </a:r>
            <a:endParaRPr lang="en-GB" sz="1400" dirty="0">
              <a:solidFill>
                <a:srgbClr val="065081"/>
              </a:solidFill>
            </a:endParaRPr>
          </a:p>
          <a:p>
            <a:r>
              <a:rPr lang="en-GB" sz="1400" dirty="0" smtClean="0">
                <a:solidFill>
                  <a:srgbClr val="065081"/>
                </a:solidFill>
              </a:rPr>
              <a:t>Andrew’s </a:t>
            </a:r>
            <a:r>
              <a:rPr lang="en-GB" sz="1400" dirty="0">
                <a:solidFill>
                  <a:srgbClr val="065081"/>
                </a:solidFill>
              </a:rPr>
              <a:t>keynote address presents the Sydney-</a:t>
            </a:r>
            <a:r>
              <a:rPr lang="en-GB" sz="1400" dirty="0" err="1">
                <a:solidFill>
                  <a:srgbClr val="065081"/>
                </a:solidFill>
              </a:rPr>
              <a:t>Kormoran</a:t>
            </a:r>
            <a:r>
              <a:rPr lang="en-GB" sz="1400" dirty="0">
                <a:solidFill>
                  <a:srgbClr val="065081"/>
                </a:solidFill>
              </a:rPr>
              <a:t> Project, a multidisciplinary project  combining deep-water imaging, supercomputing, image processing, advanced visualisation and history to tell the story of two of Australia’s most significant shipwrecks</a:t>
            </a:r>
            <a:r>
              <a:rPr lang="en-GB" sz="1400" dirty="0" smtClean="0">
                <a:solidFill>
                  <a:srgbClr val="065081"/>
                </a:solidFill>
              </a:rPr>
              <a:t>.</a:t>
            </a:r>
            <a:endParaRPr lang="en-GB" sz="1400" dirty="0" smtClean="0">
              <a:solidFill>
                <a:srgbClr val="065081"/>
              </a:solidFill>
              <a:hlinkClick r:id="rId7"/>
            </a:endParaRPr>
          </a:p>
        </p:txBody>
      </p:sp>
      <p:sp>
        <p:nvSpPr>
          <p:cNvPr id="9" name="Title 1"/>
          <p:cNvSpPr txBox="1">
            <a:spLocks/>
          </p:cNvSpPr>
          <p:nvPr/>
        </p:nvSpPr>
        <p:spPr>
          <a:xfrm>
            <a:off x="1562986" y="705164"/>
            <a:ext cx="633133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a:lstStyle>
          <a:p>
            <a:r>
              <a:rPr lang="en-GB" dirty="0"/>
              <a:t>Keynote Speakers -   tnc18.geant.org</a:t>
            </a:r>
            <a:endParaRPr lang="en-GB" b="1" dirty="0">
              <a:solidFill>
                <a:srgbClr val="065081"/>
              </a:solidFill>
            </a:endParaRPr>
          </a:p>
        </p:txBody>
      </p:sp>
    </p:spTree>
    <p:extLst>
      <p:ext uri="{BB962C8B-B14F-4D97-AF65-F5344CB8AC3E}">
        <p14:creationId xmlns:p14="http://schemas.microsoft.com/office/powerpoint/2010/main" val="19970392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endParaRPr lang="nl-NL" dirty="0" smtClean="0"/>
          </a:p>
          <a:p>
            <a:pPr marL="0" indent="0">
              <a:buNone/>
            </a:pPr>
            <a:endParaRPr lang="nl-NL"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12</a:t>
            </a:fld>
            <a:r>
              <a:rPr lang="en-GB" smtClean="0"/>
              <a:t>     |</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710" y="1320981"/>
            <a:ext cx="9961784" cy="4790649"/>
          </a:xfrm>
          <a:prstGeom prst="rect">
            <a:avLst/>
          </a:prstGeom>
        </p:spPr>
      </p:pic>
      <p:sp>
        <p:nvSpPr>
          <p:cNvPr id="6" name="Title 1"/>
          <p:cNvSpPr txBox="1">
            <a:spLocks/>
          </p:cNvSpPr>
          <p:nvPr/>
        </p:nvSpPr>
        <p:spPr>
          <a:xfrm>
            <a:off x="1562986" y="705164"/>
            <a:ext cx="633133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a:lstStyle>
          <a:p>
            <a:r>
              <a:rPr lang="en-GB" dirty="0"/>
              <a:t>Programme overview -   tnc18.geant.org</a:t>
            </a:r>
            <a:endParaRPr lang="en-GB" b="1" dirty="0">
              <a:solidFill>
                <a:srgbClr val="065081"/>
              </a:solidFill>
            </a:endParaRPr>
          </a:p>
        </p:txBody>
      </p:sp>
    </p:spTree>
    <p:extLst>
      <p:ext uri="{BB962C8B-B14F-4D97-AF65-F5344CB8AC3E}">
        <p14:creationId xmlns:p14="http://schemas.microsoft.com/office/powerpoint/2010/main" val="16699531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678092" y="2236419"/>
            <a:ext cx="9611948" cy="4388322"/>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700" dirty="0" smtClean="0">
                <a:solidFill>
                  <a:srgbClr val="065081"/>
                </a:solidFill>
              </a:rPr>
              <a:t> </a:t>
            </a:r>
            <a:endParaRPr lang="en-GB" sz="1700" b="0" dirty="0">
              <a:solidFill>
                <a:srgbClr val="065081"/>
              </a:solidFill>
            </a:endParaRPr>
          </a:p>
        </p:txBody>
      </p:sp>
      <p:sp>
        <p:nvSpPr>
          <p:cNvPr id="12" name="Slide Number Placeholder 11"/>
          <p:cNvSpPr>
            <a:spLocks noGrp="1"/>
          </p:cNvSpPr>
          <p:nvPr>
            <p:ph type="sldNum" sz="quarter" idx="4"/>
          </p:nvPr>
        </p:nvSpPr>
        <p:spPr/>
        <p:txBody>
          <a:bodyPr/>
          <a:lstStyle/>
          <a:p>
            <a:fld id="{83EB0FA4-9B1C-4D6B-AF0A-97437B69127A}" type="slidenum">
              <a:rPr lang="en-GB" smtClean="0"/>
              <a:pPr/>
              <a:t>13</a:t>
            </a:fld>
            <a:r>
              <a:rPr lang="en-GB" smtClean="0"/>
              <a:t>     |</a:t>
            </a:r>
            <a:endParaRPr lang="en-GB" dirty="0"/>
          </a:p>
        </p:txBody>
      </p:sp>
      <p:sp>
        <p:nvSpPr>
          <p:cNvPr id="3" name="Rectangle 2"/>
          <p:cNvSpPr/>
          <p:nvPr/>
        </p:nvSpPr>
        <p:spPr>
          <a:xfrm>
            <a:off x="1562986" y="1350244"/>
            <a:ext cx="8445889" cy="3970318"/>
          </a:xfrm>
          <a:prstGeom prst="rect">
            <a:avLst/>
          </a:prstGeom>
        </p:spPr>
        <p:txBody>
          <a:bodyPr wrap="square">
            <a:spAutoFit/>
          </a:bodyPr>
          <a:lstStyle/>
          <a:p>
            <a:r>
              <a:rPr lang="nl-NL" sz="2400" b="1" dirty="0" smtClean="0">
                <a:solidFill>
                  <a:schemeClr val="accent1">
                    <a:lumMod val="50000"/>
                  </a:schemeClr>
                </a:solidFill>
                <a:ea typeface="+mj-ea"/>
                <a:cs typeface="+mj-cs"/>
              </a:rPr>
              <a:t>Speakers’ </a:t>
            </a:r>
            <a:r>
              <a:rPr lang="nl-NL" sz="2400" b="1" dirty="0">
                <a:solidFill>
                  <a:schemeClr val="accent1">
                    <a:lumMod val="50000"/>
                  </a:schemeClr>
                </a:solidFill>
                <a:ea typeface="+mj-ea"/>
                <a:cs typeface="+mj-cs"/>
              </a:rPr>
              <a:t>Reception – Sunday 10 June</a:t>
            </a:r>
            <a:r>
              <a:rPr lang="nl-NL" sz="2000" dirty="0">
                <a:solidFill>
                  <a:schemeClr val="accent1">
                    <a:lumMod val="50000"/>
                  </a:schemeClr>
                </a:solidFill>
                <a:ea typeface="+mj-ea"/>
                <a:cs typeface="+mj-cs"/>
              </a:rPr>
              <a:t/>
            </a:r>
            <a:br>
              <a:rPr lang="nl-NL" sz="2000" dirty="0">
                <a:solidFill>
                  <a:schemeClr val="accent1">
                    <a:lumMod val="50000"/>
                  </a:schemeClr>
                </a:solidFill>
                <a:ea typeface="+mj-ea"/>
                <a:cs typeface="+mj-cs"/>
              </a:rPr>
            </a:br>
            <a:r>
              <a:rPr lang="nl-NL" sz="2000" dirty="0" smtClean="0">
                <a:solidFill>
                  <a:schemeClr val="accent1">
                    <a:lumMod val="50000"/>
                  </a:schemeClr>
                </a:solidFill>
                <a:ea typeface="+mj-ea"/>
                <a:cs typeface="+mj-cs"/>
              </a:rPr>
              <a:t>18:00 -19:30 - Speakers </a:t>
            </a:r>
            <a:r>
              <a:rPr lang="nl-NL" sz="2000" dirty="0">
                <a:solidFill>
                  <a:schemeClr val="accent1">
                    <a:lumMod val="50000"/>
                  </a:schemeClr>
                </a:solidFill>
                <a:ea typeface="+mj-ea"/>
                <a:cs typeface="+mj-cs"/>
              </a:rPr>
              <a:t>and Programme Committee at UNINETT </a:t>
            </a:r>
            <a:r>
              <a:rPr lang="nl-NL" sz="2000" dirty="0" smtClean="0">
                <a:solidFill>
                  <a:schemeClr val="accent1">
                    <a:lumMod val="50000"/>
                  </a:schemeClr>
                </a:solidFill>
                <a:ea typeface="+mj-ea"/>
                <a:cs typeface="+mj-cs"/>
              </a:rPr>
              <a:t>Office - by </a:t>
            </a:r>
            <a:r>
              <a:rPr lang="nl-NL" sz="2000" dirty="0">
                <a:solidFill>
                  <a:schemeClr val="accent1">
                    <a:lumMod val="50000"/>
                  </a:schemeClr>
                </a:solidFill>
                <a:ea typeface="+mj-ea"/>
                <a:cs typeface="+mj-cs"/>
              </a:rPr>
              <a:t>invitation </a:t>
            </a:r>
            <a:r>
              <a:rPr lang="nl-NL" sz="2000" dirty="0" smtClean="0">
                <a:solidFill>
                  <a:schemeClr val="accent1">
                    <a:lumMod val="50000"/>
                  </a:schemeClr>
                </a:solidFill>
                <a:ea typeface="+mj-ea"/>
                <a:cs typeface="+mj-cs"/>
              </a:rPr>
              <a:t>only  </a:t>
            </a:r>
            <a:r>
              <a:rPr lang="nl-NL" sz="2000" dirty="0">
                <a:solidFill>
                  <a:schemeClr val="accent1">
                    <a:lumMod val="50000"/>
                  </a:schemeClr>
                </a:solidFill>
                <a:ea typeface="+mj-ea"/>
                <a:cs typeface="+mj-cs"/>
              </a:rPr>
              <a:t/>
            </a:r>
            <a:br>
              <a:rPr lang="nl-NL" sz="2000" dirty="0">
                <a:solidFill>
                  <a:schemeClr val="accent1">
                    <a:lumMod val="50000"/>
                  </a:schemeClr>
                </a:solidFill>
                <a:ea typeface="+mj-ea"/>
                <a:cs typeface="+mj-cs"/>
              </a:rPr>
            </a:br>
            <a:r>
              <a:rPr lang="nl-NL" sz="2000" dirty="0">
                <a:solidFill>
                  <a:schemeClr val="accent1">
                    <a:lumMod val="50000"/>
                  </a:schemeClr>
                </a:solidFill>
                <a:ea typeface="+mj-ea"/>
                <a:cs typeface="+mj-cs"/>
              </a:rPr>
              <a:t/>
            </a:r>
            <a:br>
              <a:rPr lang="nl-NL" sz="2000" dirty="0">
                <a:solidFill>
                  <a:schemeClr val="accent1">
                    <a:lumMod val="50000"/>
                  </a:schemeClr>
                </a:solidFill>
                <a:ea typeface="+mj-ea"/>
                <a:cs typeface="+mj-cs"/>
              </a:rPr>
            </a:br>
            <a:r>
              <a:rPr lang="nl-NL" sz="2400" b="1" dirty="0">
                <a:solidFill>
                  <a:schemeClr val="accent1">
                    <a:lumMod val="50000"/>
                  </a:schemeClr>
                </a:solidFill>
                <a:ea typeface="+mj-ea"/>
                <a:cs typeface="+mj-cs"/>
              </a:rPr>
              <a:t>Opening Reception – Monday 11 June </a:t>
            </a:r>
            <a:r>
              <a:rPr lang="nl-NL" sz="2000" dirty="0">
                <a:solidFill>
                  <a:schemeClr val="accent1">
                    <a:lumMod val="50000"/>
                  </a:schemeClr>
                </a:solidFill>
                <a:ea typeface="+mj-ea"/>
                <a:cs typeface="+mj-cs"/>
              </a:rPr>
              <a:t/>
            </a:r>
            <a:br>
              <a:rPr lang="nl-NL" sz="2000" dirty="0">
                <a:solidFill>
                  <a:schemeClr val="accent1">
                    <a:lumMod val="50000"/>
                  </a:schemeClr>
                </a:solidFill>
                <a:ea typeface="+mj-ea"/>
                <a:cs typeface="+mj-cs"/>
              </a:rPr>
            </a:br>
            <a:r>
              <a:rPr lang="nl-NL" sz="2000" dirty="0" smtClean="0">
                <a:solidFill>
                  <a:schemeClr val="accent1">
                    <a:lumMod val="50000"/>
                  </a:schemeClr>
                </a:solidFill>
                <a:ea typeface="+mj-ea"/>
                <a:cs typeface="+mj-cs"/>
              </a:rPr>
              <a:t>17:30 </a:t>
            </a:r>
            <a:r>
              <a:rPr lang="nl-NL" sz="2000" dirty="0">
                <a:solidFill>
                  <a:schemeClr val="accent1">
                    <a:lumMod val="50000"/>
                  </a:schemeClr>
                </a:solidFill>
                <a:ea typeface="+mj-ea"/>
                <a:cs typeface="+mj-cs"/>
              </a:rPr>
              <a:t>– 19:00 </a:t>
            </a:r>
            <a:r>
              <a:rPr lang="nl-NL" sz="2000" dirty="0" smtClean="0">
                <a:solidFill>
                  <a:schemeClr val="accent1">
                    <a:lumMod val="50000"/>
                  </a:schemeClr>
                </a:solidFill>
                <a:ea typeface="+mj-ea"/>
                <a:cs typeface="+mj-cs"/>
              </a:rPr>
              <a:t> - Scandic Lerkendal (drinks and snacks)</a:t>
            </a:r>
            <a:r>
              <a:rPr lang="nl-NL" sz="2000" dirty="0">
                <a:solidFill>
                  <a:schemeClr val="accent1">
                    <a:lumMod val="50000"/>
                  </a:schemeClr>
                </a:solidFill>
                <a:ea typeface="+mj-ea"/>
                <a:cs typeface="+mj-cs"/>
              </a:rPr>
              <a:t/>
            </a:r>
            <a:br>
              <a:rPr lang="nl-NL" sz="2000" dirty="0">
                <a:solidFill>
                  <a:schemeClr val="accent1">
                    <a:lumMod val="50000"/>
                  </a:schemeClr>
                </a:solidFill>
                <a:ea typeface="+mj-ea"/>
                <a:cs typeface="+mj-cs"/>
              </a:rPr>
            </a:br>
            <a:r>
              <a:rPr lang="nl-NL" sz="2000" dirty="0">
                <a:solidFill>
                  <a:schemeClr val="accent1">
                    <a:lumMod val="50000"/>
                  </a:schemeClr>
                </a:solidFill>
                <a:ea typeface="+mj-ea"/>
                <a:cs typeface="+mj-cs"/>
              </a:rPr>
              <a:t/>
            </a:r>
            <a:br>
              <a:rPr lang="nl-NL" sz="2000" dirty="0">
                <a:solidFill>
                  <a:schemeClr val="accent1">
                    <a:lumMod val="50000"/>
                  </a:schemeClr>
                </a:solidFill>
                <a:ea typeface="+mj-ea"/>
                <a:cs typeface="+mj-cs"/>
              </a:rPr>
            </a:br>
            <a:r>
              <a:rPr lang="nl-NL" sz="2000" dirty="0">
                <a:solidFill>
                  <a:schemeClr val="accent1">
                    <a:lumMod val="50000"/>
                  </a:schemeClr>
                </a:solidFill>
                <a:ea typeface="+mj-ea"/>
                <a:cs typeface="+mj-cs"/>
              </a:rPr>
              <a:t>19:30 </a:t>
            </a:r>
            <a:r>
              <a:rPr lang="nl-NL" sz="2000" dirty="0" smtClean="0">
                <a:solidFill>
                  <a:schemeClr val="accent1">
                    <a:lumMod val="50000"/>
                  </a:schemeClr>
                </a:solidFill>
                <a:ea typeface="+mj-ea"/>
                <a:cs typeface="+mj-cs"/>
              </a:rPr>
              <a:t>- Organ </a:t>
            </a:r>
            <a:r>
              <a:rPr lang="nl-NL" sz="2000" dirty="0">
                <a:solidFill>
                  <a:schemeClr val="accent1">
                    <a:lumMod val="50000"/>
                  </a:schemeClr>
                </a:solidFill>
                <a:ea typeface="+mj-ea"/>
                <a:cs typeface="+mj-cs"/>
              </a:rPr>
              <a:t>concert offered by </a:t>
            </a:r>
            <a:r>
              <a:rPr lang="nl-NL" sz="2000" dirty="0" smtClean="0">
                <a:solidFill>
                  <a:schemeClr val="accent1">
                    <a:lumMod val="50000"/>
                  </a:schemeClr>
                </a:solidFill>
                <a:ea typeface="+mj-ea"/>
                <a:cs typeface="+mj-cs"/>
              </a:rPr>
              <a:t>Trondheim City Council </a:t>
            </a:r>
            <a:r>
              <a:rPr lang="nl-NL" sz="2000" dirty="0">
                <a:solidFill>
                  <a:schemeClr val="accent1">
                    <a:lumMod val="50000"/>
                  </a:schemeClr>
                </a:solidFill>
                <a:ea typeface="+mj-ea"/>
                <a:cs typeface="+mj-cs"/>
              </a:rPr>
              <a:t>in the beautiful Nidaros </a:t>
            </a:r>
            <a:r>
              <a:rPr lang="nl-NL" sz="2000" dirty="0" smtClean="0">
                <a:solidFill>
                  <a:schemeClr val="accent1">
                    <a:lumMod val="50000"/>
                  </a:schemeClr>
                </a:solidFill>
                <a:ea typeface="+mj-ea"/>
                <a:cs typeface="+mj-cs"/>
              </a:rPr>
              <a:t>Cathedral</a:t>
            </a:r>
            <a:r>
              <a:rPr lang="nl-NL" sz="2000" dirty="0">
                <a:solidFill>
                  <a:schemeClr val="accent1">
                    <a:lumMod val="50000"/>
                  </a:schemeClr>
                </a:solidFill>
                <a:ea typeface="+mj-ea"/>
                <a:cs typeface="+mj-cs"/>
              </a:rPr>
              <a:t/>
            </a:r>
            <a:br>
              <a:rPr lang="nl-NL" sz="2000" dirty="0">
                <a:solidFill>
                  <a:schemeClr val="accent1">
                    <a:lumMod val="50000"/>
                  </a:schemeClr>
                </a:solidFill>
                <a:ea typeface="+mj-ea"/>
                <a:cs typeface="+mj-cs"/>
              </a:rPr>
            </a:br>
            <a:r>
              <a:rPr lang="nl-NL" sz="2000" dirty="0">
                <a:solidFill>
                  <a:schemeClr val="accent1">
                    <a:lumMod val="50000"/>
                  </a:schemeClr>
                </a:solidFill>
                <a:ea typeface="+mj-ea"/>
                <a:cs typeface="+mj-cs"/>
              </a:rPr>
              <a:t/>
            </a:r>
            <a:br>
              <a:rPr lang="nl-NL" sz="2000" dirty="0">
                <a:solidFill>
                  <a:schemeClr val="accent1">
                    <a:lumMod val="50000"/>
                  </a:schemeClr>
                </a:solidFill>
                <a:ea typeface="+mj-ea"/>
                <a:cs typeface="+mj-cs"/>
              </a:rPr>
            </a:br>
            <a:r>
              <a:rPr lang="nl-NL" sz="2400" b="1" dirty="0">
                <a:solidFill>
                  <a:schemeClr val="accent1">
                    <a:lumMod val="50000"/>
                  </a:schemeClr>
                </a:solidFill>
                <a:ea typeface="+mj-ea"/>
                <a:cs typeface="+mj-cs"/>
              </a:rPr>
              <a:t>Closing dinner – Wednesday 13 June </a:t>
            </a:r>
            <a:r>
              <a:rPr lang="nl-NL" sz="2000" dirty="0">
                <a:solidFill>
                  <a:schemeClr val="accent1">
                    <a:lumMod val="50000"/>
                  </a:schemeClr>
                </a:solidFill>
                <a:ea typeface="+mj-ea"/>
                <a:cs typeface="+mj-cs"/>
              </a:rPr>
              <a:t/>
            </a:r>
            <a:br>
              <a:rPr lang="nl-NL" sz="2000" dirty="0">
                <a:solidFill>
                  <a:schemeClr val="accent1">
                    <a:lumMod val="50000"/>
                  </a:schemeClr>
                </a:solidFill>
                <a:ea typeface="+mj-ea"/>
                <a:cs typeface="+mj-cs"/>
              </a:rPr>
            </a:br>
            <a:r>
              <a:rPr lang="nl-NL" sz="2000" dirty="0">
                <a:solidFill>
                  <a:schemeClr val="accent1">
                    <a:lumMod val="50000"/>
                  </a:schemeClr>
                </a:solidFill>
                <a:ea typeface="+mj-ea"/>
                <a:cs typeface="+mj-cs"/>
              </a:rPr>
              <a:t>20:00 – 23:00 </a:t>
            </a:r>
            <a:r>
              <a:rPr lang="nl-NL" sz="2000" dirty="0" smtClean="0">
                <a:solidFill>
                  <a:schemeClr val="accent1">
                    <a:lumMod val="50000"/>
                  </a:schemeClr>
                </a:solidFill>
                <a:ea typeface="+mj-ea"/>
                <a:cs typeface="+mj-cs"/>
              </a:rPr>
              <a:t>hrs - Clarion </a:t>
            </a:r>
            <a:r>
              <a:rPr lang="nl-NL" sz="2000" dirty="0">
                <a:solidFill>
                  <a:schemeClr val="accent1">
                    <a:lumMod val="50000"/>
                  </a:schemeClr>
                </a:solidFill>
                <a:ea typeface="+mj-ea"/>
                <a:cs typeface="+mj-cs"/>
              </a:rPr>
              <a:t>Congress </a:t>
            </a:r>
            <a:r>
              <a:rPr lang="nl-NL" sz="2000" dirty="0" smtClean="0">
                <a:solidFill>
                  <a:schemeClr val="accent1">
                    <a:lumMod val="50000"/>
                  </a:schemeClr>
                </a:solidFill>
                <a:ea typeface="+mj-ea"/>
                <a:cs typeface="+mj-cs"/>
              </a:rPr>
              <a:t>Hotel -  hosted </a:t>
            </a:r>
            <a:r>
              <a:rPr lang="nl-NL" sz="2000" dirty="0">
                <a:solidFill>
                  <a:schemeClr val="accent1">
                    <a:lumMod val="50000"/>
                  </a:schemeClr>
                </a:solidFill>
                <a:ea typeface="+mj-ea"/>
                <a:cs typeface="+mj-cs"/>
              </a:rPr>
              <a:t>by </a:t>
            </a:r>
            <a:r>
              <a:rPr lang="nl-NL" sz="2000" dirty="0" smtClean="0">
                <a:solidFill>
                  <a:schemeClr val="accent1">
                    <a:lumMod val="50000"/>
                  </a:schemeClr>
                </a:solidFill>
                <a:ea typeface="+mj-ea"/>
                <a:cs typeface="+mj-cs"/>
              </a:rPr>
              <a:t>UNINETT</a:t>
            </a:r>
            <a:endParaRPr lang="nl-NL" sz="2000" dirty="0">
              <a:solidFill>
                <a:schemeClr val="accent1">
                  <a:lumMod val="50000"/>
                </a:schemeClr>
              </a:solidFill>
              <a:ea typeface="+mj-ea"/>
              <a:cs typeface="+mj-cs"/>
            </a:endParaRPr>
          </a:p>
        </p:txBody>
      </p:sp>
      <p:sp>
        <p:nvSpPr>
          <p:cNvPr id="7" name="Title 1"/>
          <p:cNvSpPr txBox="1">
            <a:spLocks/>
          </p:cNvSpPr>
          <p:nvPr/>
        </p:nvSpPr>
        <p:spPr>
          <a:xfrm>
            <a:off x="1562986" y="705164"/>
            <a:ext cx="633133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a:lstStyle>
          <a:p>
            <a:r>
              <a:rPr lang="en-GB" dirty="0" smtClean="0"/>
              <a:t>Social events</a:t>
            </a:r>
            <a:endParaRPr lang="en-GB" b="1" dirty="0">
              <a:solidFill>
                <a:srgbClr val="065081"/>
              </a:solidFill>
            </a:endParaRPr>
          </a:p>
        </p:txBody>
      </p:sp>
    </p:spTree>
    <p:extLst>
      <p:ext uri="{BB962C8B-B14F-4D97-AF65-F5344CB8AC3E}">
        <p14:creationId xmlns:p14="http://schemas.microsoft.com/office/powerpoint/2010/main" val="8047893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14</a:t>
            </a:fld>
            <a:r>
              <a:rPr lang="en-GB" smtClean="0"/>
              <a:t>     |</a:t>
            </a:r>
            <a:endParaRPr lang="en-GB"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5460" y="1436311"/>
            <a:ext cx="3883347" cy="106792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2975" y="1436311"/>
            <a:ext cx="3559733" cy="1067920"/>
          </a:xfrm>
          <a:prstGeom prst="rect">
            <a:avLst/>
          </a:prstGeom>
        </p:spPr>
      </p:pic>
      <p:sp>
        <p:nvSpPr>
          <p:cNvPr id="6" name="AutoShape 2" descr="https://author.geant.org/News_and_Events/CONNECT/PublishingImages/CONNECT28_COVER_LARGE.gi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8" name="Picture 4" descr="TNC"/>
          <p:cNvPicPr>
            <a:picLocks noChangeAspect="1" noChangeArrowheads="1"/>
          </p:cNvPicPr>
          <p:nvPr/>
        </p:nvPicPr>
        <p:blipFill rotWithShape="1">
          <a:blip r:embed="rId6">
            <a:extLst>
              <a:ext uri="{28A0092B-C50C-407E-A947-70E740481C1C}">
                <a14:useLocalDpi xmlns:a14="http://schemas.microsoft.com/office/drawing/2010/main" val="0"/>
              </a:ext>
            </a:extLst>
          </a:blip>
          <a:srcRect t="22748" b="28554"/>
          <a:stretch/>
        </p:blipFill>
        <p:spPr bwMode="auto">
          <a:xfrm>
            <a:off x="8422310" y="2596348"/>
            <a:ext cx="2545279" cy="123950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GEANT_website_banner.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04590" y="5372189"/>
            <a:ext cx="3520440" cy="1205630"/>
          </a:xfrm>
          <a:prstGeom prst="rect">
            <a:avLst/>
          </a:prstGeom>
          <a:noFill/>
          <a:extLst>
            <a:ext uri="{909E8E84-426E-40DD-AFC4-6F175D3DCCD1}">
              <a14:hiddenFill xmlns:a14="http://schemas.microsoft.com/office/drawing/2010/main">
                <a:solidFill>
                  <a:srgbClr val="FFFFFF"/>
                </a:solidFill>
              </a14:hiddenFill>
            </a:ext>
          </a:extLst>
        </p:spPr>
      </p:pic>
      <p:sp>
        <p:nvSpPr>
          <p:cNvPr id="9" name="Title 8"/>
          <p:cNvSpPr>
            <a:spLocks noGrp="1"/>
          </p:cNvSpPr>
          <p:nvPr>
            <p:ph type="title"/>
          </p:nvPr>
        </p:nvSpPr>
        <p:spPr/>
        <p:txBody>
          <a:bodyPr>
            <a:normAutofit fontScale="90000"/>
          </a:bodyPr>
          <a:lstStyle/>
          <a:p>
            <a:r>
              <a:rPr lang="en-GB" dirty="0"/>
              <a:t>Promotion -  tnc18.geant.org</a:t>
            </a:r>
          </a:p>
        </p:txBody>
      </p:sp>
      <p:pic>
        <p:nvPicPr>
          <p:cNvPr id="10" name="Picture 9"/>
          <p:cNvPicPr>
            <a:picLocks noChangeAspect="1"/>
          </p:cNvPicPr>
          <p:nvPr/>
        </p:nvPicPr>
        <p:blipFill rotWithShape="1">
          <a:blip r:embed="rId8"/>
          <a:srcRect l="17799" t="17667" r="44864" b="9889"/>
          <a:stretch/>
        </p:blipFill>
        <p:spPr>
          <a:xfrm>
            <a:off x="1632975" y="2641459"/>
            <a:ext cx="2786963" cy="3967467"/>
          </a:xfrm>
          <a:prstGeom prst="rect">
            <a:avLst/>
          </a:prstGeom>
        </p:spPr>
      </p:pic>
      <p:pic>
        <p:nvPicPr>
          <p:cNvPr id="12" name="Picture 11"/>
          <p:cNvPicPr>
            <a:picLocks noChangeAspect="1"/>
          </p:cNvPicPr>
          <p:nvPr/>
        </p:nvPicPr>
        <p:blipFill rotWithShape="1">
          <a:blip r:embed="rId9"/>
          <a:srcRect l="6726" t="16778" r="27509" b="9778"/>
          <a:stretch/>
        </p:blipFill>
        <p:spPr>
          <a:xfrm>
            <a:off x="4604590" y="2641459"/>
            <a:ext cx="3520440" cy="2518410"/>
          </a:xfrm>
          <a:prstGeom prst="rect">
            <a:avLst/>
          </a:prstGeom>
          <a:ln>
            <a:solidFill>
              <a:schemeClr val="bg1">
                <a:lumMod val="75000"/>
              </a:schemeClr>
            </a:solidFill>
          </a:ln>
        </p:spPr>
      </p:pic>
      <p:graphicFrame>
        <p:nvGraphicFramePr>
          <p:cNvPr id="3" name="Object 2"/>
          <p:cNvGraphicFramePr>
            <a:graphicFrameLocks noChangeAspect="1"/>
          </p:cNvGraphicFramePr>
          <p:nvPr>
            <p:extLst>
              <p:ext uri="{D42A27DB-BD31-4B8C-83A1-F6EECF244321}">
                <p14:modId xmlns:p14="http://schemas.microsoft.com/office/powerpoint/2010/main" val="1921982854"/>
              </p:ext>
            </p:extLst>
          </p:nvPr>
        </p:nvGraphicFramePr>
        <p:xfrm>
          <a:off x="8309682" y="3790590"/>
          <a:ext cx="2474995" cy="1748784"/>
        </p:xfrm>
        <a:graphic>
          <a:graphicData uri="http://schemas.openxmlformats.org/presentationml/2006/ole">
            <mc:AlternateContent xmlns:mc="http://schemas.openxmlformats.org/markup-compatibility/2006">
              <mc:Choice xmlns:v="urn:schemas-microsoft-com:vml" Requires="v">
                <p:oleObj spid="_x0000_s1035" name="Acrobat Document" r:id="rId10" imgW="6415981" imgH="4533840" progId="Acrobat.Document.DC">
                  <p:embed/>
                </p:oleObj>
              </mc:Choice>
              <mc:Fallback>
                <p:oleObj name="Acrobat Document" r:id="rId10" imgW="6415981" imgH="4533840" progId="Acrobat.Document.DC">
                  <p:embed/>
                  <p:pic>
                    <p:nvPicPr>
                      <p:cNvPr id="0" name=""/>
                      <p:cNvPicPr/>
                      <p:nvPr/>
                    </p:nvPicPr>
                    <p:blipFill>
                      <a:blip r:embed="rId11"/>
                      <a:stretch>
                        <a:fillRect/>
                      </a:stretch>
                    </p:blipFill>
                    <p:spPr>
                      <a:xfrm>
                        <a:off x="8309682" y="3790590"/>
                        <a:ext cx="2474995" cy="1748784"/>
                      </a:xfrm>
                      <a:prstGeom prst="rect">
                        <a:avLst/>
                      </a:prstGeom>
                    </p:spPr>
                  </p:pic>
                </p:oleObj>
              </mc:Fallback>
            </mc:AlternateContent>
          </a:graphicData>
        </a:graphic>
      </p:graphicFrame>
    </p:spTree>
    <p:extLst>
      <p:ext uri="{BB962C8B-B14F-4D97-AF65-F5344CB8AC3E}">
        <p14:creationId xmlns:p14="http://schemas.microsoft.com/office/powerpoint/2010/main" val="4027796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37243" y="1504275"/>
            <a:ext cx="4028113" cy="3801251"/>
          </a:xfrm>
        </p:spPr>
        <p:txBody>
          <a:bodyPr>
            <a:normAutofit/>
          </a:bodyPr>
          <a:lstStyle/>
          <a:p>
            <a:pPr marL="0" indent="0">
              <a:buNone/>
            </a:pPr>
            <a:r>
              <a:rPr lang="nl-NL" sz="2400" b="1" dirty="0"/>
              <a:t>More </a:t>
            </a:r>
            <a:r>
              <a:rPr lang="nl-NL" sz="2400" b="1" dirty="0" smtClean="0"/>
              <a:t>info</a:t>
            </a:r>
            <a:br>
              <a:rPr lang="nl-NL" sz="2400" b="1" dirty="0" smtClean="0"/>
            </a:br>
            <a:r>
              <a:rPr lang="nl-NL" sz="2400" b="1" dirty="0" smtClean="0"/>
              <a:t/>
            </a:r>
            <a:br>
              <a:rPr lang="nl-NL" sz="2400" b="1" dirty="0" smtClean="0"/>
            </a:br>
            <a:r>
              <a:rPr lang="nl-NL" sz="2000" b="1" dirty="0" smtClean="0"/>
              <a:t>More about the programme </a:t>
            </a:r>
            <a:r>
              <a:rPr lang="nl-NL" sz="1800" b="1" dirty="0"/>
              <a:t/>
            </a:r>
            <a:br>
              <a:rPr lang="nl-NL" sz="1800" b="1" dirty="0"/>
            </a:br>
            <a:r>
              <a:rPr lang="en-GB" sz="1800" i="1" dirty="0" smtClean="0">
                <a:solidFill>
                  <a:srgbClr val="FF0000"/>
                </a:solidFill>
              </a:rPr>
              <a:t>Schedule</a:t>
            </a:r>
            <a:r>
              <a:rPr lang="en-GB" sz="1800" dirty="0" smtClean="0">
                <a:solidFill>
                  <a:srgbClr val="FF0000"/>
                </a:solidFill>
              </a:rPr>
              <a:t> </a:t>
            </a:r>
            <a:r>
              <a:rPr lang="en-GB" sz="1800" dirty="0" smtClean="0"/>
              <a:t>on tnc18.geant.org</a:t>
            </a:r>
            <a:endParaRPr lang="nl-NL" sz="1800" dirty="0" smtClean="0"/>
          </a:p>
          <a:p>
            <a:pPr marL="0" indent="0">
              <a:buNone/>
            </a:pPr>
            <a:r>
              <a:rPr lang="nl-NL" sz="2000" b="1" dirty="0" smtClean="0"/>
              <a:t>Registration</a:t>
            </a:r>
            <a:r>
              <a:rPr lang="nl-NL" sz="2000" b="1" dirty="0"/>
              <a:t>: </a:t>
            </a:r>
            <a:r>
              <a:rPr lang="nl-NL" sz="1800" b="1" dirty="0"/>
              <a:t/>
            </a:r>
            <a:br>
              <a:rPr lang="nl-NL" sz="1800" b="1" dirty="0"/>
            </a:br>
            <a:r>
              <a:rPr lang="nl-NL" sz="1800" dirty="0"/>
              <a:t>O</a:t>
            </a:r>
            <a:r>
              <a:rPr lang="nl-NL" sz="1800" dirty="0" smtClean="0"/>
              <a:t>nline </a:t>
            </a:r>
            <a:r>
              <a:rPr lang="nl-NL" sz="1800" dirty="0"/>
              <a:t>registration </a:t>
            </a:r>
            <a:r>
              <a:rPr lang="nl-NL" sz="1800" dirty="0" smtClean="0"/>
              <a:t>until </a:t>
            </a:r>
            <a:r>
              <a:rPr lang="nl-NL" sz="1800" b="1" dirty="0" smtClean="0"/>
              <a:t>1 </a:t>
            </a:r>
            <a:r>
              <a:rPr lang="nl-NL" sz="1800" b="1" dirty="0"/>
              <a:t>June 2018 </a:t>
            </a:r>
            <a:r>
              <a:rPr lang="nl-NL" sz="1800" dirty="0" smtClean="0"/>
              <a:t>only</a:t>
            </a:r>
            <a:r>
              <a:rPr lang="nl-NL" sz="1800" b="1" dirty="0"/>
              <a:t/>
            </a:r>
            <a:br>
              <a:rPr lang="nl-NL" sz="1800" b="1" dirty="0"/>
            </a:br>
            <a:r>
              <a:rPr lang="nl-NL" sz="1800" i="1" dirty="0">
                <a:solidFill>
                  <a:srgbClr val="FF0000"/>
                </a:solidFill>
              </a:rPr>
              <a:t>R</a:t>
            </a:r>
            <a:r>
              <a:rPr lang="nl-NL" sz="1800" i="1" dirty="0" smtClean="0">
                <a:solidFill>
                  <a:srgbClr val="FF0000"/>
                </a:solidFill>
              </a:rPr>
              <a:t>egister</a:t>
            </a:r>
            <a:r>
              <a:rPr lang="nl-NL" sz="1800" dirty="0" smtClean="0">
                <a:solidFill>
                  <a:srgbClr val="FF0000"/>
                </a:solidFill>
              </a:rPr>
              <a:t> </a:t>
            </a:r>
            <a:r>
              <a:rPr lang="nl-NL" sz="1800" dirty="0" smtClean="0"/>
              <a:t>on </a:t>
            </a:r>
            <a:r>
              <a:rPr lang="en-GB" sz="1800" dirty="0" smtClean="0"/>
              <a:t>tnc18.geant.org</a:t>
            </a:r>
            <a:r>
              <a:rPr lang="nl-NL" sz="1800" b="1" dirty="0"/>
              <a:t/>
            </a:r>
            <a:br>
              <a:rPr lang="nl-NL" sz="1800" b="1" dirty="0"/>
            </a:br>
            <a:r>
              <a:rPr lang="nl-NL" sz="1800" b="1" dirty="0"/>
              <a:t/>
            </a:r>
            <a:br>
              <a:rPr lang="nl-NL" sz="1800" b="1" dirty="0"/>
            </a:br>
            <a:r>
              <a:rPr lang="nl-NL" sz="2000" b="1" dirty="0"/>
              <a:t>Hotel bookings: </a:t>
            </a:r>
            <a:r>
              <a:rPr lang="nl-NL" sz="1800" b="1" dirty="0"/>
              <a:t/>
            </a:r>
            <a:br>
              <a:rPr lang="nl-NL" sz="1800" b="1" dirty="0"/>
            </a:br>
            <a:r>
              <a:rPr lang="nl-NL" sz="1800" dirty="0" smtClean="0"/>
              <a:t>For</a:t>
            </a:r>
            <a:r>
              <a:rPr lang="nl-NL" sz="1800" b="1" dirty="0" smtClean="0"/>
              <a:t> </a:t>
            </a:r>
            <a:r>
              <a:rPr lang="nl-NL" sz="1800" dirty="0" smtClean="0"/>
              <a:t>special </a:t>
            </a:r>
            <a:r>
              <a:rPr lang="nl-NL" sz="1800" dirty="0"/>
              <a:t>rates </a:t>
            </a:r>
            <a:r>
              <a:rPr lang="nl-NL" sz="1800" dirty="0" smtClean="0"/>
              <a:t>go to:</a:t>
            </a:r>
            <a:br>
              <a:rPr lang="nl-NL" sz="1800" dirty="0" smtClean="0"/>
            </a:br>
            <a:r>
              <a:rPr lang="en-GB" sz="1800" i="1" dirty="0" smtClean="0">
                <a:solidFill>
                  <a:srgbClr val="FF0000"/>
                </a:solidFill>
              </a:rPr>
              <a:t>Venue, Hotels </a:t>
            </a:r>
            <a:r>
              <a:rPr lang="en-GB" sz="1800" dirty="0" smtClean="0"/>
              <a:t>on tnc18.geant.org</a:t>
            </a:r>
            <a:endParaRPr lang="nl-NL" sz="1800"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15</a:t>
            </a:fld>
            <a:r>
              <a:rPr lang="en-GB" smtClean="0"/>
              <a:t>     |</a:t>
            </a:r>
            <a:endParaRPr lang="en-GB" dirty="0"/>
          </a:p>
        </p:txBody>
      </p:sp>
      <p:sp>
        <p:nvSpPr>
          <p:cNvPr id="5" name="Rectangle 4"/>
          <p:cNvSpPr/>
          <p:nvPr/>
        </p:nvSpPr>
        <p:spPr>
          <a:xfrm>
            <a:off x="1562987" y="1410828"/>
            <a:ext cx="3633854" cy="4308872"/>
          </a:xfrm>
          <a:prstGeom prst="rect">
            <a:avLst/>
          </a:prstGeom>
        </p:spPr>
        <p:txBody>
          <a:bodyPr wrap="square">
            <a:spAutoFit/>
          </a:bodyPr>
          <a:lstStyle/>
          <a:p>
            <a:r>
              <a:rPr lang="nl-NL" sz="2400" b="1" dirty="0" smtClean="0">
                <a:solidFill>
                  <a:schemeClr val="accent1">
                    <a:lumMod val="50000"/>
                  </a:schemeClr>
                </a:solidFill>
              </a:rPr>
              <a:t>Next Deadlines</a:t>
            </a:r>
            <a:endParaRPr lang="nl-NL" sz="2400" b="1" dirty="0" smtClean="0"/>
          </a:p>
          <a:p>
            <a:r>
              <a:rPr lang="nl-NL" sz="2000" b="1" dirty="0" smtClean="0">
                <a:solidFill>
                  <a:schemeClr val="accent1">
                    <a:lumMod val="50000"/>
                  </a:schemeClr>
                </a:solidFill>
              </a:rPr>
              <a:t/>
            </a:r>
            <a:br>
              <a:rPr lang="nl-NL" sz="2000" b="1" dirty="0" smtClean="0">
                <a:solidFill>
                  <a:schemeClr val="accent1">
                    <a:lumMod val="50000"/>
                  </a:schemeClr>
                </a:solidFill>
              </a:rPr>
            </a:br>
            <a:r>
              <a:rPr lang="nl-NL" sz="2000" b="1" dirty="0" smtClean="0">
                <a:solidFill>
                  <a:schemeClr val="accent1">
                    <a:lumMod val="50000"/>
                  </a:schemeClr>
                </a:solidFill>
              </a:rPr>
              <a:t>Community</a:t>
            </a:r>
            <a:r>
              <a:rPr lang="nl-NL" sz="2000" b="1" dirty="0" smtClean="0"/>
              <a:t> </a:t>
            </a:r>
            <a:r>
              <a:rPr lang="nl-NL" sz="2000" b="1" dirty="0">
                <a:solidFill>
                  <a:schemeClr val="accent1">
                    <a:lumMod val="50000"/>
                  </a:schemeClr>
                </a:solidFill>
              </a:rPr>
              <a:t>Award</a:t>
            </a:r>
          </a:p>
          <a:p>
            <a:r>
              <a:rPr lang="nl-NL" dirty="0" smtClean="0">
                <a:solidFill>
                  <a:schemeClr val="accent1">
                    <a:lumMod val="50000"/>
                  </a:schemeClr>
                </a:solidFill>
              </a:rPr>
              <a:t>16 March 2018</a:t>
            </a:r>
          </a:p>
          <a:p>
            <a:r>
              <a:rPr lang="en-GB" dirty="0">
                <a:hlinkClick r:id="rId2"/>
              </a:rPr>
              <a:t>https://</a:t>
            </a:r>
            <a:r>
              <a:rPr lang="en-GB" dirty="0" smtClean="0">
                <a:hlinkClick r:id="rId2"/>
              </a:rPr>
              <a:t>www.surveymonkey.com/r/2018communityaward</a:t>
            </a:r>
            <a:endParaRPr lang="en-GB" dirty="0"/>
          </a:p>
          <a:p>
            <a:endParaRPr lang="nl-NL" sz="2000" b="1" dirty="0"/>
          </a:p>
          <a:p>
            <a:r>
              <a:rPr lang="nl-NL" sz="2000" b="1" dirty="0">
                <a:solidFill>
                  <a:schemeClr val="accent1">
                    <a:lumMod val="50000"/>
                  </a:schemeClr>
                </a:solidFill>
              </a:rPr>
              <a:t>Posters</a:t>
            </a:r>
            <a:r>
              <a:rPr lang="nl-NL" sz="2000" b="1" dirty="0" smtClean="0"/>
              <a:t> </a:t>
            </a:r>
            <a:r>
              <a:rPr lang="nl-NL" sz="2000" b="1" dirty="0">
                <a:solidFill>
                  <a:schemeClr val="accent1">
                    <a:lumMod val="50000"/>
                  </a:schemeClr>
                </a:solidFill>
              </a:rPr>
              <a:t>and Lighning Talks</a:t>
            </a:r>
          </a:p>
          <a:p>
            <a:r>
              <a:rPr lang="nl-NL" dirty="0" smtClean="0">
                <a:solidFill>
                  <a:schemeClr val="accent1">
                    <a:lumMod val="50000"/>
                  </a:schemeClr>
                </a:solidFill>
              </a:rPr>
              <a:t>16 April 2018</a:t>
            </a:r>
            <a:r>
              <a:rPr lang="nl-NL" dirty="0">
                <a:solidFill>
                  <a:schemeClr val="accent1">
                    <a:lumMod val="50000"/>
                  </a:schemeClr>
                </a:solidFill>
              </a:rPr>
              <a:t/>
            </a:r>
            <a:br>
              <a:rPr lang="nl-NL" dirty="0">
                <a:solidFill>
                  <a:schemeClr val="accent1">
                    <a:lumMod val="50000"/>
                  </a:schemeClr>
                </a:solidFill>
              </a:rPr>
            </a:br>
            <a:r>
              <a:rPr lang="nl-NL" i="1" dirty="0" smtClean="0">
                <a:solidFill>
                  <a:srgbClr val="FF0000"/>
                </a:solidFill>
              </a:rPr>
              <a:t>Participate</a:t>
            </a:r>
            <a:r>
              <a:rPr lang="nl-NL" dirty="0" smtClean="0">
                <a:solidFill>
                  <a:schemeClr val="accent1">
                    <a:lumMod val="50000"/>
                  </a:schemeClr>
                </a:solidFill>
              </a:rPr>
              <a:t> </a:t>
            </a:r>
            <a:r>
              <a:rPr lang="nl-NL" dirty="0">
                <a:solidFill>
                  <a:schemeClr val="accent1">
                    <a:lumMod val="50000"/>
                  </a:schemeClr>
                </a:solidFill>
              </a:rPr>
              <a:t>on tnc.geant.org</a:t>
            </a:r>
          </a:p>
          <a:p>
            <a:r>
              <a:rPr lang="nl-NL" sz="2000" b="1" dirty="0"/>
              <a:t/>
            </a:r>
            <a:br>
              <a:rPr lang="nl-NL" sz="2000" b="1" dirty="0"/>
            </a:br>
            <a:r>
              <a:rPr lang="nl-NL" sz="2000" b="1" dirty="0" smtClean="0"/>
              <a:t> </a:t>
            </a:r>
            <a:r>
              <a:rPr lang="nl-NL" sz="2000" b="1" dirty="0"/>
              <a:t/>
            </a:r>
            <a:br>
              <a:rPr lang="nl-NL" sz="2000" b="1" dirty="0"/>
            </a:br>
            <a:endParaRPr lang="nl-NL" sz="2000" b="1" dirty="0"/>
          </a:p>
          <a:p>
            <a:r>
              <a:rPr lang="nl-NL" sz="2000" b="1" dirty="0" smtClean="0"/>
              <a:t> </a:t>
            </a:r>
            <a:endParaRPr lang="nl-NL" sz="2000" dirty="0"/>
          </a:p>
        </p:txBody>
      </p:sp>
      <p:sp>
        <p:nvSpPr>
          <p:cNvPr id="6" name="Title 5"/>
          <p:cNvSpPr>
            <a:spLocks noGrp="1"/>
          </p:cNvSpPr>
          <p:nvPr>
            <p:ph type="title"/>
          </p:nvPr>
        </p:nvSpPr>
        <p:spPr/>
        <p:txBody>
          <a:bodyPr>
            <a:normAutofit fontScale="90000"/>
          </a:bodyPr>
          <a:lstStyle/>
          <a:p>
            <a:r>
              <a:rPr lang="en-GB" dirty="0"/>
              <a:t>More information </a:t>
            </a:r>
            <a:r>
              <a:rPr lang="en-GB" dirty="0" smtClean="0"/>
              <a:t>- </a:t>
            </a:r>
            <a:r>
              <a:rPr lang="en-GB" dirty="0"/>
              <a:t>tnc18.geant.org</a:t>
            </a:r>
          </a:p>
        </p:txBody>
      </p:sp>
    </p:spTree>
    <p:extLst>
      <p:ext uri="{BB962C8B-B14F-4D97-AF65-F5344CB8AC3E}">
        <p14:creationId xmlns:p14="http://schemas.microsoft.com/office/powerpoint/2010/main" val="14376319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16</a:t>
            </a:fld>
            <a:r>
              <a:rPr lang="en-GB" smtClean="0"/>
              <a:t>     |</a:t>
            </a:r>
            <a:endParaRPr lang="en-GB" dirty="0"/>
          </a:p>
        </p:txBody>
      </p:sp>
      <p:sp>
        <p:nvSpPr>
          <p:cNvPr id="5" name="Rectangle 4"/>
          <p:cNvSpPr/>
          <p:nvPr/>
        </p:nvSpPr>
        <p:spPr>
          <a:xfrm>
            <a:off x="1467060" y="1410828"/>
            <a:ext cx="8286540" cy="4832092"/>
          </a:xfrm>
          <a:prstGeom prst="rect">
            <a:avLst/>
          </a:prstGeom>
        </p:spPr>
        <p:txBody>
          <a:bodyPr wrap="square">
            <a:spAutoFit/>
          </a:bodyPr>
          <a:lstStyle/>
          <a:p>
            <a:r>
              <a:rPr lang="nl-NL" sz="2400" b="1" dirty="0" smtClean="0">
                <a:solidFill>
                  <a:schemeClr val="accent1">
                    <a:lumMod val="50000"/>
                  </a:schemeClr>
                </a:solidFill>
              </a:rPr>
              <a:t>Logistics &amp; Programme</a:t>
            </a:r>
          </a:p>
          <a:p>
            <a:r>
              <a:rPr lang="nl-NL" sz="2000" dirty="0" smtClean="0">
                <a:solidFill>
                  <a:schemeClr val="accent1">
                    <a:lumMod val="50000"/>
                  </a:schemeClr>
                </a:solidFill>
              </a:rPr>
              <a:t>Steffie Bosman - </a:t>
            </a:r>
            <a:r>
              <a:rPr lang="nl-NL" sz="2000" dirty="0" smtClean="0">
                <a:solidFill>
                  <a:schemeClr val="accent1">
                    <a:lumMod val="50000"/>
                  </a:schemeClr>
                </a:solidFill>
                <a:hlinkClick r:id="rId2"/>
              </a:rPr>
              <a:t>Steffie.Bosman@geant.org</a:t>
            </a:r>
            <a:endParaRPr lang="nl-NL" sz="2000" dirty="0" smtClean="0">
              <a:solidFill>
                <a:schemeClr val="accent1">
                  <a:lumMod val="50000"/>
                </a:schemeClr>
              </a:solidFill>
            </a:endParaRPr>
          </a:p>
          <a:p>
            <a:r>
              <a:rPr lang="nl-NL" sz="2000" dirty="0" smtClean="0">
                <a:solidFill>
                  <a:schemeClr val="accent1">
                    <a:lumMod val="50000"/>
                  </a:schemeClr>
                </a:solidFill>
              </a:rPr>
              <a:t>Jessie Brockhoff - </a:t>
            </a:r>
            <a:r>
              <a:rPr lang="nl-NL" sz="2000" dirty="0">
                <a:solidFill>
                  <a:schemeClr val="accent1">
                    <a:lumMod val="50000"/>
                  </a:schemeClr>
                </a:solidFill>
                <a:hlinkClick r:id="rId3"/>
              </a:rPr>
              <a:t>Jessie.Brockhoff@geant.org</a:t>
            </a:r>
            <a:endParaRPr lang="nl-NL" sz="2000" dirty="0">
              <a:solidFill>
                <a:schemeClr val="accent1">
                  <a:lumMod val="50000"/>
                </a:schemeClr>
              </a:solidFill>
            </a:endParaRPr>
          </a:p>
          <a:p>
            <a:endParaRPr lang="nl-NL" sz="2400" b="1" dirty="0" smtClean="0">
              <a:solidFill>
                <a:schemeClr val="accent1">
                  <a:lumMod val="50000"/>
                </a:schemeClr>
              </a:solidFill>
            </a:endParaRPr>
          </a:p>
          <a:p>
            <a:r>
              <a:rPr lang="nl-NL" sz="2400" b="1" dirty="0" smtClean="0">
                <a:solidFill>
                  <a:schemeClr val="accent1">
                    <a:lumMod val="50000"/>
                  </a:schemeClr>
                </a:solidFill>
              </a:rPr>
              <a:t>Exhibition</a:t>
            </a:r>
          </a:p>
          <a:p>
            <a:r>
              <a:rPr lang="nl-NL" sz="2000" dirty="0" smtClean="0">
                <a:solidFill>
                  <a:schemeClr val="accent1">
                    <a:lumMod val="50000"/>
                  </a:schemeClr>
                </a:solidFill>
              </a:rPr>
              <a:t>Anna Everitt - </a:t>
            </a:r>
            <a:r>
              <a:rPr lang="nl-NL" sz="2000" dirty="0" smtClean="0">
                <a:solidFill>
                  <a:schemeClr val="accent1">
                    <a:lumMod val="50000"/>
                  </a:schemeClr>
                </a:solidFill>
                <a:hlinkClick r:id="rId4"/>
              </a:rPr>
              <a:t>Anna.Everitt@geant.org</a:t>
            </a:r>
            <a:endParaRPr lang="nl-NL" sz="2000" dirty="0" smtClean="0">
              <a:solidFill>
                <a:schemeClr val="accent1">
                  <a:lumMod val="50000"/>
                </a:schemeClr>
              </a:solidFill>
            </a:endParaRPr>
          </a:p>
          <a:p>
            <a:endParaRPr lang="nl-NL" sz="2400" b="1" dirty="0" smtClean="0">
              <a:solidFill>
                <a:schemeClr val="accent1">
                  <a:lumMod val="50000"/>
                </a:schemeClr>
              </a:solidFill>
            </a:endParaRPr>
          </a:p>
          <a:p>
            <a:r>
              <a:rPr lang="nl-NL" sz="2400" b="1" dirty="0" smtClean="0">
                <a:solidFill>
                  <a:schemeClr val="accent1">
                    <a:lumMod val="50000"/>
                  </a:schemeClr>
                </a:solidFill>
              </a:rPr>
              <a:t>Marcomms</a:t>
            </a:r>
          </a:p>
          <a:p>
            <a:r>
              <a:rPr lang="nl-NL" sz="2000" dirty="0" smtClean="0">
                <a:solidFill>
                  <a:schemeClr val="accent1">
                    <a:lumMod val="50000"/>
                  </a:schemeClr>
                </a:solidFill>
              </a:rPr>
              <a:t>Rosanna Norman - </a:t>
            </a:r>
            <a:r>
              <a:rPr lang="nl-NL" sz="2000" dirty="0" smtClean="0">
                <a:solidFill>
                  <a:schemeClr val="accent1">
                    <a:lumMod val="50000"/>
                  </a:schemeClr>
                </a:solidFill>
                <a:hlinkClick r:id="rId5"/>
              </a:rPr>
              <a:t>Rosanna.Norman@geant.org</a:t>
            </a:r>
            <a:endParaRPr lang="nl-NL" sz="2000" dirty="0" smtClean="0">
              <a:solidFill>
                <a:schemeClr val="accent1">
                  <a:lumMod val="50000"/>
                </a:schemeClr>
              </a:solidFill>
            </a:endParaRPr>
          </a:p>
          <a:p>
            <a:endParaRPr lang="nl-NL" sz="2400" b="1" dirty="0">
              <a:solidFill>
                <a:schemeClr val="accent1">
                  <a:lumMod val="50000"/>
                </a:schemeClr>
              </a:solidFill>
            </a:endParaRPr>
          </a:p>
          <a:p>
            <a:r>
              <a:rPr lang="nl-NL" sz="2400" b="1" dirty="0" smtClean="0">
                <a:solidFill>
                  <a:schemeClr val="accent1">
                    <a:lumMod val="50000"/>
                  </a:schemeClr>
                </a:solidFill>
              </a:rPr>
              <a:t>Sponsorship</a:t>
            </a:r>
          </a:p>
          <a:p>
            <a:r>
              <a:rPr lang="nl-NL" sz="2000" dirty="0" smtClean="0">
                <a:solidFill>
                  <a:schemeClr val="accent1">
                    <a:lumMod val="50000"/>
                  </a:schemeClr>
                </a:solidFill>
              </a:rPr>
              <a:t>Karl Meyer – </a:t>
            </a:r>
            <a:r>
              <a:rPr lang="nl-NL" sz="2000" dirty="0" smtClean="0">
                <a:solidFill>
                  <a:schemeClr val="accent1">
                    <a:lumMod val="50000"/>
                  </a:schemeClr>
                </a:solidFill>
                <a:hlinkClick r:id="rId6"/>
              </a:rPr>
              <a:t>Karl.Meyer@geant.org</a:t>
            </a:r>
            <a:endParaRPr lang="nl-NL" sz="2000" dirty="0" smtClean="0">
              <a:solidFill>
                <a:schemeClr val="accent1">
                  <a:lumMod val="50000"/>
                </a:schemeClr>
              </a:solidFill>
            </a:endParaRPr>
          </a:p>
          <a:p>
            <a:r>
              <a:rPr lang="nl-NL" sz="2000" b="1" dirty="0" smtClean="0">
                <a:solidFill>
                  <a:schemeClr val="accent1">
                    <a:lumMod val="50000"/>
                  </a:schemeClr>
                </a:solidFill>
              </a:rPr>
              <a:t>Sponsorship logistics</a:t>
            </a:r>
            <a:endParaRPr lang="nl-NL" sz="2000" b="1" dirty="0">
              <a:solidFill>
                <a:schemeClr val="accent1">
                  <a:lumMod val="50000"/>
                </a:schemeClr>
              </a:solidFill>
            </a:endParaRPr>
          </a:p>
          <a:p>
            <a:r>
              <a:rPr lang="nl-NL" sz="2000" dirty="0" smtClean="0">
                <a:solidFill>
                  <a:schemeClr val="accent1">
                    <a:lumMod val="50000"/>
                  </a:schemeClr>
                </a:solidFill>
              </a:rPr>
              <a:t>Jessie Brockhoff </a:t>
            </a:r>
            <a:r>
              <a:rPr lang="nl-NL" sz="2000" smtClean="0">
                <a:solidFill>
                  <a:schemeClr val="accent1">
                    <a:lumMod val="50000"/>
                  </a:schemeClr>
                </a:solidFill>
              </a:rPr>
              <a:t>– </a:t>
            </a:r>
            <a:r>
              <a:rPr lang="nl-NL" sz="2000" smtClean="0">
                <a:solidFill>
                  <a:schemeClr val="accent1">
                    <a:lumMod val="50000"/>
                  </a:schemeClr>
                </a:solidFill>
                <a:hlinkClick r:id="rId7"/>
              </a:rPr>
              <a:t>jessie.brockhoff@geant.org</a:t>
            </a:r>
            <a:endParaRPr lang="nl-NL" sz="2000" smtClean="0">
              <a:solidFill>
                <a:schemeClr val="accent1">
                  <a:lumMod val="50000"/>
                </a:schemeClr>
              </a:solidFill>
            </a:endParaRPr>
          </a:p>
        </p:txBody>
      </p:sp>
      <p:sp>
        <p:nvSpPr>
          <p:cNvPr id="6" name="Title 5"/>
          <p:cNvSpPr>
            <a:spLocks noGrp="1"/>
          </p:cNvSpPr>
          <p:nvPr>
            <p:ph type="title"/>
          </p:nvPr>
        </p:nvSpPr>
        <p:spPr/>
        <p:txBody>
          <a:bodyPr>
            <a:normAutofit fontScale="90000"/>
          </a:bodyPr>
          <a:lstStyle/>
          <a:p>
            <a:r>
              <a:rPr lang="en-GB" dirty="0" smtClean="0"/>
              <a:t>Contacts - tnc18.geant.org</a:t>
            </a:r>
            <a:endParaRPr lang="en-GB" dirty="0"/>
          </a:p>
        </p:txBody>
      </p:sp>
    </p:spTree>
    <p:extLst>
      <p:ext uri="{BB962C8B-B14F-4D97-AF65-F5344CB8AC3E}">
        <p14:creationId xmlns:p14="http://schemas.microsoft.com/office/powerpoint/2010/main" val="842635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New Brand, New Theme</a:t>
            </a:r>
          </a:p>
        </p:txBody>
      </p:sp>
      <p:sp>
        <p:nvSpPr>
          <p:cNvPr id="4" name="Slide Number Placeholder 3"/>
          <p:cNvSpPr>
            <a:spLocks noGrp="1"/>
          </p:cNvSpPr>
          <p:nvPr>
            <p:ph type="sldNum" sz="quarter" idx="4"/>
          </p:nvPr>
        </p:nvSpPr>
        <p:spPr/>
        <p:txBody>
          <a:bodyPr/>
          <a:lstStyle/>
          <a:p>
            <a:fld id="{83EB0FA4-9B1C-4D6B-AF0A-97437B69127A}" type="slidenum">
              <a:rPr lang="en-GB" smtClean="0"/>
              <a:pPr/>
              <a:t>2</a:t>
            </a:fld>
            <a:r>
              <a:rPr lang="en-GB" smtClean="0"/>
              <a:t>     |</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9016" y="2273808"/>
            <a:ext cx="8525256" cy="2142744"/>
          </a:xfrm>
          <a:prstGeom prst="rect">
            <a:avLst/>
          </a:prstGeom>
        </p:spPr>
      </p:pic>
    </p:spTree>
    <p:extLst>
      <p:ext uri="{BB962C8B-B14F-4D97-AF65-F5344CB8AC3E}">
        <p14:creationId xmlns:p14="http://schemas.microsoft.com/office/powerpoint/2010/main" val="2055220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3</a:t>
            </a:fld>
            <a:r>
              <a:rPr lang="en-GB" smtClean="0"/>
              <a:t>     |</a:t>
            </a:r>
            <a:endParaRPr lang="en-GB" dirty="0"/>
          </a:p>
        </p:txBody>
      </p:sp>
      <p:sp>
        <p:nvSpPr>
          <p:cNvPr id="5" name="Title 4"/>
          <p:cNvSpPr>
            <a:spLocks noGrp="1"/>
          </p:cNvSpPr>
          <p:nvPr>
            <p:ph type="title"/>
          </p:nvPr>
        </p:nvSpPr>
        <p:spPr>
          <a:xfrm>
            <a:off x="1562986" y="705164"/>
            <a:ext cx="6224653" cy="430909"/>
          </a:xfrm>
        </p:spPr>
        <p:txBody>
          <a:bodyPr>
            <a:normAutofit fontScale="90000"/>
          </a:bodyPr>
          <a:lstStyle/>
          <a:p>
            <a:r>
              <a:rPr lang="en-GB" dirty="0"/>
              <a:t>New Amazing Location: </a:t>
            </a:r>
            <a:r>
              <a:rPr lang="en-GB" b="1" dirty="0"/>
              <a:t>Trondheim</a:t>
            </a:r>
            <a:endParaRPr lang="en-GB" dirty="0"/>
          </a:p>
        </p:txBody>
      </p:sp>
      <p:grpSp>
        <p:nvGrpSpPr>
          <p:cNvPr id="14" name="Group 13"/>
          <p:cNvGrpSpPr/>
          <p:nvPr/>
        </p:nvGrpSpPr>
        <p:grpSpPr>
          <a:xfrm rot="21417414">
            <a:off x="1065395" y="1564948"/>
            <a:ext cx="3507187" cy="3210425"/>
            <a:chOff x="1253349" y="1992175"/>
            <a:chExt cx="2971800" cy="2720340"/>
          </a:xfrm>
        </p:grpSpPr>
        <p:sp>
          <p:nvSpPr>
            <p:cNvPr id="3" name="Rectangle 2"/>
            <p:cNvSpPr/>
            <p:nvPr/>
          </p:nvSpPr>
          <p:spPr>
            <a:xfrm>
              <a:off x="1253349" y="1992175"/>
              <a:ext cx="2971800" cy="272034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2" descr="Afbeeldingsresultaat voor Trondheim">
              <a:extLst>
                <a:ext uri="{FF2B5EF4-FFF2-40B4-BE49-F238E27FC236}">
                  <a16:creationId xmlns:a16="http://schemas.microsoft.com/office/drawing/2014/main" xmlns="" id="{DACEE68F-ED49-46EC-A510-FA234CDDCC9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949" r="25304" b="9406"/>
            <a:stretch/>
          </p:blipFill>
          <p:spPr bwMode="auto">
            <a:xfrm>
              <a:off x="1433037" y="2230281"/>
              <a:ext cx="2586372" cy="194883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 name="Group 12"/>
          <p:cNvGrpSpPr/>
          <p:nvPr/>
        </p:nvGrpSpPr>
        <p:grpSpPr>
          <a:xfrm rot="375765">
            <a:off x="3885429" y="2760478"/>
            <a:ext cx="3507188" cy="3210426"/>
            <a:chOff x="4815839" y="1833098"/>
            <a:chExt cx="2971800" cy="2720340"/>
          </a:xfrm>
        </p:grpSpPr>
        <p:sp>
          <p:nvSpPr>
            <p:cNvPr id="10" name="Rectangle 9"/>
            <p:cNvSpPr/>
            <p:nvPr/>
          </p:nvSpPr>
          <p:spPr>
            <a:xfrm>
              <a:off x="4815839" y="1833098"/>
              <a:ext cx="2971800" cy="272034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29216" y="2055251"/>
              <a:ext cx="2550112" cy="1912584"/>
            </a:xfrm>
            <a:prstGeom prst="rect">
              <a:avLst/>
            </a:prstGeom>
          </p:spPr>
        </p:pic>
      </p:grpSp>
      <p:grpSp>
        <p:nvGrpSpPr>
          <p:cNvPr id="12" name="Group 11"/>
          <p:cNvGrpSpPr/>
          <p:nvPr/>
        </p:nvGrpSpPr>
        <p:grpSpPr>
          <a:xfrm rot="21382999">
            <a:off x="7065604" y="1762331"/>
            <a:ext cx="3507187" cy="3210425"/>
            <a:chOff x="7220794" y="3012100"/>
            <a:chExt cx="2971800" cy="2720340"/>
          </a:xfrm>
        </p:grpSpPr>
        <p:sp>
          <p:nvSpPr>
            <p:cNvPr id="11" name="Rectangle 10"/>
            <p:cNvSpPr/>
            <p:nvPr/>
          </p:nvSpPr>
          <p:spPr>
            <a:xfrm>
              <a:off x="7220794" y="3012100"/>
              <a:ext cx="2971800" cy="272034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6742" y="3222823"/>
              <a:ext cx="2550112" cy="1912584"/>
            </a:xfrm>
            <a:prstGeom prst="rect">
              <a:avLst/>
            </a:prstGeom>
          </p:spPr>
        </p:pic>
      </p:grpSp>
    </p:spTree>
    <p:extLst>
      <p:ext uri="{BB962C8B-B14F-4D97-AF65-F5344CB8AC3E}">
        <p14:creationId xmlns:p14="http://schemas.microsoft.com/office/powerpoint/2010/main" val="2574514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4</a:t>
            </a:fld>
            <a:r>
              <a:rPr lang="en-GB" smtClean="0"/>
              <a:t>     |</a:t>
            </a:r>
            <a:endParaRPr lang="en-GB" dirty="0"/>
          </a:p>
        </p:txBody>
      </p:sp>
      <p:sp>
        <p:nvSpPr>
          <p:cNvPr id="2" name="Content Placeholder 1"/>
          <p:cNvSpPr>
            <a:spLocks noGrp="1"/>
          </p:cNvSpPr>
          <p:nvPr>
            <p:ph idx="1"/>
          </p:nvPr>
        </p:nvSpPr>
        <p:spPr>
          <a:xfrm>
            <a:off x="1707767" y="1521243"/>
            <a:ext cx="4197734" cy="4830792"/>
          </a:xfrm>
        </p:spPr>
        <p:txBody>
          <a:bodyPr>
            <a:normAutofit/>
          </a:bodyPr>
          <a:lstStyle/>
          <a:p>
            <a:pPr marL="0" indent="0">
              <a:buNone/>
            </a:pPr>
            <a:r>
              <a:rPr lang="en-GB" sz="2400" b="1" dirty="0" smtClean="0">
                <a:solidFill>
                  <a:srgbClr val="065081"/>
                </a:solidFill>
              </a:rPr>
              <a:t>Theme</a:t>
            </a:r>
          </a:p>
          <a:p>
            <a:r>
              <a:rPr lang="en-GB" sz="2000" b="1" dirty="0" smtClean="0">
                <a:solidFill>
                  <a:srgbClr val="065081"/>
                </a:solidFill>
              </a:rPr>
              <a:t>Intelligent </a:t>
            </a:r>
            <a:r>
              <a:rPr lang="en-GB" sz="2000" b="1" dirty="0">
                <a:solidFill>
                  <a:srgbClr val="065081"/>
                </a:solidFill>
              </a:rPr>
              <a:t>networks </a:t>
            </a:r>
            <a:r>
              <a:rPr lang="en-GB" sz="2000" dirty="0">
                <a:solidFill>
                  <a:srgbClr val="065081"/>
                </a:solidFill>
              </a:rPr>
              <a:t>presumes that there is a place for complexity in the network </a:t>
            </a:r>
          </a:p>
          <a:p>
            <a:r>
              <a:rPr lang="en-GB" sz="2000" b="1" dirty="0">
                <a:solidFill>
                  <a:srgbClr val="065081"/>
                </a:solidFill>
              </a:rPr>
              <a:t>Arctic coolness </a:t>
            </a:r>
            <a:r>
              <a:rPr lang="en-GB" sz="2000" dirty="0">
                <a:solidFill>
                  <a:srgbClr val="065081"/>
                </a:solidFill>
              </a:rPr>
              <a:t>and the internet principle of end-to-end traffic, where all the </a:t>
            </a:r>
            <a:r>
              <a:rPr lang="en-GB" sz="2000" b="1" dirty="0">
                <a:solidFill>
                  <a:srgbClr val="065081"/>
                </a:solidFill>
              </a:rPr>
              <a:t>cool</a:t>
            </a:r>
            <a:r>
              <a:rPr lang="en-GB" sz="2000" dirty="0">
                <a:solidFill>
                  <a:srgbClr val="065081"/>
                </a:solidFill>
              </a:rPr>
              <a:t> </a:t>
            </a:r>
            <a:r>
              <a:rPr lang="en-GB" sz="2000" b="1" dirty="0">
                <a:solidFill>
                  <a:srgbClr val="065081"/>
                </a:solidFill>
              </a:rPr>
              <a:t>stuff</a:t>
            </a:r>
            <a:r>
              <a:rPr lang="en-GB" sz="2000" dirty="0">
                <a:solidFill>
                  <a:srgbClr val="065081"/>
                </a:solidFill>
              </a:rPr>
              <a:t> is at the </a:t>
            </a:r>
            <a:r>
              <a:rPr lang="en-GB" sz="2000" b="1" dirty="0">
                <a:solidFill>
                  <a:srgbClr val="065081"/>
                </a:solidFill>
              </a:rPr>
              <a:t>edges</a:t>
            </a:r>
          </a:p>
          <a:p>
            <a:r>
              <a:rPr lang="en-GB" sz="2000" dirty="0">
                <a:solidFill>
                  <a:srgbClr val="065081"/>
                </a:solidFill>
              </a:rPr>
              <a:t>How do the </a:t>
            </a:r>
            <a:r>
              <a:rPr lang="en-GB" sz="2000" b="1" dirty="0">
                <a:solidFill>
                  <a:srgbClr val="065081"/>
                </a:solidFill>
              </a:rPr>
              <a:t>edges </a:t>
            </a:r>
            <a:r>
              <a:rPr lang="en-GB" sz="2000" dirty="0">
                <a:solidFill>
                  <a:srgbClr val="065081"/>
                </a:solidFill>
              </a:rPr>
              <a:t>interconnect? Should the edges be the place where everything happens</a:t>
            </a:r>
            <a:r>
              <a:rPr lang="en-GB" sz="2000" dirty="0" smtClean="0">
                <a:solidFill>
                  <a:srgbClr val="065081"/>
                </a:solidFill>
              </a:rPr>
              <a:t>?</a:t>
            </a:r>
            <a:r>
              <a:rPr lang="en-GB" sz="2000" dirty="0" smtClean="0"/>
              <a:t> </a:t>
            </a:r>
            <a:endParaRPr lang="en-GB" sz="2000" dirty="0"/>
          </a:p>
          <a:p>
            <a:endParaRPr lang="en-GB" dirty="0"/>
          </a:p>
        </p:txBody>
      </p:sp>
      <p:sp>
        <p:nvSpPr>
          <p:cNvPr id="5" name="Rectangle 4"/>
          <p:cNvSpPr/>
          <p:nvPr/>
        </p:nvSpPr>
        <p:spPr>
          <a:xfrm>
            <a:off x="6595326" y="1533726"/>
            <a:ext cx="4019908" cy="3115725"/>
          </a:xfrm>
          <a:prstGeom prst="rect">
            <a:avLst/>
          </a:prstGeom>
        </p:spPr>
        <p:txBody>
          <a:bodyPr wrap="square">
            <a:spAutoFit/>
          </a:bodyPr>
          <a:lstStyle/>
          <a:p>
            <a:pPr>
              <a:lnSpc>
                <a:spcPct val="90000"/>
              </a:lnSpc>
              <a:spcBef>
                <a:spcPts val="1000"/>
              </a:spcBef>
            </a:pPr>
            <a:r>
              <a:rPr lang="en-GB" sz="2400" b="1" dirty="0" smtClean="0">
                <a:solidFill>
                  <a:srgbClr val="065081"/>
                </a:solidFill>
              </a:rPr>
              <a:t>Sub-themes</a:t>
            </a:r>
          </a:p>
          <a:p>
            <a:pPr marL="228600" indent="-228600">
              <a:lnSpc>
                <a:spcPct val="90000"/>
              </a:lnSpc>
              <a:spcBef>
                <a:spcPts val="1000"/>
              </a:spcBef>
              <a:buFont typeface="Arial" panose="020B0604020202020204" pitchFamily="34" charset="0"/>
              <a:buChar char="•"/>
            </a:pPr>
            <a:r>
              <a:rPr lang="en-GB" sz="2000" dirty="0" smtClean="0">
                <a:solidFill>
                  <a:srgbClr val="065081"/>
                </a:solidFill>
              </a:rPr>
              <a:t>The </a:t>
            </a:r>
            <a:r>
              <a:rPr lang="en-GB" sz="2000" dirty="0">
                <a:solidFill>
                  <a:srgbClr val="065081"/>
                </a:solidFill>
              </a:rPr>
              <a:t>power of the </a:t>
            </a:r>
            <a:r>
              <a:rPr lang="en-GB" sz="2000" dirty="0" smtClean="0">
                <a:solidFill>
                  <a:srgbClr val="065081"/>
                </a:solidFill>
              </a:rPr>
              <a:t>internet</a:t>
            </a:r>
            <a:r>
              <a:rPr lang="en-GB" sz="2000" dirty="0">
                <a:solidFill>
                  <a:srgbClr val="065081"/>
                </a:solidFill>
              </a:rPr>
              <a:t>  </a:t>
            </a:r>
          </a:p>
          <a:p>
            <a:pPr marL="228600" indent="-228600">
              <a:lnSpc>
                <a:spcPct val="90000"/>
              </a:lnSpc>
              <a:spcBef>
                <a:spcPts val="1000"/>
              </a:spcBef>
              <a:buFont typeface="Arial" panose="020B0604020202020204" pitchFamily="34" charset="0"/>
              <a:buChar char="•"/>
            </a:pPr>
            <a:r>
              <a:rPr lang="en-GB" sz="2000" dirty="0">
                <a:solidFill>
                  <a:srgbClr val="065081"/>
                </a:solidFill>
              </a:rPr>
              <a:t>Responsible sustainability and delivery  </a:t>
            </a:r>
          </a:p>
          <a:p>
            <a:pPr marL="228600" indent="-228600">
              <a:lnSpc>
                <a:spcPct val="90000"/>
              </a:lnSpc>
              <a:spcBef>
                <a:spcPts val="1000"/>
              </a:spcBef>
              <a:buFont typeface="Arial" panose="020B0604020202020204" pitchFamily="34" charset="0"/>
              <a:buChar char="•"/>
            </a:pPr>
            <a:r>
              <a:rPr lang="en-GB" sz="2000" dirty="0">
                <a:solidFill>
                  <a:srgbClr val="065081"/>
                </a:solidFill>
              </a:rPr>
              <a:t>The power of data analytics  </a:t>
            </a:r>
          </a:p>
          <a:p>
            <a:pPr marL="228600" indent="-228600">
              <a:lnSpc>
                <a:spcPct val="90000"/>
              </a:lnSpc>
              <a:spcBef>
                <a:spcPts val="1000"/>
              </a:spcBef>
              <a:buFont typeface="Arial" panose="020B0604020202020204" pitchFamily="34" charset="0"/>
              <a:buChar char="•"/>
            </a:pPr>
            <a:r>
              <a:rPr lang="en-GB" sz="2000" dirty="0">
                <a:solidFill>
                  <a:srgbClr val="065081"/>
                </a:solidFill>
              </a:rPr>
              <a:t>Creating intelligent </a:t>
            </a:r>
            <a:r>
              <a:rPr lang="en-GB" sz="2000" dirty="0" smtClean="0">
                <a:solidFill>
                  <a:srgbClr val="065081"/>
                </a:solidFill>
              </a:rPr>
              <a:t>complexity</a:t>
            </a:r>
            <a:r>
              <a:rPr lang="en-GB" sz="2000" dirty="0">
                <a:solidFill>
                  <a:srgbClr val="065081"/>
                </a:solidFill>
              </a:rPr>
              <a:t>  </a:t>
            </a:r>
          </a:p>
          <a:p>
            <a:pPr marL="228600" indent="-228600">
              <a:lnSpc>
                <a:spcPct val="90000"/>
              </a:lnSpc>
              <a:spcBef>
                <a:spcPts val="1000"/>
              </a:spcBef>
              <a:buFont typeface="Arial" panose="020B0604020202020204" pitchFamily="34" charset="0"/>
              <a:buChar char="•"/>
            </a:pPr>
            <a:r>
              <a:rPr lang="en-GB" sz="2000" dirty="0">
                <a:solidFill>
                  <a:srgbClr val="065081"/>
                </a:solidFill>
              </a:rPr>
              <a:t> Networking at the speed of science</a:t>
            </a:r>
          </a:p>
        </p:txBody>
      </p:sp>
      <p:sp>
        <p:nvSpPr>
          <p:cNvPr id="7" name="Title 6"/>
          <p:cNvSpPr>
            <a:spLocks noGrp="1"/>
          </p:cNvSpPr>
          <p:nvPr>
            <p:ph type="title"/>
          </p:nvPr>
        </p:nvSpPr>
        <p:spPr/>
        <p:txBody>
          <a:bodyPr>
            <a:normAutofit fontScale="90000"/>
          </a:bodyPr>
          <a:lstStyle/>
          <a:p>
            <a:r>
              <a:rPr lang="en-GB" dirty="0"/>
              <a:t>Intelligent networks, cool edges?</a:t>
            </a:r>
          </a:p>
        </p:txBody>
      </p:sp>
    </p:spTree>
    <p:extLst>
      <p:ext uri="{BB962C8B-B14F-4D97-AF65-F5344CB8AC3E}">
        <p14:creationId xmlns:p14="http://schemas.microsoft.com/office/powerpoint/2010/main" val="32304574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rot="21377308">
            <a:off x="584572" y="1654628"/>
            <a:ext cx="3078985" cy="285641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4"/>
          </p:nvPr>
        </p:nvSpPr>
        <p:spPr/>
        <p:txBody>
          <a:bodyPr/>
          <a:lstStyle/>
          <a:p>
            <a:fld id="{83EB0FA4-9B1C-4D6B-AF0A-97437B69127A}" type="slidenum">
              <a:rPr lang="en-GB" smtClean="0"/>
              <a:pPr/>
              <a:t>5</a:t>
            </a:fld>
            <a:r>
              <a:rPr lang="en-GB" smtClean="0"/>
              <a:t>     |</a:t>
            </a:r>
            <a:endParaRPr lang="en-GB" dirty="0"/>
          </a:p>
        </p:txBody>
      </p:sp>
      <p:sp>
        <p:nvSpPr>
          <p:cNvPr id="2" name="Title 1"/>
          <p:cNvSpPr>
            <a:spLocks noGrp="1"/>
          </p:cNvSpPr>
          <p:nvPr>
            <p:ph type="title"/>
          </p:nvPr>
        </p:nvSpPr>
        <p:spPr/>
        <p:txBody>
          <a:bodyPr>
            <a:normAutofit fontScale="90000"/>
          </a:bodyPr>
          <a:lstStyle/>
          <a:p>
            <a:r>
              <a:rPr lang="en-GB" dirty="0"/>
              <a:t>Venue: </a:t>
            </a:r>
            <a:r>
              <a:rPr lang="en-GB" dirty="0" err="1"/>
              <a:t>Scandic</a:t>
            </a:r>
            <a:r>
              <a:rPr lang="en-GB" dirty="0"/>
              <a:t> </a:t>
            </a:r>
            <a:r>
              <a:rPr lang="en-GB" dirty="0" err="1"/>
              <a:t>Lerkendal</a:t>
            </a:r>
            <a:endParaRPr lang="en-GB" dirty="0"/>
          </a:p>
        </p:txBody>
      </p:sp>
      <p:pic>
        <p:nvPicPr>
          <p:cNvPr id="6" name="Picture 2" descr="Afbeeldingsresultaat voor scandic lerkendal trondheim">
            <a:extLst>
              <a:ext uri="{FF2B5EF4-FFF2-40B4-BE49-F238E27FC236}">
                <a16:creationId xmlns:a16="http://schemas.microsoft.com/office/drawing/2014/main" xmlns="" id="{6477EE40-EFB7-4EDB-9173-B602DC289643}"/>
              </a:ext>
            </a:extLst>
          </p:cNvPr>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8364" t="15069" r="15278" b="3671"/>
          <a:stretch/>
        </p:blipFill>
        <p:spPr bwMode="auto">
          <a:xfrm rot="21377308">
            <a:off x="775430" y="1921075"/>
            <a:ext cx="2697268" cy="1914186"/>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p:cNvGrpSpPr/>
          <p:nvPr/>
        </p:nvGrpSpPr>
        <p:grpSpPr>
          <a:xfrm rot="345202">
            <a:off x="3195848" y="3040887"/>
            <a:ext cx="3100563" cy="2838207"/>
            <a:chOff x="3454135" y="1923287"/>
            <a:chExt cx="3100563" cy="2838207"/>
          </a:xfrm>
        </p:grpSpPr>
        <p:sp>
          <p:nvSpPr>
            <p:cNvPr id="13" name="Rectangle 12"/>
            <p:cNvSpPr/>
            <p:nvPr/>
          </p:nvSpPr>
          <p:spPr>
            <a:xfrm>
              <a:off x="3454135" y="1923287"/>
              <a:ext cx="3100563" cy="2838207"/>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Afbeelding 3">
              <a:extLst>
                <a:ext uri="{FF2B5EF4-FFF2-40B4-BE49-F238E27FC236}">
                  <a16:creationId xmlns:a16="http://schemas.microsoft.com/office/drawing/2014/main" xmlns="" id="{CE45D3CE-59DA-43D8-AED2-E5DEB356EB80}"/>
                </a:ext>
              </a:extLst>
            </p:cNvPr>
            <p:cNvPicPr>
              <a:picLocks noChangeAspect="1"/>
            </p:cNvPicPr>
            <p:nvPr/>
          </p:nvPicPr>
          <p:blipFill rotWithShape="1">
            <a:blip r:embed="rId3"/>
            <a:srcRect l="16507" t="-1" r="9541" b="1409"/>
            <a:stretch/>
          </p:blipFill>
          <p:spPr>
            <a:xfrm>
              <a:off x="3659509" y="2126173"/>
              <a:ext cx="2689275" cy="2016717"/>
            </a:xfrm>
            <a:prstGeom prst="rect">
              <a:avLst/>
            </a:prstGeom>
          </p:spPr>
        </p:pic>
      </p:grpSp>
      <p:grpSp>
        <p:nvGrpSpPr>
          <p:cNvPr id="19" name="Group 18"/>
          <p:cNvGrpSpPr/>
          <p:nvPr/>
        </p:nvGrpSpPr>
        <p:grpSpPr>
          <a:xfrm>
            <a:off x="5511745" y="1036741"/>
            <a:ext cx="3100563" cy="2838207"/>
            <a:chOff x="5580214" y="3481135"/>
            <a:chExt cx="3100563" cy="2838207"/>
          </a:xfrm>
        </p:grpSpPr>
        <p:sp>
          <p:nvSpPr>
            <p:cNvPr id="15" name="Rectangle 14"/>
            <p:cNvSpPr/>
            <p:nvPr/>
          </p:nvSpPr>
          <p:spPr>
            <a:xfrm rot="501913">
              <a:off x="5580214" y="3481135"/>
              <a:ext cx="3100563" cy="2838207"/>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Afbeelding 3">
              <a:extLst>
                <a:ext uri="{FF2B5EF4-FFF2-40B4-BE49-F238E27FC236}">
                  <a16:creationId xmlns:a16="http://schemas.microsoft.com/office/drawing/2014/main" xmlns="" id="{27FB43A0-FAEB-4814-857B-1447D40618D0}"/>
                </a:ext>
              </a:extLst>
            </p:cNvPr>
            <p:cNvPicPr>
              <a:picLocks noChangeAspect="1"/>
            </p:cNvPicPr>
            <p:nvPr/>
          </p:nvPicPr>
          <p:blipFill rotWithShape="1">
            <a:blip r:embed="rId4"/>
            <a:srcRect l="13565" t="12577" r="16471" b="7913"/>
            <a:stretch/>
          </p:blipFill>
          <p:spPr>
            <a:xfrm rot="501913">
              <a:off x="5810658" y="3711083"/>
              <a:ext cx="2643307" cy="2005146"/>
            </a:xfrm>
            <a:prstGeom prst="rect">
              <a:avLst/>
            </a:prstGeom>
          </p:spPr>
        </p:pic>
      </p:grpSp>
      <p:grpSp>
        <p:nvGrpSpPr>
          <p:cNvPr id="18" name="Group 17"/>
          <p:cNvGrpSpPr/>
          <p:nvPr/>
        </p:nvGrpSpPr>
        <p:grpSpPr>
          <a:xfrm>
            <a:off x="7774650" y="2834047"/>
            <a:ext cx="3100563" cy="2838207"/>
            <a:chOff x="7178250" y="1319862"/>
            <a:chExt cx="3100563" cy="2838207"/>
          </a:xfrm>
        </p:grpSpPr>
        <p:sp>
          <p:nvSpPr>
            <p:cNvPr id="14" name="Rectangle 13"/>
            <p:cNvSpPr/>
            <p:nvPr/>
          </p:nvSpPr>
          <p:spPr>
            <a:xfrm rot="21257410">
              <a:off x="7178250" y="1319862"/>
              <a:ext cx="3100563" cy="2838207"/>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2" descr="Scandic Lerkendal, restaurant, Food and breakfast, ">
              <a:extLst>
                <a:ext uri="{FF2B5EF4-FFF2-40B4-BE49-F238E27FC236}">
                  <a16:creationId xmlns:a16="http://schemas.microsoft.com/office/drawing/2014/main" xmlns="" id="{471857F5-99E2-4857-9159-9089EF9D6C6B}"/>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288" t="2055" r="11603" b="2055"/>
            <a:stretch/>
          </p:blipFill>
          <p:spPr bwMode="auto">
            <a:xfrm rot="21257410">
              <a:off x="7445426" y="1540503"/>
              <a:ext cx="2566208" cy="201756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3854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678092" y="2236419"/>
            <a:ext cx="9611948" cy="4388322"/>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700" dirty="0" smtClean="0">
                <a:solidFill>
                  <a:srgbClr val="065081"/>
                </a:solidFill>
              </a:rPr>
              <a:t> </a:t>
            </a:r>
            <a:endParaRPr lang="en-GB" sz="1700" b="0" dirty="0">
              <a:solidFill>
                <a:srgbClr val="065081"/>
              </a:solidFill>
            </a:endParaRPr>
          </a:p>
        </p:txBody>
      </p:sp>
      <p:sp>
        <p:nvSpPr>
          <p:cNvPr id="12" name="Slide Number Placeholder 11"/>
          <p:cNvSpPr>
            <a:spLocks noGrp="1"/>
          </p:cNvSpPr>
          <p:nvPr>
            <p:ph type="sldNum" sz="quarter" idx="4"/>
          </p:nvPr>
        </p:nvSpPr>
        <p:spPr/>
        <p:txBody>
          <a:bodyPr/>
          <a:lstStyle/>
          <a:p>
            <a:fld id="{83EB0FA4-9B1C-4D6B-AF0A-97437B69127A}" type="slidenum">
              <a:rPr lang="en-GB" smtClean="0"/>
              <a:pPr/>
              <a:t>6</a:t>
            </a:fld>
            <a:r>
              <a:rPr lang="en-GB" smtClean="0"/>
              <a:t>     |</a:t>
            </a:r>
            <a:endParaRPr lang="en-GB" dirty="0"/>
          </a:p>
        </p:txBody>
      </p:sp>
      <p:pic>
        <p:nvPicPr>
          <p:cNvPr id="13" name="Afbeelding 3">
            <a:extLst>
              <a:ext uri="{FF2B5EF4-FFF2-40B4-BE49-F238E27FC236}">
                <a16:creationId xmlns:a16="http://schemas.microsoft.com/office/drawing/2014/main" xmlns="" id="{375569CA-9D3D-478D-AA45-FE4F07E148ED}"/>
              </a:ext>
            </a:extLst>
          </p:cNvPr>
          <p:cNvPicPr>
            <a:picLocks noChangeAspect="1"/>
          </p:cNvPicPr>
          <p:nvPr/>
        </p:nvPicPr>
        <p:blipFill rotWithShape="1">
          <a:blip r:embed="rId3"/>
          <a:srcRect t="-3706" r="-855"/>
          <a:stretch/>
        </p:blipFill>
        <p:spPr>
          <a:xfrm>
            <a:off x="819974" y="1798320"/>
            <a:ext cx="9886125" cy="3302897"/>
          </a:xfrm>
          <a:prstGeom prst="rect">
            <a:avLst/>
          </a:prstGeom>
          <a:ln>
            <a:solidFill>
              <a:schemeClr val="bg1">
                <a:lumMod val="75000"/>
              </a:schemeClr>
            </a:solidFill>
          </a:ln>
        </p:spPr>
      </p:pic>
      <p:sp>
        <p:nvSpPr>
          <p:cNvPr id="7" name="Title 1"/>
          <p:cNvSpPr>
            <a:spLocks noGrp="1"/>
          </p:cNvSpPr>
          <p:nvPr>
            <p:ph type="title"/>
          </p:nvPr>
        </p:nvSpPr>
        <p:spPr>
          <a:xfrm>
            <a:off x="1562987" y="705164"/>
            <a:ext cx="4974974" cy="430909"/>
          </a:xfrm>
        </p:spPr>
        <p:txBody>
          <a:bodyPr>
            <a:normAutofit fontScale="90000"/>
          </a:bodyPr>
          <a:lstStyle/>
          <a:p>
            <a:r>
              <a:rPr lang="en-GB" dirty="0"/>
              <a:t>Venue lay out – ground floor  </a:t>
            </a:r>
            <a:r>
              <a:rPr lang="en-GB" b="1" dirty="0">
                <a:solidFill>
                  <a:srgbClr val="065081"/>
                </a:solidFill>
                <a:latin typeface="Calibri" panose="020F0502020204030204" pitchFamily="34" charset="0"/>
                <a:cs typeface="Times New Roman" panose="02020603050405020304" pitchFamily="18" charset="0"/>
              </a:rPr>
              <a:t> </a:t>
            </a:r>
            <a:endParaRPr lang="en-GB" b="1" dirty="0">
              <a:solidFill>
                <a:srgbClr val="065081"/>
              </a:solidFill>
            </a:endParaRPr>
          </a:p>
        </p:txBody>
      </p:sp>
    </p:spTree>
    <p:extLst>
      <p:ext uri="{BB962C8B-B14F-4D97-AF65-F5344CB8AC3E}">
        <p14:creationId xmlns:p14="http://schemas.microsoft.com/office/powerpoint/2010/main" val="16608192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678092" y="2236419"/>
            <a:ext cx="9611948" cy="4388322"/>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700" dirty="0" smtClean="0">
                <a:solidFill>
                  <a:srgbClr val="065081"/>
                </a:solidFill>
              </a:rPr>
              <a:t> </a:t>
            </a:r>
            <a:endParaRPr lang="en-GB" sz="1700" b="0" dirty="0">
              <a:solidFill>
                <a:srgbClr val="065081"/>
              </a:solidFill>
            </a:endParaRPr>
          </a:p>
        </p:txBody>
      </p:sp>
      <p:sp>
        <p:nvSpPr>
          <p:cNvPr id="12" name="Slide Number Placeholder 11"/>
          <p:cNvSpPr>
            <a:spLocks noGrp="1"/>
          </p:cNvSpPr>
          <p:nvPr>
            <p:ph type="sldNum" sz="quarter" idx="4"/>
          </p:nvPr>
        </p:nvSpPr>
        <p:spPr/>
        <p:txBody>
          <a:bodyPr/>
          <a:lstStyle/>
          <a:p>
            <a:fld id="{83EB0FA4-9B1C-4D6B-AF0A-97437B69127A}" type="slidenum">
              <a:rPr lang="en-GB" smtClean="0"/>
              <a:pPr/>
              <a:t>7</a:t>
            </a:fld>
            <a:r>
              <a:rPr lang="en-GB" smtClean="0"/>
              <a:t>     |</a:t>
            </a:r>
            <a:endParaRPr lang="en-GB" dirty="0"/>
          </a:p>
        </p:txBody>
      </p:sp>
      <p:pic>
        <p:nvPicPr>
          <p:cNvPr id="7" name="Afbeelding 3">
            <a:extLst>
              <a:ext uri="{FF2B5EF4-FFF2-40B4-BE49-F238E27FC236}">
                <a16:creationId xmlns:a16="http://schemas.microsoft.com/office/drawing/2014/main" xmlns="" id="{24F98732-606F-4DA3-B599-34EE7E41AF71}"/>
              </a:ext>
            </a:extLst>
          </p:cNvPr>
          <p:cNvPicPr>
            <a:picLocks noChangeAspect="1"/>
          </p:cNvPicPr>
          <p:nvPr/>
        </p:nvPicPr>
        <p:blipFill rotWithShape="1">
          <a:blip r:embed="rId3"/>
          <a:srcRect t="5240" r="4840" b="5226"/>
          <a:stretch/>
        </p:blipFill>
        <p:spPr>
          <a:xfrm>
            <a:off x="840741" y="2057400"/>
            <a:ext cx="9881998" cy="3134943"/>
          </a:xfrm>
          <a:prstGeom prst="rect">
            <a:avLst/>
          </a:prstGeom>
          <a:ln>
            <a:solidFill>
              <a:schemeClr val="bg1">
                <a:lumMod val="75000"/>
              </a:schemeClr>
            </a:solidFill>
          </a:ln>
        </p:spPr>
      </p:pic>
      <p:sp>
        <p:nvSpPr>
          <p:cNvPr id="8" name="Title 1"/>
          <p:cNvSpPr>
            <a:spLocks noGrp="1"/>
          </p:cNvSpPr>
          <p:nvPr>
            <p:ph type="title"/>
          </p:nvPr>
        </p:nvSpPr>
        <p:spPr>
          <a:xfrm>
            <a:off x="1562987" y="705164"/>
            <a:ext cx="4974974" cy="430909"/>
          </a:xfrm>
        </p:spPr>
        <p:txBody>
          <a:bodyPr>
            <a:normAutofit fontScale="90000"/>
          </a:bodyPr>
          <a:lstStyle/>
          <a:p>
            <a:r>
              <a:rPr lang="en-GB" dirty="0"/>
              <a:t>Venue lay out – first floor  </a:t>
            </a:r>
            <a:r>
              <a:rPr lang="en-GB" b="1" dirty="0">
                <a:solidFill>
                  <a:srgbClr val="065081"/>
                </a:solidFill>
                <a:latin typeface="Calibri" panose="020F0502020204030204" pitchFamily="34" charset="0"/>
                <a:cs typeface="Times New Roman" panose="02020603050405020304" pitchFamily="18" charset="0"/>
              </a:rPr>
              <a:t> </a:t>
            </a:r>
            <a:endParaRPr lang="en-GB" b="1" dirty="0">
              <a:solidFill>
                <a:srgbClr val="065081"/>
              </a:solidFill>
            </a:endParaRPr>
          </a:p>
        </p:txBody>
      </p:sp>
    </p:spTree>
    <p:extLst>
      <p:ext uri="{BB962C8B-B14F-4D97-AF65-F5344CB8AC3E}">
        <p14:creationId xmlns:p14="http://schemas.microsoft.com/office/powerpoint/2010/main" val="13655732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70483" y="1443290"/>
            <a:ext cx="7267877" cy="5181451"/>
          </a:xfrm>
        </p:spPr>
        <p:txBody>
          <a:bodyPr>
            <a:normAutofit/>
          </a:bodyPr>
          <a:lstStyle/>
          <a:p>
            <a:pPr marL="0" indent="0">
              <a:lnSpc>
                <a:spcPct val="200000"/>
              </a:lnSpc>
              <a:buNone/>
            </a:pPr>
            <a:r>
              <a:rPr lang="en-GB" sz="2000" dirty="0" smtClean="0"/>
              <a:t>Side </a:t>
            </a:r>
            <a:r>
              <a:rPr lang="en-GB" sz="2000" dirty="0"/>
              <a:t>meeting requests submitted </a:t>
            </a:r>
          </a:p>
          <a:p>
            <a:pPr marL="0" indent="0">
              <a:lnSpc>
                <a:spcPct val="200000"/>
              </a:lnSpc>
              <a:buNone/>
            </a:pPr>
            <a:r>
              <a:rPr lang="en-GB" sz="2000" dirty="0" smtClean="0"/>
              <a:t>Demonstrations </a:t>
            </a:r>
            <a:r>
              <a:rPr lang="en-GB" sz="2000" dirty="0"/>
              <a:t>submitted </a:t>
            </a:r>
            <a:r>
              <a:rPr lang="en-GB" sz="2000" dirty="0" smtClean="0"/>
              <a:t/>
            </a:r>
            <a:br>
              <a:rPr lang="en-GB" sz="2000" dirty="0" smtClean="0"/>
            </a:br>
            <a:r>
              <a:rPr lang="en-GB" sz="2000" dirty="0" smtClean="0"/>
              <a:t>Proposals </a:t>
            </a:r>
            <a:r>
              <a:rPr lang="en-GB" sz="2000" dirty="0"/>
              <a:t>for sessions / presentations submitted </a:t>
            </a:r>
            <a:r>
              <a:rPr lang="en-GB" sz="2000" dirty="0" smtClean="0"/>
              <a:t/>
            </a:r>
            <a:br>
              <a:rPr lang="en-GB" sz="2000" dirty="0" smtClean="0"/>
            </a:br>
            <a:r>
              <a:rPr lang="en-GB" sz="2000" dirty="0" smtClean="0"/>
              <a:t>Confirmed </a:t>
            </a:r>
            <a:r>
              <a:rPr lang="en-GB" sz="2000" dirty="0"/>
              <a:t>keynote speakers </a:t>
            </a:r>
            <a:r>
              <a:rPr lang="en-GB" sz="2000" dirty="0" smtClean="0"/>
              <a:t/>
            </a:r>
            <a:br>
              <a:rPr lang="en-GB" sz="2000" dirty="0" smtClean="0"/>
            </a:br>
            <a:r>
              <a:rPr lang="en-GB" sz="2000" dirty="0" smtClean="0"/>
              <a:t>Sessions </a:t>
            </a:r>
            <a:r>
              <a:rPr lang="en-GB" sz="2000" dirty="0"/>
              <a:t>created </a:t>
            </a:r>
            <a:r>
              <a:rPr lang="en-GB" sz="2000" dirty="0" smtClean="0"/>
              <a:t> </a:t>
            </a:r>
          </a:p>
          <a:p>
            <a:pPr marL="0" indent="0">
              <a:lnSpc>
                <a:spcPct val="200000"/>
              </a:lnSpc>
              <a:buNone/>
            </a:pPr>
            <a:r>
              <a:rPr lang="en-GB" sz="2000" smtClean="0"/>
              <a:t>Paying participants registered </a:t>
            </a:r>
            <a:r>
              <a:rPr lang="en-GB" sz="2000" dirty="0" smtClean="0"/>
              <a:t>to date</a:t>
            </a:r>
          </a:p>
          <a:p>
            <a:pPr marL="0" indent="0">
              <a:lnSpc>
                <a:spcPct val="200000"/>
              </a:lnSpc>
              <a:buNone/>
            </a:pPr>
            <a:endParaRPr lang="en-GB" sz="2400" dirty="0" smtClean="0"/>
          </a:p>
          <a:p>
            <a:pPr marL="0" indent="0">
              <a:lnSpc>
                <a:spcPct val="200000"/>
              </a:lnSpc>
              <a:buNone/>
            </a:pPr>
            <a:endParaRPr lang="en-GB" sz="2400" dirty="0"/>
          </a:p>
        </p:txBody>
      </p:sp>
      <p:sp>
        <p:nvSpPr>
          <p:cNvPr id="3" name="Title 2"/>
          <p:cNvSpPr>
            <a:spLocks noGrp="1"/>
          </p:cNvSpPr>
          <p:nvPr>
            <p:ph type="title"/>
          </p:nvPr>
        </p:nvSpPr>
        <p:spPr/>
        <p:txBody>
          <a:bodyPr>
            <a:normAutofit fontScale="90000"/>
          </a:bodyPr>
          <a:lstStyle/>
          <a:p>
            <a:r>
              <a:rPr lang="en-GB" dirty="0" smtClean="0"/>
              <a:t>Facts and figures</a:t>
            </a:r>
            <a:endParaRPr lang="en-GB"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8</a:t>
            </a:fld>
            <a:r>
              <a:rPr lang="en-GB" smtClean="0"/>
              <a:t>     |</a:t>
            </a:r>
            <a:endParaRPr lang="en-GB" dirty="0"/>
          </a:p>
        </p:txBody>
      </p:sp>
      <p:sp>
        <p:nvSpPr>
          <p:cNvPr id="5" name="Content Placeholder 1"/>
          <p:cNvSpPr txBox="1">
            <a:spLocks/>
          </p:cNvSpPr>
          <p:nvPr/>
        </p:nvSpPr>
        <p:spPr>
          <a:xfrm>
            <a:off x="796659" y="1521203"/>
            <a:ext cx="1601635" cy="4771485"/>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buFont typeface="Arial" panose="020B0604020202020204" pitchFamily="34" charset="0"/>
              <a:buNone/>
            </a:pPr>
            <a:r>
              <a:rPr lang="en-GB" sz="4800" b="1" dirty="0" smtClean="0">
                <a:solidFill>
                  <a:schemeClr val="accent3"/>
                </a:solidFill>
              </a:rPr>
              <a:t>50</a:t>
            </a:r>
            <a:r>
              <a:rPr lang="en-GB" sz="2400" dirty="0" smtClean="0">
                <a:solidFill>
                  <a:schemeClr val="accent3"/>
                </a:solidFill>
              </a:rPr>
              <a:t> </a:t>
            </a:r>
          </a:p>
          <a:p>
            <a:pPr marL="0" indent="0" algn="r">
              <a:lnSpc>
                <a:spcPct val="100000"/>
              </a:lnSpc>
              <a:buFont typeface="Arial" panose="020B0604020202020204" pitchFamily="34" charset="0"/>
              <a:buNone/>
            </a:pPr>
            <a:r>
              <a:rPr lang="en-GB" sz="4800" b="1" dirty="0" smtClean="0">
                <a:solidFill>
                  <a:schemeClr val="accent3"/>
                </a:solidFill>
              </a:rPr>
              <a:t>20</a:t>
            </a:r>
            <a:r>
              <a:rPr lang="en-GB" sz="2400" dirty="0" smtClean="0">
                <a:solidFill>
                  <a:schemeClr val="accent3"/>
                </a:solidFill>
              </a:rPr>
              <a:t> </a:t>
            </a:r>
          </a:p>
          <a:p>
            <a:pPr marL="0" indent="0" algn="r">
              <a:lnSpc>
                <a:spcPct val="100000"/>
              </a:lnSpc>
              <a:buFont typeface="Arial" panose="020B0604020202020204" pitchFamily="34" charset="0"/>
              <a:buNone/>
            </a:pPr>
            <a:r>
              <a:rPr lang="en-GB" sz="4800" b="1" dirty="0" smtClean="0">
                <a:solidFill>
                  <a:schemeClr val="accent3"/>
                </a:solidFill>
              </a:rPr>
              <a:t>121</a:t>
            </a:r>
            <a:r>
              <a:rPr lang="en-GB" sz="2400" dirty="0" smtClean="0">
                <a:solidFill>
                  <a:schemeClr val="accent3"/>
                </a:solidFill>
              </a:rPr>
              <a:t> </a:t>
            </a:r>
          </a:p>
          <a:p>
            <a:pPr marL="0" indent="0" algn="r">
              <a:lnSpc>
                <a:spcPct val="100000"/>
              </a:lnSpc>
              <a:buFont typeface="Arial" panose="020B0604020202020204" pitchFamily="34" charset="0"/>
              <a:buNone/>
            </a:pPr>
            <a:r>
              <a:rPr lang="en-GB" sz="4800" b="1" dirty="0" smtClean="0">
                <a:solidFill>
                  <a:schemeClr val="accent3"/>
                </a:solidFill>
              </a:rPr>
              <a:t>6</a:t>
            </a:r>
            <a:r>
              <a:rPr lang="en-GB" sz="2400" dirty="0" smtClean="0">
                <a:solidFill>
                  <a:schemeClr val="accent3"/>
                </a:solidFill>
              </a:rPr>
              <a:t> </a:t>
            </a:r>
          </a:p>
          <a:p>
            <a:pPr marL="0" indent="0" algn="r">
              <a:lnSpc>
                <a:spcPct val="100000"/>
              </a:lnSpc>
              <a:buFont typeface="Arial" panose="020B0604020202020204" pitchFamily="34" charset="0"/>
              <a:buNone/>
            </a:pPr>
            <a:r>
              <a:rPr lang="en-GB" sz="4800" b="1" dirty="0" smtClean="0">
                <a:solidFill>
                  <a:schemeClr val="accent3"/>
                </a:solidFill>
              </a:rPr>
              <a:t>24</a:t>
            </a:r>
          </a:p>
          <a:p>
            <a:pPr marL="0" indent="0" algn="r">
              <a:lnSpc>
                <a:spcPct val="100000"/>
              </a:lnSpc>
              <a:buFont typeface="Arial" panose="020B0604020202020204" pitchFamily="34" charset="0"/>
              <a:buNone/>
            </a:pPr>
            <a:r>
              <a:rPr lang="en-GB" sz="4800" b="1" dirty="0" smtClean="0">
                <a:solidFill>
                  <a:schemeClr val="accent3"/>
                </a:solidFill>
              </a:rPr>
              <a:t>437</a:t>
            </a:r>
          </a:p>
          <a:p>
            <a:pPr marL="0" indent="0" algn="r">
              <a:lnSpc>
                <a:spcPct val="100000"/>
              </a:lnSpc>
              <a:buFont typeface="Arial" panose="020B0604020202020204" pitchFamily="34" charset="0"/>
              <a:buNone/>
            </a:pPr>
            <a:r>
              <a:rPr lang="en-GB" sz="2400" dirty="0" smtClean="0">
                <a:solidFill>
                  <a:schemeClr val="accent3"/>
                </a:solidFill>
              </a:rPr>
              <a:t> </a:t>
            </a:r>
          </a:p>
          <a:p>
            <a:pPr marL="0" indent="0" algn="r">
              <a:lnSpc>
                <a:spcPct val="100000"/>
              </a:lnSpc>
              <a:buFont typeface="Arial" panose="020B0604020202020204" pitchFamily="34" charset="0"/>
              <a:buNone/>
            </a:pPr>
            <a:r>
              <a:rPr lang="en-GB" sz="2400" dirty="0" smtClean="0">
                <a:solidFill>
                  <a:schemeClr val="accent3"/>
                </a:solidFill>
              </a:rPr>
              <a:t> </a:t>
            </a:r>
          </a:p>
        </p:txBody>
      </p:sp>
    </p:spTree>
    <p:extLst>
      <p:ext uri="{BB962C8B-B14F-4D97-AF65-F5344CB8AC3E}">
        <p14:creationId xmlns:p14="http://schemas.microsoft.com/office/powerpoint/2010/main" val="732273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72067" y="413762"/>
            <a:ext cx="9894723" cy="430909"/>
          </a:xfrm>
        </p:spPr>
        <p:txBody>
          <a:bodyPr>
            <a:normAutofit fontScale="90000"/>
          </a:bodyPr>
          <a:lstStyle/>
          <a:p>
            <a:r>
              <a:rPr lang="en-GB" dirty="0" smtClean="0"/>
              <a:t>Sponsors – confirmed and signed to date</a:t>
            </a:r>
            <a:endParaRPr lang="en-GB"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9</a:t>
            </a:fld>
            <a:r>
              <a:rPr lang="en-GB" smtClean="0"/>
              <a:t>     |</a:t>
            </a:r>
            <a:endParaRPr lang="en-GB" dirty="0"/>
          </a:p>
        </p:txBody>
      </p:sp>
      <p:sp>
        <p:nvSpPr>
          <p:cNvPr id="5" name="Content Placeholder 1"/>
          <p:cNvSpPr txBox="1">
            <a:spLocks/>
          </p:cNvSpPr>
          <p:nvPr/>
        </p:nvSpPr>
        <p:spPr>
          <a:xfrm>
            <a:off x="542612" y="1439335"/>
            <a:ext cx="2733152" cy="4853354"/>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8400" b="1" dirty="0" smtClean="0">
                <a:ea typeface="+mj-ea"/>
                <a:cs typeface="+mj-cs"/>
              </a:rPr>
              <a:t>PLATINUM</a:t>
            </a:r>
            <a:endParaRPr lang="en-GB" sz="8400" b="1" dirty="0">
              <a:ea typeface="+mj-ea"/>
              <a:cs typeface="+mj-cs"/>
            </a:endParaRPr>
          </a:p>
          <a:p>
            <a:pPr marL="0" indent="0">
              <a:lnSpc>
                <a:spcPct val="100000"/>
              </a:lnSpc>
              <a:buFont typeface="Arial" panose="020B0604020202020204" pitchFamily="34" charset="0"/>
              <a:buNone/>
            </a:pPr>
            <a:r>
              <a:rPr lang="en-GB" sz="5100" dirty="0">
                <a:ea typeface="+mj-ea"/>
                <a:cs typeface="+mj-cs"/>
              </a:rPr>
              <a:t>CIENA</a:t>
            </a:r>
          </a:p>
          <a:p>
            <a:pPr marL="0" indent="0">
              <a:lnSpc>
                <a:spcPct val="100000"/>
              </a:lnSpc>
              <a:buFont typeface="Arial" panose="020B0604020202020204" pitchFamily="34" charset="0"/>
              <a:buNone/>
            </a:pPr>
            <a:r>
              <a:rPr lang="en-GB" sz="5100" dirty="0">
                <a:ea typeface="+mj-ea"/>
                <a:cs typeface="+mj-cs"/>
              </a:rPr>
              <a:t>ECI</a:t>
            </a:r>
          </a:p>
          <a:p>
            <a:pPr marL="0" indent="0">
              <a:lnSpc>
                <a:spcPct val="100000"/>
              </a:lnSpc>
              <a:buFont typeface="Arial" panose="020B0604020202020204" pitchFamily="34" charset="0"/>
              <a:buNone/>
            </a:pPr>
            <a:r>
              <a:rPr lang="en-GB" sz="5100" dirty="0">
                <a:ea typeface="+mj-ea"/>
                <a:cs typeface="+mj-cs"/>
              </a:rPr>
              <a:t>Google</a:t>
            </a:r>
          </a:p>
          <a:p>
            <a:pPr marL="0" indent="0">
              <a:lnSpc>
                <a:spcPct val="100000"/>
              </a:lnSpc>
              <a:buFont typeface="Arial" panose="020B0604020202020204" pitchFamily="34" charset="0"/>
              <a:buNone/>
            </a:pPr>
            <a:r>
              <a:rPr lang="en-GB" sz="5100" dirty="0" err="1">
                <a:ea typeface="+mj-ea"/>
                <a:cs typeface="+mj-cs"/>
              </a:rPr>
              <a:t>Nordunet</a:t>
            </a:r>
            <a:endParaRPr lang="en-GB" sz="5100" dirty="0">
              <a:ea typeface="+mj-ea"/>
              <a:cs typeface="+mj-cs"/>
            </a:endParaRPr>
          </a:p>
          <a:p>
            <a:pPr marL="0" indent="0">
              <a:lnSpc>
                <a:spcPct val="100000"/>
              </a:lnSpc>
              <a:buFont typeface="Arial" panose="020B0604020202020204" pitchFamily="34" charset="0"/>
              <a:buNone/>
            </a:pPr>
            <a:r>
              <a:rPr lang="en-GB" sz="8900" dirty="0">
                <a:ea typeface="+mj-ea"/>
                <a:cs typeface="+mj-cs"/>
              </a:rPr>
              <a:t> </a:t>
            </a:r>
          </a:p>
          <a:p>
            <a:pPr marL="0" indent="0">
              <a:lnSpc>
                <a:spcPct val="100000"/>
              </a:lnSpc>
              <a:buFont typeface="Arial" panose="020B0604020202020204" pitchFamily="34" charset="0"/>
              <a:buNone/>
            </a:pPr>
            <a:r>
              <a:rPr lang="en-GB" sz="8400" b="1" dirty="0" smtClean="0">
                <a:ea typeface="+mj-ea"/>
                <a:cs typeface="+mj-cs"/>
              </a:rPr>
              <a:t>GOLD</a:t>
            </a:r>
            <a:endParaRPr lang="en-GB" sz="8400" b="1" dirty="0">
              <a:ea typeface="+mj-ea"/>
              <a:cs typeface="+mj-cs"/>
            </a:endParaRPr>
          </a:p>
          <a:p>
            <a:pPr marL="0" indent="0">
              <a:lnSpc>
                <a:spcPct val="100000"/>
              </a:lnSpc>
              <a:buFont typeface="Arial" panose="020B0604020202020204" pitchFamily="34" charset="0"/>
              <a:buNone/>
            </a:pPr>
            <a:r>
              <a:rPr lang="en-GB" sz="5100" dirty="0" err="1">
                <a:ea typeface="+mj-ea"/>
                <a:cs typeface="+mj-cs"/>
              </a:rPr>
              <a:t>OwnCloud</a:t>
            </a:r>
            <a:endParaRPr lang="en-GB" sz="5100" dirty="0">
              <a:ea typeface="+mj-ea"/>
              <a:cs typeface="+mj-cs"/>
            </a:endParaRPr>
          </a:p>
          <a:p>
            <a:pPr marL="0" indent="0">
              <a:lnSpc>
                <a:spcPct val="100000"/>
              </a:lnSpc>
              <a:buFont typeface="Arial" panose="020B0604020202020204" pitchFamily="34" charset="0"/>
              <a:buNone/>
            </a:pPr>
            <a:r>
              <a:rPr lang="en-GB" sz="5100" dirty="0" smtClean="0">
                <a:ea typeface="+mj-ea"/>
                <a:cs typeface="+mj-cs"/>
              </a:rPr>
              <a:t>Dropbox</a:t>
            </a:r>
            <a:endParaRPr lang="en-GB" sz="5100" dirty="0">
              <a:ea typeface="+mj-ea"/>
              <a:cs typeface="+mj-cs"/>
            </a:endParaRPr>
          </a:p>
        </p:txBody>
      </p:sp>
      <p:sp>
        <p:nvSpPr>
          <p:cNvPr id="7" name="Rectangle 6"/>
          <p:cNvSpPr/>
          <p:nvPr/>
        </p:nvSpPr>
        <p:spPr>
          <a:xfrm>
            <a:off x="4977972" y="1431707"/>
            <a:ext cx="2849694" cy="4185761"/>
          </a:xfrm>
          <a:prstGeom prst="rect">
            <a:avLst/>
          </a:prstGeom>
        </p:spPr>
        <p:txBody>
          <a:bodyPr wrap="square">
            <a:spAutoFit/>
          </a:bodyPr>
          <a:lstStyle/>
          <a:p>
            <a:r>
              <a:rPr lang="en-GB" sz="4000" b="1" dirty="0">
                <a:solidFill>
                  <a:schemeClr val="accent1">
                    <a:lumMod val="50000"/>
                  </a:schemeClr>
                </a:solidFill>
                <a:ea typeface="+mj-ea"/>
                <a:cs typeface="+mj-cs"/>
              </a:rPr>
              <a:t>SILVER</a:t>
            </a:r>
            <a:endParaRPr lang="en-GB" sz="4000" b="1" dirty="0">
              <a:solidFill>
                <a:schemeClr val="accent1">
                  <a:lumMod val="50000"/>
                </a:schemeClr>
              </a:solidFill>
              <a:ea typeface="+mj-ea"/>
              <a:cs typeface="+mj-cs"/>
            </a:endParaRPr>
          </a:p>
          <a:p>
            <a:r>
              <a:rPr lang="en-GB" sz="2400" dirty="0">
                <a:solidFill>
                  <a:schemeClr val="accent1">
                    <a:lumMod val="50000"/>
                  </a:schemeClr>
                </a:solidFill>
                <a:ea typeface="+mj-ea"/>
                <a:cs typeface="+mj-cs"/>
              </a:rPr>
              <a:t>ADVA </a:t>
            </a:r>
          </a:p>
          <a:p>
            <a:r>
              <a:rPr lang="en-GB" sz="2400" dirty="0" err="1">
                <a:solidFill>
                  <a:schemeClr val="accent1">
                    <a:lumMod val="50000"/>
                  </a:schemeClr>
                </a:solidFill>
                <a:ea typeface="+mj-ea"/>
                <a:cs typeface="+mj-cs"/>
              </a:rPr>
              <a:t>FlexOptix</a:t>
            </a:r>
            <a:endParaRPr lang="en-GB" sz="2400" dirty="0">
              <a:solidFill>
                <a:schemeClr val="accent1">
                  <a:lumMod val="50000"/>
                </a:schemeClr>
              </a:solidFill>
              <a:ea typeface="+mj-ea"/>
              <a:cs typeface="+mj-cs"/>
            </a:endParaRPr>
          </a:p>
          <a:p>
            <a:r>
              <a:rPr lang="en-GB" sz="2400" dirty="0">
                <a:solidFill>
                  <a:schemeClr val="accent1">
                    <a:lumMod val="50000"/>
                  </a:schemeClr>
                </a:solidFill>
                <a:ea typeface="+mj-ea"/>
                <a:cs typeface="+mj-cs"/>
              </a:rPr>
              <a:t>Extreme Networks</a:t>
            </a:r>
          </a:p>
          <a:p>
            <a:r>
              <a:rPr lang="en-GB" sz="2400" dirty="0">
                <a:solidFill>
                  <a:schemeClr val="accent1">
                    <a:lumMod val="50000"/>
                  </a:schemeClr>
                </a:solidFill>
                <a:ea typeface="+mj-ea"/>
                <a:cs typeface="+mj-cs"/>
              </a:rPr>
              <a:t>CORSA   </a:t>
            </a:r>
          </a:p>
          <a:p>
            <a:endParaRPr lang="en-GB" sz="4200" b="1" dirty="0" smtClean="0">
              <a:solidFill>
                <a:schemeClr val="accent1">
                  <a:lumMod val="50000"/>
                </a:schemeClr>
              </a:solidFill>
              <a:ea typeface="+mj-ea"/>
              <a:cs typeface="+mj-cs"/>
            </a:endParaRPr>
          </a:p>
          <a:p>
            <a:r>
              <a:rPr lang="en-GB" sz="4000" b="1" smtClean="0">
                <a:solidFill>
                  <a:schemeClr val="accent1">
                    <a:lumMod val="50000"/>
                  </a:schemeClr>
                </a:solidFill>
                <a:ea typeface="+mj-ea"/>
                <a:cs typeface="+mj-cs"/>
              </a:rPr>
              <a:t>BRONZE</a:t>
            </a:r>
            <a:endParaRPr lang="en-GB" sz="4000" b="1" dirty="0">
              <a:solidFill>
                <a:schemeClr val="accent1">
                  <a:lumMod val="50000"/>
                </a:schemeClr>
              </a:solidFill>
              <a:ea typeface="+mj-ea"/>
              <a:cs typeface="+mj-cs"/>
            </a:endParaRPr>
          </a:p>
          <a:p>
            <a:r>
              <a:rPr lang="en-GB" sz="2400" dirty="0">
                <a:solidFill>
                  <a:schemeClr val="accent1">
                    <a:lumMod val="50000"/>
                  </a:schemeClr>
                </a:solidFill>
                <a:ea typeface="+mj-ea"/>
                <a:cs typeface="+mj-cs"/>
              </a:rPr>
              <a:t>RIPE</a:t>
            </a:r>
          </a:p>
          <a:p>
            <a:r>
              <a:rPr lang="en-GB" sz="2400" dirty="0">
                <a:solidFill>
                  <a:schemeClr val="accent1">
                    <a:lumMod val="50000"/>
                  </a:schemeClr>
                </a:solidFill>
                <a:ea typeface="+mj-ea"/>
                <a:cs typeface="+mj-cs"/>
              </a:rPr>
              <a:t>PSNC</a:t>
            </a:r>
          </a:p>
        </p:txBody>
      </p:sp>
    </p:spTree>
    <p:extLst>
      <p:ext uri="{BB962C8B-B14F-4D97-AF65-F5344CB8AC3E}">
        <p14:creationId xmlns:p14="http://schemas.microsoft.com/office/powerpoint/2010/main" val="3949919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18406</TotalTime>
  <Words>524</Words>
  <Application>Microsoft Office PowerPoint</Application>
  <PresentationFormat>Widescreen</PresentationFormat>
  <Paragraphs>139</Paragraphs>
  <Slides>16</Slides>
  <Notes>7</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1" baseType="lpstr">
      <vt:lpstr>Arial</vt:lpstr>
      <vt:lpstr>Calibri</vt:lpstr>
      <vt:lpstr>Times New Roman</vt:lpstr>
      <vt:lpstr>Office Theme</vt:lpstr>
      <vt:lpstr>Acrobat Document</vt:lpstr>
      <vt:lpstr>PowerPoint Presentation</vt:lpstr>
      <vt:lpstr>New Brand, New Theme</vt:lpstr>
      <vt:lpstr>New Amazing Location: Trondheim</vt:lpstr>
      <vt:lpstr>Intelligent networks, cool edges?</vt:lpstr>
      <vt:lpstr>Venue: Scandic Lerkendal</vt:lpstr>
      <vt:lpstr>Venue lay out – ground floor   </vt:lpstr>
      <vt:lpstr>Venue lay out – first floor   </vt:lpstr>
      <vt:lpstr>Facts and figures</vt:lpstr>
      <vt:lpstr>Sponsors – confirmed and signed to date</vt:lpstr>
      <vt:lpstr>PowerPoint Presentation</vt:lpstr>
      <vt:lpstr>PowerPoint Presentation</vt:lpstr>
      <vt:lpstr>PowerPoint Presentation</vt:lpstr>
      <vt:lpstr>PowerPoint Presentation</vt:lpstr>
      <vt:lpstr>Promotion -  tnc18.geant.org</vt:lpstr>
      <vt:lpstr>More information - tnc18.geant.org</vt:lpstr>
      <vt:lpstr>Contacts - tnc18.geant.org</vt:lpstr>
    </vt:vector>
  </TitlesOfParts>
  <Company>DANTE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Rosanna Norman</cp:lastModifiedBy>
  <cp:revision>1137</cp:revision>
  <dcterms:created xsi:type="dcterms:W3CDTF">2017-02-13T12:05:27Z</dcterms:created>
  <dcterms:modified xsi:type="dcterms:W3CDTF">2018-03-12T12:12:19Z</dcterms:modified>
</cp:coreProperties>
</file>