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5"/>
  </p:sldMasterIdLst>
  <p:notesMasterIdLst>
    <p:notesMasterId r:id="rId24"/>
  </p:notesMasterIdLst>
  <p:handoutMasterIdLst>
    <p:handoutMasterId r:id="rId25"/>
  </p:handoutMasterIdLst>
  <p:sldIdLst>
    <p:sldId id="256" r:id="rId6"/>
    <p:sldId id="266" r:id="rId7"/>
    <p:sldId id="270" r:id="rId8"/>
    <p:sldId id="271" r:id="rId9"/>
    <p:sldId id="265" r:id="rId10"/>
    <p:sldId id="272" r:id="rId11"/>
    <p:sldId id="273" r:id="rId12"/>
    <p:sldId id="281" r:id="rId13"/>
    <p:sldId id="275" r:id="rId14"/>
    <p:sldId id="276" r:id="rId15"/>
    <p:sldId id="277" r:id="rId16"/>
    <p:sldId id="268" r:id="rId17"/>
    <p:sldId id="278" r:id="rId18"/>
    <p:sldId id="267" r:id="rId19"/>
    <p:sldId id="269" r:id="rId20"/>
    <p:sldId id="274" r:id="rId21"/>
    <p:sldId id="279" r:id="rId22"/>
    <p:sldId id="280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2B32"/>
    <a:srgbClr val="EC7F3F"/>
    <a:srgbClr val="1D76BB"/>
    <a:srgbClr val="7C5AA4"/>
    <a:srgbClr val="509487"/>
    <a:srgbClr val="A32C26"/>
    <a:srgbClr val="D77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77301" autoAdjust="0"/>
  </p:normalViewPr>
  <p:slideViewPr>
    <p:cSldViewPr snapToGrid="0">
      <p:cViewPr varScale="1">
        <p:scale>
          <a:sx n="50" d="100"/>
          <a:sy n="50" d="100"/>
        </p:scale>
        <p:origin x="1038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Twitter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FY14</c:v>
                </c:pt>
                <c:pt idx="1">
                  <c:v>FY15</c:v>
                </c:pt>
                <c:pt idx="2">
                  <c:v>FY16</c:v>
                </c:pt>
                <c:pt idx="3">
                  <c:v>FY17</c:v>
                </c:pt>
                <c:pt idx="4">
                  <c:v>FY18</c:v>
                </c:pt>
              </c:strCache>
            </c:strRef>
          </c:cat>
          <c:val>
            <c:numRef>
              <c:f>Sheet1!$B$2:$F$2</c:f>
              <c:numCache>
                <c:formatCode>#,##0</c:formatCode>
                <c:ptCount val="5"/>
                <c:pt idx="0" formatCode="General">
                  <c:v>1048</c:v>
                </c:pt>
                <c:pt idx="1">
                  <c:v>1475</c:v>
                </c:pt>
                <c:pt idx="2">
                  <c:v>2087</c:v>
                </c:pt>
                <c:pt idx="3" formatCode="General">
                  <c:v>3176</c:v>
                </c:pt>
                <c:pt idx="4" formatCode="General">
                  <c:v>3828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79-4E5B-98CE-82F3D5DA390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Facebook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5746652935118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B79-4E5B-98CE-82F3D5DA3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FY14</c:v>
                </c:pt>
                <c:pt idx="1">
                  <c:v>FY15</c:v>
                </c:pt>
                <c:pt idx="2">
                  <c:v>FY16</c:v>
                </c:pt>
                <c:pt idx="3">
                  <c:v>FY17</c:v>
                </c:pt>
                <c:pt idx="4">
                  <c:v>FY18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150</c:v>
                </c:pt>
                <c:pt idx="1">
                  <c:v>175</c:v>
                </c:pt>
                <c:pt idx="2" formatCode="#,##0">
                  <c:v>1161</c:v>
                </c:pt>
                <c:pt idx="3">
                  <c:v>3679</c:v>
                </c:pt>
                <c:pt idx="4">
                  <c:v>4815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B79-4E5B-98CE-82F3D5DA390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LinkedIn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2.3171987641606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B79-4E5B-98CE-82F3D5DA3902}"/>
                </c:ext>
              </c:extLst>
            </c:dLbl>
            <c:dLbl>
              <c:idx val="1"/>
              <c:layout>
                <c:manualLayout>
                  <c:x val="-5.5286856295382354E-17"/>
                  <c:y val="-3.8619979402677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B79-4E5B-98CE-82F3D5DA3902}"/>
                </c:ext>
              </c:extLst>
            </c:dLbl>
            <c:dLbl>
              <c:idx val="2"/>
              <c:layout>
                <c:manualLayout>
                  <c:x val="0"/>
                  <c:y val="2.0597322348094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B79-4E5B-98CE-82F3D5DA3902}"/>
                </c:ext>
              </c:extLst>
            </c:dLbl>
            <c:dLbl>
              <c:idx val="3"/>
              <c:layout>
                <c:manualLayout>
                  <c:x val="-1.5078407720144752E-3"/>
                  <c:y val="2.8321318228630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B79-4E5B-98CE-82F3D5DA3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FY14</c:v>
                </c:pt>
                <c:pt idx="1">
                  <c:v>FY15</c:v>
                </c:pt>
                <c:pt idx="2">
                  <c:v>FY16</c:v>
                </c:pt>
                <c:pt idx="3">
                  <c:v>FY17</c:v>
                </c:pt>
                <c:pt idx="4">
                  <c:v>FY18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193</c:v>
                </c:pt>
                <c:pt idx="1">
                  <c:v>241</c:v>
                </c:pt>
                <c:pt idx="2">
                  <c:v>609</c:v>
                </c:pt>
                <c:pt idx="3">
                  <c:v>869</c:v>
                </c:pt>
                <c:pt idx="4">
                  <c:v>1100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B79-4E5B-98CE-82F3D5DA39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49701791"/>
        <c:axId val="2049677247"/>
      </c:lineChart>
      <c:catAx>
        <c:axId val="2049701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9677247"/>
        <c:crosses val="autoZero"/>
        <c:auto val="1"/>
        <c:lblAlgn val="ctr"/>
        <c:lblOffset val="100"/>
        <c:noMultiLvlLbl val="0"/>
      </c:catAx>
      <c:valAx>
        <c:axId val="2049677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9701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296A7-A880-46C7-AB3B-6A442F857F0C}" type="datetimeFigureOut">
              <a:rPr lang="en-CA" smtClean="0"/>
              <a:t>06/14/2018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86C622-BCD4-43B7-BDF9-3D01157946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9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7602BF-05F2-4C93-99A9-8B040F0DFA17}" type="datetimeFigureOut">
              <a:rPr lang="en-CA" smtClean="0"/>
              <a:t>06/14/2018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3CFE-D6E6-458E-9FAB-852F1E9D1B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05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$50 buys allowed us to see if this</a:t>
            </a:r>
            <a:r>
              <a:rPr lang="en-CA" baseline="0" dirty="0" smtClean="0"/>
              <a:t> would even work.</a:t>
            </a:r>
          </a:p>
          <a:p>
            <a:r>
              <a:rPr lang="en-CA" dirty="0" smtClean="0"/>
              <a:t>Pilot gave us an idea of pricing. </a:t>
            </a:r>
          </a:p>
          <a:p>
            <a:r>
              <a:rPr lang="en-CA" dirty="0" smtClean="0"/>
              <a:t>Charter to define what we wanted</a:t>
            </a:r>
            <a:r>
              <a:rPr lang="en-CA" baseline="0" dirty="0" smtClean="0"/>
              <a:t> to achieve based on the pricing we found.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7846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8426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Facebook &amp; Twitter don’t want to lose people to Google.</a:t>
            </a:r>
          </a:p>
          <a:p>
            <a:pPr lvl="1"/>
            <a:r>
              <a:rPr lang="en-CA" dirty="0" smtClean="0"/>
              <a:t>Embedded videos is very inexpensive</a:t>
            </a:r>
          </a:p>
          <a:p>
            <a:pPr lvl="1"/>
            <a:r>
              <a:rPr lang="en-CA" dirty="0" smtClean="0"/>
              <a:t>Advertising YouTube videos is VERY expensive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336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If they follow them, they will want to follow</a:t>
            </a:r>
            <a:r>
              <a:rPr lang="en-CA" baseline="0" dirty="0" smtClean="0"/>
              <a:t> us.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4535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Facebook &amp; Twitter don’t want to lose people to Google.</a:t>
            </a:r>
          </a:p>
          <a:p>
            <a:pPr lvl="1"/>
            <a:r>
              <a:rPr lang="en-CA" dirty="0" smtClean="0"/>
              <a:t>Embedded videos is very inexpensive</a:t>
            </a:r>
          </a:p>
          <a:p>
            <a:pPr lvl="1"/>
            <a:r>
              <a:rPr lang="en-CA" dirty="0" smtClean="0"/>
              <a:t>Advertising YouTube videos is VERY expensive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9968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Facebook &amp; Twitter don’t want to lose people to Google.</a:t>
            </a:r>
          </a:p>
          <a:p>
            <a:pPr lvl="1"/>
            <a:r>
              <a:rPr lang="en-CA" dirty="0" smtClean="0"/>
              <a:t>Embedded videos is very inexpensive</a:t>
            </a:r>
          </a:p>
          <a:p>
            <a:pPr lvl="1"/>
            <a:r>
              <a:rPr lang="en-CA" dirty="0" smtClean="0"/>
              <a:t>Advertising YouTube videos is VERY expensive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0005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Facebook &amp; Twitter don’t want to lose people to Google.</a:t>
            </a:r>
          </a:p>
          <a:p>
            <a:pPr lvl="1"/>
            <a:r>
              <a:rPr lang="en-CA" dirty="0" smtClean="0"/>
              <a:t>Embedded videos is very inexpensive</a:t>
            </a:r>
          </a:p>
          <a:p>
            <a:pPr lvl="1"/>
            <a:r>
              <a:rPr lang="en-CA" dirty="0" smtClean="0"/>
              <a:t>Advertising YouTube videos is VERY expensive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5607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Determines</a:t>
            </a:r>
            <a:r>
              <a:rPr lang="en-CA" baseline="0" dirty="0" smtClean="0"/>
              <a:t> what works, what doesn’t, what people are into, what they don’t care about</a:t>
            </a:r>
          </a:p>
          <a:p>
            <a:r>
              <a:rPr lang="en-CA" baseline="0" dirty="0" smtClean="0"/>
              <a:t>Helps justify $ to management</a:t>
            </a:r>
          </a:p>
          <a:p>
            <a:r>
              <a:rPr lang="en-CA" baseline="0" dirty="0" smtClean="0"/>
              <a:t>Keeps us agile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078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18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99" y="84907"/>
            <a:ext cx="3808268" cy="126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62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 userDrawn="1"/>
        </p:nvSpPr>
        <p:spPr>
          <a:xfrm>
            <a:off x="4322645" y="6447887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30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302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653" y="191209"/>
            <a:ext cx="2410691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2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89497"/>
            <a:ext cx="8610600" cy="5087709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Calibri" panose="020F0502020204030204" pitchFamily="34" charset="0"/>
              <a:buChar char="&gt;"/>
              <a:defRPr b="0">
                <a:latin typeface="Calibri" panose="020F0502020204030204" pitchFamily="34" charset="0"/>
              </a:defRPr>
            </a:lvl1pPr>
            <a:lvl2pPr>
              <a:defRPr>
                <a:latin typeface="+mn-lt"/>
              </a:defRPr>
            </a:lvl2pPr>
            <a:lvl3pPr marL="1143000" indent="-228600">
              <a:buClr>
                <a:srgbClr val="C00000"/>
              </a:buClr>
              <a:buFont typeface="Calibri Light" panose="020F0302020204030204" pitchFamily="34" charset="0"/>
              <a:buChar char="─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74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7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79" y="123928"/>
            <a:ext cx="8610600" cy="920691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kern="1200" dirty="0">
                <a:solidFill>
                  <a:srgbClr val="C00000"/>
                </a:solidFill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77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D72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10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2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653" y="191209"/>
            <a:ext cx="2410691" cy="2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9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  <a:endParaRPr lang="en-CA" sz="18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99" y="84907"/>
            <a:ext cx="3808268" cy="126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7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  <a:endParaRPr lang="en-CA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313767" y="6460866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13" y="6380810"/>
            <a:ext cx="1345431" cy="4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88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890F-2E33-430A-BEB8-DBC6FA7F9640}" type="datetime1">
              <a:rPr lang="en-CA" smtClean="0"/>
              <a:t>06/14/2018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2DA2-DD41-48DB-B949-694A8D20A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660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61" r:id="rId8"/>
    <p:sldLayoutId id="2147483663" r:id="rId9"/>
    <p:sldLayoutId id="2147483666" r:id="rId10"/>
    <p:sldLayoutId id="2147483668" r:id="rId11"/>
    <p:sldLayoutId id="214748367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jpe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635902"/>
            <a:ext cx="8551334" cy="1017643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Social Media Advertising:</a:t>
            </a:r>
            <a:br>
              <a:rPr lang="en-CA" dirty="0" smtClean="0"/>
            </a:br>
            <a:r>
              <a:rPr lang="en-CA" dirty="0" smtClean="0"/>
              <a:t>Is it worth it?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91263" y="2784964"/>
            <a:ext cx="813096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CA" sz="2400" dirty="0">
                <a:solidFill>
                  <a:prstClr val="black"/>
                </a:solidFill>
                <a:latin typeface="Calibri" panose="020F0502020204030204" pitchFamily="34" charset="0"/>
              </a:rPr>
              <a:t>Ela Yazdani </a:t>
            </a:r>
            <a:r>
              <a:rPr lang="en-CA" sz="2400" dirty="0">
                <a:solidFill>
                  <a:srgbClr val="C00000"/>
                </a:solidFill>
                <a:latin typeface="Calibri" panose="020F0502020204030204" pitchFamily="34" charset="0"/>
              </a:rPr>
              <a:t>|</a:t>
            </a:r>
            <a:r>
              <a:rPr lang="en-CA" sz="2400" dirty="0">
                <a:solidFill>
                  <a:prstClr val="black"/>
                </a:solidFill>
                <a:latin typeface="Calibri" panose="020F0502020204030204" pitchFamily="34" charset="0"/>
              </a:rPr>
              <a:t> TNC18 – Global </a:t>
            </a:r>
            <a:r>
              <a:rPr lang="en-CA" sz="2400" dirty="0" err="1">
                <a:solidFill>
                  <a:prstClr val="black"/>
                </a:solidFill>
                <a:latin typeface="Calibri" panose="020F0502020204030204" pitchFamily="34" charset="0"/>
              </a:rPr>
              <a:t>Marcomms</a:t>
            </a:r>
            <a:r>
              <a:rPr lang="en-CA" sz="2400" dirty="0">
                <a:solidFill>
                  <a:prstClr val="black"/>
                </a:solidFill>
                <a:latin typeface="Calibri" panose="020F0502020204030204" pitchFamily="34" charset="0"/>
              </a:rPr>
              <a:t> &amp; PR </a:t>
            </a:r>
            <a:r>
              <a:rPr lang="en-CA" sz="2400" dirty="0">
                <a:solidFill>
                  <a:srgbClr val="C00000"/>
                </a:solidFill>
                <a:latin typeface="Calibri" panose="020F0502020204030204" pitchFamily="34" charset="0"/>
              </a:rPr>
              <a:t>|</a:t>
            </a:r>
            <a:r>
              <a:rPr lang="en-CA" sz="2400" dirty="0">
                <a:solidFill>
                  <a:prstClr val="black"/>
                </a:solidFill>
                <a:latin typeface="Calibri" panose="020F0502020204030204" pitchFamily="34" charset="0"/>
              </a:rPr>
              <a:t> June 14, 2018</a:t>
            </a:r>
            <a:endParaRPr lang="en-CA" sz="2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pic>
        <p:nvPicPr>
          <p:cNvPr id="7" name="Picture 10" descr="https://upload.wikimedia.org/wikipedia/commons/thumb/c/ca/LinkedIn_logo_initials.png/768px-LinkedIn_logo_initi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25" y="4183764"/>
            <a:ext cx="1091658" cy="109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g.twimg.com/Twitter_logo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77" y="2983260"/>
            <a:ext cx="1088351" cy="88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s://www.facebookbrand.com/img/fb-a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425" y="1575922"/>
            <a:ext cx="1091658" cy="109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9908" y="1890918"/>
            <a:ext cx="6432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+mj-lt"/>
              </a:rPr>
              <a:t>Simple, human interest stories; discoveries</a:t>
            </a:r>
            <a:endParaRPr lang="en-CA" sz="28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0083" y="3164062"/>
            <a:ext cx="6432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+mj-lt"/>
              </a:rPr>
              <a:t>Opinions, news/bulletins</a:t>
            </a:r>
            <a:endParaRPr lang="en-CA" sz="2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0083" y="4437206"/>
            <a:ext cx="6432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+mj-lt"/>
              </a:rPr>
              <a:t>Corporate announcements, partnerships</a:t>
            </a:r>
            <a:endParaRPr lang="en-CA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89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535918" y="2245724"/>
            <a:ext cx="5916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>
                <a:latin typeface="+mj-lt"/>
              </a:rPr>
              <a:t>If you show the right people the content that they care about, </a:t>
            </a:r>
            <a:br>
              <a:rPr lang="en-CA" sz="2800" dirty="0" smtClean="0">
                <a:latin typeface="+mj-lt"/>
              </a:rPr>
            </a:br>
            <a:r>
              <a:rPr lang="en-CA" sz="2800" dirty="0" smtClean="0">
                <a:latin typeface="+mj-lt"/>
              </a:rPr>
              <a:t>they might actually read it…</a:t>
            </a:r>
            <a:br>
              <a:rPr lang="en-CA" sz="2800" dirty="0" smtClean="0">
                <a:latin typeface="+mj-lt"/>
              </a:rPr>
            </a:br>
            <a:r>
              <a:rPr lang="en-CA" sz="2800" dirty="0" smtClean="0">
                <a:latin typeface="+mj-lt"/>
              </a:rPr>
              <a:t>maybe they’ll even share it.</a:t>
            </a:r>
            <a:endParaRPr lang="en-CA" sz="2800" dirty="0">
              <a:latin typeface="+mj-lt"/>
            </a:endParaRPr>
          </a:p>
        </p:txBody>
      </p:sp>
      <p:pic>
        <p:nvPicPr>
          <p:cNvPr id="6" name="Picture 2" descr="Image result for targe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44" y="4222695"/>
            <a:ext cx="997982" cy="99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targe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65" y="4222695"/>
            <a:ext cx="997982" cy="99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targe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849" y="4222695"/>
            <a:ext cx="997982" cy="99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2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pic>
        <p:nvPicPr>
          <p:cNvPr id="7" name="Picture 10" descr="https://upload.wikimedia.org/wikipedia/commons/thumb/c/ca/LinkedIn_logo_initials.png/768px-LinkedIn_logo_initi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025" y="2839518"/>
            <a:ext cx="1091658" cy="109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target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834" y="2214140"/>
            <a:ext cx="2158143" cy="215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money bag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559" y="134015"/>
            <a:ext cx="6420693" cy="642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70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 learned…</a:t>
            </a:r>
            <a:endParaRPr lang="en-CA" dirty="0"/>
          </a:p>
        </p:txBody>
      </p:sp>
      <p:pic>
        <p:nvPicPr>
          <p:cNvPr id="7172" name="Picture 4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72"/>
          <a:stretch/>
        </p:blipFill>
        <p:spPr bwMode="auto">
          <a:xfrm>
            <a:off x="991306" y="2995726"/>
            <a:ext cx="7186785" cy="318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9211" y="979678"/>
            <a:ext cx="5318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latin typeface="+mj-lt"/>
              </a:rPr>
              <a:t>People have very short attention spans.  So…</a:t>
            </a:r>
            <a:endParaRPr lang="en-CA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4158" y="2995726"/>
            <a:ext cx="148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accent5"/>
                </a:solidFill>
                <a:latin typeface="+mj-lt"/>
              </a:rPr>
              <a:t>Text + Image</a:t>
            </a:r>
            <a:endParaRPr lang="en-CA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47441" y="3991463"/>
            <a:ext cx="148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accent5"/>
                </a:solidFill>
                <a:latin typeface="+mj-lt"/>
              </a:rPr>
              <a:t>Text</a:t>
            </a:r>
            <a:endParaRPr lang="en-CA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41246" y="2918795"/>
            <a:ext cx="148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accent5"/>
                </a:solidFill>
                <a:latin typeface="+mj-lt"/>
              </a:rPr>
              <a:t>Video</a:t>
            </a:r>
            <a:endParaRPr lang="en-CA" sz="3200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264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pic>
        <p:nvPicPr>
          <p:cNvPr id="2050" name="Picture 2" descr="Image result for don't lo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143" y="2633305"/>
            <a:ext cx="1388078" cy="138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g.twimg.com/Twitter_logo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046" y="2865287"/>
            <a:ext cx="1088351" cy="88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s://www.facebookbrand.com/img/fb-a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41" y="2846439"/>
            <a:ext cx="903671" cy="90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2552" y="2497383"/>
            <a:ext cx="2286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8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9400" y="4083113"/>
            <a:ext cx="8610600" cy="1692998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 smtClean="0"/>
              <a:t>has additional benefits… 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776" y="2454479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we’ve learned…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7960" y="2474736"/>
            <a:ext cx="3235960" cy="16248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CA" sz="11500" dirty="0" smtClean="0"/>
              <a:t>We</a:t>
            </a:r>
            <a:endParaRPr lang="en-CA" sz="11500" dirty="0"/>
          </a:p>
        </p:txBody>
      </p:sp>
      <p:pic>
        <p:nvPicPr>
          <p:cNvPr id="6146" name="Picture 2" descr="Image result for lo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2032775"/>
            <a:ext cx="2875350" cy="250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654040" y="2474736"/>
            <a:ext cx="3235960" cy="16248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 typeface="Calibri" panose="020F0502020204030204" pitchFamily="34" charset="0"/>
              <a:buChar char="&gt;"/>
              <a:defRPr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Calibri Light" panose="020F0302020204030204" pitchFamily="34" charset="0"/>
              <a:buChar char="─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CA" sz="11500" dirty="0" smtClean="0"/>
              <a:t>data.</a:t>
            </a:r>
            <a:endParaRPr lang="en-CA" sz="11500" dirty="0"/>
          </a:p>
        </p:txBody>
      </p:sp>
    </p:spTree>
    <p:extLst>
      <p:ext uri="{BB962C8B-B14F-4D97-AF65-F5344CB8AC3E}">
        <p14:creationId xmlns:p14="http://schemas.microsoft.com/office/powerpoint/2010/main" val="32932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526" y="1882346"/>
            <a:ext cx="5816857" cy="325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68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314" y="5082746"/>
            <a:ext cx="4975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0"/>
              </a:rPr>
              <a:t>ela.yazdani@canarie.ca</a:t>
            </a:r>
            <a:endParaRPr lang="en-CA" sz="3200" dirty="0">
              <a:solidFill>
                <a:schemeClr val="bg2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advertise at all?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2743200"/>
            <a:ext cx="8610600" cy="35792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dirty="0" smtClean="0"/>
              <a:t>Improve brand recognition among end users so that they buy more of our things.</a:t>
            </a:r>
          </a:p>
          <a:p>
            <a:pPr marL="0" indent="0" algn="ctr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39141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in the case of NRENs…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77" y="2326741"/>
            <a:ext cx="8610600" cy="35792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dirty="0" smtClean="0"/>
              <a:t>Promote brand to show value to end users:</a:t>
            </a:r>
          </a:p>
          <a:p>
            <a:pPr marL="0" indent="0" algn="ctr">
              <a:buNone/>
            </a:pPr>
            <a:r>
              <a:rPr lang="en-CA" dirty="0" smtClean="0"/>
              <a:t>- Improve uptake of programs &amp; services</a:t>
            </a:r>
          </a:p>
          <a:p>
            <a:pPr marL="0" indent="0" algn="ctr">
              <a:buNone/>
            </a:pPr>
            <a:r>
              <a:rPr lang="en-CA" dirty="0" smtClean="0"/>
              <a:t>- Develop new advocates</a:t>
            </a:r>
            <a:endParaRPr lang="en-CA" dirty="0"/>
          </a:p>
          <a:p>
            <a:pPr marL="0" indent="0" algn="ctr">
              <a:buNone/>
            </a:pPr>
            <a:r>
              <a:rPr lang="en-CA" dirty="0" smtClean="0"/>
              <a:t>- Build credibility as experts in our domain</a:t>
            </a:r>
          </a:p>
        </p:txBody>
      </p:sp>
    </p:spTree>
    <p:extLst>
      <p:ext uri="{BB962C8B-B14F-4D97-AF65-F5344CB8AC3E}">
        <p14:creationId xmlns:p14="http://schemas.microsoft.com/office/powerpoint/2010/main" val="215931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billboa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03" y="979678"/>
            <a:ext cx="9150003" cy="578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not regular advertising channels?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002" y="2450627"/>
            <a:ext cx="5713167" cy="39957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400" dirty="0" smtClean="0"/>
              <a:t>Difficult to target.</a:t>
            </a:r>
            <a:endParaRPr lang="en-CA" sz="2400" dirty="0"/>
          </a:p>
          <a:p>
            <a:pPr marL="0" indent="0" algn="ctr">
              <a:buNone/>
            </a:pPr>
            <a:r>
              <a:rPr lang="en-CA" sz="2400" dirty="0" smtClean="0"/>
              <a:t>Expensive.</a:t>
            </a:r>
          </a:p>
          <a:p>
            <a:pPr marL="0" indent="0" algn="ctr">
              <a:buNone/>
            </a:pPr>
            <a:r>
              <a:rPr lang="en-CA" sz="2400" dirty="0" smtClean="0"/>
              <a:t>Engagement level is unclear.</a:t>
            </a:r>
          </a:p>
          <a:p>
            <a:pPr marL="0" indent="0" algn="ctr">
              <a:buNone/>
            </a:pPr>
            <a:r>
              <a:rPr lang="en-CA" sz="2400" dirty="0" smtClean="0"/>
              <a:t>Difficult to measure.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77972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promoting?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15" y="1443326"/>
            <a:ext cx="2907177" cy="1994141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1" y="1443326"/>
            <a:ext cx="2966210" cy="1994141"/>
          </a:xfrm>
          <a:prstGeom prst="rect">
            <a:avLst/>
          </a:prstGeom>
          <a:ln w="9525">
            <a:solidFill>
              <a:schemeClr val="accent6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264719" y="1443326"/>
            <a:ext cx="2760747" cy="1994141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6" descr="https://g.twimg.com/Twitter_logo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631" y="2168732"/>
            <a:ext cx="640922" cy="52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www.facebookbrand.com/img/fb-a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842" y="2158350"/>
            <a:ext cx="564092" cy="56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upload.wikimedia.org/wikipedia/commons/thumb/c/ca/LinkedIn_logo_initials.png/768px-LinkedIn_logo_initial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250" y="2130515"/>
            <a:ext cx="568523" cy="56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www.youtube.com/yt/brand/media/image/YouTube-logo-full_color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8" t="24242" r="13439" b="21969"/>
          <a:stretch/>
        </p:blipFill>
        <p:spPr bwMode="auto">
          <a:xfrm>
            <a:off x="606093" y="3979503"/>
            <a:ext cx="1979998" cy="92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4315" y="3636192"/>
            <a:ext cx="2907177" cy="19944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6264719" y="3650726"/>
            <a:ext cx="2760747" cy="19944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2" y="3636062"/>
            <a:ext cx="2928000" cy="1994399"/>
          </a:xfrm>
          <a:prstGeom prst="rect">
            <a:avLst/>
          </a:prstGeom>
          <a:ln w="3175">
            <a:noFill/>
          </a:ln>
        </p:spPr>
      </p:pic>
      <p:sp>
        <p:nvSpPr>
          <p:cNvPr id="16" name="Rectangle 15"/>
          <p:cNvSpPr/>
          <p:nvPr/>
        </p:nvSpPr>
        <p:spPr>
          <a:xfrm>
            <a:off x="3175001" y="3636061"/>
            <a:ext cx="2928000" cy="1994400"/>
          </a:xfrm>
          <a:prstGeom prst="rect">
            <a:avLst/>
          </a:prstGeom>
          <a:noFill/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2956" y="3771282"/>
            <a:ext cx="2157555" cy="822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7975" y="4030458"/>
            <a:ext cx="2159969" cy="822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01888" y="4395921"/>
            <a:ext cx="2152585" cy="823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144314" y="2874152"/>
            <a:ext cx="290717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Press Releases</a:t>
            </a:r>
            <a:endParaRPr lang="en-CA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74999" y="2874152"/>
            <a:ext cx="296621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Website, Blogs</a:t>
            </a:r>
            <a:endParaRPr lang="en-CA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71653" y="2871884"/>
            <a:ext cx="275381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Social Followers</a:t>
            </a:r>
            <a:endParaRPr lang="en-CA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504" y="5081512"/>
            <a:ext cx="290717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Videos</a:t>
            </a:r>
            <a:endParaRPr lang="en-CA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85412" y="5076464"/>
            <a:ext cx="291758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Events</a:t>
            </a:r>
            <a:endParaRPr lang="en-CA" dirty="0"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71653" y="5076464"/>
            <a:ext cx="275381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j-lt"/>
              </a:rPr>
              <a:t>Case Studies, Fact Sheets</a:t>
            </a:r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53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did we start?</a:t>
            </a:r>
            <a:endParaRPr lang="en-CA" dirty="0"/>
          </a:p>
        </p:txBody>
      </p:sp>
      <p:pic>
        <p:nvPicPr>
          <p:cNvPr id="4" name="Picture 6" descr="https://g.twimg.com/Twitter_logo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847" y="1987032"/>
            <a:ext cx="640922" cy="52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facebookbrand.com/img/fb-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556" y="1957932"/>
            <a:ext cx="564092" cy="56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upload.wikimedia.org/wikipedia/commons/thumb/c/ca/LinkedIn_logo_initials.png/768px-LinkedIn_logo_initial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885" y="3019808"/>
            <a:ext cx="568523" cy="56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22073" y="1916812"/>
            <a:ext cx="291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600" dirty="0" smtClean="0">
                <a:latin typeface="+mj-lt"/>
              </a:rPr>
              <a:t>$50 at first.</a:t>
            </a:r>
            <a:endParaRPr lang="en-CA" sz="36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2331" y="3019808"/>
            <a:ext cx="3316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+mj-lt"/>
              </a:rPr>
              <a:t>$50 free credits!</a:t>
            </a:r>
            <a:endParaRPr lang="en-CA" sz="36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8702" y="4044996"/>
            <a:ext cx="3316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+mj-lt"/>
              </a:rPr>
              <a:t>3-month pilot</a:t>
            </a:r>
            <a:endParaRPr lang="en-CA" sz="3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0673" y="4824826"/>
            <a:ext cx="3749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+mj-lt"/>
              </a:rPr>
              <a:t>1 full learning year</a:t>
            </a:r>
            <a:endParaRPr lang="en-CA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53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2916697"/>
            <a:ext cx="8610600" cy="81202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 smtClean="0"/>
              <a:t>Here’s what happened.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926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Social Media </a:t>
            </a:r>
            <a:r>
              <a:rPr lang="en-CA" dirty="0" smtClean="0"/>
              <a:t>Expected </a:t>
            </a:r>
            <a:r>
              <a:rPr lang="en-CA" dirty="0"/>
              <a:t>vs. Results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1931"/>
          <a:stretch/>
        </p:blipFill>
        <p:spPr>
          <a:xfrm>
            <a:off x="768046" y="1784554"/>
            <a:ext cx="7225580" cy="298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53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Social Media Followers – FY14 – FY18</a:t>
            </a:r>
            <a:endParaRPr lang="en-CA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11365"/>
              </p:ext>
            </p:extLst>
          </p:nvPr>
        </p:nvGraphicFramePr>
        <p:xfrm>
          <a:off x="279400" y="1275080"/>
          <a:ext cx="8422640" cy="4932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83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ANARIE 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325C"/>
      </a:accent1>
      <a:accent2>
        <a:srgbClr val="E56317"/>
      </a:accent2>
      <a:accent3>
        <a:srgbClr val="3A6E64"/>
      </a:accent3>
      <a:accent4>
        <a:srgbClr val="233F70"/>
      </a:accent4>
      <a:accent5>
        <a:srgbClr val="C00000"/>
      </a:accent5>
      <a:accent6>
        <a:srgbClr val="757070"/>
      </a:accent6>
      <a:hlink>
        <a:srgbClr val="1F3864"/>
      </a:hlink>
      <a:folHlink>
        <a:srgbClr val="2F5496"/>
      </a:folHlink>
    </a:clrScheme>
    <a:fontScheme name="Calibri / Calibri Ligh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NARIE Template 25th anniversary.pptx" id="{F6C7B5B9-F453-4CE2-B8A2-773E6FFD8218}" vid="{D311A5B1-9698-40D6-8246-71A0E2C6AC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33c888c-8685-4fc8-a8d8-dbccc705e524">375HZN6CS6Q7-214-525</_dlc_DocId>
    <_dlc_DocIdUrl xmlns="833c888c-8685-4fc8-a8d8-dbccc705e524">
      <Url>https://my.canarie.ca/dept/mrktcomm/_layouts/15/DocIdRedir.aspx?ID=375HZN6CS6Q7-214-525</Url>
      <Description>375HZN6CS6Q7-214-525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ACF0376BEF774888BFA42CE624F312" ma:contentTypeVersion="0" ma:contentTypeDescription="Create a new document." ma:contentTypeScope="" ma:versionID="84796bd6e99dfae569432f6e5f8cb669">
  <xsd:schema xmlns:xsd="http://www.w3.org/2001/XMLSchema" xmlns:xs="http://www.w3.org/2001/XMLSchema" xmlns:p="http://schemas.microsoft.com/office/2006/metadata/properties" xmlns:ns2="833c888c-8685-4fc8-a8d8-dbccc705e524" targetNamespace="http://schemas.microsoft.com/office/2006/metadata/properties" ma:root="true" ma:fieldsID="b9a5740220cbd849bee092b154a1ca33" ns2:_="">
    <xsd:import namespace="833c888c-8685-4fc8-a8d8-dbccc705e52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c888c-8685-4fc8-a8d8-dbccc705e52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4575C6-CEB4-4161-8B58-B87DA37C50E3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33c888c-8685-4fc8-a8d8-dbccc705e52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F50E1A-C623-4D62-AA45-1F49154C107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A6F5B66-FEE8-481C-B2C9-4C6E8C2EF65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257BEFF-5C2C-4B7E-9CE6-9BB0B92A5F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c888c-8685-4fc8-a8d8-dbccc705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CANARIE Template 25th anniversary</Template>
  <TotalTime>458</TotalTime>
  <Words>402</Words>
  <Application>Microsoft Office PowerPoint</Application>
  <PresentationFormat>On-screen Show (4:3)</PresentationFormat>
  <Paragraphs>80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Gill Sans MT</vt:lpstr>
      <vt:lpstr>1_Office Theme</vt:lpstr>
      <vt:lpstr>Social Media Advertising: Is it worth it?</vt:lpstr>
      <vt:lpstr>Why advertise at all?</vt:lpstr>
      <vt:lpstr>But in the case of NRENs…</vt:lpstr>
      <vt:lpstr>Why not regular advertising channels?</vt:lpstr>
      <vt:lpstr>What are we promoting?</vt:lpstr>
      <vt:lpstr>How did we start?</vt:lpstr>
      <vt:lpstr>PowerPoint Presentation</vt:lpstr>
      <vt:lpstr>Social Media Expected vs. Results</vt:lpstr>
      <vt:lpstr>Social Media Followers – FY14 – FY18</vt:lpstr>
      <vt:lpstr>What we’ve learned…</vt:lpstr>
      <vt:lpstr>What we’ve learned…</vt:lpstr>
      <vt:lpstr>What we’ve learned…</vt:lpstr>
      <vt:lpstr>What we learned…</vt:lpstr>
      <vt:lpstr>What we’ve learned…</vt:lpstr>
      <vt:lpstr>What we’ve learned…</vt:lpstr>
      <vt:lpstr>What we’ve learned…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Advertising: Is it worth it?</dc:title>
  <dc:creator>Ela Yazdani</dc:creator>
  <cp:lastModifiedBy>canarie.local\ela.yazdani</cp:lastModifiedBy>
  <cp:revision>13</cp:revision>
  <cp:lastPrinted>2015-03-12T20:01:27Z</cp:lastPrinted>
  <dcterms:created xsi:type="dcterms:W3CDTF">2018-06-13T23:08:29Z</dcterms:created>
  <dcterms:modified xsi:type="dcterms:W3CDTF">2018-06-14T06:46:47Z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037eccb4-65ab-4ef8-8e0f-d33cda0a3bcd</vt:lpwstr>
  </property>
  <property fmtid="{D5CDD505-2E9C-101B-9397-08002B2CF9AE}" pid="3" name="ContentTypeId">
    <vt:lpwstr>0x0101002AACF0376BEF774888BFA42CE624F312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</Properties>
</file>