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5"/>
  </p:sldMasterIdLst>
  <p:notesMasterIdLst>
    <p:notesMasterId r:id="rId20"/>
  </p:notesMasterIdLst>
  <p:handoutMasterIdLst>
    <p:handoutMasterId r:id="rId21"/>
  </p:handoutMasterIdLst>
  <p:sldIdLst>
    <p:sldId id="256" r:id="rId6"/>
    <p:sldId id="284" r:id="rId7"/>
    <p:sldId id="285" r:id="rId8"/>
    <p:sldId id="286" r:id="rId9"/>
    <p:sldId id="287" r:id="rId10"/>
    <p:sldId id="280" r:id="rId11"/>
    <p:sldId id="288" r:id="rId12"/>
    <p:sldId id="282" r:id="rId13"/>
    <p:sldId id="281" r:id="rId14"/>
    <p:sldId id="279" r:id="rId15"/>
    <p:sldId id="291" r:id="rId16"/>
    <p:sldId id="278" r:id="rId17"/>
    <p:sldId id="290" r:id="rId18"/>
    <p:sldId id="289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76BB"/>
    <a:srgbClr val="D72B32"/>
    <a:srgbClr val="EC7F3F"/>
    <a:srgbClr val="7C5AA4"/>
    <a:srgbClr val="509487"/>
    <a:srgbClr val="A32C26"/>
    <a:srgbClr val="D77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3" autoAdjust="0"/>
    <p:restoredTop sz="89274" autoAdjust="0"/>
  </p:normalViewPr>
  <p:slideViewPr>
    <p:cSldViewPr snapToGrid="0">
      <p:cViewPr varScale="1">
        <p:scale>
          <a:sx n="58" d="100"/>
          <a:sy n="58" d="100"/>
        </p:scale>
        <p:origin x="85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intranet.canarie.ca/dept/adm/Dashboard_Gallery/Stakeholder_Metric_Dashboard_Data_Models/DM_Stakeholder_Metrics_Dashboard_Dashboard%20Gallery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844313210848643"/>
          <c:y val="4.4895666238968783E-2"/>
          <c:w val="0.75296314523184593"/>
          <c:h val="0.8798514171831365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Stats_Calculations!$B$1</c:f>
              <c:strCache>
                <c:ptCount val="1"/>
                <c:pt idx="0">
                  <c:v>Average score for 9 relevant indicators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667D-4662-A205-A159741B46D9}"/>
                </c:ext>
              </c:extLst>
            </c:dLbl>
            <c:dLbl>
              <c:idx val="1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667D-4662-A205-A159741B46D9}"/>
                </c:ext>
              </c:extLst>
            </c:dLbl>
            <c:dLbl>
              <c:idx val="2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667D-4662-A205-A159741B46D9}"/>
                </c:ext>
              </c:extLst>
            </c:dLbl>
            <c:dLbl>
              <c:idx val="3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67D-4662-A205-A159741B46D9}"/>
                </c:ext>
              </c:extLst>
            </c:dLbl>
            <c:dLbl>
              <c:idx val="4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667D-4662-A205-A159741B46D9}"/>
                </c:ext>
              </c:extLst>
            </c:dLbl>
            <c:dLbl>
              <c:idx val="5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667D-4662-A205-A159741B46D9}"/>
                </c:ext>
              </c:extLst>
            </c:dLbl>
            <c:dLbl>
              <c:idx val="6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67D-4662-A205-A159741B46D9}"/>
                </c:ext>
              </c:extLst>
            </c:dLbl>
            <c:dLbl>
              <c:idx val="7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667D-4662-A205-A159741B46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Stats_Calculations!$A$2:$A$9</c:f>
              <c:strCache>
                <c:ptCount val="8"/>
                <c:pt idx="0">
                  <c:v>Private Universities</c:v>
                </c:pt>
                <c:pt idx="1">
                  <c:v>CICan</c:v>
                </c:pt>
                <c:pt idx="2">
                  <c:v>Higher Education institutions</c:v>
                </c:pt>
                <c:pt idx="3">
                  <c:v>Universities Canada</c:v>
                </c:pt>
                <c:pt idx="4">
                  <c:v>Public Universities</c:v>
                </c:pt>
                <c:pt idx="5">
                  <c:v>CUCCIO</c:v>
                </c:pt>
                <c:pt idx="6">
                  <c:v>CARL</c:v>
                </c:pt>
                <c:pt idx="7">
                  <c:v>U15</c:v>
                </c:pt>
              </c:strCache>
            </c:strRef>
          </c:cat>
          <c:val>
            <c:numRef>
              <c:f>Stats_Calculations!$B$2:$B$9</c:f>
              <c:numCache>
                <c:formatCode>0.00</c:formatCode>
                <c:ptCount val="8"/>
                <c:pt idx="0">
                  <c:v>0.33333333333333331</c:v>
                </c:pt>
                <c:pt idx="1">
                  <c:v>1.5725806451612903</c:v>
                </c:pt>
                <c:pt idx="2">
                  <c:v>2.8836206896551726</c:v>
                </c:pt>
                <c:pt idx="3">
                  <c:v>4.46875</c:v>
                </c:pt>
                <c:pt idx="4">
                  <c:v>5.1975308641975309</c:v>
                </c:pt>
                <c:pt idx="5">
                  <c:v>6.1166666666666663</c:v>
                </c:pt>
                <c:pt idx="6">
                  <c:v>7.387096774193548</c:v>
                </c:pt>
                <c:pt idx="7">
                  <c:v>8.2666666666666675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7D-4662-A205-A159741B46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594265663"/>
        <c:axId val="1594249855"/>
      </c:barChart>
      <c:catAx>
        <c:axId val="159426566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594249855"/>
        <c:crosses val="autoZero"/>
        <c:auto val="1"/>
        <c:lblAlgn val="ctr"/>
        <c:lblOffset val="100"/>
        <c:noMultiLvlLbl val="0"/>
      </c:catAx>
      <c:valAx>
        <c:axId val="159424985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5942656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latin typeface="+mj-lt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DC5A52-7D33-43A9-AABA-CBB77AD89BEC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5F415F5-2E85-4DF5-A33A-26FD24F2C18D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3600" dirty="0" smtClean="0">
              <a:latin typeface="+mj-lt"/>
            </a:rPr>
            <a:t> </a:t>
          </a:r>
          <a:endParaRPr lang="en-US" sz="3600" dirty="0">
            <a:latin typeface="+mj-lt"/>
          </a:endParaRPr>
        </a:p>
      </dgm:t>
    </dgm:pt>
    <dgm:pt modelId="{3F6A6798-FDD5-4205-83DE-7C91D65E8876}" type="parTrans" cxnId="{BA677D75-963E-4B8C-BD8B-271B79ECF58E}">
      <dgm:prSet/>
      <dgm:spPr/>
      <dgm:t>
        <a:bodyPr/>
        <a:lstStyle/>
        <a:p>
          <a:endParaRPr lang="en-US" sz="3200">
            <a:latin typeface="+mj-lt"/>
          </a:endParaRPr>
        </a:p>
      </dgm:t>
    </dgm:pt>
    <dgm:pt modelId="{19B41C77-52FC-4836-B7D7-95A4FA5AEB39}" type="sibTrans" cxnId="{BA677D75-963E-4B8C-BD8B-271B79ECF58E}">
      <dgm:prSet/>
      <dgm:spPr/>
      <dgm:t>
        <a:bodyPr/>
        <a:lstStyle/>
        <a:p>
          <a:endParaRPr lang="en-US" sz="3200">
            <a:latin typeface="+mj-lt"/>
          </a:endParaRPr>
        </a:p>
      </dgm:t>
    </dgm:pt>
    <dgm:pt modelId="{8A465FD7-9F3A-427B-AD33-FD9A4954A04E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800" dirty="0" smtClean="0">
              <a:latin typeface="+mj-lt"/>
            </a:rPr>
            <a:t>Private Sector</a:t>
          </a:r>
          <a:endParaRPr lang="en-US" sz="1800" dirty="0">
            <a:latin typeface="+mj-lt"/>
          </a:endParaRPr>
        </a:p>
      </dgm:t>
    </dgm:pt>
    <dgm:pt modelId="{5A2D4F10-50D8-400A-B341-054BED6C5DCD}" type="parTrans" cxnId="{DEE83C6B-9834-4C9F-889E-95F8D3985A0E}">
      <dgm:prSet custT="1"/>
      <dgm:spPr/>
      <dgm:t>
        <a:bodyPr/>
        <a:lstStyle/>
        <a:p>
          <a:endParaRPr lang="en-US" sz="900">
            <a:latin typeface="+mj-lt"/>
          </a:endParaRPr>
        </a:p>
      </dgm:t>
    </dgm:pt>
    <dgm:pt modelId="{38DA2618-6599-4A2D-A01A-ABDD139B760D}" type="sibTrans" cxnId="{DEE83C6B-9834-4C9F-889E-95F8D3985A0E}">
      <dgm:prSet/>
      <dgm:spPr/>
      <dgm:t>
        <a:bodyPr/>
        <a:lstStyle/>
        <a:p>
          <a:endParaRPr lang="en-US" sz="3200">
            <a:latin typeface="+mj-lt"/>
          </a:endParaRPr>
        </a:p>
      </dgm:t>
    </dgm:pt>
    <dgm:pt modelId="{2594DF49-55E8-4739-9E2D-ED1CBB047FFB}">
      <dgm:prSet phldrT="[Text]" custT="1"/>
      <dgm:spPr/>
      <dgm:t>
        <a:bodyPr/>
        <a:lstStyle/>
        <a:p>
          <a:r>
            <a:rPr lang="en-US" sz="1800" dirty="0" smtClean="0">
              <a:latin typeface="+mj-lt"/>
            </a:rPr>
            <a:t>Higher Education</a:t>
          </a:r>
          <a:endParaRPr lang="en-US" sz="1800" dirty="0">
            <a:latin typeface="+mj-lt"/>
          </a:endParaRPr>
        </a:p>
      </dgm:t>
    </dgm:pt>
    <dgm:pt modelId="{16F9E6E0-0D95-4892-8E51-9EB25DC89CAD}" type="parTrans" cxnId="{B38CBE77-956F-46F6-B2B0-A4B24D2788B8}">
      <dgm:prSet custT="1"/>
      <dgm:spPr/>
      <dgm:t>
        <a:bodyPr/>
        <a:lstStyle/>
        <a:p>
          <a:endParaRPr lang="en-US" sz="900">
            <a:latin typeface="+mj-lt"/>
          </a:endParaRPr>
        </a:p>
      </dgm:t>
    </dgm:pt>
    <dgm:pt modelId="{C8F82461-E67F-407F-9D18-619CB16086D4}" type="sibTrans" cxnId="{B38CBE77-956F-46F6-B2B0-A4B24D2788B8}">
      <dgm:prSet/>
      <dgm:spPr/>
      <dgm:t>
        <a:bodyPr/>
        <a:lstStyle/>
        <a:p>
          <a:endParaRPr lang="en-US" sz="3200">
            <a:latin typeface="+mj-lt"/>
          </a:endParaRPr>
        </a:p>
      </dgm:t>
    </dgm:pt>
    <dgm:pt modelId="{5D4DC136-1F39-46EA-BC91-1252C1C772ED}">
      <dgm:prSet custT="1"/>
      <dgm:spPr/>
      <dgm:t>
        <a:bodyPr/>
        <a:lstStyle/>
        <a:p>
          <a:endParaRPr lang="en-US" sz="1800" dirty="0" smtClean="0">
            <a:latin typeface="+mj-lt"/>
          </a:endParaRPr>
        </a:p>
      </dgm:t>
    </dgm:pt>
    <dgm:pt modelId="{592C3582-E660-4255-9FC1-59E1B4AF1F4F}" type="parTrans" cxnId="{E0870C64-B943-41C0-B20F-9EE948926570}">
      <dgm:prSet custT="1"/>
      <dgm:spPr/>
      <dgm:t>
        <a:bodyPr/>
        <a:lstStyle/>
        <a:p>
          <a:endParaRPr lang="en-US" sz="900">
            <a:latin typeface="+mj-lt"/>
          </a:endParaRPr>
        </a:p>
      </dgm:t>
    </dgm:pt>
    <dgm:pt modelId="{CB7C9C99-21B6-48FF-B3F1-42A917FE52BA}" type="sibTrans" cxnId="{E0870C64-B943-41C0-B20F-9EE948926570}">
      <dgm:prSet/>
      <dgm:spPr/>
      <dgm:t>
        <a:bodyPr/>
        <a:lstStyle/>
        <a:p>
          <a:endParaRPr lang="en-US" sz="3200">
            <a:latin typeface="+mj-lt"/>
          </a:endParaRPr>
        </a:p>
      </dgm:t>
    </dgm:pt>
    <dgm:pt modelId="{9AFC34D5-E68D-466F-8717-FF8A98119C7C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sz="1800" dirty="0" smtClean="0">
              <a:latin typeface="+mj-lt"/>
            </a:rPr>
            <a:t>Regional Networks / Global NRENs</a:t>
          </a:r>
          <a:endParaRPr lang="en-US" sz="1800" dirty="0" smtClean="0">
            <a:latin typeface="+mj-lt"/>
          </a:endParaRPr>
        </a:p>
      </dgm:t>
    </dgm:pt>
    <dgm:pt modelId="{841157BC-6663-4764-BD05-AFBE9E433479}" type="parTrans" cxnId="{85D3D405-D5C5-4992-B638-6A8FA10B39B9}">
      <dgm:prSet custT="1"/>
      <dgm:spPr/>
      <dgm:t>
        <a:bodyPr/>
        <a:lstStyle/>
        <a:p>
          <a:endParaRPr lang="en-US" sz="900">
            <a:latin typeface="+mj-lt"/>
          </a:endParaRPr>
        </a:p>
      </dgm:t>
    </dgm:pt>
    <dgm:pt modelId="{1719CF22-2337-4762-89E5-CFD9AF34025B}" type="sibTrans" cxnId="{85D3D405-D5C5-4992-B638-6A8FA10B39B9}">
      <dgm:prSet/>
      <dgm:spPr/>
      <dgm:t>
        <a:bodyPr/>
        <a:lstStyle/>
        <a:p>
          <a:endParaRPr lang="en-US" sz="3200">
            <a:latin typeface="+mj-lt"/>
          </a:endParaRPr>
        </a:p>
      </dgm:t>
    </dgm:pt>
    <dgm:pt modelId="{376EA0CF-09E9-4A53-B5E9-D1B2BC5D3DB6}">
      <dgm:prSet custT="1"/>
      <dgm:spPr/>
      <dgm:t>
        <a:bodyPr/>
        <a:lstStyle/>
        <a:p>
          <a:endParaRPr lang="en-US" sz="1800" dirty="0" smtClean="0">
            <a:latin typeface="+mj-lt"/>
          </a:endParaRPr>
        </a:p>
      </dgm:t>
    </dgm:pt>
    <dgm:pt modelId="{BFE3B8FC-E830-4C11-838D-6721CEB3966D}" type="parTrans" cxnId="{DF499E10-BC77-4010-85CF-67F45AF834FB}">
      <dgm:prSet custT="1"/>
      <dgm:spPr/>
      <dgm:t>
        <a:bodyPr/>
        <a:lstStyle/>
        <a:p>
          <a:endParaRPr lang="en-US" sz="900">
            <a:latin typeface="+mj-lt"/>
          </a:endParaRPr>
        </a:p>
      </dgm:t>
    </dgm:pt>
    <dgm:pt modelId="{DC33EFB6-6722-4AC0-B25A-3598AC1CDC98}" type="sibTrans" cxnId="{DF499E10-BC77-4010-85CF-67F45AF834FB}">
      <dgm:prSet/>
      <dgm:spPr/>
      <dgm:t>
        <a:bodyPr/>
        <a:lstStyle/>
        <a:p>
          <a:endParaRPr lang="en-US" sz="3200">
            <a:latin typeface="+mj-lt"/>
          </a:endParaRPr>
        </a:p>
      </dgm:t>
    </dgm:pt>
    <dgm:pt modelId="{F893B429-E309-49A8-AC57-5659FA125C6A}">
      <dgm:prSet phldrT="[Text]" custT="1"/>
      <dgm:spPr/>
      <dgm:t>
        <a:bodyPr/>
        <a:lstStyle/>
        <a:p>
          <a:endParaRPr lang="en-US" sz="1800" dirty="0">
            <a:latin typeface="+mj-lt"/>
          </a:endParaRPr>
        </a:p>
      </dgm:t>
    </dgm:pt>
    <dgm:pt modelId="{ADCD49E7-E306-4719-B30E-E71CC5836C8E}" type="parTrans" cxnId="{C2F9FDD4-3CAA-4128-8B06-1AD596F36E22}">
      <dgm:prSet custT="1"/>
      <dgm:spPr/>
      <dgm:t>
        <a:bodyPr/>
        <a:lstStyle/>
        <a:p>
          <a:endParaRPr lang="en-US" sz="900">
            <a:latin typeface="+mj-lt"/>
          </a:endParaRPr>
        </a:p>
      </dgm:t>
    </dgm:pt>
    <dgm:pt modelId="{37505A50-0DE1-4703-8CA0-71FDAE929EC5}" type="sibTrans" cxnId="{C2F9FDD4-3CAA-4128-8B06-1AD596F36E22}">
      <dgm:prSet/>
      <dgm:spPr/>
      <dgm:t>
        <a:bodyPr/>
        <a:lstStyle/>
        <a:p>
          <a:endParaRPr lang="en-US" sz="3200">
            <a:latin typeface="+mj-lt"/>
          </a:endParaRPr>
        </a:p>
      </dgm:t>
    </dgm:pt>
    <dgm:pt modelId="{B0525775-1C94-409F-873C-953EBB076C8C}" type="pres">
      <dgm:prSet presAssocID="{DFDC5A52-7D33-43A9-AABA-CBB77AD89BE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DDFCBC9-7C0C-45EA-8109-0C07EFD5980C}" type="pres">
      <dgm:prSet presAssocID="{75F415F5-2E85-4DF5-A33A-26FD24F2C18D}" presName="centerShape" presStyleLbl="node0" presStyleIdx="0" presStyleCnt="1"/>
      <dgm:spPr/>
    </dgm:pt>
    <dgm:pt modelId="{324CFC6A-6B1A-4017-AFF6-5D4CAD3CD024}" type="pres">
      <dgm:prSet presAssocID="{5A2D4F10-50D8-400A-B341-054BED6C5DCD}" presName="Name9" presStyleLbl="parChTrans1D2" presStyleIdx="0" presStyleCnt="6"/>
      <dgm:spPr/>
    </dgm:pt>
    <dgm:pt modelId="{8D632D41-132F-4384-B2D4-782022A48CD2}" type="pres">
      <dgm:prSet presAssocID="{5A2D4F10-50D8-400A-B341-054BED6C5DCD}" presName="connTx" presStyleLbl="parChTrans1D2" presStyleIdx="0" presStyleCnt="6"/>
      <dgm:spPr/>
    </dgm:pt>
    <dgm:pt modelId="{6AF53B4E-A4F2-468D-87CC-A98AB0DAF2D9}" type="pres">
      <dgm:prSet presAssocID="{8A465FD7-9F3A-427B-AD33-FD9A4954A04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8DB1D4-BA15-4475-BCA9-D7D0A78659C5}" type="pres">
      <dgm:prSet presAssocID="{ADCD49E7-E306-4719-B30E-E71CC5836C8E}" presName="Name9" presStyleLbl="parChTrans1D2" presStyleIdx="1" presStyleCnt="6"/>
      <dgm:spPr/>
    </dgm:pt>
    <dgm:pt modelId="{332E5BFD-DEFE-4C26-9E1C-E329A8FA77B1}" type="pres">
      <dgm:prSet presAssocID="{ADCD49E7-E306-4719-B30E-E71CC5836C8E}" presName="connTx" presStyleLbl="parChTrans1D2" presStyleIdx="1" presStyleCnt="6"/>
      <dgm:spPr/>
    </dgm:pt>
    <dgm:pt modelId="{23DABE7F-DF47-43FD-903D-4085EDC97035}" type="pres">
      <dgm:prSet presAssocID="{F893B429-E309-49A8-AC57-5659FA125C6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4ECE6B-181E-4CD7-822F-0975F28BC7E3}" type="pres">
      <dgm:prSet presAssocID="{592C3582-E660-4255-9FC1-59E1B4AF1F4F}" presName="Name9" presStyleLbl="parChTrans1D2" presStyleIdx="2" presStyleCnt="6"/>
      <dgm:spPr/>
    </dgm:pt>
    <dgm:pt modelId="{238736CC-F5DC-4E13-855E-0856CAB92C8D}" type="pres">
      <dgm:prSet presAssocID="{592C3582-E660-4255-9FC1-59E1B4AF1F4F}" presName="connTx" presStyleLbl="parChTrans1D2" presStyleIdx="2" presStyleCnt="6"/>
      <dgm:spPr/>
    </dgm:pt>
    <dgm:pt modelId="{2DF2C34A-BD6B-43D8-9432-C363B16BEFCF}" type="pres">
      <dgm:prSet presAssocID="{5D4DC136-1F39-46EA-BC91-1252C1C772E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A8D8E0-2635-4E3C-B4BE-399DCE9FE581}" type="pres">
      <dgm:prSet presAssocID="{841157BC-6663-4764-BD05-AFBE9E433479}" presName="Name9" presStyleLbl="parChTrans1D2" presStyleIdx="3" presStyleCnt="6"/>
      <dgm:spPr/>
    </dgm:pt>
    <dgm:pt modelId="{65208D97-0601-4E58-9128-8B276DD48540}" type="pres">
      <dgm:prSet presAssocID="{841157BC-6663-4764-BD05-AFBE9E433479}" presName="connTx" presStyleLbl="parChTrans1D2" presStyleIdx="3" presStyleCnt="6"/>
      <dgm:spPr/>
    </dgm:pt>
    <dgm:pt modelId="{02D9A4C4-A189-4B24-9AE5-3CC3A007676B}" type="pres">
      <dgm:prSet presAssocID="{9AFC34D5-E68D-466F-8717-FF8A98119C7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E868DB-5A76-4085-9A4D-3E166B08FC5F}" type="pres">
      <dgm:prSet presAssocID="{BFE3B8FC-E830-4C11-838D-6721CEB3966D}" presName="Name9" presStyleLbl="parChTrans1D2" presStyleIdx="4" presStyleCnt="6"/>
      <dgm:spPr/>
    </dgm:pt>
    <dgm:pt modelId="{1C391121-F518-4BA1-90E4-D11420221750}" type="pres">
      <dgm:prSet presAssocID="{BFE3B8FC-E830-4C11-838D-6721CEB3966D}" presName="connTx" presStyleLbl="parChTrans1D2" presStyleIdx="4" presStyleCnt="6"/>
      <dgm:spPr/>
    </dgm:pt>
    <dgm:pt modelId="{34B7C43A-D4D9-4D4C-B437-D97738742555}" type="pres">
      <dgm:prSet presAssocID="{376EA0CF-09E9-4A53-B5E9-D1B2BC5D3DB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CDCE51-65FA-4B39-B655-000061F95803}" type="pres">
      <dgm:prSet presAssocID="{16F9E6E0-0D95-4892-8E51-9EB25DC89CAD}" presName="Name9" presStyleLbl="parChTrans1D2" presStyleIdx="5" presStyleCnt="6"/>
      <dgm:spPr/>
    </dgm:pt>
    <dgm:pt modelId="{DC14DFDC-8FE1-42D7-B6D7-B9EB6924659E}" type="pres">
      <dgm:prSet presAssocID="{16F9E6E0-0D95-4892-8E51-9EB25DC89CAD}" presName="connTx" presStyleLbl="parChTrans1D2" presStyleIdx="5" presStyleCnt="6"/>
      <dgm:spPr/>
    </dgm:pt>
    <dgm:pt modelId="{821EAA51-D687-4E1F-833B-B14796DC95BE}" type="pres">
      <dgm:prSet presAssocID="{2594DF49-55E8-4739-9E2D-ED1CBB047FFB}" presName="node" presStyleLbl="node1" presStyleIdx="5" presStyleCnt="6">
        <dgm:presLayoutVars>
          <dgm:bulletEnabled val="1"/>
        </dgm:presLayoutVars>
      </dgm:prSet>
      <dgm:spPr/>
    </dgm:pt>
  </dgm:ptLst>
  <dgm:cxnLst>
    <dgm:cxn modelId="{0E556464-08A1-47A9-97C4-A5D89A02F0F5}" type="presOf" srcId="{376EA0CF-09E9-4A53-B5E9-D1B2BC5D3DB6}" destId="{34B7C43A-D4D9-4D4C-B437-D97738742555}" srcOrd="0" destOrd="0" presId="urn:microsoft.com/office/officeart/2005/8/layout/radial1"/>
    <dgm:cxn modelId="{DEE83C6B-9834-4C9F-889E-95F8D3985A0E}" srcId="{75F415F5-2E85-4DF5-A33A-26FD24F2C18D}" destId="{8A465FD7-9F3A-427B-AD33-FD9A4954A04E}" srcOrd="0" destOrd="0" parTransId="{5A2D4F10-50D8-400A-B341-054BED6C5DCD}" sibTransId="{38DA2618-6599-4A2D-A01A-ABDD139B760D}"/>
    <dgm:cxn modelId="{01CE8DDB-7ABB-4833-8C2E-B92AEB190A2A}" type="presOf" srcId="{8A465FD7-9F3A-427B-AD33-FD9A4954A04E}" destId="{6AF53B4E-A4F2-468D-87CC-A98AB0DAF2D9}" srcOrd="0" destOrd="0" presId="urn:microsoft.com/office/officeart/2005/8/layout/radial1"/>
    <dgm:cxn modelId="{85D3D405-D5C5-4992-B638-6A8FA10B39B9}" srcId="{75F415F5-2E85-4DF5-A33A-26FD24F2C18D}" destId="{9AFC34D5-E68D-466F-8717-FF8A98119C7C}" srcOrd="3" destOrd="0" parTransId="{841157BC-6663-4764-BD05-AFBE9E433479}" sibTransId="{1719CF22-2337-4762-89E5-CFD9AF34025B}"/>
    <dgm:cxn modelId="{2B19EBB7-624A-493E-A567-594F358A6268}" type="presOf" srcId="{841157BC-6663-4764-BD05-AFBE9E433479}" destId="{65208D97-0601-4E58-9128-8B276DD48540}" srcOrd="1" destOrd="0" presId="urn:microsoft.com/office/officeart/2005/8/layout/radial1"/>
    <dgm:cxn modelId="{DF499E10-BC77-4010-85CF-67F45AF834FB}" srcId="{75F415F5-2E85-4DF5-A33A-26FD24F2C18D}" destId="{376EA0CF-09E9-4A53-B5E9-D1B2BC5D3DB6}" srcOrd="4" destOrd="0" parTransId="{BFE3B8FC-E830-4C11-838D-6721CEB3966D}" sibTransId="{DC33EFB6-6722-4AC0-B25A-3598AC1CDC98}"/>
    <dgm:cxn modelId="{C2F9FDD4-3CAA-4128-8B06-1AD596F36E22}" srcId="{75F415F5-2E85-4DF5-A33A-26FD24F2C18D}" destId="{F893B429-E309-49A8-AC57-5659FA125C6A}" srcOrd="1" destOrd="0" parTransId="{ADCD49E7-E306-4719-B30E-E71CC5836C8E}" sibTransId="{37505A50-0DE1-4703-8CA0-71FDAE929EC5}"/>
    <dgm:cxn modelId="{67B08BB3-1EC6-405A-A761-2BF8770C1CAD}" type="presOf" srcId="{5D4DC136-1F39-46EA-BC91-1252C1C772ED}" destId="{2DF2C34A-BD6B-43D8-9432-C363B16BEFCF}" srcOrd="0" destOrd="0" presId="urn:microsoft.com/office/officeart/2005/8/layout/radial1"/>
    <dgm:cxn modelId="{490B767E-0F8D-4F53-AD97-3E1B25479254}" type="presOf" srcId="{ADCD49E7-E306-4719-B30E-E71CC5836C8E}" destId="{748DB1D4-BA15-4475-BCA9-D7D0A78659C5}" srcOrd="0" destOrd="0" presId="urn:microsoft.com/office/officeart/2005/8/layout/radial1"/>
    <dgm:cxn modelId="{E0870C64-B943-41C0-B20F-9EE948926570}" srcId="{75F415F5-2E85-4DF5-A33A-26FD24F2C18D}" destId="{5D4DC136-1F39-46EA-BC91-1252C1C772ED}" srcOrd="2" destOrd="0" parTransId="{592C3582-E660-4255-9FC1-59E1B4AF1F4F}" sibTransId="{CB7C9C99-21B6-48FF-B3F1-42A917FE52BA}"/>
    <dgm:cxn modelId="{C0536B10-4131-409C-A31E-7A3256D48234}" type="presOf" srcId="{5A2D4F10-50D8-400A-B341-054BED6C5DCD}" destId="{8D632D41-132F-4384-B2D4-782022A48CD2}" srcOrd="1" destOrd="0" presId="urn:microsoft.com/office/officeart/2005/8/layout/radial1"/>
    <dgm:cxn modelId="{95DBFA02-072E-4B3C-B51C-E98E7F0C920F}" type="presOf" srcId="{DFDC5A52-7D33-43A9-AABA-CBB77AD89BEC}" destId="{B0525775-1C94-409F-873C-953EBB076C8C}" srcOrd="0" destOrd="0" presId="urn:microsoft.com/office/officeart/2005/8/layout/radial1"/>
    <dgm:cxn modelId="{919E3174-B5AC-46D9-967D-08CED384F29C}" type="presOf" srcId="{592C3582-E660-4255-9FC1-59E1B4AF1F4F}" destId="{9D4ECE6B-181E-4CD7-822F-0975F28BC7E3}" srcOrd="0" destOrd="0" presId="urn:microsoft.com/office/officeart/2005/8/layout/radial1"/>
    <dgm:cxn modelId="{28D81EB0-C11F-4923-BBB7-7BA1B9A3B1BE}" type="presOf" srcId="{BFE3B8FC-E830-4C11-838D-6721CEB3966D}" destId="{1C391121-F518-4BA1-90E4-D11420221750}" srcOrd="1" destOrd="0" presId="urn:microsoft.com/office/officeart/2005/8/layout/radial1"/>
    <dgm:cxn modelId="{121561DF-CB5E-4B5C-AE98-9E1C36EAFE5C}" type="presOf" srcId="{841157BC-6663-4764-BD05-AFBE9E433479}" destId="{28A8D8E0-2635-4E3C-B4BE-399DCE9FE581}" srcOrd="0" destOrd="0" presId="urn:microsoft.com/office/officeart/2005/8/layout/radial1"/>
    <dgm:cxn modelId="{31A3D9E3-B8B9-4813-A66F-25DFB921F7A0}" type="presOf" srcId="{ADCD49E7-E306-4719-B30E-E71CC5836C8E}" destId="{332E5BFD-DEFE-4C26-9E1C-E329A8FA77B1}" srcOrd="1" destOrd="0" presId="urn:microsoft.com/office/officeart/2005/8/layout/radial1"/>
    <dgm:cxn modelId="{0F823FBC-AA93-465D-8300-5CDA88A1129D}" type="presOf" srcId="{F893B429-E309-49A8-AC57-5659FA125C6A}" destId="{23DABE7F-DF47-43FD-903D-4085EDC97035}" srcOrd="0" destOrd="0" presId="urn:microsoft.com/office/officeart/2005/8/layout/radial1"/>
    <dgm:cxn modelId="{B80A3083-319F-49F7-AA2A-E4DF724AA162}" type="presOf" srcId="{75F415F5-2E85-4DF5-A33A-26FD24F2C18D}" destId="{FDDFCBC9-7C0C-45EA-8109-0C07EFD5980C}" srcOrd="0" destOrd="0" presId="urn:microsoft.com/office/officeart/2005/8/layout/radial1"/>
    <dgm:cxn modelId="{0DEC8906-70DE-4603-A753-483FCAED324E}" type="presOf" srcId="{9AFC34D5-E68D-466F-8717-FF8A98119C7C}" destId="{02D9A4C4-A189-4B24-9AE5-3CC3A007676B}" srcOrd="0" destOrd="0" presId="urn:microsoft.com/office/officeart/2005/8/layout/radial1"/>
    <dgm:cxn modelId="{BA677D75-963E-4B8C-BD8B-271B79ECF58E}" srcId="{DFDC5A52-7D33-43A9-AABA-CBB77AD89BEC}" destId="{75F415F5-2E85-4DF5-A33A-26FD24F2C18D}" srcOrd="0" destOrd="0" parTransId="{3F6A6798-FDD5-4205-83DE-7C91D65E8876}" sibTransId="{19B41C77-52FC-4836-B7D7-95A4FA5AEB39}"/>
    <dgm:cxn modelId="{3A423AEF-ED37-4BC2-8D47-9FB611D25D9E}" type="presOf" srcId="{592C3582-E660-4255-9FC1-59E1B4AF1F4F}" destId="{238736CC-F5DC-4E13-855E-0856CAB92C8D}" srcOrd="1" destOrd="0" presId="urn:microsoft.com/office/officeart/2005/8/layout/radial1"/>
    <dgm:cxn modelId="{49A9E131-F70A-4F63-AF27-1C393F302250}" type="presOf" srcId="{16F9E6E0-0D95-4892-8E51-9EB25DC89CAD}" destId="{D4CDCE51-65FA-4B39-B655-000061F95803}" srcOrd="0" destOrd="0" presId="urn:microsoft.com/office/officeart/2005/8/layout/radial1"/>
    <dgm:cxn modelId="{3DA23AD9-CDCE-4F7E-A1F3-EA05E57BC204}" type="presOf" srcId="{5A2D4F10-50D8-400A-B341-054BED6C5DCD}" destId="{324CFC6A-6B1A-4017-AFF6-5D4CAD3CD024}" srcOrd="0" destOrd="0" presId="urn:microsoft.com/office/officeart/2005/8/layout/radial1"/>
    <dgm:cxn modelId="{723AA5EF-9633-4757-8EE9-79336E41525F}" type="presOf" srcId="{BFE3B8FC-E830-4C11-838D-6721CEB3966D}" destId="{42E868DB-5A76-4085-9A4D-3E166B08FC5F}" srcOrd="0" destOrd="0" presId="urn:microsoft.com/office/officeart/2005/8/layout/radial1"/>
    <dgm:cxn modelId="{B38CBE77-956F-46F6-B2B0-A4B24D2788B8}" srcId="{75F415F5-2E85-4DF5-A33A-26FD24F2C18D}" destId="{2594DF49-55E8-4739-9E2D-ED1CBB047FFB}" srcOrd="5" destOrd="0" parTransId="{16F9E6E0-0D95-4892-8E51-9EB25DC89CAD}" sibTransId="{C8F82461-E67F-407F-9D18-619CB16086D4}"/>
    <dgm:cxn modelId="{CA1A4F00-2E1A-4108-B7E0-030261502A38}" type="presOf" srcId="{2594DF49-55E8-4739-9E2D-ED1CBB047FFB}" destId="{821EAA51-D687-4E1F-833B-B14796DC95BE}" srcOrd="0" destOrd="0" presId="urn:microsoft.com/office/officeart/2005/8/layout/radial1"/>
    <dgm:cxn modelId="{0D03FBE5-20F4-4316-85F1-9678AFA916E0}" type="presOf" srcId="{16F9E6E0-0D95-4892-8E51-9EB25DC89CAD}" destId="{DC14DFDC-8FE1-42D7-B6D7-B9EB6924659E}" srcOrd="1" destOrd="0" presId="urn:microsoft.com/office/officeart/2005/8/layout/radial1"/>
    <dgm:cxn modelId="{AC8E5281-70B5-46A8-B38E-91675AEC53CE}" type="presParOf" srcId="{B0525775-1C94-409F-873C-953EBB076C8C}" destId="{FDDFCBC9-7C0C-45EA-8109-0C07EFD5980C}" srcOrd="0" destOrd="0" presId="urn:microsoft.com/office/officeart/2005/8/layout/radial1"/>
    <dgm:cxn modelId="{25472646-F9D8-46BC-A3E0-2F76257956B5}" type="presParOf" srcId="{B0525775-1C94-409F-873C-953EBB076C8C}" destId="{324CFC6A-6B1A-4017-AFF6-5D4CAD3CD024}" srcOrd="1" destOrd="0" presId="urn:microsoft.com/office/officeart/2005/8/layout/radial1"/>
    <dgm:cxn modelId="{9AF1E191-653D-4A1D-8E82-536FAFEC6F46}" type="presParOf" srcId="{324CFC6A-6B1A-4017-AFF6-5D4CAD3CD024}" destId="{8D632D41-132F-4384-B2D4-782022A48CD2}" srcOrd="0" destOrd="0" presId="urn:microsoft.com/office/officeart/2005/8/layout/radial1"/>
    <dgm:cxn modelId="{3C8D496C-FD07-4234-A722-2C03C14753C5}" type="presParOf" srcId="{B0525775-1C94-409F-873C-953EBB076C8C}" destId="{6AF53B4E-A4F2-468D-87CC-A98AB0DAF2D9}" srcOrd="2" destOrd="0" presId="urn:microsoft.com/office/officeart/2005/8/layout/radial1"/>
    <dgm:cxn modelId="{86B5B675-A57F-48E1-A636-827E47DFE6D6}" type="presParOf" srcId="{B0525775-1C94-409F-873C-953EBB076C8C}" destId="{748DB1D4-BA15-4475-BCA9-D7D0A78659C5}" srcOrd="3" destOrd="0" presId="urn:microsoft.com/office/officeart/2005/8/layout/radial1"/>
    <dgm:cxn modelId="{9F09E161-21E0-4E30-962B-0962DD28ECA8}" type="presParOf" srcId="{748DB1D4-BA15-4475-BCA9-D7D0A78659C5}" destId="{332E5BFD-DEFE-4C26-9E1C-E329A8FA77B1}" srcOrd="0" destOrd="0" presId="urn:microsoft.com/office/officeart/2005/8/layout/radial1"/>
    <dgm:cxn modelId="{FBB2C75E-23F6-4B68-A507-A366BCF7D81B}" type="presParOf" srcId="{B0525775-1C94-409F-873C-953EBB076C8C}" destId="{23DABE7F-DF47-43FD-903D-4085EDC97035}" srcOrd="4" destOrd="0" presId="urn:microsoft.com/office/officeart/2005/8/layout/radial1"/>
    <dgm:cxn modelId="{0078098E-4767-43D7-A887-5E8AEF271BD1}" type="presParOf" srcId="{B0525775-1C94-409F-873C-953EBB076C8C}" destId="{9D4ECE6B-181E-4CD7-822F-0975F28BC7E3}" srcOrd="5" destOrd="0" presId="urn:microsoft.com/office/officeart/2005/8/layout/radial1"/>
    <dgm:cxn modelId="{780342EF-56C9-4515-9A8E-9C80D434B9C2}" type="presParOf" srcId="{9D4ECE6B-181E-4CD7-822F-0975F28BC7E3}" destId="{238736CC-F5DC-4E13-855E-0856CAB92C8D}" srcOrd="0" destOrd="0" presId="urn:microsoft.com/office/officeart/2005/8/layout/radial1"/>
    <dgm:cxn modelId="{967F34BF-1BDA-4942-BED9-A3C6F4434E2A}" type="presParOf" srcId="{B0525775-1C94-409F-873C-953EBB076C8C}" destId="{2DF2C34A-BD6B-43D8-9432-C363B16BEFCF}" srcOrd="6" destOrd="0" presId="urn:microsoft.com/office/officeart/2005/8/layout/radial1"/>
    <dgm:cxn modelId="{18E246F9-1687-4A32-89EA-B223127EDDA4}" type="presParOf" srcId="{B0525775-1C94-409F-873C-953EBB076C8C}" destId="{28A8D8E0-2635-4E3C-B4BE-399DCE9FE581}" srcOrd="7" destOrd="0" presId="urn:microsoft.com/office/officeart/2005/8/layout/radial1"/>
    <dgm:cxn modelId="{132ABEE1-F8D9-450E-AB8A-AB4EBAE7A922}" type="presParOf" srcId="{28A8D8E0-2635-4E3C-B4BE-399DCE9FE581}" destId="{65208D97-0601-4E58-9128-8B276DD48540}" srcOrd="0" destOrd="0" presId="urn:microsoft.com/office/officeart/2005/8/layout/radial1"/>
    <dgm:cxn modelId="{84790656-7208-4B16-A020-CCD65A3BBB09}" type="presParOf" srcId="{B0525775-1C94-409F-873C-953EBB076C8C}" destId="{02D9A4C4-A189-4B24-9AE5-3CC3A007676B}" srcOrd="8" destOrd="0" presId="urn:microsoft.com/office/officeart/2005/8/layout/radial1"/>
    <dgm:cxn modelId="{F0A896AA-5597-4552-B426-9ED94C4CDFA3}" type="presParOf" srcId="{B0525775-1C94-409F-873C-953EBB076C8C}" destId="{42E868DB-5A76-4085-9A4D-3E166B08FC5F}" srcOrd="9" destOrd="0" presId="urn:microsoft.com/office/officeart/2005/8/layout/radial1"/>
    <dgm:cxn modelId="{447543B1-F632-4C27-8719-E887242ACF9D}" type="presParOf" srcId="{42E868DB-5A76-4085-9A4D-3E166B08FC5F}" destId="{1C391121-F518-4BA1-90E4-D11420221750}" srcOrd="0" destOrd="0" presId="urn:microsoft.com/office/officeart/2005/8/layout/radial1"/>
    <dgm:cxn modelId="{F7EA13D5-F818-4826-850A-E1694BCA9E3F}" type="presParOf" srcId="{B0525775-1C94-409F-873C-953EBB076C8C}" destId="{34B7C43A-D4D9-4D4C-B437-D97738742555}" srcOrd="10" destOrd="0" presId="urn:microsoft.com/office/officeart/2005/8/layout/radial1"/>
    <dgm:cxn modelId="{02CE09CE-C87D-497C-9AFE-EE44EA1313F0}" type="presParOf" srcId="{B0525775-1C94-409F-873C-953EBB076C8C}" destId="{D4CDCE51-65FA-4B39-B655-000061F95803}" srcOrd="11" destOrd="0" presId="urn:microsoft.com/office/officeart/2005/8/layout/radial1"/>
    <dgm:cxn modelId="{048E384F-50FA-495D-8F8C-ADF767540195}" type="presParOf" srcId="{D4CDCE51-65FA-4B39-B655-000061F95803}" destId="{DC14DFDC-8FE1-42D7-B6D7-B9EB6924659E}" srcOrd="0" destOrd="0" presId="urn:microsoft.com/office/officeart/2005/8/layout/radial1"/>
    <dgm:cxn modelId="{F39E6C42-83DA-4869-BE56-BCD91AC813E1}" type="presParOf" srcId="{B0525775-1C94-409F-873C-953EBB076C8C}" destId="{821EAA51-D687-4E1F-833B-B14796DC95BE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DFCBC9-7C0C-45EA-8109-0C07EFD5980C}">
      <dsp:nvSpPr>
        <dsp:cNvPr id="0" name=""/>
        <dsp:cNvSpPr/>
      </dsp:nvSpPr>
      <dsp:spPr>
        <a:xfrm>
          <a:off x="2867109" y="1841810"/>
          <a:ext cx="1399748" cy="1399748"/>
        </a:xfrm>
        <a:prstGeom prst="ellipse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+mj-lt"/>
            </a:rPr>
            <a:t> </a:t>
          </a:r>
          <a:endParaRPr lang="en-US" sz="3600" kern="1200" dirty="0">
            <a:latin typeface="+mj-lt"/>
          </a:endParaRPr>
        </a:p>
      </dsp:txBody>
      <dsp:txXfrm>
        <a:off x="3072097" y="2046798"/>
        <a:ext cx="989772" cy="989772"/>
      </dsp:txXfrm>
    </dsp:sp>
    <dsp:sp modelId="{324CFC6A-6B1A-4017-AFF6-5D4CAD3CD024}">
      <dsp:nvSpPr>
        <dsp:cNvPr id="0" name=""/>
        <dsp:cNvSpPr/>
      </dsp:nvSpPr>
      <dsp:spPr>
        <a:xfrm rot="16200000">
          <a:off x="3355367" y="1612535"/>
          <a:ext cx="423232" cy="35317"/>
        </a:xfrm>
        <a:custGeom>
          <a:avLst/>
          <a:gdLst/>
          <a:ahLst/>
          <a:cxnLst/>
          <a:rect l="0" t="0" r="0" b="0"/>
          <a:pathLst>
            <a:path>
              <a:moveTo>
                <a:pt x="0" y="17658"/>
              </a:moveTo>
              <a:lnTo>
                <a:pt x="423232" y="1765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+mj-lt"/>
          </a:endParaRPr>
        </a:p>
      </dsp:txBody>
      <dsp:txXfrm>
        <a:off x="3556403" y="1619613"/>
        <a:ext cx="21161" cy="21161"/>
      </dsp:txXfrm>
    </dsp:sp>
    <dsp:sp modelId="{6AF53B4E-A4F2-468D-87CC-A98AB0DAF2D9}">
      <dsp:nvSpPr>
        <dsp:cNvPr id="0" name=""/>
        <dsp:cNvSpPr/>
      </dsp:nvSpPr>
      <dsp:spPr>
        <a:xfrm>
          <a:off x="2867109" y="18829"/>
          <a:ext cx="1399748" cy="1399748"/>
        </a:xfrm>
        <a:prstGeom prst="ellips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+mj-lt"/>
            </a:rPr>
            <a:t>Private Sector</a:t>
          </a:r>
          <a:endParaRPr lang="en-US" sz="1800" kern="1200" dirty="0">
            <a:latin typeface="+mj-lt"/>
          </a:endParaRPr>
        </a:p>
      </dsp:txBody>
      <dsp:txXfrm>
        <a:off x="3072097" y="223817"/>
        <a:ext cx="989772" cy="989772"/>
      </dsp:txXfrm>
    </dsp:sp>
    <dsp:sp modelId="{748DB1D4-BA15-4475-BCA9-D7D0A78659C5}">
      <dsp:nvSpPr>
        <dsp:cNvPr id="0" name=""/>
        <dsp:cNvSpPr/>
      </dsp:nvSpPr>
      <dsp:spPr>
        <a:xfrm rot="19800000">
          <a:off x="4144741" y="2068280"/>
          <a:ext cx="423232" cy="35317"/>
        </a:xfrm>
        <a:custGeom>
          <a:avLst/>
          <a:gdLst/>
          <a:ahLst/>
          <a:cxnLst/>
          <a:rect l="0" t="0" r="0" b="0"/>
          <a:pathLst>
            <a:path>
              <a:moveTo>
                <a:pt x="0" y="17658"/>
              </a:moveTo>
              <a:lnTo>
                <a:pt x="423232" y="1765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+mj-lt"/>
          </a:endParaRPr>
        </a:p>
      </dsp:txBody>
      <dsp:txXfrm>
        <a:off x="4345777" y="2075358"/>
        <a:ext cx="21161" cy="21161"/>
      </dsp:txXfrm>
    </dsp:sp>
    <dsp:sp modelId="{23DABE7F-DF47-43FD-903D-4085EDC97035}">
      <dsp:nvSpPr>
        <dsp:cNvPr id="0" name=""/>
        <dsp:cNvSpPr/>
      </dsp:nvSpPr>
      <dsp:spPr>
        <a:xfrm>
          <a:off x="4445857" y="930320"/>
          <a:ext cx="1399748" cy="139974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latin typeface="+mj-lt"/>
          </a:endParaRPr>
        </a:p>
      </dsp:txBody>
      <dsp:txXfrm>
        <a:off x="4650845" y="1135308"/>
        <a:ext cx="989772" cy="989772"/>
      </dsp:txXfrm>
    </dsp:sp>
    <dsp:sp modelId="{9D4ECE6B-181E-4CD7-822F-0975F28BC7E3}">
      <dsp:nvSpPr>
        <dsp:cNvPr id="0" name=""/>
        <dsp:cNvSpPr/>
      </dsp:nvSpPr>
      <dsp:spPr>
        <a:xfrm rot="1800000">
          <a:off x="4144741" y="2979771"/>
          <a:ext cx="423232" cy="35317"/>
        </a:xfrm>
        <a:custGeom>
          <a:avLst/>
          <a:gdLst/>
          <a:ahLst/>
          <a:cxnLst/>
          <a:rect l="0" t="0" r="0" b="0"/>
          <a:pathLst>
            <a:path>
              <a:moveTo>
                <a:pt x="0" y="17658"/>
              </a:moveTo>
              <a:lnTo>
                <a:pt x="423232" y="1765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+mj-lt"/>
          </a:endParaRPr>
        </a:p>
      </dsp:txBody>
      <dsp:txXfrm>
        <a:off x="4345777" y="2986849"/>
        <a:ext cx="21161" cy="21161"/>
      </dsp:txXfrm>
    </dsp:sp>
    <dsp:sp modelId="{2DF2C34A-BD6B-43D8-9432-C363B16BEFCF}">
      <dsp:nvSpPr>
        <dsp:cNvPr id="0" name=""/>
        <dsp:cNvSpPr/>
      </dsp:nvSpPr>
      <dsp:spPr>
        <a:xfrm>
          <a:off x="4445857" y="2753301"/>
          <a:ext cx="1399748" cy="139974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latin typeface="+mj-lt"/>
          </a:endParaRPr>
        </a:p>
      </dsp:txBody>
      <dsp:txXfrm>
        <a:off x="4650845" y="2958289"/>
        <a:ext cx="989772" cy="989772"/>
      </dsp:txXfrm>
    </dsp:sp>
    <dsp:sp modelId="{28A8D8E0-2635-4E3C-B4BE-399DCE9FE581}">
      <dsp:nvSpPr>
        <dsp:cNvPr id="0" name=""/>
        <dsp:cNvSpPr/>
      </dsp:nvSpPr>
      <dsp:spPr>
        <a:xfrm rot="5400000">
          <a:off x="3355367" y="3435516"/>
          <a:ext cx="423232" cy="35317"/>
        </a:xfrm>
        <a:custGeom>
          <a:avLst/>
          <a:gdLst/>
          <a:ahLst/>
          <a:cxnLst/>
          <a:rect l="0" t="0" r="0" b="0"/>
          <a:pathLst>
            <a:path>
              <a:moveTo>
                <a:pt x="0" y="17658"/>
              </a:moveTo>
              <a:lnTo>
                <a:pt x="423232" y="1765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+mj-lt"/>
          </a:endParaRPr>
        </a:p>
      </dsp:txBody>
      <dsp:txXfrm>
        <a:off x="3556403" y="3442594"/>
        <a:ext cx="21161" cy="21161"/>
      </dsp:txXfrm>
    </dsp:sp>
    <dsp:sp modelId="{02D9A4C4-A189-4B24-9AE5-3CC3A007676B}">
      <dsp:nvSpPr>
        <dsp:cNvPr id="0" name=""/>
        <dsp:cNvSpPr/>
      </dsp:nvSpPr>
      <dsp:spPr>
        <a:xfrm>
          <a:off x="2867109" y="3664792"/>
          <a:ext cx="1399748" cy="1399748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+mj-lt"/>
            </a:rPr>
            <a:t>Regional Networks / Global NRENs</a:t>
          </a:r>
          <a:endParaRPr lang="en-US" sz="1800" kern="1200" dirty="0" smtClean="0">
            <a:latin typeface="+mj-lt"/>
          </a:endParaRPr>
        </a:p>
      </dsp:txBody>
      <dsp:txXfrm>
        <a:off x="3072097" y="3869780"/>
        <a:ext cx="989772" cy="989772"/>
      </dsp:txXfrm>
    </dsp:sp>
    <dsp:sp modelId="{42E868DB-5A76-4085-9A4D-3E166B08FC5F}">
      <dsp:nvSpPr>
        <dsp:cNvPr id="0" name=""/>
        <dsp:cNvSpPr/>
      </dsp:nvSpPr>
      <dsp:spPr>
        <a:xfrm rot="9000000">
          <a:off x="2565993" y="2979771"/>
          <a:ext cx="423232" cy="35317"/>
        </a:xfrm>
        <a:custGeom>
          <a:avLst/>
          <a:gdLst/>
          <a:ahLst/>
          <a:cxnLst/>
          <a:rect l="0" t="0" r="0" b="0"/>
          <a:pathLst>
            <a:path>
              <a:moveTo>
                <a:pt x="0" y="17658"/>
              </a:moveTo>
              <a:lnTo>
                <a:pt x="423232" y="1765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+mj-lt"/>
          </a:endParaRPr>
        </a:p>
      </dsp:txBody>
      <dsp:txXfrm rot="10800000">
        <a:off x="2767029" y="2986849"/>
        <a:ext cx="21161" cy="21161"/>
      </dsp:txXfrm>
    </dsp:sp>
    <dsp:sp modelId="{34B7C43A-D4D9-4D4C-B437-D97738742555}">
      <dsp:nvSpPr>
        <dsp:cNvPr id="0" name=""/>
        <dsp:cNvSpPr/>
      </dsp:nvSpPr>
      <dsp:spPr>
        <a:xfrm>
          <a:off x="1288361" y="2753301"/>
          <a:ext cx="1399748" cy="139974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latin typeface="+mj-lt"/>
          </a:endParaRPr>
        </a:p>
      </dsp:txBody>
      <dsp:txXfrm>
        <a:off x="1493349" y="2958289"/>
        <a:ext cx="989772" cy="989772"/>
      </dsp:txXfrm>
    </dsp:sp>
    <dsp:sp modelId="{D4CDCE51-65FA-4B39-B655-000061F95803}">
      <dsp:nvSpPr>
        <dsp:cNvPr id="0" name=""/>
        <dsp:cNvSpPr/>
      </dsp:nvSpPr>
      <dsp:spPr>
        <a:xfrm rot="12600000">
          <a:off x="2565993" y="2068280"/>
          <a:ext cx="423232" cy="35317"/>
        </a:xfrm>
        <a:custGeom>
          <a:avLst/>
          <a:gdLst/>
          <a:ahLst/>
          <a:cxnLst/>
          <a:rect l="0" t="0" r="0" b="0"/>
          <a:pathLst>
            <a:path>
              <a:moveTo>
                <a:pt x="0" y="17658"/>
              </a:moveTo>
              <a:lnTo>
                <a:pt x="423232" y="1765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+mj-lt"/>
          </a:endParaRPr>
        </a:p>
      </dsp:txBody>
      <dsp:txXfrm rot="10800000">
        <a:off x="2767029" y="2075358"/>
        <a:ext cx="21161" cy="21161"/>
      </dsp:txXfrm>
    </dsp:sp>
    <dsp:sp modelId="{821EAA51-D687-4E1F-833B-B14796DC95BE}">
      <dsp:nvSpPr>
        <dsp:cNvPr id="0" name=""/>
        <dsp:cNvSpPr/>
      </dsp:nvSpPr>
      <dsp:spPr>
        <a:xfrm>
          <a:off x="1288361" y="930320"/>
          <a:ext cx="1399748" cy="139974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+mj-lt"/>
            </a:rPr>
            <a:t>Higher Education</a:t>
          </a:r>
          <a:endParaRPr lang="en-US" sz="1800" kern="1200" dirty="0">
            <a:latin typeface="+mj-lt"/>
          </a:endParaRPr>
        </a:p>
      </dsp:txBody>
      <dsp:txXfrm>
        <a:off x="1493349" y="1135308"/>
        <a:ext cx="989772" cy="989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0.49003</cdr:x>
      <cdr:y>0.62221</cdr:y>
    </cdr:from>
    <cdr:to>
      <cdr:x>0.54982</cdr:x>
      <cdr:y>0.66544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80874" y="3256303"/>
          <a:ext cx="546720" cy="2262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1200" b="0" dirty="0" smtClean="0">
              <a:solidFill>
                <a:schemeClr val="bg1">
                  <a:lumMod val="50000"/>
                </a:schemeClr>
              </a:solidFill>
              <a:latin typeface="+mj-lt"/>
            </a:rPr>
            <a:t>(32%)</a:t>
          </a:r>
          <a:endParaRPr lang="en-CA" sz="1200" b="0" dirty="0">
            <a:solidFill>
              <a:schemeClr val="bg1">
                <a:lumMod val="50000"/>
              </a:schemeClr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0.94021</cdr:x>
      <cdr:y>0.07196</cdr:y>
    </cdr:from>
    <cdr:to>
      <cdr:x>1</cdr:x>
      <cdr:y>0.11519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597245" y="376604"/>
          <a:ext cx="546755" cy="2262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CA" sz="1200" b="0" dirty="0" smtClean="0">
              <a:solidFill>
                <a:schemeClr val="bg1">
                  <a:lumMod val="50000"/>
                </a:schemeClr>
              </a:solidFill>
              <a:latin typeface="+mj-lt"/>
            </a:rPr>
            <a:t>(92%)</a:t>
          </a:r>
          <a:endParaRPr lang="en-CA" sz="1200" b="0" dirty="0">
            <a:solidFill>
              <a:schemeClr val="bg1">
                <a:lumMod val="50000"/>
              </a:schemeClr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0.75964</cdr:x>
      <cdr:y>0.29484</cdr:y>
    </cdr:from>
    <cdr:to>
      <cdr:x>0.81943</cdr:x>
      <cdr:y>0.33807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946161" y="1543030"/>
          <a:ext cx="546720" cy="2262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CA" sz="1200" b="0" dirty="0" smtClean="0">
              <a:solidFill>
                <a:schemeClr val="bg1">
                  <a:lumMod val="50000"/>
                </a:schemeClr>
              </a:solidFill>
              <a:latin typeface="+mj-lt"/>
            </a:rPr>
            <a:t>(68%)</a:t>
          </a:r>
          <a:endParaRPr lang="en-CA" sz="1200" b="0" dirty="0">
            <a:solidFill>
              <a:schemeClr val="bg1">
                <a:lumMod val="50000"/>
              </a:schemeClr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0.6817</cdr:x>
      <cdr:y>0.40471</cdr:y>
    </cdr:from>
    <cdr:to>
      <cdr:x>0.7415</cdr:x>
      <cdr:y>0.44794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6233491" y="2118028"/>
          <a:ext cx="546811" cy="2262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CA" sz="1200" b="0" dirty="0" smtClean="0">
              <a:solidFill>
                <a:schemeClr val="bg1">
                  <a:lumMod val="50000"/>
                </a:schemeClr>
              </a:solidFill>
              <a:latin typeface="+mj-lt"/>
            </a:rPr>
            <a:t>(58%)</a:t>
          </a:r>
          <a:endParaRPr lang="en-CA" sz="1200" b="0" dirty="0">
            <a:solidFill>
              <a:schemeClr val="bg1">
                <a:lumMod val="50000"/>
              </a:schemeClr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0.6215</cdr:x>
      <cdr:y>0.51483</cdr:y>
    </cdr:from>
    <cdr:to>
      <cdr:x>0.68129</cdr:x>
      <cdr:y>0.55806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5683009" y="2694335"/>
          <a:ext cx="546720" cy="2262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CA" sz="1200" b="0" dirty="0" smtClean="0">
              <a:solidFill>
                <a:schemeClr val="bg1">
                  <a:lumMod val="50000"/>
                </a:schemeClr>
              </a:solidFill>
              <a:latin typeface="+mj-lt"/>
            </a:rPr>
            <a:t>(50%)</a:t>
          </a:r>
          <a:endParaRPr lang="en-CA" sz="1200" b="0" dirty="0">
            <a:solidFill>
              <a:schemeClr val="bg1">
                <a:lumMod val="50000"/>
              </a:schemeClr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0.86329</cdr:x>
      <cdr:y>0.18364</cdr:y>
    </cdr:from>
    <cdr:to>
      <cdr:x>0.92308</cdr:x>
      <cdr:y>0.22687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7893901" y="961066"/>
          <a:ext cx="546755" cy="2262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CA" sz="1200" b="0" dirty="0" smtClean="0">
              <a:solidFill>
                <a:schemeClr val="bg1">
                  <a:lumMod val="50000"/>
                </a:schemeClr>
              </a:solidFill>
              <a:latin typeface="+mj-lt"/>
            </a:rPr>
            <a:t>(82%)</a:t>
          </a:r>
          <a:endParaRPr lang="en-CA" sz="1200" b="0" dirty="0">
            <a:solidFill>
              <a:schemeClr val="bg1">
                <a:lumMod val="50000"/>
              </a:schemeClr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0.27525</cdr:x>
      <cdr:y>0.84602</cdr:y>
    </cdr:from>
    <cdr:to>
      <cdr:x>0.33504</cdr:x>
      <cdr:y>0.88925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2516873" y="4427600"/>
          <a:ext cx="546720" cy="2262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CA" sz="1200" b="0" dirty="0" smtClean="0">
              <a:solidFill>
                <a:schemeClr val="bg1">
                  <a:lumMod val="50000"/>
                </a:schemeClr>
              </a:solidFill>
              <a:latin typeface="+mj-lt"/>
            </a:rPr>
            <a:t>(4%)</a:t>
          </a:r>
          <a:endParaRPr lang="en-CA" sz="1200" b="0" dirty="0">
            <a:solidFill>
              <a:schemeClr val="bg1">
                <a:lumMod val="50000"/>
              </a:schemeClr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0.37963</cdr:x>
      <cdr:y>0.7348</cdr:y>
    </cdr:from>
    <cdr:to>
      <cdr:x>0.43942</cdr:x>
      <cdr:y>0.77803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3471350" y="3845536"/>
          <a:ext cx="546719" cy="2262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CA" sz="1200" b="0" dirty="0" smtClean="0">
              <a:solidFill>
                <a:schemeClr val="bg1">
                  <a:lumMod val="50000"/>
                </a:schemeClr>
              </a:solidFill>
              <a:latin typeface="+mj-lt"/>
            </a:rPr>
            <a:t>(17%)</a:t>
          </a:r>
          <a:endParaRPr lang="en-CA" sz="1200" b="0" dirty="0">
            <a:solidFill>
              <a:schemeClr val="bg1">
                <a:lumMod val="50000"/>
              </a:schemeClr>
            </a:solidFill>
            <a:latin typeface="+mj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78296A7-A880-46C7-AB3B-6A442F857F0C}" type="datetimeFigureOut">
              <a:rPr lang="en-CA" smtClean="0"/>
              <a:t>06/13/2018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A86C622-BCD4-43B7-BDF9-3D01157946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6968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B7602BF-05F2-4C93-99A9-8B040F0DFA17}" type="datetimeFigureOut">
              <a:rPr lang="en-CA" smtClean="0"/>
              <a:t>06/13/2018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72F3CFE-D6E6-458E-9FAB-852F1E9D1BA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805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985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Snapshot of heat</a:t>
            </a:r>
            <a:r>
              <a:rPr lang="en-CA" baseline="0" dirty="0" smtClean="0"/>
              <a:t> map – 9 relevant indicators by Universities Canada members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9941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Snapshot of heat</a:t>
            </a:r>
            <a:r>
              <a:rPr lang="en-CA" baseline="0" dirty="0" smtClean="0"/>
              <a:t> map – 9 relevant indicators by U15 members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41748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Average</a:t>
            </a:r>
            <a:r>
              <a:rPr lang="en-CA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score per 9 relevant indicators (Connected, eduroam, FIM, JSP, Mailing List, Member, Network Traffic, Research Software, Twitter Follower) by community affiliation and populations: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 note</a:t>
            </a:r>
            <a:r>
              <a:rPr lang="en-CA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the number in bracket is the percentage against the relevant indicator average score</a:t>
            </a:r>
            <a:endParaRPr lang="en-C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C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U15</a:t>
            </a:r>
            <a:r>
              <a:rPr lang="en-CA" dirty="0" smtClean="0"/>
              <a:t>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8.3</a:t>
            </a:r>
            <a:r>
              <a:rPr lang="en-CA" dirty="0" smtClean="0"/>
              <a:t> (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92%)</a:t>
            </a:r>
            <a:r>
              <a:rPr lang="en-CA" dirty="0" smtClean="0"/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CARL</a:t>
            </a:r>
            <a:r>
              <a:rPr lang="en-CA" dirty="0" smtClean="0"/>
              <a:t>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7.4</a:t>
            </a:r>
            <a:r>
              <a:rPr lang="en-CA" dirty="0" smtClean="0"/>
              <a:t> (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82%)</a:t>
            </a:r>
            <a:r>
              <a:rPr lang="en-CA" dirty="0" smtClean="0"/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CUCCIO</a:t>
            </a:r>
            <a:r>
              <a:rPr lang="en-CA" dirty="0" smtClean="0"/>
              <a:t>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6.1</a:t>
            </a:r>
            <a:r>
              <a:rPr lang="en-CA" dirty="0" smtClean="0"/>
              <a:t> (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68%)</a:t>
            </a:r>
            <a:r>
              <a:rPr lang="en-CA" dirty="0" smtClean="0"/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 Universities</a:t>
            </a:r>
            <a:r>
              <a:rPr lang="en-CA" dirty="0" smtClean="0"/>
              <a:t>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5.2</a:t>
            </a:r>
            <a:r>
              <a:rPr lang="en-CA" dirty="0" smtClean="0"/>
              <a:t> (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58%)</a:t>
            </a:r>
            <a:r>
              <a:rPr lang="en-CA" dirty="0" smtClean="0"/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Universities Canada</a:t>
            </a:r>
            <a:r>
              <a:rPr lang="en-CA" dirty="0" smtClean="0"/>
              <a:t>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4.5</a:t>
            </a:r>
            <a:r>
              <a:rPr lang="en-CA" dirty="0" smtClean="0"/>
              <a:t> (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50%)</a:t>
            </a:r>
            <a:r>
              <a:rPr lang="en-CA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Higher Education institutions</a:t>
            </a:r>
            <a:r>
              <a:rPr lang="en-CA" dirty="0" smtClean="0"/>
              <a:t>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2.9</a:t>
            </a:r>
            <a:r>
              <a:rPr lang="en-CA" dirty="0" smtClean="0"/>
              <a:t> (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32%)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CICan</a:t>
            </a:r>
            <a:r>
              <a:rPr lang="en-CA" dirty="0" smtClean="0"/>
              <a:t>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1.6</a:t>
            </a:r>
            <a:r>
              <a:rPr lang="en-CA" dirty="0" smtClean="0"/>
              <a:t> (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17%)</a:t>
            </a:r>
            <a:endParaRPr lang="en-CA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Private Universities</a:t>
            </a:r>
            <a:r>
              <a:rPr lang="en-CA" dirty="0" smtClean="0"/>
              <a:t> 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0.3</a:t>
            </a:r>
            <a:r>
              <a:rPr lang="en-CA" dirty="0" smtClean="0"/>
              <a:t> (</a:t>
            </a:r>
            <a:r>
              <a:rPr lang="en-CA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4%)</a:t>
            </a:r>
            <a:r>
              <a:rPr lang="en-CA" dirty="0" smtClean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7437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63" y="1893999"/>
            <a:ext cx="8551334" cy="1017643"/>
          </a:xfrm>
          <a:noFill/>
        </p:spPr>
        <p:txBody>
          <a:bodyPr anchor="ctr">
            <a:normAutofit/>
          </a:bodyPr>
          <a:lstStyle>
            <a:lvl1pPr algn="l">
              <a:defRPr sz="44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263" y="2924882"/>
            <a:ext cx="8551334" cy="708711"/>
          </a:xfrm>
        </p:spPr>
        <p:txBody>
          <a:bodyPr>
            <a:normAutofit/>
          </a:bodyPr>
          <a:lstStyle>
            <a:lvl1pPr marL="0" indent="0" algn="l">
              <a:buNone/>
              <a:defRPr sz="2400" b="0"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0" y="-42333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ectangle 28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9252"/>
            <a:ext cx="9144000" cy="2265888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5990167" y="6352248"/>
            <a:ext cx="30861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18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800" b="1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18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4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  <a:endParaRPr lang="en-CA" sz="18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999" y="84907"/>
            <a:ext cx="3808268" cy="126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62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 userDrawn="1"/>
        </p:nvSpPr>
        <p:spPr>
          <a:xfrm>
            <a:off x="4322645" y="6447887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30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302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9586"/>
            <a:ext cx="9144000" cy="2265888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947332" y="5691848"/>
            <a:ext cx="524933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3600" b="1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2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  <a:endParaRPr lang="en-CA" sz="36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653" y="191209"/>
            <a:ext cx="2410691" cy="241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21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189497"/>
            <a:ext cx="8610600" cy="5087709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Calibri" panose="020F0502020204030204" pitchFamily="34" charset="0"/>
              <a:buChar char="&gt;"/>
              <a:defRPr b="0">
                <a:latin typeface="Calibri" panose="020F0502020204030204" pitchFamily="34" charset="0"/>
              </a:defRPr>
            </a:lvl1pPr>
            <a:lvl2pPr>
              <a:defRPr>
                <a:latin typeface="+mn-lt"/>
              </a:defRPr>
            </a:lvl2pPr>
            <a:lvl3pPr marL="1143000" indent="-228600">
              <a:buClr>
                <a:srgbClr val="C00000"/>
              </a:buClr>
              <a:buFont typeface="Calibri Light" panose="020F0302020204030204" pitchFamily="34" charset="0"/>
              <a:buChar char="─"/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674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61714"/>
            <a:ext cx="9144000" cy="2073189"/>
          </a:xfrm>
          <a:noFill/>
        </p:spPr>
        <p:txBody>
          <a:bodyPr anchor="ctr">
            <a:normAutofit/>
          </a:bodyPr>
          <a:lstStyle>
            <a:lvl1pPr>
              <a:defRPr sz="4400" b="1">
                <a:solidFill>
                  <a:schemeClr val="bg2">
                    <a:lumMod val="10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2956"/>
            <a:ext cx="9144000" cy="1486674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678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79" y="123928"/>
            <a:ext cx="8610600" cy="920691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1" kern="1200" dirty="0">
                <a:solidFill>
                  <a:srgbClr val="C00000"/>
                </a:solidFill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7225" y="1261251"/>
            <a:ext cx="3886200" cy="5015956"/>
          </a:xfrm>
        </p:spPr>
        <p:txBody>
          <a:bodyPr/>
          <a:lstStyle>
            <a:lvl1pPr marL="228600" indent="-228600">
              <a:buClr>
                <a:srgbClr val="C00000"/>
              </a:buClr>
              <a:defRPr lang="en-US" sz="2800" b="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 marL="1143000" indent="-228600">
              <a:buClr>
                <a:srgbClr val="C00000"/>
              </a:buClr>
              <a:defRPr lang="en-US" sz="20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Edit Master text styles</a:t>
            </a:r>
          </a:p>
          <a:p>
            <a:pPr marL="228600" lvl="1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Second level</a:t>
            </a:r>
          </a:p>
          <a:p>
            <a:pPr marL="228600" lvl="2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Third level</a:t>
            </a:r>
          </a:p>
          <a:p>
            <a:pPr marL="228600" lvl="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Fourth level</a:t>
            </a:r>
          </a:p>
          <a:p>
            <a:pPr marL="228600" lvl="4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7725" y="1261251"/>
            <a:ext cx="3886200" cy="5015956"/>
          </a:xfrm>
        </p:spPr>
        <p:txBody>
          <a:bodyPr/>
          <a:lstStyle>
            <a:lvl1pPr marL="228600" indent="-228600">
              <a:buClr>
                <a:srgbClr val="C00000"/>
              </a:buClr>
              <a:defRPr lang="en-US" sz="2800" b="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 marL="1143000" indent="-228600">
              <a:buClr>
                <a:srgbClr val="C00000"/>
              </a:buClr>
              <a:defRPr lang="en-US" sz="20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Edit Master text styles</a:t>
            </a:r>
          </a:p>
          <a:p>
            <a:pPr marL="228600" lvl="1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Second level</a:t>
            </a:r>
          </a:p>
          <a:p>
            <a:pPr marL="228600" lvl="2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Third level</a:t>
            </a:r>
          </a:p>
          <a:p>
            <a:pPr marL="228600" lvl="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Fourth level</a:t>
            </a:r>
          </a:p>
          <a:p>
            <a:pPr marL="228600" lvl="4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D72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10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28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5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9586"/>
            <a:ext cx="9144000" cy="2265888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947332" y="5691848"/>
            <a:ext cx="524933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3600" b="1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2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  <a:endParaRPr lang="en-CA" sz="36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653" y="191209"/>
            <a:ext cx="2410691" cy="2410691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624177" y="6388222"/>
            <a:ext cx="1895647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1800" dirty="0" smtClean="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rPr>
              <a:t>CONFIDENTIAL</a:t>
            </a:r>
            <a:endParaRPr lang="en-CA" sz="1800" dirty="0">
              <a:solidFill>
                <a:schemeClr val="bg2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99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63" y="1893999"/>
            <a:ext cx="8551334" cy="1017643"/>
          </a:xfrm>
          <a:noFill/>
        </p:spPr>
        <p:txBody>
          <a:bodyPr anchor="ctr">
            <a:normAutofit/>
          </a:bodyPr>
          <a:lstStyle>
            <a:lvl1pPr algn="l">
              <a:defRPr sz="44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263" y="2924882"/>
            <a:ext cx="8551334" cy="708711"/>
          </a:xfrm>
        </p:spPr>
        <p:txBody>
          <a:bodyPr>
            <a:normAutofit/>
          </a:bodyPr>
          <a:lstStyle>
            <a:lvl1pPr marL="0" indent="0" algn="l">
              <a:buNone/>
              <a:defRPr sz="2400" b="0"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0" y="-42333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ectangle 28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9252"/>
            <a:ext cx="9144000" cy="2265888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5990167" y="6352248"/>
            <a:ext cx="30861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18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800" b="1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18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4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  <a:endParaRPr lang="en-CA" sz="18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999" y="84907"/>
            <a:ext cx="3808268" cy="126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7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61714"/>
            <a:ext cx="9144000" cy="2073189"/>
          </a:xfrm>
          <a:noFill/>
        </p:spPr>
        <p:txBody>
          <a:bodyPr anchor="ctr">
            <a:normAutofit/>
          </a:bodyPr>
          <a:lstStyle>
            <a:lvl1pPr>
              <a:defRPr sz="4400" b="1">
                <a:solidFill>
                  <a:schemeClr val="bg2">
                    <a:lumMod val="10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313767" y="6460866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2956"/>
            <a:ext cx="9144000" cy="14866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0" y="6401414"/>
            <a:ext cx="1895647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1800" dirty="0" smtClean="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rPr>
              <a:t>CONFIDENTIAL</a:t>
            </a:r>
            <a:endParaRPr lang="en-CA" sz="1800" dirty="0">
              <a:solidFill>
                <a:schemeClr val="bg2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088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E890F-2E33-430A-BEB8-DBC6FA7F9640}" type="datetime1">
              <a:rPr lang="en-CA" smtClean="0"/>
              <a:t>06/13/2018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E2DA2-DD41-48DB-B949-694A8D20A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660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6" r:id="rId6"/>
    <p:sldLayoutId id="2147483677" r:id="rId7"/>
    <p:sldLayoutId id="2147483661" r:id="rId8"/>
    <p:sldLayoutId id="2147483663" r:id="rId9"/>
    <p:sldLayoutId id="2147483666" r:id="rId10"/>
    <p:sldLayoutId id="2147483668" r:id="rId11"/>
    <p:sldLayoutId id="214748367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my.canarie.ca/dept/adm/Dashboard_Gallery/Forms/Gallery.asp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63" y="1893999"/>
            <a:ext cx="8682034" cy="10176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What’s </a:t>
            </a:r>
            <a:r>
              <a:rPr lang="en-US" dirty="0" smtClean="0"/>
              <a:t>More Fun Than </a:t>
            </a:r>
            <a:r>
              <a:rPr lang="en-US" dirty="0" smtClean="0"/>
              <a:t>Stakeholder Metrics?</a:t>
            </a:r>
            <a:endParaRPr lang="en-CA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1263" y="2920299"/>
            <a:ext cx="8551334" cy="708711"/>
          </a:xfrm>
        </p:spPr>
        <p:txBody>
          <a:bodyPr>
            <a:normAutofit/>
          </a:bodyPr>
          <a:lstStyle/>
          <a:p>
            <a:r>
              <a:rPr lang="en-CA" dirty="0" smtClean="0"/>
              <a:t>Ela Yazdani </a:t>
            </a:r>
            <a:r>
              <a:rPr lang="en-CA" dirty="0" smtClean="0">
                <a:solidFill>
                  <a:srgbClr val="C00000"/>
                </a:solidFill>
              </a:rPr>
              <a:t>|</a:t>
            </a:r>
            <a:r>
              <a:rPr lang="en-CA" dirty="0" smtClean="0"/>
              <a:t> TNC18 – Global </a:t>
            </a:r>
            <a:r>
              <a:rPr lang="en-CA" dirty="0" err="1" smtClean="0"/>
              <a:t>Marcomms</a:t>
            </a:r>
            <a:r>
              <a:rPr lang="en-CA" dirty="0" smtClean="0"/>
              <a:t> &amp; PR </a:t>
            </a:r>
            <a:r>
              <a:rPr lang="en-CA" dirty="0" smtClean="0">
                <a:solidFill>
                  <a:srgbClr val="C00000"/>
                </a:solidFill>
              </a:rPr>
              <a:t>|</a:t>
            </a:r>
            <a:r>
              <a:rPr lang="en-CA" dirty="0" smtClean="0"/>
              <a:t> June 14, </a:t>
            </a:r>
            <a:r>
              <a:rPr lang="en-CA" dirty="0" smtClean="0"/>
              <a:t>2018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164757" y="6310184"/>
            <a:ext cx="3435178" cy="370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Gill Sans MT" panose="020B0502020104020203" pitchFamily="34" charset="0"/>
              </a:rPr>
              <a:t>Get in touch: @</a:t>
            </a:r>
            <a:r>
              <a:rPr lang="en-CA" dirty="0" err="1" smtClean="0">
                <a:latin typeface="Gill Sans MT" panose="020B0502020104020203" pitchFamily="34" charset="0"/>
              </a:rPr>
              <a:t>ela_yazdani</a:t>
            </a:r>
            <a:endParaRPr lang="en-CA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61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299116"/>
            <a:ext cx="8610600" cy="845662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And how we score with groupings of institutions…</a:t>
            </a:r>
            <a:endParaRPr lang="en-CA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0" y="1144777"/>
          <a:ext cx="9144000" cy="5233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4706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 few things we learned…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675530"/>
            <a:ext cx="8610600" cy="5087709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 smtClean="0"/>
              <a:t>We already have most of the data we need.</a:t>
            </a:r>
          </a:p>
          <a:p>
            <a:pPr marL="0" indent="0" algn="ctr">
              <a:buNone/>
            </a:pPr>
            <a:r>
              <a:rPr lang="en-CA" dirty="0" smtClean="0"/>
              <a:t>Your dashboard is only as good as your data.</a:t>
            </a:r>
          </a:p>
          <a:p>
            <a:pPr marL="0" indent="0" algn="ctr">
              <a:buNone/>
            </a:pPr>
            <a:r>
              <a:rPr lang="en-CA" dirty="0" smtClean="0"/>
              <a:t>Collecting new data can be tedious.</a:t>
            </a:r>
          </a:p>
          <a:p>
            <a:pPr marL="0" indent="0" algn="ctr">
              <a:buNone/>
            </a:pPr>
            <a:r>
              <a:rPr lang="en-CA" dirty="0" smtClean="0"/>
              <a:t>This type of project quickly identifies processes that have room for improvement.</a:t>
            </a:r>
          </a:p>
          <a:p>
            <a:pPr marL="0" indent="0" algn="ctr">
              <a:buNone/>
            </a:pPr>
            <a:r>
              <a:rPr lang="en-CA" dirty="0" smtClean="0"/>
              <a:t>Getting it right takes time. Lots of time.</a:t>
            </a:r>
          </a:p>
          <a:p>
            <a:pPr marL="0" indent="0" algn="ctr">
              <a:buNone/>
            </a:pPr>
            <a:r>
              <a:rPr lang="en-CA" dirty="0" smtClean="0"/>
              <a:t>Checkpoints with exec team are crucial.</a:t>
            </a:r>
          </a:p>
          <a:p>
            <a:pPr marL="0" indent="0" algn="ctr">
              <a:buNone/>
            </a:pPr>
            <a:r>
              <a:rPr lang="en-CA" dirty="0" smtClean="0"/>
              <a:t>Metrics can be A LOT of fun…for the right team.</a:t>
            </a:r>
          </a:p>
          <a:p>
            <a:pPr marL="0" indent="0" algn="ctr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4568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969" y="909410"/>
            <a:ext cx="3411837" cy="1471325"/>
          </a:xfrm>
        </p:spPr>
        <p:txBody>
          <a:bodyPr>
            <a:noAutofit/>
          </a:bodyPr>
          <a:lstStyle/>
          <a:p>
            <a:r>
              <a:rPr lang="en-US" sz="2400" dirty="0" smtClean="0"/>
              <a:t>Add remaining stakeholder organizations</a:t>
            </a:r>
          </a:p>
          <a:p>
            <a:r>
              <a:rPr lang="en-US" sz="2400" dirty="0" smtClean="0"/>
              <a:t>Develop a dashboard for individual stakeholders</a:t>
            </a:r>
          </a:p>
          <a:p>
            <a:r>
              <a:rPr lang="en-US" sz="2400" dirty="0" smtClean="0"/>
              <a:t>Add a time element to all metrics</a:t>
            </a:r>
            <a:endParaRPr lang="en-US" sz="2400" dirty="0" smtClean="0"/>
          </a:p>
        </p:txBody>
      </p:sp>
      <p:pic>
        <p:nvPicPr>
          <p:cNvPr id="2050" name="Picture 2" descr="Image result for next step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8" t="3067" r="25803" b="3719"/>
          <a:stretch/>
        </p:blipFill>
        <p:spPr bwMode="auto">
          <a:xfrm>
            <a:off x="0" y="724930"/>
            <a:ext cx="5569969" cy="5296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40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ques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526" y="1882346"/>
            <a:ext cx="5816857" cy="325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97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8314" y="5082746"/>
            <a:ext cx="4975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rPr>
              <a:t>ela.yazdani@canarie.ca</a:t>
            </a:r>
            <a:endParaRPr lang="en-CA" sz="3200" dirty="0">
              <a:solidFill>
                <a:schemeClr val="bg2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37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It started with a couple of simple questions…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536" y="2726725"/>
            <a:ext cx="8610600" cy="1581665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 smtClean="0"/>
              <a:t>Who are our key stakeholders?</a:t>
            </a:r>
          </a:p>
          <a:p>
            <a:pPr marL="0" indent="0" algn="ctr">
              <a:buNone/>
            </a:pPr>
            <a:r>
              <a:rPr lang="en-CA" dirty="0" smtClean="0"/>
              <a:t>How do they engage with us?</a:t>
            </a:r>
          </a:p>
          <a:p>
            <a:pPr marL="0" indent="0" algn="ctr">
              <a:buNone/>
            </a:pPr>
            <a:r>
              <a:rPr lang="en-CA" dirty="0" smtClean="0"/>
              <a:t>Are we improving our engagement over time?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2698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Who are our stakeholders?</a:t>
            </a:r>
            <a:endParaRPr lang="en-C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05843619"/>
              </p:ext>
            </p:extLst>
          </p:nvPr>
        </p:nvGraphicFramePr>
        <p:xfrm>
          <a:off x="1276864" y="979679"/>
          <a:ext cx="7133968" cy="5083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619632" y="4076355"/>
            <a:ext cx="129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  <a:latin typeface="+mj-lt"/>
              </a:rPr>
              <a:t>Key Individuals</a:t>
            </a:r>
          </a:p>
        </p:txBody>
      </p:sp>
      <p:sp>
        <p:nvSpPr>
          <p:cNvPr id="7" name="Rectangle 6"/>
          <p:cNvSpPr/>
          <p:nvPr/>
        </p:nvSpPr>
        <p:spPr>
          <a:xfrm>
            <a:off x="5684297" y="3870408"/>
            <a:ext cx="1474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kern="0" dirty="0">
                <a:solidFill>
                  <a:schemeClr val="bg1"/>
                </a:solidFill>
                <a:latin typeface="Calibri"/>
              </a:rPr>
              <a:t>Research Labs &amp; Innovation Parks</a:t>
            </a:r>
          </a:p>
        </p:txBody>
      </p:sp>
      <p:sp>
        <p:nvSpPr>
          <p:cNvPr id="8" name="Rectangle 7"/>
          <p:cNvSpPr/>
          <p:nvPr/>
        </p:nvSpPr>
        <p:spPr>
          <a:xfrm>
            <a:off x="5684297" y="2231765"/>
            <a:ext cx="1474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  <a:latin typeface="+mj-lt"/>
              </a:rPr>
              <a:t>Federal Government</a:t>
            </a:r>
          </a:p>
        </p:txBody>
      </p:sp>
      <p:sp>
        <p:nvSpPr>
          <p:cNvPr id="10" name="Oval 9"/>
          <p:cNvSpPr/>
          <p:nvPr/>
        </p:nvSpPr>
        <p:spPr>
          <a:xfrm>
            <a:off x="2385541" y="1706207"/>
            <a:ext cx="1761522" cy="17615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973" y="2586969"/>
            <a:ext cx="1835838" cy="183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71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What are the indicators that are relevant for us to measure?</a:t>
            </a:r>
            <a:endParaRPr lang="en-CA" dirty="0"/>
          </a:p>
        </p:txBody>
      </p:sp>
      <p:grpSp>
        <p:nvGrpSpPr>
          <p:cNvPr id="26" name="Group 25"/>
          <p:cNvGrpSpPr/>
          <p:nvPr/>
        </p:nvGrpSpPr>
        <p:grpSpPr>
          <a:xfrm>
            <a:off x="285584" y="1169771"/>
            <a:ext cx="1689443" cy="1433383"/>
            <a:chOff x="285584" y="1169771"/>
            <a:chExt cx="1689443" cy="1433383"/>
          </a:xfrm>
        </p:grpSpPr>
        <p:sp>
          <p:nvSpPr>
            <p:cNvPr id="4" name="Rectangle 3"/>
            <p:cNvSpPr/>
            <p:nvPr/>
          </p:nvSpPr>
          <p:spPr>
            <a:xfrm>
              <a:off x="413615" y="1169771"/>
              <a:ext cx="1433383" cy="1433383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5584" y="1563296"/>
              <a:ext cx="16894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 smtClean="0">
                  <a:solidFill>
                    <a:schemeClr val="bg1"/>
                  </a:solidFill>
                  <a:latin typeface="+mj-lt"/>
                </a:rPr>
                <a:t>NREN CONNECTION</a:t>
              </a:r>
              <a:endParaRPr lang="en-CA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042302" y="1169773"/>
            <a:ext cx="1689443" cy="1433383"/>
            <a:chOff x="2042302" y="1169773"/>
            <a:chExt cx="1689443" cy="1433383"/>
          </a:xfrm>
        </p:grpSpPr>
        <p:sp>
          <p:nvSpPr>
            <p:cNvPr id="7" name="Rectangle 6"/>
            <p:cNvSpPr/>
            <p:nvPr/>
          </p:nvSpPr>
          <p:spPr>
            <a:xfrm>
              <a:off x="2170334" y="1169773"/>
              <a:ext cx="1433383" cy="1433383"/>
            </a:xfrm>
            <a:prstGeom prst="rect">
              <a:avLst/>
            </a:prstGeom>
            <a:solidFill>
              <a:srgbClr val="1D76B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42302" y="1563295"/>
              <a:ext cx="16894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 smtClean="0">
                  <a:solidFill>
                    <a:schemeClr val="bg1"/>
                  </a:solidFill>
                  <a:latin typeface="+mj-lt"/>
                </a:rPr>
                <a:t>CANARIE MEMBER</a:t>
              </a:r>
              <a:endParaRPr lang="en-CA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799022" y="1169771"/>
            <a:ext cx="1689443" cy="1433383"/>
            <a:chOff x="3799022" y="1169771"/>
            <a:chExt cx="1689443" cy="1433383"/>
          </a:xfrm>
        </p:grpSpPr>
        <p:sp>
          <p:nvSpPr>
            <p:cNvPr id="8" name="Rectangle 7"/>
            <p:cNvSpPr/>
            <p:nvPr/>
          </p:nvSpPr>
          <p:spPr>
            <a:xfrm>
              <a:off x="3927053" y="1169771"/>
              <a:ext cx="1433383" cy="1433383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99022" y="1563294"/>
              <a:ext cx="16894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 smtClean="0">
                  <a:solidFill>
                    <a:schemeClr val="bg1"/>
                  </a:solidFill>
                  <a:latin typeface="+mj-lt"/>
                </a:rPr>
                <a:t>NETWORK TRAFFIC</a:t>
              </a:r>
              <a:endParaRPr lang="en-CA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79401" y="2925054"/>
            <a:ext cx="1689443" cy="1433383"/>
            <a:chOff x="279401" y="2925054"/>
            <a:chExt cx="1689443" cy="1433383"/>
          </a:xfrm>
        </p:grpSpPr>
        <p:sp>
          <p:nvSpPr>
            <p:cNvPr id="9" name="Rectangle 8"/>
            <p:cNvSpPr/>
            <p:nvPr/>
          </p:nvSpPr>
          <p:spPr>
            <a:xfrm>
              <a:off x="413615" y="2925054"/>
              <a:ext cx="1433383" cy="1433383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79401" y="3318578"/>
              <a:ext cx="16894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 smtClean="0">
                  <a:solidFill>
                    <a:schemeClr val="bg1"/>
                  </a:solidFill>
                  <a:latin typeface="+mj-lt"/>
                </a:rPr>
                <a:t>EDUROAM PARTICIPANT</a:t>
              </a:r>
              <a:endParaRPr lang="en-CA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042302" y="2925055"/>
            <a:ext cx="1689443" cy="1433383"/>
            <a:chOff x="2042302" y="2925055"/>
            <a:chExt cx="1689443" cy="1433383"/>
          </a:xfrm>
        </p:grpSpPr>
        <p:sp>
          <p:nvSpPr>
            <p:cNvPr id="10" name="Rectangle 9"/>
            <p:cNvSpPr/>
            <p:nvPr/>
          </p:nvSpPr>
          <p:spPr>
            <a:xfrm>
              <a:off x="2170333" y="2925055"/>
              <a:ext cx="1433383" cy="1433383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042302" y="3180081"/>
              <a:ext cx="16894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 smtClean="0">
                  <a:solidFill>
                    <a:schemeClr val="bg1"/>
                  </a:solidFill>
                  <a:latin typeface="+mj-lt"/>
                </a:rPr>
                <a:t>FEDERATED IDENTITY PARTICIPANT</a:t>
              </a:r>
              <a:endParaRPr lang="en-CA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863036" y="2925054"/>
            <a:ext cx="1561414" cy="1433383"/>
            <a:chOff x="3863036" y="2925054"/>
            <a:chExt cx="1561414" cy="1433383"/>
          </a:xfrm>
        </p:grpSpPr>
        <p:sp>
          <p:nvSpPr>
            <p:cNvPr id="11" name="Rectangle 10"/>
            <p:cNvSpPr/>
            <p:nvPr/>
          </p:nvSpPr>
          <p:spPr>
            <a:xfrm>
              <a:off x="3927053" y="2925054"/>
              <a:ext cx="1433383" cy="1433383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63036" y="3041579"/>
              <a:ext cx="15614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 smtClean="0">
                  <a:solidFill>
                    <a:schemeClr val="bg1"/>
                  </a:solidFill>
                  <a:latin typeface="+mj-lt"/>
                </a:rPr>
                <a:t>RESEARCH SOFWARE CALL PARTICIPANT</a:t>
              </a:r>
              <a:endParaRPr lang="en-CA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79400" y="4680335"/>
            <a:ext cx="1689443" cy="1433383"/>
            <a:chOff x="279400" y="4680335"/>
            <a:chExt cx="1689443" cy="1433383"/>
          </a:xfrm>
        </p:grpSpPr>
        <p:sp>
          <p:nvSpPr>
            <p:cNvPr id="12" name="Rectangle 11"/>
            <p:cNvSpPr/>
            <p:nvPr/>
          </p:nvSpPr>
          <p:spPr>
            <a:xfrm>
              <a:off x="413615" y="4680335"/>
              <a:ext cx="1433383" cy="1433383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79400" y="4796861"/>
              <a:ext cx="168944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 smtClean="0">
                  <a:solidFill>
                    <a:schemeClr val="bg1"/>
                  </a:solidFill>
                  <a:latin typeface="+mj-lt"/>
                </a:rPr>
                <a:t>JOINT SECURITY PROJECT PARTICIPANT</a:t>
              </a:r>
              <a:endParaRPr lang="en-CA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106317" y="4680336"/>
            <a:ext cx="1561411" cy="1433383"/>
            <a:chOff x="2106317" y="4680336"/>
            <a:chExt cx="1561411" cy="1433383"/>
          </a:xfrm>
        </p:grpSpPr>
        <p:sp>
          <p:nvSpPr>
            <p:cNvPr id="13" name="Rectangle 12"/>
            <p:cNvSpPr/>
            <p:nvPr/>
          </p:nvSpPr>
          <p:spPr>
            <a:xfrm>
              <a:off x="2170333" y="4680336"/>
              <a:ext cx="1433383" cy="143338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06317" y="4935363"/>
              <a:ext cx="156141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 smtClean="0">
                  <a:solidFill>
                    <a:schemeClr val="bg1"/>
                  </a:solidFill>
                  <a:latin typeface="+mj-lt"/>
                </a:rPr>
                <a:t>SUBSCRIBER TO CANARIE NEWS</a:t>
              </a:r>
              <a:endParaRPr lang="en-CA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799021" y="4680337"/>
            <a:ext cx="1689443" cy="1433383"/>
            <a:chOff x="3799021" y="4680337"/>
            <a:chExt cx="1689443" cy="1433383"/>
          </a:xfrm>
        </p:grpSpPr>
        <p:sp>
          <p:nvSpPr>
            <p:cNvPr id="14" name="Rectangle 13"/>
            <p:cNvSpPr/>
            <p:nvPr/>
          </p:nvSpPr>
          <p:spPr>
            <a:xfrm>
              <a:off x="3927053" y="4680337"/>
              <a:ext cx="1433383" cy="143338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99021" y="5074830"/>
              <a:ext cx="16894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 smtClean="0">
                  <a:solidFill>
                    <a:schemeClr val="bg1"/>
                  </a:solidFill>
                  <a:latin typeface="+mj-lt"/>
                </a:rPr>
                <a:t>TWITTER FOLLOWER</a:t>
              </a:r>
              <a:endParaRPr lang="en-CA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683770" y="3394262"/>
            <a:ext cx="3140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 smtClean="0">
                <a:latin typeface="+mj-lt"/>
              </a:rPr>
              <a:t>They each get a score of 0 or 1.</a:t>
            </a:r>
            <a:endParaRPr lang="en-CA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924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Then came the hard part.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458097"/>
            <a:ext cx="8610600" cy="414360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CA" dirty="0" smtClean="0"/>
          </a:p>
          <a:p>
            <a:pPr marL="0" indent="0" algn="ctr">
              <a:buNone/>
            </a:pPr>
            <a:r>
              <a:rPr lang="en-CA" dirty="0" smtClean="0"/>
              <a:t>Where is the data?</a:t>
            </a:r>
          </a:p>
          <a:p>
            <a:pPr marL="0" indent="0" algn="ctr">
              <a:buNone/>
            </a:pPr>
            <a:endParaRPr lang="en-CA" dirty="0" smtClean="0"/>
          </a:p>
          <a:p>
            <a:pPr marL="0" indent="0" algn="ctr">
              <a:buNone/>
            </a:pPr>
            <a:r>
              <a:rPr lang="en-CA" dirty="0" smtClean="0"/>
              <a:t>Who owns this data?</a:t>
            </a:r>
            <a:endParaRPr lang="en-CA" dirty="0"/>
          </a:p>
          <a:p>
            <a:pPr marL="0" indent="0" algn="ctr">
              <a:buNone/>
            </a:pPr>
            <a:endParaRPr lang="en-CA" dirty="0" smtClean="0"/>
          </a:p>
          <a:p>
            <a:pPr marL="0" indent="0" algn="ctr">
              <a:buNone/>
            </a:pPr>
            <a:r>
              <a:rPr lang="en-CA" dirty="0" smtClean="0"/>
              <a:t>How to go from all our spreadsheets </a:t>
            </a:r>
            <a:br>
              <a:rPr lang="en-CA" dirty="0" smtClean="0"/>
            </a:br>
            <a:r>
              <a:rPr lang="en-CA" dirty="0" smtClean="0"/>
              <a:t>to a single, interactive, useful dashboard?</a:t>
            </a:r>
          </a:p>
          <a:p>
            <a:pPr marL="0" indent="0" algn="ctr">
              <a:buNone/>
            </a:pPr>
            <a:endParaRPr lang="en-CA" dirty="0"/>
          </a:p>
          <a:p>
            <a:pPr marL="0" indent="0" algn="ctr">
              <a:buNone/>
            </a:pPr>
            <a:r>
              <a:rPr lang="en-CA" dirty="0" smtClean="0"/>
              <a:t>Do we have the right tools?</a:t>
            </a:r>
          </a:p>
        </p:txBody>
      </p:sp>
    </p:spTree>
    <p:extLst>
      <p:ext uri="{BB962C8B-B14F-4D97-AF65-F5344CB8AC3E}">
        <p14:creationId xmlns:p14="http://schemas.microsoft.com/office/powerpoint/2010/main" val="121440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720620"/>
            <a:ext cx="8610600" cy="1066990"/>
          </a:xfrm>
        </p:spPr>
        <p:txBody>
          <a:bodyPr/>
          <a:lstStyle/>
          <a:p>
            <a:pPr marL="0" indent="0" algn="ctr">
              <a:buNone/>
            </a:pPr>
            <a:endParaRPr lang="en-CA" dirty="0" smtClean="0"/>
          </a:p>
          <a:p>
            <a:pPr marL="0" indent="0" algn="ctr">
              <a:buNone/>
            </a:pPr>
            <a:r>
              <a:rPr lang="en-CA" dirty="0" smtClean="0"/>
              <a:t>Who is going to figure this out?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1678"/>
            <a:ext cx="9144000" cy="4663047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181233" y="1566282"/>
            <a:ext cx="2150076" cy="1481964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>
                <a:latin typeface="+mj-lt"/>
              </a:rPr>
              <a:t>Comms</a:t>
            </a:r>
            <a:r>
              <a:rPr lang="en-CA" dirty="0" smtClean="0">
                <a:latin typeface="+mj-lt"/>
              </a:rPr>
              <a:t> Coordinator / Researcher Extraordinaire</a:t>
            </a:r>
            <a:endParaRPr lang="en-CA" dirty="0">
              <a:latin typeface="+mj-lt"/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6739924" y="1535074"/>
            <a:ext cx="2150076" cy="1481964"/>
          </a:xfrm>
          <a:prstGeom prst="wedgeEllipseCallout">
            <a:avLst>
              <a:gd name="adj1" fmla="val -43821"/>
              <a:gd name="adj2" fmla="val 830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latin typeface="+mj-lt"/>
              </a:rPr>
              <a:t>Analytics Manager / Data Scientist </a:t>
            </a:r>
            <a:r>
              <a:rPr lang="en-CA" dirty="0" err="1" smtClean="0">
                <a:latin typeface="+mj-lt"/>
              </a:rPr>
              <a:t>Extraodinaire</a:t>
            </a:r>
            <a:endParaRPr lang="en-C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7751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3600" u="sng" dirty="0" smtClean="0">
                <a:hlinkClick r:id="rId2"/>
              </a:rPr>
              <a:t>Demo</a:t>
            </a:r>
            <a:endParaRPr lang="en-CA" sz="3600" u="sng" dirty="0"/>
          </a:p>
        </p:txBody>
      </p:sp>
      <p:pic>
        <p:nvPicPr>
          <p:cNvPr id="3074" name="Picture 2" descr="Image result for fingers cross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0" y="2632418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05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Our “relevance” to Canadian universities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308" r="28869"/>
          <a:stretch/>
        </p:blipFill>
        <p:spPr>
          <a:xfrm>
            <a:off x="279399" y="1167492"/>
            <a:ext cx="8480715" cy="518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3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Our relevance to Canada’s top 15 research universities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3547" r="30352" b="26644"/>
          <a:stretch/>
        </p:blipFill>
        <p:spPr>
          <a:xfrm>
            <a:off x="0" y="1687659"/>
            <a:ext cx="8995644" cy="288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5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ANARIE 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5325C"/>
      </a:accent1>
      <a:accent2>
        <a:srgbClr val="E56317"/>
      </a:accent2>
      <a:accent3>
        <a:srgbClr val="3A6E64"/>
      </a:accent3>
      <a:accent4>
        <a:srgbClr val="233F70"/>
      </a:accent4>
      <a:accent5>
        <a:srgbClr val="C00000"/>
      </a:accent5>
      <a:accent6>
        <a:srgbClr val="757070"/>
      </a:accent6>
      <a:hlink>
        <a:srgbClr val="1F3864"/>
      </a:hlink>
      <a:folHlink>
        <a:srgbClr val="2F5496"/>
      </a:folHlink>
    </a:clrScheme>
    <a:fontScheme name="Calibri / Calibri Ligh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NARIE Template 2015" id="{A157485D-AC2E-4950-BC1D-75F9FA3EF3E1}" vid="{DF9B4DFB-497A-4FC1-9B14-71A9AAEA21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33c888c-8685-4fc8-a8d8-dbccc705e524">375HZN6CS6Q7-214-523</_dlc_DocId>
    <_dlc_DocIdUrl xmlns="833c888c-8685-4fc8-a8d8-dbccc705e524">
      <Url>https://my.canarie.ca/dept/mrktcomm/_layouts/15/DocIdRedir.aspx?ID=375HZN6CS6Q7-214-523</Url>
      <Description>375HZN6CS6Q7-214-523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ACF0376BEF774888BFA42CE624F312" ma:contentTypeVersion="0" ma:contentTypeDescription="Create a new document." ma:contentTypeScope="" ma:versionID="84796bd6e99dfae569432f6e5f8cb669">
  <xsd:schema xmlns:xsd="http://www.w3.org/2001/XMLSchema" xmlns:xs="http://www.w3.org/2001/XMLSchema" xmlns:p="http://schemas.microsoft.com/office/2006/metadata/properties" xmlns:ns2="833c888c-8685-4fc8-a8d8-dbccc705e524" targetNamespace="http://schemas.microsoft.com/office/2006/metadata/properties" ma:root="true" ma:fieldsID="b9a5740220cbd849bee092b154a1ca33" ns2:_="">
    <xsd:import namespace="833c888c-8685-4fc8-a8d8-dbccc705e52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c888c-8685-4fc8-a8d8-dbccc705e52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F50E1A-C623-4D62-AA45-1F49154C107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CA4575C6-CEB4-4161-8B58-B87DA37C50E3}">
  <ds:schemaRefs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833c888c-8685-4fc8-a8d8-dbccc705e524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A6F5B66-FEE8-481C-B2C9-4C6E8C2EF65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1189E7A-7D49-4F26-94E3-7AB0DE7488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3c888c-8685-4fc8-a8d8-dbccc705e5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CANARIE Template 25 anniversary</Template>
  <TotalTime>1188</TotalTime>
  <Words>444</Words>
  <Application>Microsoft Office PowerPoint</Application>
  <PresentationFormat>On-screen Show (4:3)</PresentationFormat>
  <Paragraphs>90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Gill Sans MT</vt:lpstr>
      <vt:lpstr>1_Office Theme</vt:lpstr>
      <vt:lpstr>What’s More Fun Than Stakeholder Metrics?</vt:lpstr>
      <vt:lpstr>It started with a couple of simple questions…</vt:lpstr>
      <vt:lpstr>Who are our stakeholders?</vt:lpstr>
      <vt:lpstr>What are the indicators that are relevant for us to measure?</vt:lpstr>
      <vt:lpstr>Then came the hard part.</vt:lpstr>
      <vt:lpstr>Also…</vt:lpstr>
      <vt:lpstr>PowerPoint Presentation</vt:lpstr>
      <vt:lpstr>Our “relevance” to Canadian universities</vt:lpstr>
      <vt:lpstr>Our relevance to Canada’s top 15 research universities</vt:lpstr>
      <vt:lpstr>And how we score with groupings of institutions…</vt:lpstr>
      <vt:lpstr>A few things we learned…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Overview</dc:title>
  <dc:creator>Cristina Germano</dc:creator>
  <cp:keywords/>
  <cp:lastModifiedBy>canarie.local\ela.yazdani</cp:lastModifiedBy>
  <cp:revision>59</cp:revision>
  <cp:lastPrinted>2015-03-12T20:01:27Z</cp:lastPrinted>
  <dcterms:created xsi:type="dcterms:W3CDTF">2018-03-12T18:37:09Z</dcterms:created>
  <dcterms:modified xsi:type="dcterms:W3CDTF">2018-06-13T23:04:30Z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2e298873-fe7e-498a-9100-0f2fad413b9f</vt:lpwstr>
  </property>
  <property fmtid="{D5CDD505-2E9C-101B-9397-08002B2CF9AE}" pid="3" name="ContentTypeId">
    <vt:lpwstr>0x0101002AACF0376BEF774888BFA42CE624F312</vt:lpwstr>
  </property>
  <property fmtid="{D5CDD505-2E9C-101B-9397-08002B2CF9AE}" pid="4" name="TaxKeyword">
    <vt:lpwstr/>
  </property>
  <property fmtid="{D5CDD505-2E9C-101B-9397-08002B2CF9AE}" pid="5" name="Project">
    <vt:lpwstr/>
  </property>
  <property fmtid="{D5CDD505-2E9C-101B-9397-08002B2CF9AE}" pid="6" name="Service1">
    <vt:lpwstr/>
  </property>
  <property fmtid="{D5CDD505-2E9C-101B-9397-08002B2CF9AE}" pid="7" name="Collaboration">
    <vt:lpwstr/>
  </property>
  <property fmtid="{D5CDD505-2E9C-101B-9397-08002B2CF9AE}" pid="8" name="Order">
    <vt:r8>424000</vt:r8>
  </property>
  <property fmtid="{D5CDD505-2E9C-101B-9397-08002B2CF9AE}" pid="9" name="GUID">
    <vt:lpwstr>89a7ea65-9158-4ea2-aa69-10afacc9235f</vt:lpwstr>
  </property>
  <property fmtid="{D5CDD505-2E9C-101B-9397-08002B2CF9AE}" pid="10" name="WorkflowVersion">
    <vt:i4>1</vt:i4>
  </property>
</Properties>
</file>