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83" r:id="rId2"/>
    <p:sldId id="303" r:id="rId3"/>
    <p:sldId id="257" r:id="rId4"/>
    <p:sldId id="328" r:id="rId5"/>
    <p:sldId id="327" r:id="rId6"/>
    <p:sldId id="329" r:id="rId7"/>
    <p:sldId id="334" r:id="rId8"/>
    <p:sldId id="330" r:id="rId9"/>
    <p:sldId id="331" r:id="rId10"/>
    <p:sldId id="324" r:id="rId11"/>
    <p:sldId id="332" r:id="rId12"/>
    <p:sldId id="326" r:id="rId13"/>
    <p:sldId id="333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86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86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86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86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86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86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86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86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86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53"/>
    <p:restoredTop sz="93142"/>
  </p:normalViewPr>
  <p:slideViewPr>
    <p:cSldViewPr snapToGrid="0" snapToObjects="1">
      <p:cViewPr varScale="1">
        <p:scale>
          <a:sx n="77" d="100"/>
          <a:sy n="77" d="100"/>
        </p:scale>
        <p:origin x="20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070144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491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73547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1895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415615" y="992768"/>
            <a:ext cx="11360799" cy="27368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415605" y="3778833"/>
            <a:ext cx="11360799" cy="105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1296614" y="6217624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5" y="593367"/>
            <a:ext cx="113607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5" y="1536635"/>
            <a:ext cx="113607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4" y="6217624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15605" y="593367"/>
            <a:ext cx="113607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15605" y="1536635"/>
            <a:ext cx="53331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6443205" y="1536635"/>
            <a:ext cx="53331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14" y="6217624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15605" y="593367"/>
            <a:ext cx="113607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296614" y="6217624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15603" y="740802"/>
            <a:ext cx="3743999" cy="100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15603" y="1852802"/>
            <a:ext cx="3743999" cy="423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296614" y="6217624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53667" y="600201"/>
            <a:ext cx="8490400" cy="54542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1296614" y="6217624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400"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54005" y="1644233"/>
            <a:ext cx="5393599" cy="1976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354005" y="3737434"/>
            <a:ext cx="5393599" cy="1646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6586000" y="965435"/>
            <a:ext cx="5116000" cy="4926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1296614" y="6217624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15605" y="1474833"/>
            <a:ext cx="11360799" cy="261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15605" y="4202967"/>
            <a:ext cx="11360799" cy="173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296614" y="6217624"/>
            <a:ext cx="7315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65884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15605" y="593367"/>
            <a:ext cx="11360799" cy="7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15605" y="1536635"/>
            <a:ext cx="11360799" cy="455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296614" y="6217624"/>
            <a:ext cx="7315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en" sz="1000" smtClean="0">
                <a:solidFill>
                  <a:schemeClr val="dk2"/>
                </a:solidFill>
              </a:rPr>
              <a:pPr algn="r"/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6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Shape 55"/>
          <p:cNvPicPr preferRelativeResize="0"/>
          <p:nvPr/>
        </p:nvPicPr>
        <p:blipFill rotWithShape="1">
          <a:blip r:embed="rId3">
            <a:alphaModFix/>
          </a:blip>
          <a:srcRect l="18916" t="5835" b="2404"/>
          <a:stretch/>
        </p:blipFill>
        <p:spPr>
          <a:xfrm>
            <a:off x="3175569" y="1164212"/>
            <a:ext cx="6002626" cy="4946399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Shape 59"/>
          <p:cNvSpPr txBox="1"/>
          <p:nvPr/>
        </p:nvSpPr>
        <p:spPr>
          <a:xfrm>
            <a:off x="864565" y="464532"/>
            <a:ext cx="3316205" cy="33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Clr>
                <a:schemeClr val="dk1"/>
              </a:buClr>
              <a:buSzPct val="61111"/>
            </a:pPr>
            <a:r>
              <a:rPr lang="en" sz="1800" dirty="0">
                <a:solidFill>
                  <a:srgbClr val="666666"/>
                </a:solidFill>
                <a:latin typeface="+mj-lt"/>
                <a:ea typeface="Raleway" charset="0"/>
                <a:cs typeface="Raleway" charset="0"/>
                <a:sym typeface="Raleway"/>
              </a:rPr>
              <a:t>TNC 201</a:t>
            </a:r>
            <a:r>
              <a:rPr lang="en-US" sz="1800" dirty="0">
                <a:solidFill>
                  <a:srgbClr val="666666"/>
                </a:solidFill>
                <a:latin typeface="+mj-lt"/>
                <a:ea typeface="Raleway" charset="0"/>
                <a:cs typeface="Raleway" charset="0"/>
                <a:sym typeface="Raleway"/>
              </a:rPr>
              <a:t>8</a:t>
            </a:r>
            <a:r>
              <a:rPr lang="en" sz="3600" dirty="0">
                <a:solidFill>
                  <a:srgbClr val="434343"/>
                </a:solidFill>
                <a:latin typeface="+mj-lt"/>
                <a:ea typeface="Raleway" charset="0"/>
                <a:cs typeface="Raleway" charset="0"/>
                <a:sym typeface="Raleway"/>
              </a:rPr>
              <a:t> 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x="1850038" y="5208604"/>
            <a:ext cx="8188960" cy="63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/>
            <a:r>
              <a:rPr lang="en" sz="1800" dirty="0">
                <a:solidFill>
                  <a:srgbClr val="666666"/>
                </a:solidFill>
                <a:latin typeface="+mj-lt"/>
                <a:ea typeface="Calibri" charset="0"/>
                <a:cs typeface="Calibri" charset="0"/>
                <a:sym typeface="Raleway"/>
              </a:rPr>
              <a:t>  </a:t>
            </a:r>
            <a:r>
              <a:rPr lang="en" sz="1800" dirty="0">
                <a:solidFill>
                  <a:srgbClr val="666666"/>
                </a:solidFill>
                <a:latin typeface="+mj-lt"/>
                <a:ea typeface="Raleway" charset="0"/>
                <a:cs typeface="Raleway" charset="0"/>
                <a:sym typeface="Raleway"/>
              </a:rPr>
              <a:t>Jane Gifford, Media &amp; Communications </a:t>
            </a:r>
            <a:r>
              <a:rPr lang="en-US" sz="1800" dirty="0">
                <a:solidFill>
                  <a:srgbClr val="666666"/>
                </a:solidFill>
                <a:latin typeface="+mj-lt"/>
                <a:ea typeface="Raleway" charset="0"/>
                <a:cs typeface="Raleway" charset="0"/>
                <a:sym typeface="Raleway"/>
              </a:rPr>
              <a:t>Director</a:t>
            </a:r>
            <a:endParaRPr lang="en" sz="1800" dirty="0">
              <a:solidFill>
                <a:srgbClr val="666666"/>
              </a:solidFill>
              <a:latin typeface="+mj-lt"/>
              <a:ea typeface="Raleway" charset="0"/>
              <a:cs typeface="Raleway" charset="0"/>
              <a:sym typeface="Raleway"/>
            </a:endParaRPr>
          </a:p>
          <a:p>
            <a:pPr algn="ctr"/>
            <a:r>
              <a:rPr lang="en" sz="1800" dirty="0">
                <a:solidFill>
                  <a:srgbClr val="666666"/>
                </a:solidFill>
                <a:latin typeface="+mj-lt"/>
                <a:ea typeface="Raleway" charset="0"/>
                <a:cs typeface="Raleway" charset="0"/>
                <a:sym typeface="Raleway"/>
              </a:rPr>
              <a:t>AARNet (Australia’s Academic &amp; Research Network)</a:t>
            </a:r>
          </a:p>
          <a:p>
            <a:pPr algn="r"/>
            <a:endParaRPr sz="1400" dirty="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" name="Shape 58"/>
          <p:cNvSpPr txBox="1"/>
          <p:nvPr/>
        </p:nvSpPr>
        <p:spPr>
          <a:xfrm>
            <a:off x="860121" y="199200"/>
            <a:ext cx="2328327" cy="63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Clr>
                <a:schemeClr val="dk1"/>
              </a:buClr>
              <a:buSzPct val="36666"/>
            </a:pPr>
            <a:r>
              <a:rPr lang="en-US" sz="3000" dirty="0">
                <a:solidFill>
                  <a:schemeClr val="tx1"/>
                </a:solidFill>
                <a:latin typeface="+mj-lt"/>
                <a:ea typeface="Raleway" charset="0"/>
                <a:cs typeface="Raleway" charset="0"/>
                <a:sym typeface="Raleway"/>
              </a:rPr>
              <a:t>Blog Update</a:t>
            </a:r>
            <a:endParaRPr sz="3600" dirty="0">
              <a:solidFill>
                <a:schemeClr val="tx1"/>
              </a:solidFill>
              <a:latin typeface="+mj-lt"/>
              <a:ea typeface="Raleway"/>
              <a:cs typeface="Raleway"/>
              <a:sym typeface="Raleway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E4B21B-5017-704B-AA97-4FB9A1140E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765" y="312525"/>
            <a:ext cx="4108847" cy="6713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CBC63E2-6219-1C4F-B192-1293BAA15A7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5760" y="5903041"/>
            <a:ext cx="1426563" cy="4847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D481B8-F2C2-6D46-AA10-FE055BB35AB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5507" y="1666536"/>
            <a:ext cx="4328509" cy="231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75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/>
        </p:nvSpPr>
        <p:spPr>
          <a:xfrm>
            <a:off x="900840" y="261958"/>
            <a:ext cx="5124633" cy="78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3000" dirty="0">
                <a:latin typeface="+mj-lt"/>
                <a:cs typeface="Calibri" panose="020F0502020204030204" pitchFamily="34" charset="0"/>
              </a:rPr>
              <a:t>Top posts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796A45-59A7-5148-949D-62A0A7744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8235" y="361060"/>
            <a:ext cx="2485017" cy="406049"/>
          </a:xfrm>
          <a:prstGeom prst="rect">
            <a:avLst/>
          </a:prstGeom>
        </p:spPr>
      </p:pic>
      <p:pic>
        <p:nvPicPr>
          <p:cNvPr id="6" name="Shape 55">
            <a:extLst>
              <a:ext uri="{FF2B5EF4-FFF2-40B4-BE49-F238E27FC236}">
                <a16:creationId xmlns:a16="http://schemas.microsoft.com/office/drawing/2014/main" id="{D759C571-A619-1143-B7B3-40B004DA1866}"/>
              </a:ext>
            </a:extLst>
          </p:cNvPr>
          <p:cNvPicPr preferRelativeResize="0"/>
          <p:nvPr/>
        </p:nvPicPr>
        <p:blipFill rotWithShape="1">
          <a:blip r:embed="rId4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16" t="5835" b="2404"/>
          <a:stretch/>
        </p:blipFill>
        <p:spPr>
          <a:xfrm>
            <a:off x="1036028" y="2412118"/>
            <a:ext cx="4528048" cy="39124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55">
            <a:extLst>
              <a:ext uri="{FF2B5EF4-FFF2-40B4-BE49-F238E27FC236}">
                <a16:creationId xmlns:a16="http://schemas.microsoft.com/office/drawing/2014/main" id="{E6BB223D-87DF-AA4E-81E9-D8E0ABA1F9A1}"/>
              </a:ext>
            </a:extLst>
          </p:cNvPr>
          <p:cNvPicPr preferRelativeResize="0"/>
          <p:nvPr/>
        </p:nvPicPr>
        <p:blipFill rotWithShape="1">
          <a:blip r:embed="rId4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16" t="5835" b="2404"/>
          <a:stretch/>
        </p:blipFill>
        <p:spPr>
          <a:xfrm>
            <a:off x="6562036" y="2412118"/>
            <a:ext cx="4438467" cy="39124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2EF40A-4D2B-F54A-AF66-3DD64F70AD68}"/>
              </a:ext>
            </a:extLst>
          </p:cNvPr>
          <p:cNvSpPr txBox="1"/>
          <p:nvPr/>
        </p:nvSpPr>
        <p:spPr>
          <a:xfrm>
            <a:off x="1441580" y="1195297"/>
            <a:ext cx="431152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EDUROAM UNSTOPPABLE </a:t>
            </a:r>
          </a:p>
          <a:p>
            <a:r>
              <a:rPr lang="en-US" sz="2000" dirty="0">
                <a:solidFill>
                  <a:schemeClr val="accent5"/>
                </a:solidFill>
              </a:rPr>
              <a:t>#1 most popular story of all time</a:t>
            </a:r>
          </a:p>
          <a:p>
            <a:r>
              <a:rPr lang="en-US" sz="2000" dirty="0">
                <a:solidFill>
                  <a:schemeClr val="accent5"/>
                </a:solidFill>
              </a:rPr>
              <a:t>(published April 2016)</a:t>
            </a:r>
          </a:p>
          <a:p>
            <a:endParaRPr lang="en-US" sz="2000" dirty="0">
              <a:solidFill>
                <a:schemeClr val="accent5"/>
              </a:solidFill>
            </a:endParaRPr>
          </a:p>
          <a:p>
            <a:endParaRPr lang="en-US" sz="1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3A9BA9-5F61-8B4C-BCD4-53F2A2FFA1C2}"/>
              </a:ext>
            </a:extLst>
          </p:cNvPr>
          <p:cNvSpPr/>
          <p:nvPr/>
        </p:nvSpPr>
        <p:spPr>
          <a:xfrm>
            <a:off x="1211473" y="6170710"/>
            <a:ext cx="45416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www.inthefieldstories.net</a:t>
            </a:r>
            <a:r>
              <a:rPr lang="en-US" sz="1400" dirty="0"/>
              <a:t>/</a:t>
            </a:r>
            <a:r>
              <a:rPr lang="en-US" sz="1400" dirty="0" err="1"/>
              <a:t>eduroam</a:t>
            </a:r>
            <a:r>
              <a:rPr lang="en-US" sz="1400" dirty="0"/>
              <a:t>-unstoppable/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4E442EB-790E-3546-8EB8-A45A4F05BD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325" r="4252" b="37948"/>
          <a:stretch/>
        </p:blipFill>
        <p:spPr>
          <a:xfrm>
            <a:off x="1440186" y="2717804"/>
            <a:ext cx="3327401" cy="19304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15F69C-CA81-464D-8606-A43C3A4CE43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015" r="10281" b="39287"/>
          <a:stretch/>
        </p:blipFill>
        <p:spPr>
          <a:xfrm>
            <a:off x="7003930" y="2717804"/>
            <a:ext cx="3200401" cy="19304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942B4C3-B38C-E547-A901-250FD6682F9D}"/>
              </a:ext>
            </a:extLst>
          </p:cNvPr>
          <p:cNvSpPr txBox="1"/>
          <p:nvPr/>
        </p:nvSpPr>
        <p:spPr>
          <a:xfrm>
            <a:off x="6908798" y="1195297"/>
            <a:ext cx="37818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</a:rPr>
              <a:t>WHY R&amp;E NETWORKS</a:t>
            </a:r>
          </a:p>
          <a:p>
            <a:r>
              <a:rPr lang="en-US" sz="2000" dirty="0">
                <a:solidFill>
                  <a:schemeClr val="accent5"/>
                </a:solidFill>
              </a:rPr>
              <a:t>#2 most viewed page of all time</a:t>
            </a:r>
          </a:p>
          <a:p>
            <a:r>
              <a:rPr lang="en-US" sz="2000" dirty="0">
                <a:solidFill>
                  <a:schemeClr val="accent5"/>
                </a:solidFill>
              </a:rPr>
              <a:t>(published Oct 2016)</a:t>
            </a:r>
          </a:p>
          <a:p>
            <a:endParaRPr lang="en-US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32E7DC-46D1-E349-9989-45D62DA5A4AF}"/>
              </a:ext>
            </a:extLst>
          </p:cNvPr>
          <p:cNvSpPr/>
          <p:nvPr/>
        </p:nvSpPr>
        <p:spPr>
          <a:xfrm>
            <a:off x="6742097" y="6170711"/>
            <a:ext cx="41152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www.inthefieldstories.net</a:t>
            </a:r>
            <a:r>
              <a:rPr lang="en-US" sz="1400" dirty="0"/>
              <a:t>/why-re-networks/</a:t>
            </a:r>
          </a:p>
        </p:txBody>
      </p:sp>
    </p:spTree>
    <p:extLst>
      <p:ext uri="{BB962C8B-B14F-4D97-AF65-F5344CB8AC3E}">
        <p14:creationId xmlns:p14="http://schemas.microsoft.com/office/powerpoint/2010/main" val="1036710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282439-CF7C-DD49-9516-B3DACA3D24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593" y="403936"/>
            <a:ext cx="2485017" cy="40604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E244428-367B-7D41-96C1-91E5E7A1E579}"/>
              </a:ext>
            </a:extLst>
          </p:cNvPr>
          <p:cNvSpPr>
            <a:spLocks/>
          </p:cNvSpPr>
          <p:nvPr/>
        </p:nvSpPr>
        <p:spPr bwMode="auto">
          <a:xfrm>
            <a:off x="1182242" y="542483"/>
            <a:ext cx="2055692" cy="3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1714457">
              <a:lnSpc>
                <a:spcPts val="2775"/>
              </a:lnSpc>
            </a:pPr>
            <a:r>
              <a:rPr lang="en-US" sz="3000" spc="188" dirty="0">
                <a:solidFill>
                  <a:schemeClr val="tx1"/>
                </a:solidFill>
                <a:latin typeface="+mj-lt"/>
                <a:ea typeface="Lato Black" charset="0"/>
                <a:cs typeface="Lato Black" charset="0"/>
                <a:sym typeface="Bebas Neue" charset="0"/>
              </a:rPr>
              <a:t>Newsletter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1F2BE6-0543-6643-9331-2486B3B1A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242" y="1166207"/>
            <a:ext cx="3211570" cy="569179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B6BD10-935F-4948-A90F-FA9CC2078F5B}"/>
              </a:ext>
            </a:extLst>
          </p:cNvPr>
          <p:cNvSpPr txBox="1"/>
          <p:nvPr/>
        </p:nvSpPr>
        <p:spPr>
          <a:xfrm>
            <a:off x="5843696" y="1854892"/>
            <a:ext cx="517962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5"/>
                </a:solidFill>
              </a:rPr>
              <a:t>LAUNCHED AUGUST 2017</a:t>
            </a:r>
          </a:p>
          <a:p>
            <a:endParaRPr lang="en-US" sz="2800" b="1" dirty="0">
              <a:solidFill>
                <a:schemeClr val="accent5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5"/>
                </a:solidFill>
              </a:rPr>
              <a:t>SUBSCRIBERS = 283</a:t>
            </a:r>
          </a:p>
          <a:p>
            <a:endParaRPr lang="en-US" sz="2800" b="1" dirty="0">
              <a:solidFill>
                <a:schemeClr val="accent5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5"/>
                </a:solidFill>
              </a:rPr>
              <a:t>OPEN RATE = 34.7%</a:t>
            </a:r>
          </a:p>
          <a:p>
            <a:r>
              <a:rPr lang="en-US" sz="2800" b="1" dirty="0">
                <a:solidFill>
                  <a:schemeClr val="accent5"/>
                </a:solidFill>
              </a:rPr>
              <a:t>   </a:t>
            </a:r>
            <a:r>
              <a:rPr lang="en-US" sz="1800" b="1" dirty="0">
                <a:solidFill>
                  <a:schemeClr val="accent5"/>
                </a:solidFill>
              </a:rPr>
              <a:t> (telco industry benchmark = 21.57%)</a:t>
            </a:r>
          </a:p>
          <a:p>
            <a:endParaRPr lang="en-US" sz="2800" b="1" dirty="0">
              <a:solidFill>
                <a:schemeClr val="accent5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5"/>
                </a:solidFill>
              </a:rPr>
              <a:t>CLICK RATE = 6.8%</a:t>
            </a:r>
          </a:p>
          <a:p>
            <a:r>
              <a:rPr lang="en-US" sz="2800" b="1" dirty="0">
                <a:solidFill>
                  <a:schemeClr val="accent5"/>
                </a:solidFill>
              </a:rPr>
              <a:t>    </a:t>
            </a:r>
            <a:r>
              <a:rPr lang="en-US" sz="1800" b="1" dirty="0">
                <a:solidFill>
                  <a:schemeClr val="accent5"/>
                </a:solidFill>
              </a:rPr>
              <a:t>(telco industry benchmark = 2.43%)</a:t>
            </a:r>
          </a:p>
        </p:txBody>
      </p:sp>
    </p:spTree>
    <p:extLst>
      <p:ext uri="{BB962C8B-B14F-4D97-AF65-F5344CB8AC3E}">
        <p14:creationId xmlns:p14="http://schemas.microsoft.com/office/powerpoint/2010/main" val="345691563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796A45-59A7-5148-949D-62A0A7744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2457" y="315085"/>
            <a:ext cx="2485017" cy="40604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C5F5F5E-9EC1-DD44-A753-A523272D6320}"/>
              </a:ext>
            </a:extLst>
          </p:cNvPr>
          <p:cNvSpPr/>
          <p:nvPr/>
        </p:nvSpPr>
        <p:spPr>
          <a:xfrm>
            <a:off x="1195327" y="1594511"/>
            <a:ext cx="67931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hape 66">
            <a:extLst>
              <a:ext uri="{FF2B5EF4-FFF2-40B4-BE49-F238E27FC236}">
                <a16:creationId xmlns:a16="http://schemas.microsoft.com/office/drawing/2014/main" id="{80462479-E7F6-9E43-A7D2-FB28E5CD6F5B}"/>
              </a:ext>
            </a:extLst>
          </p:cNvPr>
          <p:cNvSpPr txBox="1"/>
          <p:nvPr/>
        </p:nvSpPr>
        <p:spPr>
          <a:xfrm>
            <a:off x="4442285" y="5837240"/>
            <a:ext cx="5323051" cy="41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r>
              <a:rPr lang="en-US" sz="24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inthefieldstories.net</a:t>
            </a:r>
            <a:endParaRPr lang="en-US" sz="2400" b="1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BF600A-8C2C-7842-BAF9-BCA1031797FA}"/>
              </a:ext>
            </a:extLst>
          </p:cNvPr>
          <p:cNvSpPr/>
          <p:nvPr/>
        </p:nvSpPr>
        <p:spPr>
          <a:xfrm>
            <a:off x="681262" y="315085"/>
            <a:ext cx="266130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dirty="0">
                <a:latin typeface="+mj-lt"/>
                <a:cs typeface="Calibri" panose="020F0502020204030204" pitchFamily="34" charset="0"/>
              </a:rPr>
              <a:t>Editorial</a:t>
            </a:r>
            <a:r>
              <a:rPr lang="en-US" sz="3000" b="1" dirty="0">
                <a:latin typeface="+mj-lt"/>
                <a:cs typeface="Calibri" panose="020F0502020204030204" pitchFamily="34" charset="0"/>
              </a:rPr>
              <a:t> </a:t>
            </a:r>
            <a:r>
              <a:rPr lang="en-US" sz="3000" dirty="0">
                <a:latin typeface="+mj-lt"/>
                <a:cs typeface="Calibri" panose="020F0502020204030204" pitchFamily="34" charset="0"/>
              </a:rPr>
              <a:t>Team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F6A939-9969-A943-BC5E-0F68DE1EAE77}"/>
              </a:ext>
            </a:extLst>
          </p:cNvPr>
          <p:cNvSpPr/>
          <p:nvPr/>
        </p:nvSpPr>
        <p:spPr>
          <a:xfrm>
            <a:off x="2943556" y="2056176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cs typeface="Calibri" panose="020F0502020204030204" pitchFamily="34" charset="0"/>
              </a:rPr>
              <a:t>         Jane Gifford (AARNet) – since 2015</a:t>
            </a:r>
          </a:p>
          <a:p>
            <a:endParaRPr lang="en-US" sz="2000" b="1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tx1"/>
                </a:solidFill>
                <a:cs typeface="Calibri" panose="020F0502020204030204" pitchFamily="34" charset="0"/>
              </a:rPr>
              <a:t>         Helga </a:t>
            </a:r>
            <a:r>
              <a:rPr lang="en-US" sz="2000" b="1" dirty="0" err="1">
                <a:solidFill>
                  <a:schemeClr val="tx1"/>
                </a:solidFill>
                <a:cs typeface="Calibri" panose="020F0502020204030204" pitchFamily="34" charset="0"/>
              </a:rPr>
              <a:t>Spitaler</a:t>
            </a:r>
            <a:r>
              <a:rPr lang="en-US" sz="2000" b="1" dirty="0">
                <a:solidFill>
                  <a:schemeClr val="tx1"/>
                </a:solidFill>
                <a:cs typeface="Calibri" panose="020F0502020204030204" pitchFamily="34" charset="0"/>
              </a:rPr>
              <a:t> (GEANT) – since 2015</a:t>
            </a:r>
          </a:p>
          <a:p>
            <a:endParaRPr lang="en-US" sz="2000" b="1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tx1"/>
                </a:solidFill>
                <a:cs typeface="Calibri" panose="020F0502020204030204" pitchFamily="34" charset="0"/>
              </a:rPr>
              <a:t>         Dimple </a:t>
            </a:r>
            <a:r>
              <a:rPr lang="en-US" sz="2000" b="1" dirty="0" err="1">
                <a:solidFill>
                  <a:schemeClr val="tx1"/>
                </a:solidFill>
                <a:cs typeface="Calibri" panose="020F0502020204030204" pitchFamily="34" charset="0"/>
              </a:rPr>
              <a:t>Sokatara</a:t>
            </a:r>
            <a:r>
              <a:rPr lang="en-US" sz="2000" b="1" dirty="0">
                <a:solidFill>
                  <a:schemeClr val="tx1"/>
                </a:solidFill>
                <a:cs typeface="Calibri" panose="020F0502020204030204" pitchFamily="34" charset="0"/>
              </a:rPr>
              <a:t> (GEANT) – since 2017</a:t>
            </a:r>
          </a:p>
          <a:p>
            <a:endParaRPr lang="en-US" sz="2000" b="1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tx1"/>
                </a:solidFill>
                <a:cs typeface="Calibri" panose="020F0502020204030204" pitchFamily="34" charset="0"/>
              </a:rPr>
              <a:t>         Audrey Gerber (IUCC) – since 2017</a:t>
            </a:r>
          </a:p>
          <a:p>
            <a:endParaRPr lang="en-US" sz="2000" b="1" dirty="0">
              <a:solidFill>
                <a:schemeClr val="tx1"/>
              </a:solidFill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tx1"/>
                </a:solidFill>
                <a:cs typeface="Calibri" panose="020F0502020204030204" pitchFamily="34" charset="0"/>
              </a:rPr>
              <a:t>         Arne </a:t>
            </a:r>
            <a:r>
              <a:rPr lang="en-US" sz="2000" b="1" dirty="0" err="1">
                <a:solidFill>
                  <a:schemeClr val="tx1"/>
                </a:solidFill>
                <a:cs typeface="Calibri" panose="020F0502020204030204" pitchFamily="34" charset="0"/>
              </a:rPr>
              <a:t>Vollertsen</a:t>
            </a:r>
            <a:r>
              <a:rPr lang="en-US" sz="2000" b="1" dirty="0">
                <a:solidFill>
                  <a:schemeClr val="tx1"/>
                </a:solidFill>
                <a:cs typeface="Calibri" panose="020F0502020204030204" pitchFamily="34" charset="0"/>
              </a:rPr>
              <a:t> (</a:t>
            </a:r>
            <a:r>
              <a:rPr lang="en-US" sz="2000" b="1" dirty="0" err="1">
                <a:solidFill>
                  <a:schemeClr val="tx1"/>
                </a:solidFill>
                <a:cs typeface="Calibri" panose="020F0502020204030204" pitchFamily="34" charset="0"/>
              </a:rPr>
              <a:t>NORDUnet</a:t>
            </a:r>
            <a:r>
              <a:rPr lang="en-US" sz="2000" b="1" dirty="0">
                <a:solidFill>
                  <a:schemeClr val="tx1"/>
                </a:solidFill>
                <a:cs typeface="Calibri" panose="020F0502020204030204" pitchFamily="34" charset="0"/>
              </a:rPr>
              <a:t>) – since 2015</a:t>
            </a:r>
          </a:p>
        </p:txBody>
      </p:sp>
    </p:spTree>
    <p:extLst>
      <p:ext uri="{BB962C8B-B14F-4D97-AF65-F5344CB8AC3E}">
        <p14:creationId xmlns:p14="http://schemas.microsoft.com/office/powerpoint/2010/main" val="1410759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2C7ED46-FAE2-E54B-83C4-11E02AA32C9D}"/>
              </a:ext>
            </a:extLst>
          </p:cNvPr>
          <p:cNvSpPr txBox="1"/>
          <p:nvPr/>
        </p:nvSpPr>
        <p:spPr>
          <a:xfrm>
            <a:off x="4161906" y="3042457"/>
            <a:ext cx="4084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5"/>
                </a:solidFill>
              </a:rPr>
              <a:t>WHAT’S NEXT?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197F26-2284-5B40-AB3C-AC7A27455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6625" y="299647"/>
            <a:ext cx="2485017" cy="40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97880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/>
        </p:nvSpPr>
        <p:spPr>
          <a:xfrm>
            <a:off x="741144" y="245236"/>
            <a:ext cx="4382100" cy="78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buClr>
                <a:schemeClr val="dk1"/>
              </a:buClr>
              <a:buSzPct val="36666"/>
            </a:pPr>
            <a:r>
              <a:rPr lang="en" sz="3000" dirty="0">
                <a:solidFill>
                  <a:schemeClr val="tx1"/>
                </a:solidFill>
                <a:latin typeface="+mj-lt"/>
                <a:ea typeface="Raleway" charset="0"/>
                <a:cs typeface="Raleway" charset="0"/>
                <a:sym typeface="Raleway"/>
              </a:rPr>
              <a:t>Objectives ?</a:t>
            </a:r>
          </a:p>
          <a:p>
            <a:endParaRPr sz="2400" dirty="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endParaRPr sz="1400" dirty="0"/>
          </a:p>
        </p:txBody>
      </p:sp>
      <p:sp>
        <p:nvSpPr>
          <p:cNvPr id="9" name="Shape 68"/>
          <p:cNvSpPr txBox="1"/>
          <p:nvPr/>
        </p:nvSpPr>
        <p:spPr>
          <a:xfrm>
            <a:off x="2121365" y="1410732"/>
            <a:ext cx="3816000" cy="234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/>
            <a:endParaRPr lang="en-US" sz="3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lvl="0"/>
            <a:endParaRPr lang="en-US" sz="3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lvl="0" algn="ctr"/>
            <a:r>
              <a:rPr lang="en-US" sz="3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Collaborate</a:t>
            </a:r>
            <a:endParaRPr lang="en-US" sz="18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lvl="0" algn="ctr"/>
            <a:r>
              <a:rPr lang="en-US" sz="1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Provide a digital platform as a way for Global PR Network to collaborate</a:t>
            </a:r>
          </a:p>
          <a:p>
            <a:pPr lvl="0"/>
            <a:endParaRPr lang="en-US" sz="18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lvl="0"/>
            <a:endParaRPr lang="en" sz="18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</p:txBody>
      </p:sp>
      <p:sp>
        <p:nvSpPr>
          <p:cNvPr id="12" name="Shape 68"/>
          <p:cNvSpPr txBox="1"/>
          <p:nvPr/>
        </p:nvSpPr>
        <p:spPr>
          <a:xfrm>
            <a:off x="6212599" y="1426230"/>
            <a:ext cx="3816000" cy="234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/>
            <a:endParaRPr lang="en-US" sz="3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lvl="0"/>
            <a:endParaRPr lang="en-US" sz="3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lvl="0" algn="ctr"/>
            <a:r>
              <a:rPr lang="en-US" sz="3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Raise Awareness</a:t>
            </a:r>
            <a:endParaRPr lang="en-US" sz="18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lvl="0" algn="ctr"/>
            <a:r>
              <a:rPr lang="en-US" sz="1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Raise awareness of NREN activities and impact regionally and globally</a:t>
            </a:r>
            <a:endParaRPr lang="en" sz="18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</p:txBody>
      </p:sp>
      <p:sp>
        <p:nvSpPr>
          <p:cNvPr id="16" name="Shape 68"/>
          <p:cNvSpPr txBox="1"/>
          <p:nvPr/>
        </p:nvSpPr>
        <p:spPr>
          <a:xfrm>
            <a:off x="6211147" y="4053374"/>
            <a:ext cx="3816000" cy="234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/>
            <a:endParaRPr lang="en-US" sz="3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lvl="0"/>
            <a:endParaRPr lang="en-US" sz="3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lvl="0" algn="ctr"/>
            <a:r>
              <a:rPr lang="en-US" sz="3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People</a:t>
            </a:r>
          </a:p>
          <a:p>
            <a:pPr lvl="0" algn="ctr"/>
            <a:r>
              <a:rPr lang="en-US" sz="1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Provide a glimpse of the human side and societal impact of R&amp;E networking</a:t>
            </a:r>
            <a:endParaRPr lang="en" sz="18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</p:txBody>
      </p:sp>
      <p:sp>
        <p:nvSpPr>
          <p:cNvPr id="10" name="Shape 68"/>
          <p:cNvSpPr txBox="1"/>
          <p:nvPr/>
        </p:nvSpPr>
        <p:spPr>
          <a:xfrm>
            <a:off x="2121365" y="4068872"/>
            <a:ext cx="3816000" cy="234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101597">
              <a:buClr>
                <a:srgbClr val="666666"/>
              </a:buClr>
              <a:buSzPct val="100000"/>
            </a:pPr>
            <a:endParaRPr lang="en-US" sz="3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marL="101597">
              <a:buClr>
                <a:srgbClr val="666666"/>
              </a:buClr>
              <a:buSzPct val="100000"/>
            </a:pPr>
            <a:endParaRPr lang="en-US" sz="32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marL="101597" algn="ctr">
              <a:buClr>
                <a:srgbClr val="666666"/>
              </a:buClr>
              <a:buSzPct val="100000"/>
            </a:pPr>
            <a:r>
              <a:rPr lang="en-US" sz="3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Resource</a:t>
            </a:r>
            <a:endParaRPr lang="en-US" sz="18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  <a:p>
            <a:pPr marL="101597" algn="ctr">
              <a:buClr>
                <a:srgbClr val="666666"/>
              </a:buClr>
              <a:buSzPct val="100000"/>
            </a:pPr>
            <a:r>
              <a:rPr lang="en" sz="1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Build a </a:t>
            </a:r>
            <a:r>
              <a:rPr lang="en-US" sz="1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shared </a:t>
            </a:r>
            <a:r>
              <a:rPr lang="en" sz="1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resource of use case</a:t>
            </a:r>
            <a:r>
              <a:rPr lang="en-US" sz="18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s for all NRENs to </a:t>
            </a:r>
            <a:r>
              <a:rPr lang="en-US" sz="1800" dirty="0" err="1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  <a:sym typeface="Raleway"/>
              </a:rPr>
              <a:t>utilise</a:t>
            </a:r>
            <a:endParaRPr lang="en" sz="18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  <a:sym typeface="Raleway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723928" y="1714167"/>
            <a:ext cx="806848" cy="654891"/>
            <a:chOff x="3778250" y="-811213"/>
            <a:chExt cx="679450" cy="565150"/>
          </a:xfrm>
          <a:solidFill>
            <a:schemeClr val="accent2"/>
          </a:solidFill>
        </p:grpSpPr>
        <p:sp>
          <p:nvSpPr>
            <p:cNvPr id="13" name="Freeform 65"/>
            <p:cNvSpPr>
              <a:spLocks noEditPoints="1"/>
            </p:cNvSpPr>
            <p:nvPr/>
          </p:nvSpPr>
          <p:spPr bwMode="auto">
            <a:xfrm>
              <a:off x="3943350" y="-585788"/>
              <a:ext cx="346075" cy="339725"/>
            </a:xfrm>
            <a:custGeom>
              <a:avLst/>
              <a:gdLst>
                <a:gd name="T0" fmla="*/ 58 w 115"/>
                <a:gd name="T1" fmla="*/ 0 h 112"/>
                <a:gd name="T2" fmla="*/ 0 w 115"/>
                <a:gd name="T3" fmla="*/ 53 h 112"/>
                <a:gd name="T4" fmla="*/ 0 w 115"/>
                <a:gd name="T5" fmla="*/ 112 h 112"/>
                <a:gd name="T6" fmla="*/ 115 w 115"/>
                <a:gd name="T7" fmla="*/ 112 h 112"/>
                <a:gd name="T8" fmla="*/ 115 w 115"/>
                <a:gd name="T9" fmla="*/ 53 h 112"/>
                <a:gd name="T10" fmla="*/ 58 w 115"/>
                <a:gd name="T11" fmla="*/ 0 h 112"/>
                <a:gd name="T12" fmla="*/ 107 w 115"/>
                <a:gd name="T13" fmla="*/ 103 h 112"/>
                <a:gd name="T14" fmla="*/ 8 w 115"/>
                <a:gd name="T15" fmla="*/ 103 h 112"/>
                <a:gd name="T16" fmla="*/ 8 w 115"/>
                <a:gd name="T17" fmla="*/ 54 h 112"/>
                <a:gd name="T18" fmla="*/ 58 w 115"/>
                <a:gd name="T19" fmla="*/ 8 h 112"/>
                <a:gd name="T20" fmla="*/ 107 w 115"/>
                <a:gd name="T21" fmla="*/ 54 h 112"/>
                <a:gd name="T22" fmla="*/ 107 w 115"/>
                <a:gd name="T23" fmla="*/ 10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12">
                  <a:moveTo>
                    <a:pt x="58" y="0"/>
                  </a:moveTo>
                  <a:cubicBezTo>
                    <a:pt x="28" y="0"/>
                    <a:pt x="2" y="24"/>
                    <a:pt x="0" y="53"/>
                  </a:cubicBezTo>
                  <a:cubicBezTo>
                    <a:pt x="0" y="54"/>
                    <a:pt x="0" y="112"/>
                    <a:pt x="0" y="112"/>
                  </a:cubicBezTo>
                  <a:cubicBezTo>
                    <a:pt x="115" y="112"/>
                    <a:pt x="115" y="112"/>
                    <a:pt x="115" y="112"/>
                  </a:cubicBezTo>
                  <a:cubicBezTo>
                    <a:pt x="115" y="112"/>
                    <a:pt x="115" y="54"/>
                    <a:pt x="115" y="53"/>
                  </a:cubicBezTo>
                  <a:cubicBezTo>
                    <a:pt x="113" y="24"/>
                    <a:pt x="87" y="0"/>
                    <a:pt x="58" y="0"/>
                  </a:cubicBezTo>
                  <a:moveTo>
                    <a:pt x="107" y="103"/>
                  </a:moveTo>
                  <a:cubicBezTo>
                    <a:pt x="8" y="103"/>
                    <a:pt x="8" y="103"/>
                    <a:pt x="8" y="103"/>
                  </a:cubicBezTo>
                  <a:cubicBezTo>
                    <a:pt x="8" y="87"/>
                    <a:pt x="8" y="56"/>
                    <a:pt x="8" y="54"/>
                  </a:cubicBezTo>
                  <a:cubicBezTo>
                    <a:pt x="10" y="29"/>
                    <a:pt x="32" y="8"/>
                    <a:pt x="58" y="8"/>
                  </a:cubicBezTo>
                  <a:cubicBezTo>
                    <a:pt x="83" y="8"/>
                    <a:pt x="105" y="29"/>
                    <a:pt x="107" y="54"/>
                  </a:cubicBezTo>
                  <a:cubicBezTo>
                    <a:pt x="107" y="56"/>
                    <a:pt x="107" y="87"/>
                    <a:pt x="107" y="10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>
                <a:solidFill>
                  <a:schemeClr val="tx2"/>
                </a:solidFill>
              </a:endParaRPr>
            </a:p>
          </p:txBody>
        </p:sp>
        <p:sp>
          <p:nvSpPr>
            <p:cNvPr id="14" name="Freeform 66"/>
            <p:cNvSpPr>
              <a:spLocks noEditPoints="1"/>
            </p:cNvSpPr>
            <p:nvPr/>
          </p:nvSpPr>
          <p:spPr bwMode="auto">
            <a:xfrm>
              <a:off x="4021138" y="-811213"/>
              <a:ext cx="190500" cy="192087"/>
            </a:xfrm>
            <a:custGeom>
              <a:avLst/>
              <a:gdLst>
                <a:gd name="T0" fmla="*/ 32 w 63"/>
                <a:gd name="T1" fmla="*/ 63 h 63"/>
                <a:gd name="T2" fmla="*/ 63 w 63"/>
                <a:gd name="T3" fmla="*/ 31 h 63"/>
                <a:gd name="T4" fmla="*/ 32 w 63"/>
                <a:gd name="T5" fmla="*/ 0 h 63"/>
                <a:gd name="T6" fmla="*/ 0 w 63"/>
                <a:gd name="T7" fmla="*/ 31 h 63"/>
                <a:gd name="T8" fmla="*/ 32 w 63"/>
                <a:gd name="T9" fmla="*/ 63 h 63"/>
                <a:gd name="T10" fmla="*/ 32 w 63"/>
                <a:gd name="T11" fmla="*/ 8 h 63"/>
                <a:gd name="T12" fmla="*/ 55 w 63"/>
                <a:gd name="T13" fmla="*/ 31 h 63"/>
                <a:gd name="T14" fmla="*/ 32 w 63"/>
                <a:gd name="T15" fmla="*/ 55 h 63"/>
                <a:gd name="T16" fmla="*/ 8 w 63"/>
                <a:gd name="T17" fmla="*/ 31 h 63"/>
                <a:gd name="T18" fmla="*/ 32 w 63"/>
                <a:gd name="T19" fmla="*/ 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32" y="63"/>
                  </a:moveTo>
                  <a:cubicBezTo>
                    <a:pt x="49" y="63"/>
                    <a:pt x="63" y="49"/>
                    <a:pt x="63" y="31"/>
                  </a:cubicBezTo>
                  <a:cubicBezTo>
                    <a:pt x="63" y="14"/>
                    <a:pt x="49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moveTo>
                    <a:pt x="32" y="8"/>
                  </a:moveTo>
                  <a:cubicBezTo>
                    <a:pt x="44" y="8"/>
                    <a:pt x="55" y="19"/>
                    <a:pt x="55" y="31"/>
                  </a:cubicBezTo>
                  <a:cubicBezTo>
                    <a:pt x="55" y="44"/>
                    <a:pt x="44" y="55"/>
                    <a:pt x="32" y="55"/>
                  </a:cubicBezTo>
                  <a:cubicBezTo>
                    <a:pt x="19" y="55"/>
                    <a:pt x="8" y="44"/>
                    <a:pt x="8" y="31"/>
                  </a:cubicBezTo>
                  <a:cubicBezTo>
                    <a:pt x="8" y="19"/>
                    <a:pt x="19" y="8"/>
                    <a:pt x="32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>
                <a:solidFill>
                  <a:schemeClr val="tx2"/>
                </a:solidFill>
              </a:endParaRPr>
            </a:p>
          </p:txBody>
        </p:sp>
        <p:sp>
          <p:nvSpPr>
            <p:cNvPr id="15" name="Freeform 67"/>
            <p:cNvSpPr>
              <a:spLocks noEditPoints="1"/>
            </p:cNvSpPr>
            <p:nvPr/>
          </p:nvSpPr>
          <p:spPr bwMode="auto">
            <a:xfrm>
              <a:off x="4232275" y="-592138"/>
              <a:ext cx="225425" cy="282575"/>
            </a:xfrm>
            <a:custGeom>
              <a:avLst/>
              <a:gdLst>
                <a:gd name="T0" fmla="*/ 75 w 75"/>
                <a:gd name="T1" fmla="*/ 44 h 93"/>
                <a:gd name="T2" fmla="*/ 29 w 75"/>
                <a:gd name="T3" fmla="*/ 0 h 93"/>
                <a:gd name="T4" fmla="*/ 0 w 75"/>
                <a:gd name="T5" fmla="*/ 9 h 93"/>
                <a:gd name="T6" fmla="*/ 25 w 75"/>
                <a:gd name="T7" fmla="*/ 57 h 93"/>
                <a:gd name="T8" fmla="*/ 25 w 75"/>
                <a:gd name="T9" fmla="*/ 93 h 93"/>
                <a:gd name="T10" fmla="*/ 75 w 75"/>
                <a:gd name="T11" fmla="*/ 93 h 93"/>
                <a:gd name="T12" fmla="*/ 75 w 75"/>
                <a:gd name="T13" fmla="*/ 44 h 93"/>
                <a:gd name="T14" fmla="*/ 67 w 75"/>
                <a:gd name="T15" fmla="*/ 85 h 93"/>
                <a:gd name="T16" fmla="*/ 34 w 75"/>
                <a:gd name="T17" fmla="*/ 85 h 93"/>
                <a:gd name="T18" fmla="*/ 34 w 75"/>
                <a:gd name="T19" fmla="*/ 57 h 93"/>
                <a:gd name="T20" fmla="*/ 34 w 75"/>
                <a:gd name="T21" fmla="*/ 57 h 93"/>
                <a:gd name="T22" fmla="*/ 14 w 75"/>
                <a:gd name="T23" fmla="*/ 11 h 93"/>
                <a:gd name="T24" fmla="*/ 29 w 75"/>
                <a:gd name="T25" fmla="*/ 8 h 93"/>
                <a:gd name="T26" fmla="*/ 67 w 75"/>
                <a:gd name="T27" fmla="*/ 44 h 93"/>
                <a:gd name="T28" fmla="*/ 67 w 75"/>
                <a:gd name="T29" fmla="*/ 8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93">
                  <a:moveTo>
                    <a:pt x="75" y="44"/>
                  </a:moveTo>
                  <a:cubicBezTo>
                    <a:pt x="74" y="20"/>
                    <a:pt x="53" y="0"/>
                    <a:pt x="29" y="0"/>
                  </a:cubicBezTo>
                  <a:cubicBezTo>
                    <a:pt x="18" y="0"/>
                    <a:pt x="8" y="3"/>
                    <a:pt x="0" y="9"/>
                  </a:cubicBezTo>
                  <a:cubicBezTo>
                    <a:pt x="15" y="20"/>
                    <a:pt x="25" y="38"/>
                    <a:pt x="25" y="57"/>
                  </a:cubicBezTo>
                  <a:cubicBezTo>
                    <a:pt x="25" y="57"/>
                    <a:pt x="25" y="77"/>
                    <a:pt x="25" y="93"/>
                  </a:cubicBezTo>
                  <a:cubicBezTo>
                    <a:pt x="75" y="93"/>
                    <a:pt x="75" y="93"/>
                    <a:pt x="75" y="93"/>
                  </a:cubicBezTo>
                  <a:cubicBezTo>
                    <a:pt x="75" y="93"/>
                    <a:pt x="75" y="44"/>
                    <a:pt x="75" y="44"/>
                  </a:cubicBezTo>
                  <a:moveTo>
                    <a:pt x="67" y="85"/>
                  </a:moveTo>
                  <a:cubicBezTo>
                    <a:pt x="34" y="85"/>
                    <a:pt x="34" y="85"/>
                    <a:pt x="34" y="85"/>
                  </a:cubicBezTo>
                  <a:cubicBezTo>
                    <a:pt x="34" y="63"/>
                    <a:pt x="34" y="57"/>
                    <a:pt x="34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41"/>
                    <a:pt x="25" y="23"/>
                    <a:pt x="14" y="11"/>
                  </a:cubicBezTo>
                  <a:cubicBezTo>
                    <a:pt x="19" y="9"/>
                    <a:pt x="24" y="8"/>
                    <a:pt x="29" y="8"/>
                  </a:cubicBezTo>
                  <a:cubicBezTo>
                    <a:pt x="49" y="8"/>
                    <a:pt x="66" y="25"/>
                    <a:pt x="67" y="44"/>
                  </a:cubicBezTo>
                  <a:cubicBezTo>
                    <a:pt x="67" y="47"/>
                    <a:pt x="67" y="70"/>
                    <a:pt x="67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>
                <a:solidFill>
                  <a:schemeClr val="tx2"/>
                </a:solidFill>
              </a:endParaRPr>
            </a:p>
          </p:txBody>
        </p:sp>
        <p:sp>
          <p:nvSpPr>
            <p:cNvPr id="17" name="Freeform 68"/>
            <p:cNvSpPr>
              <a:spLocks noEditPoints="1"/>
            </p:cNvSpPr>
            <p:nvPr/>
          </p:nvSpPr>
          <p:spPr bwMode="auto">
            <a:xfrm>
              <a:off x="4241800" y="-777875"/>
              <a:ext cx="152400" cy="155575"/>
            </a:xfrm>
            <a:custGeom>
              <a:avLst/>
              <a:gdLst>
                <a:gd name="T0" fmla="*/ 26 w 51"/>
                <a:gd name="T1" fmla="*/ 51 h 51"/>
                <a:gd name="T2" fmla="*/ 51 w 51"/>
                <a:gd name="T3" fmla="*/ 25 h 51"/>
                <a:gd name="T4" fmla="*/ 26 w 51"/>
                <a:gd name="T5" fmla="*/ 0 h 51"/>
                <a:gd name="T6" fmla="*/ 0 w 51"/>
                <a:gd name="T7" fmla="*/ 25 h 51"/>
                <a:gd name="T8" fmla="*/ 26 w 51"/>
                <a:gd name="T9" fmla="*/ 51 h 51"/>
                <a:gd name="T10" fmla="*/ 26 w 51"/>
                <a:gd name="T11" fmla="*/ 8 h 51"/>
                <a:gd name="T12" fmla="*/ 43 w 51"/>
                <a:gd name="T13" fmla="*/ 25 h 51"/>
                <a:gd name="T14" fmla="*/ 26 w 51"/>
                <a:gd name="T15" fmla="*/ 43 h 51"/>
                <a:gd name="T16" fmla="*/ 8 w 51"/>
                <a:gd name="T17" fmla="*/ 25 h 51"/>
                <a:gd name="T18" fmla="*/ 26 w 51"/>
                <a:gd name="T19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40" y="51"/>
                    <a:pt x="51" y="39"/>
                    <a:pt x="51" y="25"/>
                  </a:cubicBezTo>
                  <a:cubicBezTo>
                    <a:pt x="51" y="11"/>
                    <a:pt x="40" y="0"/>
                    <a:pt x="26" y="0"/>
                  </a:cubicBezTo>
                  <a:cubicBezTo>
                    <a:pt x="12" y="0"/>
                    <a:pt x="0" y="11"/>
                    <a:pt x="0" y="25"/>
                  </a:cubicBezTo>
                  <a:cubicBezTo>
                    <a:pt x="0" y="39"/>
                    <a:pt x="12" y="51"/>
                    <a:pt x="26" y="51"/>
                  </a:cubicBezTo>
                  <a:moveTo>
                    <a:pt x="26" y="8"/>
                  </a:moveTo>
                  <a:cubicBezTo>
                    <a:pt x="36" y="8"/>
                    <a:pt x="43" y="16"/>
                    <a:pt x="43" y="25"/>
                  </a:cubicBezTo>
                  <a:cubicBezTo>
                    <a:pt x="43" y="35"/>
                    <a:pt x="36" y="43"/>
                    <a:pt x="26" y="43"/>
                  </a:cubicBezTo>
                  <a:cubicBezTo>
                    <a:pt x="16" y="43"/>
                    <a:pt x="8" y="35"/>
                    <a:pt x="8" y="25"/>
                  </a:cubicBezTo>
                  <a:cubicBezTo>
                    <a:pt x="8" y="16"/>
                    <a:pt x="16" y="8"/>
                    <a:pt x="26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>
                <a:solidFill>
                  <a:schemeClr val="tx2"/>
                </a:solidFill>
              </a:endParaRPr>
            </a:p>
          </p:txBody>
        </p:sp>
        <p:sp>
          <p:nvSpPr>
            <p:cNvPr id="18" name="Freeform 69"/>
            <p:cNvSpPr>
              <a:spLocks noEditPoints="1"/>
            </p:cNvSpPr>
            <p:nvPr/>
          </p:nvSpPr>
          <p:spPr bwMode="auto">
            <a:xfrm>
              <a:off x="3841750" y="-777875"/>
              <a:ext cx="152400" cy="155575"/>
            </a:xfrm>
            <a:custGeom>
              <a:avLst/>
              <a:gdLst>
                <a:gd name="T0" fmla="*/ 25 w 51"/>
                <a:gd name="T1" fmla="*/ 51 h 51"/>
                <a:gd name="T2" fmla="*/ 51 w 51"/>
                <a:gd name="T3" fmla="*/ 25 h 51"/>
                <a:gd name="T4" fmla="*/ 25 w 51"/>
                <a:gd name="T5" fmla="*/ 0 h 51"/>
                <a:gd name="T6" fmla="*/ 0 w 51"/>
                <a:gd name="T7" fmla="*/ 25 h 51"/>
                <a:gd name="T8" fmla="*/ 25 w 51"/>
                <a:gd name="T9" fmla="*/ 51 h 51"/>
                <a:gd name="T10" fmla="*/ 25 w 51"/>
                <a:gd name="T11" fmla="*/ 8 h 51"/>
                <a:gd name="T12" fmla="*/ 43 w 51"/>
                <a:gd name="T13" fmla="*/ 25 h 51"/>
                <a:gd name="T14" fmla="*/ 25 w 51"/>
                <a:gd name="T15" fmla="*/ 43 h 51"/>
                <a:gd name="T16" fmla="*/ 8 w 51"/>
                <a:gd name="T17" fmla="*/ 25 h 51"/>
                <a:gd name="T18" fmla="*/ 25 w 51"/>
                <a:gd name="T19" fmla="*/ 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5" y="51"/>
                  </a:moveTo>
                  <a:cubicBezTo>
                    <a:pt x="39" y="51"/>
                    <a:pt x="51" y="39"/>
                    <a:pt x="51" y="25"/>
                  </a:cubicBezTo>
                  <a:cubicBezTo>
                    <a:pt x="51" y="11"/>
                    <a:pt x="39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1"/>
                    <a:pt x="25" y="51"/>
                  </a:cubicBezTo>
                  <a:moveTo>
                    <a:pt x="25" y="8"/>
                  </a:moveTo>
                  <a:cubicBezTo>
                    <a:pt x="35" y="8"/>
                    <a:pt x="43" y="16"/>
                    <a:pt x="43" y="25"/>
                  </a:cubicBezTo>
                  <a:cubicBezTo>
                    <a:pt x="43" y="35"/>
                    <a:pt x="35" y="43"/>
                    <a:pt x="25" y="43"/>
                  </a:cubicBezTo>
                  <a:cubicBezTo>
                    <a:pt x="15" y="43"/>
                    <a:pt x="8" y="35"/>
                    <a:pt x="8" y="25"/>
                  </a:cubicBezTo>
                  <a:cubicBezTo>
                    <a:pt x="8" y="16"/>
                    <a:pt x="15" y="8"/>
                    <a:pt x="25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>
                <a:solidFill>
                  <a:schemeClr val="tx2"/>
                </a:solidFill>
              </a:endParaRPr>
            </a:p>
          </p:txBody>
        </p:sp>
        <p:sp>
          <p:nvSpPr>
            <p:cNvPr id="19" name="Freeform 70"/>
            <p:cNvSpPr>
              <a:spLocks noEditPoints="1"/>
            </p:cNvSpPr>
            <p:nvPr/>
          </p:nvSpPr>
          <p:spPr bwMode="auto">
            <a:xfrm>
              <a:off x="3778250" y="-592138"/>
              <a:ext cx="222250" cy="282575"/>
            </a:xfrm>
            <a:custGeom>
              <a:avLst/>
              <a:gdLst>
                <a:gd name="T0" fmla="*/ 74 w 74"/>
                <a:gd name="T1" fmla="*/ 10 h 93"/>
                <a:gd name="T2" fmla="*/ 46 w 74"/>
                <a:gd name="T3" fmla="*/ 0 h 93"/>
                <a:gd name="T4" fmla="*/ 0 w 74"/>
                <a:gd name="T5" fmla="*/ 44 h 93"/>
                <a:gd name="T6" fmla="*/ 0 w 74"/>
                <a:gd name="T7" fmla="*/ 93 h 93"/>
                <a:gd name="T8" fmla="*/ 49 w 74"/>
                <a:gd name="T9" fmla="*/ 93 h 93"/>
                <a:gd name="T10" fmla="*/ 49 w 74"/>
                <a:gd name="T11" fmla="*/ 57 h 93"/>
                <a:gd name="T12" fmla="*/ 74 w 74"/>
                <a:gd name="T13" fmla="*/ 10 h 93"/>
                <a:gd name="T14" fmla="*/ 40 w 74"/>
                <a:gd name="T15" fmla="*/ 57 h 93"/>
                <a:gd name="T16" fmla="*/ 40 w 74"/>
                <a:gd name="T17" fmla="*/ 85 h 93"/>
                <a:gd name="T18" fmla="*/ 8 w 74"/>
                <a:gd name="T19" fmla="*/ 85 h 93"/>
                <a:gd name="T20" fmla="*/ 8 w 74"/>
                <a:gd name="T21" fmla="*/ 45 h 93"/>
                <a:gd name="T22" fmla="*/ 46 w 74"/>
                <a:gd name="T23" fmla="*/ 8 h 93"/>
                <a:gd name="T24" fmla="*/ 60 w 74"/>
                <a:gd name="T25" fmla="*/ 11 h 93"/>
                <a:gd name="T26" fmla="*/ 40 w 74"/>
                <a:gd name="T27" fmla="*/ 5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93">
                  <a:moveTo>
                    <a:pt x="74" y="10"/>
                  </a:moveTo>
                  <a:cubicBezTo>
                    <a:pt x="66" y="4"/>
                    <a:pt x="56" y="0"/>
                    <a:pt x="46" y="0"/>
                  </a:cubicBezTo>
                  <a:cubicBezTo>
                    <a:pt x="22" y="0"/>
                    <a:pt x="1" y="21"/>
                    <a:pt x="0" y="44"/>
                  </a:cubicBezTo>
                  <a:cubicBezTo>
                    <a:pt x="0" y="45"/>
                    <a:pt x="0" y="93"/>
                    <a:pt x="0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77"/>
                    <a:pt x="49" y="57"/>
                    <a:pt x="49" y="57"/>
                  </a:cubicBezTo>
                  <a:cubicBezTo>
                    <a:pt x="49" y="38"/>
                    <a:pt x="60" y="20"/>
                    <a:pt x="74" y="10"/>
                  </a:cubicBezTo>
                  <a:moveTo>
                    <a:pt x="40" y="57"/>
                  </a:moveTo>
                  <a:cubicBezTo>
                    <a:pt x="40" y="57"/>
                    <a:pt x="40" y="63"/>
                    <a:pt x="40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70"/>
                    <a:pt x="8" y="47"/>
                    <a:pt x="8" y="45"/>
                  </a:cubicBezTo>
                  <a:cubicBezTo>
                    <a:pt x="9" y="25"/>
                    <a:pt x="27" y="8"/>
                    <a:pt x="46" y="8"/>
                  </a:cubicBezTo>
                  <a:cubicBezTo>
                    <a:pt x="51" y="8"/>
                    <a:pt x="56" y="9"/>
                    <a:pt x="60" y="11"/>
                  </a:cubicBezTo>
                  <a:cubicBezTo>
                    <a:pt x="49" y="23"/>
                    <a:pt x="41" y="41"/>
                    <a:pt x="4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>
                <a:solidFill>
                  <a:schemeClr val="tx2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710770" y="4366357"/>
            <a:ext cx="757237" cy="703263"/>
            <a:chOff x="2596213" y="-1225200"/>
            <a:chExt cx="757237" cy="703263"/>
          </a:xfrm>
          <a:solidFill>
            <a:schemeClr val="accent2"/>
          </a:solidFill>
        </p:grpSpPr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3155013" y="-539400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3113738" y="-53463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3140725" y="-534637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3128025" y="-53463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3120088" y="-534637"/>
              <a:ext cx="7938" cy="0"/>
            </a:xfrm>
            <a:custGeom>
              <a:avLst/>
              <a:gdLst>
                <a:gd name="T0" fmla="*/ 3 w 5"/>
                <a:gd name="T1" fmla="*/ 0 w 5"/>
                <a:gd name="T2" fmla="*/ 5 w 5"/>
                <a:gd name="T3" fmla="*/ 3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3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26" name="Freeform 12"/>
            <p:cNvSpPr>
              <a:spLocks noEditPoints="1"/>
            </p:cNvSpPr>
            <p:nvPr/>
          </p:nvSpPr>
          <p:spPr bwMode="auto">
            <a:xfrm>
              <a:off x="3140725" y="-948975"/>
              <a:ext cx="212725" cy="150813"/>
            </a:xfrm>
            <a:custGeom>
              <a:avLst/>
              <a:gdLst>
                <a:gd name="T0" fmla="*/ 46 w 71"/>
                <a:gd name="T1" fmla="*/ 0 h 50"/>
                <a:gd name="T2" fmla="*/ 40 w 71"/>
                <a:gd name="T3" fmla="*/ 0 h 50"/>
                <a:gd name="T4" fmla="*/ 36 w 71"/>
                <a:gd name="T5" fmla="*/ 2 h 50"/>
                <a:gd name="T6" fmla="*/ 29 w 71"/>
                <a:gd name="T7" fmla="*/ 6 h 50"/>
                <a:gd name="T8" fmla="*/ 25 w 71"/>
                <a:gd name="T9" fmla="*/ 11 h 50"/>
                <a:gd name="T10" fmla="*/ 21 w 71"/>
                <a:gd name="T11" fmla="*/ 22 h 50"/>
                <a:gd name="T12" fmla="*/ 0 w 71"/>
                <a:gd name="T13" fmla="*/ 22 h 50"/>
                <a:gd name="T14" fmla="*/ 0 w 71"/>
                <a:gd name="T15" fmla="*/ 25 h 50"/>
                <a:gd name="T16" fmla="*/ 0 w 71"/>
                <a:gd name="T17" fmla="*/ 28 h 50"/>
                <a:gd name="T18" fmla="*/ 21 w 71"/>
                <a:gd name="T19" fmla="*/ 28 h 50"/>
                <a:gd name="T20" fmla="*/ 25 w 71"/>
                <a:gd name="T21" fmla="*/ 39 h 50"/>
                <a:gd name="T22" fmla="*/ 29 w 71"/>
                <a:gd name="T23" fmla="*/ 44 h 50"/>
                <a:gd name="T24" fmla="*/ 36 w 71"/>
                <a:gd name="T25" fmla="*/ 48 h 50"/>
                <a:gd name="T26" fmla="*/ 40 w 71"/>
                <a:gd name="T27" fmla="*/ 50 h 50"/>
                <a:gd name="T28" fmla="*/ 46 w 71"/>
                <a:gd name="T29" fmla="*/ 50 h 50"/>
                <a:gd name="T30" fmla="*/ 71 w 71"/>
                <a:gd name="T31" fmla="*/ 25 h 50"/>
                <a:gd name="T32" fmla="*/ 46 w 71"/>
                <a:gd name="T33" fmla="*/ 0 h 50"/>
                <a:gd name="T34" fmla="*/ 46 w 71"/>
                <a:gd name="T35" fmla="*/ 43 h 50"/>
                <a:gd name="T36" fmla="*/ 27 w 71"/>
                <a:gd name="T37" fmla="*/ 28 h 50"/>
                <a:gd name="T38" fmla="*/ 27 w 71"/>
                <a:gd name="T39" fmla="*/ 25 h 50"/>
                <a:gd name="T40" fmla="*/ 27 w 71"/>
                <a:gd name="T41" fmla="*/ 22 h 50"/>
                <a:gd name="T42" fmla="*/ 46 w 71"/>
                <a:gd name="T43" fmla="*/ 7 h 50"/>
                <a:gd name="T44" fmla="*/ 64 w 71"/>
                <a:gd name="T45" fmla="*/ 22 h 50"/>
                <a:gd name="T46" fmla="*/ 64 w 71"/>
                <a:gd name="T47" fmla="*/ 25 h 50"/>
                <a:gd name="T48" fmla="*/ 64 w 71"/>
                <a:gd name="T49" fmla="*/ 28 h 50"/>
                <a:gd name="T50" fmla="*/ 46 w 71"/>
                <a:gd name="T51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50">
                  <a:moveTo>
                    <a:pt x="46" y="0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9" y="0"/>
                    <a:pt x="37" y="1"/>
                    <a:pt x="36" y="2"/>
                  </a:cubicBezTo>
                  <a:cubicBezTo>
                    <a:pt x="33" y="3"/>
                    <a:pt x="31" y="4"/>
                    <a:pt x="29" y="6"/>
                  </a:cubicBezTo>
                  <a:cubicBezTo>
                    <a:pt x="28" y="7"/>
                    <a:pt x="26" y="9"/>
                    <a:pt x="25" y="11"/>
                  </a:cubicBezTo>
                  <a:cubicBezTo>
                    <a:pt x="23" y="14"/>
                    <a:pt x="21" y="18"/>
                    <a:pt x="2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2"/>
                    <a:pt x="23" y="36"/>
                    <a:pt x="25" y="39"/>
                  </a:cubicBezTo>
                  <a:cubicBezTo>
                    <a:pt x="26" y="41"/>
                    <a:pt x="28" y="43"/>
                    <a:pt x="29" y="44"/>
                  </a:cubicBezTo>
                  <a:cubicBezTo>
                    <a:pt x="31" y="46"/>
                    <a:pt x="33" y="47"/>
                    <a:pt x="36" y="48"/>
                  </a:cubicBezTo>
                  <a:cubicBezTo>
                    <a:pt x="37" y="49"/>
                    <a:pt x="39" y="49"/>
                    <a:pt x="40" y="50"/>
                  </a:cubicBezTo>
                  <a:cubicBezTo>
                    <a:pt x="42" y="50"/>
                    <a:pt x="44" y="50"/>
                    <a:pt x="46" y="50"/>
                  </a:cubicBezTo>
                  <a:cubicBezTo>
                    <a:pt x="59" y="50"/>
                    <a:pt x="71" y="39"/>
                    <a:pt x="71" y="25"/>
                  </a:cubicBezTo>
                  <a:cubicBezTo>
                    <a:pt x="71" y="11"/>
                    <a:pt x="59" y="0"/>
                    <a:pt x="46" y="0"/>
                  </a:cubicBezTo>
                  <a:moveTo>
                    <a:pt x="46" y="43"/>
                  </a:moveTo>
                  <a:cubicBezTo>
                    <a:pt x="36" y="43"/>
                    <a:pt x="29" y="37"/>
                    <a:pt x="27" y="28"/>
                  </a:cubicBezTo>
                  <a:cubicBezTo>
                    <a:pt x="27" y="27"/>
                    <a:pt x="27" y="26"/>
                    <a:pt x="27" y="25"/>
                  </a:cubicBezTo>
                  <a:cubicBezTo>
                    <a:pt x="27" y="24"/>
                    <a:pt x="27" y="23"/>
                    <a:pt x="27" y="22"/>
                  </a:cubicBezTo>
                  <a:cubicBezTo>
                    <a:pt x="29" y="13"/>
                    <a:pt x="36" y="7"/>
                    <a:pt x="46" y="7"/>
                  </a:cubicBezTo>
                  <a:cubicBezTo>
                    <a:pt x="55" y="7"/>
                    <a:pt x="62" y="13"/>
                    <a:pt x="64" y="22"/>
                  </a:cubicBezTo>
                  <a:cubicBezTo>
                    <a:pt x="64" y="23"/>
                    <a:pt x="64" y="24"/>
                    <a:pt x="64" y="25"/>
                  </a:cubicBezTo>
                  <a:cubicBezTo>
                    <a:pt x="64" y="26"/>
                    <a:pt x="64" y="27"/>
                    <a:pt x="64" y="28"/>
                  </a:cubicBezTo>
                  <a:cubicBezTo>
                    <a:pt x="62" y="37"/>
                    <a:pt x="55" y="43"/>
                    <a:pt x="46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27" name="Freeform 13"/>
            <p:cNvSpPr>
              <a:spLocks noEditPoints="1"/>
            </p:cNvSpPr>
            <p:nvPr/>
          </p:nvSpPr>
          <p:spPr bwMode="auto">
            <a:xfrm>
              <a:off x="3140725" y="-948975"/>
              <a:ext cx="212725" cy="150813"/>
            </a:xfrm>
            <a:custGeom>
              <a:avLst/>
              <a:gdLst>
                <a:gd name="T0" fmla="*/ 46 w 71"/>
                <a:gd name="T1" fmla="*/ 0 h 50"/>
                <a:gd name="T2" fmla="*/ 40 w 71"/>
                <a:gd name="T3" fmla="*/ 0 h 50"/>
                <a:gd name="T4" fmla="*/ 36 w 71"/>
                <a:gd name="T5" fmla="*/ 2 h 50"/>
                <a:gd name="T6" fmla="*/ 29 w 71"/>
                <a:gd name="T7" fmla="*/ 6 h 50"/>
                <a:gd name="T8" fmla="*/ 25 w 71"/>
                <a:gd name="T9" fmla="*/ 11 h 50"/>
                <a:gd name="T10" fmla="*/ 21 w 71"/>
                <a:gd name="T11" fmla="*/ 22 h 50"/>
                <a:gd name="T12" fmla="*/ 0 w 71"/>
                <a:gd name="T13" fmla="*/ 22 h 50"/>
                <a:gd name="T14" fmla="*/ 0 w 71"/>
                <a:gd name="T15" fmla="*/ 25 h 50"/>
                <a:gd name="T16" fmla="*/ 0 w 71"/>
                <a:gd name="T17" fmla="*/ 28 h 50"/>
                <a:gd name="T18" fmla="*/ 21 w 71"/>
                <a:gd name="T19" fmla="*/ 28 h 50"/>
                <a:gd name="T20" fmla="*/ 25 w 71"/>
                <a:gd name="T21" fmla="*/ 39 h 50"/>
                <a:gd name="T22" fmla="*/ 29 w 71"/>
                <a:gd name="T23" fmla="*/ 44 h 50"/>
                <a:gd name="T24" fmla="*/ 36 w 71"/>
                <a:gd name="T25" fmla="*/ 48 h 50"/>
                <a:gd name="T26" fmla="*/ 40 w 71"/>
                <a:gd name="T27" fmla="*/ 50 h 50"/>
                <a:gd name="T28" fmla="*/ 46 w 71"/>
                <a:gd name="T29" fmla="*/ 50 h 50"/>
                <a:gd name="T30" fmla="*/ 71 w 71"/>
                <a:gd name="T31" fmla="*/ 25 h 50"/>
                <a:gd name="T32" fmla="*/ 46 w 71"/>
                <a:gd name="T33" fmla="*/ 0 h 50"/>
                <a:gd name="T34" fmla="*/ 46 w 71"/>
                <a:gd name="T35" fmla="*/ 43 h 50"/>
                <a:gd name="T36" fmla="*/ 27 w 71"/>
                <a:gd name="T37" fmla="*/ 28 h 50"/>
                <a:gd name="T38" fmla="*/ 27 w 71"/>
                <a:gd name="T39" fmla="*/ 25 h 50"/>
                <a:gd name="T40" fmla="*/ 27 w 71"/>
                <a:gd name="T41" fmla="*/ 22 h 50"/>
                <a:gd name="T42" fmla="*/ 46 w 71"/>
                <a:gd name="T43" fmla="*/ 7 h 50"/>
                <a:gd name="T44" fmla="*/ 64 w 71"/>
                <a:gd name="T45" fmla="*/ 22 h 50"/>
                <a:gd name="T46" fmla="*/ 64 w 71"/>
                <a:gd name="T47" fmla="*/ 25 h 50"/>
                <a:gd name="T48" fmla="*/ 64 w 71"/>
                <a:gd name="T49" fmla="*/ 28 h 50"/>
                <a:gd name="T50" fmla="*/ 46 w 71"/>
                <a:gd name="T51" fmla="*/ 4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50">
                  <a:moveTo>
                    <a:pt x="46" y="0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9" y="0"/>
                    <a:pt x="37" y="1"/>
                    <a:pt x="36" y="2"/>
                  </a:cubicBezTo>
                  <a:cubicBezTo>
                    <a:pt x="33" y="3"/>
                    <a:pt x="31" y="4"/>
                    <a:pt x="29" y="6"/>
                  </a:cubicBezTo>
                  <a:cubicBezTo>
                    <a:pt x="28" y="7"/>
                    <a:pt x="26" y="9"/>
                    <a:pt x="25" y="11"/>
                  </a:cubicBezTo>
                  <a:cubicBezTo>
                    <a:pt x="23" y="14"/>
                    <a:pt x="21" y="18"/>
                    <a:pt x="21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2"/>
                    <a:pt x="23" y="36"/>
                    <a:pt x="25" y="39"/>
                  </a:cubicBezTo>
                  <a:cubicBezTo>
                    <a:pt x="26" y="41"/>
                    <a:pt x="28" y="43"/>
                    <a:pt x="29" y="44"/>
                  </a:cubicBezTo>
                  <a:cubicBezTo>
                    <a:pt x="31" y="46"/>
                    <a:pt x="33" y="47"/>
                    <a:pt x="36" y="48"/>
                  </a:cubicBezTo>
                  <a:cubicBezTo>
                    <a:pt x="37" y="49"/>
                    <a:pt x="39" y="49"/>
                    <a:pt x="40" y="50"/>
                  </a:cubicBezTo>
                  <a:cubicBezTo>
                    <a:pt x="42" y="50"/>
                    <a:pt x="44" y="50"/>
                    <a:pt x="46" y="50"/>
                  </a:cubicBezTo>
                  <a:cubicBezTo>
                    <a:pt x="59" y="50"/>
                    <a:pt x="71" y="39"/>
                    <a:pt x="71" y="25"/>
                  </a:cubicBezTo>
                  <a:cubicBezTo>
                    <a:pt x="71" y="11"/>
                    <a:pt x="59" y="0"/>
                    <a:pt x="46" y="0"/>
                  </a:cubicBezTo>
                  <a:moveTo>
                    <a:pt x="46" y="43"/>
                  </a:moveTo>
                  <a:cubicBezTo>
                    <a:pt x="36" y="43"/>
                    <a:pt x="29" y="37"/>
                    <a:pt x="27" y="28"/>
                  </a:cubicBezTo>
                  <a:cubicBezTo>
                    <a:pt x="27" y="27"/>
                    <a:pt x="27" y="26"/>
                    <a:pt x="27" y="25"/>
                  </a:cubicBezTo>
                  <a:cubicBezTo>
                    <a:pt x="27" y="24"/>
                    <a:pt x="27" y="23"/>
                    <a:pt x="27" y="22"/>
                  </a:cubicBezTo>
                  <a:cubicBezTo>
                    <a:pt x="29" y="13"/>
                    <a:pt x="36" y="7"/>
                    <a:pt x="46" y="7"/>
                  </a:cubicBezTo>
                  <a:cubicBezTo>
                    <a:pt x="55" y="7"/>
                    <a:pt x="62" y="13"/>
                    <a:pt x="64" y="22"/>
                  </a:cubicBezTo>
                  <a:cubicBezTo>
                    <a:pt x="64" y="23"/>
                    <a:pt x="64" y="24"/>
                    <a:pt x="64" y="25"/>
                  </a:cubicBezTo>
                  <a:cubicBezTo>
                    <a:pt x="64" y="26"/>
                    <a:pt x="64" y="27"/>
                    <a:pt x="64" y="28"/>
                  </a:cubicBezTo>
                  <a:cubicBezTo>
                    <a:pt x="62" y="37"/>
                    <a:pt x="55" y="43"/>
                    <a:pt x="46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28" name="Freeform 14"/>
            <p:cNvSpPr>
              <a:spLocks noEditPoints="1"/>
            </p:cNvSpPr>
            <p:nvPr/>
          </p:nvSpPr>
          <p:spPr bwMode="auto">
            <a:xfrm>
              <a:off x="3050238" y="-1225200"/>
              <a:ext cx="161925" cy="209550"/>
            </a:xfrm>
            <a:custGeom>
              <a:avLst/>
              <a:gdLst>
                <a:gd name="T0" fmla="*/ 3 w 54"/>
                <a:gd name="T1" fmla="*/ 16 h 69"/>
                <a:gd name="T2" fmla="*/ 1 w 54"/>
                <a:gd name="T3" fmla="*/ 21 h 69"/>
                <a:gd name="T4" fmla="*/ 0 w 54"/>
                <a:gd name="T5" fmla="*/ 25 h 69"/>
                <a:gd name="T6" fmla="*/ 0 w 54"/>
                <a:gd name="T7" fmla="*/ 33 h 69"/>
                <a:gd name="T8" fmla="*/ 2 w 54"/>
                <a:gd name="T9" fmla="*/ 40 h 69"/>
                <a:gd name="T10" fmla="*/ 10 w 54"/>
                <a:gd name="T11" fmla="*/ 48 h 69"/>
                <a:gd name="T12" fmla="*/ 0 w 54"/>
                <a:gd name="T13" fmla="*/ 66 h 69"/>
                <a:gd name="T14" fmla="*/ 2 w 54"/>
                <a:gd name="T15" fmla="*/ 68 h 69"/>
                <a:gd name="T16" fmla="*/ 5 w 54"/>
                <a:gd name="T17" fmla="*/ 69 h 69"/>
                <a:gd name="T18" fmla="*/ 16 w 54"/>
                <a:gd name="T19" fmla="*/ 51 h 69"/>
                <a:gd name="T20" fmla="*/ 27 w 54"/>
                <a:gd name="T21" fmla="*/ 53 h 69"/>
                <a:gd name="T22" fmla="*/ 34 w 54"/>
                <a:gd name="T23" fmla="*/ 52 h 69"/>
                <a:gd name="T24" fmla="*/ 40 w 54"/>
                <a:gd name="T25" fmla="*/ 48 h 69"/>
                <a:gd name="T26" fmla="*/ 44 w 54"/>
                <a:gd name="T27" fmla="*/ 45 h 69"/>
                <a:gd name="T28" fmla="*/ 47 w 54"/>
                <a:gd name="T29" fmla="*/ 41 h 69"/>
                <a:gd name="T30" fmla="*/ 38 w 54"/>
                <a:gd name="T31" fmla="*/ 7 h 69"/>
                <a:gd name="T32" fmla="*/ 3 w 54"/>
                <a:gd name="T33" fmla="*/ 16 h 69"/>
                <a:gd name="T34" fmla="*/ 41 w 54"/>
                <a:gd name="T35" fmla="*/ 38 h 69"/>
                <a:gd name="T36" fmla="*/ 19 w 54"/>
                <a:gd name="T37" fmla="*/ 46 h 69"/>
                <a:gd name="T38" fmla="*/ 16 w 54"/>
                <a:gd name="T39" fmla="*/ 44 h 69"/>
                <a:gd name="T40" fmla="*/ 13 w 54"/>
                <a:gd name="T41" fmla="*/ 43 h 69"/>
                <a:gd name="T42" fmla="*/ 9 w 54"/>
                <a:gd name="T43" fmla="*/ 19 h 69"/>
                <a:gd name="T44" fmla="*/ 31 w 54"/>
                <a:gd name="T45" fmla="*/ 11 h 69"/>
                <a:gd name="T46" fmla="*/ 34 w 54"/>
                <a:gd name="T47" fmla="*/ 13 h 69"/>
                <a:gd name="T48" fmla="*/ 37 w 54"/>
                <a:gd name="T49" fmla="*/ 15 h 69"/>
                <a:gd name="T50" fmla="*/ 41 w 54"/>
                <a:gd name="T51" fmla="*/ 3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69">
                  <a:moveTo>
                    <a:pt x="3" y="16"/>
                  </a:moveTo>
                  <a:cubicBezTo>
                    <a:pt x="2" y="18"/>
                    <a:pt x="2" y="19"/>
                    <a:pt x="1" y="21"/>
                  </a:cubicBezTo>
                  <a:cubicBezTo>
                    <a:pt x="0" y="22"/>
                    <a:pt x="0" y="24"/>
                    <a:pt x="0" y="25"/>
                  </a:cubicBezTo>
                  <a:cubicBezTo>
                    <a:pt x="0" y="28"/>
                    <a:pt x="0" y="30"/>
                    <a:pt x="0" y="33"/>
                  </a:cubicBezTo>
                  <a:cubicBezTo>
                    <a:pt x="1" y="35"/>
                    <a:pt x="1" y="38"/>
                    <a:pt x="2" y="40"/>
                  </a:cubicBezTo>
                  <a:cubicBezTo>
                    <a:pt x="4" y="43"/>
                    <a:pt x="6" y="46"/>
                    <a:pt x="10" y="4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2" y="67"/>
                    <a:pt x="2" y="68"/>
                  </a:cubicBezTo>
                  <a:cubicBezTo>
                    <a:pt x="3" y="68"/>
                    <a:pt x="4" y="69"/>
                    <a:pt x="5" y="69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9" y="53"/>
                    <a:pt x="23" y="53"/>
                    <a:pt x="27" y="53"/>
                  </a:cubicBezTo>
                  <a:cubicBezTo>
                    <a:pt x="29" y="53"/>
                    <a:pt x="32" y="53"/>
                    <a:pt x="34" y="52"/>
                  </a:cubicBezTo>
                  <a:cubicBezTo>
                    <a:pt x="36" y="51"/>
                    <a:pt x="38" y="50"/>
                    <a:pt x="40" y="48"/>
                  </a:cubicBezTo>
                  <a:cubicBezTo>
                    <a:pt x="42" y="47"/>
                    <a:pt x="42" y="46"/>
                    <a:pt x="44" y="45"/>
                  </a:cubicBezTo>
                  <a:cubicBezTo>
                    <a:pt x="45" y="44"/>
                    <a:pt x="46" y="43"/>
                    <a:pt x="47" y="41"/>
                  </a:cubicBezTo>
                  <a:cubicBezTo>
                    <a:pt x="54" y="29"/>
                    <a:pt x="50" y="14"/>
                    <a:pt x="38" y="7"/>
                  </a:cubicBezTo>
                  <a:cubicBezTo>
                    <a:pt x="26" y="0"/>
                    <a:pt x="10" y="4"/>
                    <a:pt x="3" y="16"/>
                  </a:cubicBezTo>
                  <a:moveTo>
                    <a:pt x="41" y="38"/>
                  </a:moveTo>
                  <a:cubicBezTo>
                    <a:pt x="36" y="46"/>
                    <a:pt x="27" y="49"/>
                    <a:pt x="19" y="46"/>
                  </a:cubicBezTo>
                  <a:cubicBezTo>
                    <a:pt x="18" y="46"/>
                    <a:pt x="17" y="45"/>
                    <a:pt x="16" y="44"/>
                  </a:cubicBezTo>
                  <a:cubicBezTo>
                    <a:pt x="15" y="44"/>
                    <a:pt x="14" y="43"/>
                    <a:pt x="13" y="43"/>
                  </a:cubicBezTo>
                  <a:cubicBezTo>
                    <a:pt x="6" y="37"/>
                    <a:pt x="4" y="27"/>
                    <a:pt x="9" y="19"/>
                  </a:cubicBezTo>
                  <a:cubicBezTo>
                    <a:pt x="14" y="12"/>
                    <a:pt x="23" y="8"/>
                    <a:pt x="31" y="11"/>
                  </a:cubicBezTo>
                  <a:cubicBezTo>
                    <a:pt x="32" y="12"/>
                    <a:pt x="33" y="12"/>
                    <a:pt x="34" y="13"/>
                  </a:cubicBezTo>
                  <a:cubicBezTo>
                    <a:pt x="35" y="13"/>
                    <a:pt x="36" y="14"/>
                    <a:pt x="37" y="15"/>
                  </a:cubicBezTo>
                  <a:cubicBezTo>
                    <a:pt x="44" y="20"/>
                    <a:pt x="46" y="30"/>
                    <a:pt x="41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29" name="Freeform 15"/>
            <p:cNvSpPr>
              <a:spLocks noEditPoints="1"/>
            </p:cNvSpPr>
            <p:nvPr/>
          </p:nvSpPr>
          <p:spPr bwMode="auto">
            <a:xfrm>
              <a:off x="3050238" y="-1225200"/>
              <a:ext cx="161925" cy="209550"/>
            </a:xfrm>
            <a:custGeom>
              <a:avLst/>
              <a:gdLst>
                <a:gd name="T0" fmla="*/ 3 w 54"/>
                <a:gd name="T1" fmla="*/ 16 h 69"/>
                <a:gd name="T2" fmla="*/ 1 w 54"/>
                <a:gd name="T3" fmla="*/ 21 h 69"/>
                <a:gd name="T4" fmla="*/ 0 w 54"/>
                <a:gd name="T5" fmla="*/ 25 h 69"/>
                <a:gd name="T6" fmla="*/ 0 w 54"/>
                <a:gd name="T7" fmla="*/ 33 h 69"/>
                <a:gd name="T8" fmla="*/ 2 w 54"/>
                <a:gd name="T9" fmla="*/ 40 h 69"/>
                <a:gd name="T10" fmla="*/ 10 w 54"/>
                <a:gd name="T11" fmla="*/ 48 h 69"/>
                <a:gd name="T12" fmla="*/ 0 w 54"/>
                <a:gd name="T13" fmla="*/ 66 h 69"/>
                <a:gd name="T14" fmla="*/ 2 w 54"/>
                <a:gd name="T15" fmla="*/ 68 h 69"/>
                <a:gd name="T16" fmla="*/ 5 w 54"/>
                <a:gd name="T17" fmla="*/ 69 h 69"/>
                <a:gd name="T18" fmla="*/ 16 w 54"/>
                <a:gd name="T19" fmla="*/ 51 h 69"/>
                <a:gd name="T20" fmla="*/ 27 w 54"/>
                <a:gd name="T21" fmla="*/ 53 h 69"/>
                <a:gd name="T22" fmla="*/ 34 w 54"/>
                <a:gd name="T23" fmla="*/ 52 h 69"/>
                <a:gd name="T24" fmla="*/ 40 w 54"/>
                <a:gd name="T25" fmla="*/ 48 h 69"/>
                <a:gd name="T26" fmla="*/ 44 w 54"/>
                <a:gd name="T27" fmla="*/ 45 h 69"/>
                <a:gd name="T28" fmla="*/ 47 w 54"/>
                <a:gd name="T29" fmla="*/ 41 h 69"/>
                <a:gd name="T30" fmla="*/ 38 w 54"/>
                <a:gd name="T31" fmla="*/ 7 h 69"/>
                <a:gd name="T32" fmla="*/ 3 w 54"/>
                <a:gd name="T33" fmla="*/ 16 h 69"/>
                <a:gd name="T34" fmla="*/ 41 w 54"/>
                <a:gd name="T35" fmla="*/ 38 h 69"/>
                <a:gd name="T36" fmla="*/ 19 w 54"/>
                <a:gd name="T37" fmla="*/ 46 h 69"/>
                <a:gd name="T38" fmla="*/ 16 w 54"/>
                <a:gd name="T39" fmla="*/ 44 h 69"/>
                <a:gd name="T40" fmla="*/ 13 w 54"/>
                <a:gd name="T41" fmla="*/ 43 h 69"/>
                <a:gd name="T42" fmla="*/ 9 w 54"/>
                <a:gd name="T43" fmla="*/ 19 h 69"/>
                <a:gd name="T44" fmla="*/ 31 w 54"/>
                <a:gd name="T45" fmla="*/ 11 h 69"/>
                <a:gd name="T46" fmla="*/ 34 w 54"/>
                <a:gd name="T47" fmla="*/ 13 h 69"/>
                <a:gd name="T48" fmla="*/ 37 w 54"/>
                <a:gd name="T49" fmla="*/ 15 h 69"/>
                <a:gd name="T50" fmla="*/ 41 w 54"/>
                <a:gd name="T51" fmla="*/ 3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69">
                  <a:moveTo>
                    <a:pt x="3" y="16"/>
                  </a:moveTo>
                  <a:cubicBezTo>
                    <a:pt x="2" y="18"/>
                    <a:pt x="2" y="19"/>
                    <a:pt x="1" y="21"/>
                  </a:cubicBezTo>
                  <a:cubicBezTo>
                    <a:pt x="0" y="22"/>
                    <a:pt x="0" y="24"/>
                    <a:pt x="0" y="25"/>
                  </a:cubicBezTo>
                  <a:cubicBezTo>
                    <a:pt x="0" y="28"/>
                    <a:pt x="0" y="30"/>
                    <a:pt x="0" y="33"/>
                  </a:cubicBezTo>
                  <a:cubicBezTo>
                    <a:pt x="1" y="35"/>
                    <a:pt x="1" y="38"/>
                    <a:pt x="2" y="40"/>
                  </a:cubicBezTo>
                  <a:cubicBezTo>
                    <a:pt x="4" y="43"/>
                    <a:pt x="6" y="46"/>
                    <a:pt x="10" y="4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2" y="67"/>
                    <a:pt x="2" y="68"/>
                  </a:cubicBezTo>
                  <a:cubicBezTo>
                    <a:pt x="3" y="68"/>
                    <a:pt x="4" y="69"/>
                    <a:pt x="5" y="69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9" y="53"/>
                    <a:pt x="23" y="53"/>
                    <a:pt x="27" y="53"/>
                  </a:cubicBezTo>
                  <a:cubicBezTo>
                    <a:pt x="29" y="53"/>
                    <a:pt x="32" y="53"/>
                    <a:pt x="34" y="52"/>
                  </a:cubicBezTo>
                  <a:cubicBezTo>
                    <a:pt x="36" y="51"/>
                    <a:pt x="38" y="50"/>
                    <a:pt x="40" y="48"/>
                  </a:cubicBezTo>
                  <a:cubicBezTo>
                    <a:pt x="42" y="47"/>
                    <a:pt x="42" y="46"/>
                    <a:pt x="44" y="45"/>
                  </a:cubicBezTo>
                  <a:cubicBezTo>
                    <a:pt x="45" y="44"/>
                    <a:pt x="46" y="43"/>
                    <a:pt x="47" y="41"/>
                  </a:cubicBezTo>
                  <a:cubicBezTo>
                    <a:pt x="54" y="29"/>
                    <a:pt x="50" y="14"/>
                    <a:pt x="38" y="7"/>
                  </a:cubicBezTo>
                  <a:cubicBezTo>
                    <a:pt x="26" y="0"/>
                    <a:pt x="10" y="4"/>
                    <a:pt x="3" y="16"/>
                  </a:cubicBezTo>
                  <a:moveTo>
                    <a:pt x="41" y="38"/>
                  </a:moveTo>
                  <a:cubicBezTo>
                    <a:pt x="36" y="46"/>
                    <a:pt x="27" y="49"/>
                    <a:pt x="19" y="46"/>
                  </a:cubicBezTo>
                  <a:cubicBezTo>
                    <a:pt x="18" y="46"/>
                    <a:pt x="17" y="45"/>
                    <a:pt x="16" y="44"/>
                  </a:cubicBezTo>
                  <a:cubicBezTo>
                    <a:pt x="15" y="44"/>
                    <a:pt x="14" y="43"/>
                    <a:pt x="13" y="43"/>
                  </a:cubicBezTo>
                  <a:cubicBezTo>
                    <a:pt x="6" y="37"/>
                    <a:pt x="4" y="27"/>
                    <a:pt x="9" y="19"/>
                  </a:cubicBezTo>
                  <a:cubicBezTo>
                    <a:pt x="14" y="12"/>
                    <a:pt x="23" y="8"/>
                    <a:pt x="31" y="11"/>
                  </a:cubicBezTo>
                  <a:cubicBezTo>
                    <a:pt x="32" y="12"/>
                    <a:pt x="33" y="12"/>
                    <a:pt x="34" y="13"/>
                  </a:cubicBezTo>
                  <a:cubicBezTo>
                    <a:pt x="35" y="13"/>
                    <a:pt x="36" y="14"/>
                    <a:pt x="37" y="15"/>
                  </a:cubicBezTo>
                  <a:cubicBezTo>
                    <a:pt x="44" y="20"/>
                    <a:pt x="46" y="30"/>
                    <a:pt x="41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30" name="Freeform 16"/>
            <p:cNvSpPr>
              <a:spLocks noEditPoints="1"/>
            </p:cNvSpPr>
            <p:nvPr/>
          </p:nvSpPr>
          <p:spPr bwMode="auto">
            <a:xfrm>
              <a:off x="2737500" y="-1225200"/>
              <a:ext cx="160338" cy="209550"/>
            </a:xfrm>
            <a:custGeom>
              <a:avLst/>
              <a:gdLst>
                <a:gd name="T0" fmla="*/ 6 w 53"/>
                <a:gd name="T1" fmla="*/ 41 h 69"/>
                <a:gd name="T2" fmla="*/ 9 w 53"/>
                <a:gd name="T3" fmla="*/ 45 h 69"/>
                <a:gd name="T4" fmla="*/ 13 w 53"/>
                <a:gd name="T5" fmla="*/ 49 h 69"/>
                <a:gd name="T6" fmla="*/ 19 w 53"/>
                <a:gd name="T7" fmla="*/ 52 h 69"/>
                <a:gd name="T8" fmla="*/ 26 w 53"/>
                <a:gd name="T9" fmla="*/ 54 h 69"/>
                <a:gd name="T10" fmla="*/ 38 w 53"/>
                <a:gd name="T11" fmla="*/ 52 h 69"/>
                <a:gd name="T12" fmla="*/ 48 w 53"/>
                <a:gd name="T13" fmla="*/ 69 h 69"/>
                <a:gd name="T14" fmla="*/ 51 w 53"/>
                <a:gd name="T15" fmla="*/ 68 h 69"/>
                <a:gd name="T16" fmla="*/ 53 w 53"/>
                <a:gd name="T17" fmla="*/ 66 h 69"/>
                <a:gd name="T18" fmla="*/ 43 w 53"/>
                <a:gd name="T19" fmla="*/ 49 h 69"/>
                <a:gd name="T20" fmla="*/ 51 w 53"/>
                <a:gd name="T21" fmla="*/ 40 h 69"/>
                <a:gd name="T22" fmla="*/ 53 w 53"/>
                <a:gd name="T23" fmla="*/ 33 h 69"/>
                <a:gd name="T24" fmla="*/ 53 w 53"/>
                <a:gd name="T25" fmla="*/ 26 h 69"/>
                <a:gd name="T26" fmla="*/ 52 w 53"/>
                <a:gd name="T27" fmla="*/ 21 h 69"/>
                <a:gd name="T28" fmla="*/ 50 w 53"/>
                <a:gd name="T29" fmla="*/ 16 h 69"/>
                <a:gd name="T30" fmla="*/ 16 w 53"/>
                <a:gd name="T31" fmla="*/ 7 h 69"/>
                <a:gd name="T32" fmla="*/ 6 w 53"/>
                <a:gd name="T33" fmla="*/ 41 h 69"/>
                <a:gd name="T34" fmla="*/ 44 w 53"/>
                <a:gd name="T35" fmla="*/ 19 h 69"/>
                <a:gd name="T36" fmla="*/ 40 w 53"/>
                <a:gd name="T37" fmla="*/ 43 h 69"/>
                <a:gd name="T38" fmla="*/ 37 w 53"/>
                <a:gd name="T39" fmla="*/ 44 h 69"/>
                <a:gd name="T40" fmla="*/ 34 w 53"/>
                <a:gd name="T41" fmla="*/ 46 h 69"/>
                <a:gd name="T42" fmla="*/ 12 w 53"/>
                <a:gd name="T43" fmla="*/ 38 h 69"/>
                <a:gd name="T44" fmla="*/ 16 w 53"/>
                <a:gd name="T45" fmla="*/ 15 h 69"/>
                <a:gd name="T46" fmla="*/ 19 w 53"/>
                <a:gd name="T47" fmla="*/ 13 h 69"/>
                <a:gd name="T48" fmla="*/ 22 w 53"/>
                <a:gd name="T49" fmla="*/ 11 h 69"/>
                <a:gd name="T50" fmla="*/ 44 w 53"/>
                <a:gd name="T51" fmla="*/ 1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69">
                  <a:moveTo>
                    <a:pt x="6" y="41"/>
                  </a:moveTo>
                  <a:cubicBezTo>
                    <a:pt x="7" y="43"/>
                    <a:pt x="8" y="44"/>
                    <a:pt x="9" y="45"/>
                  </a:cubicBezTo>
                  <a:cubicBezTo>
                    <a:pt x="10" y="47"/>
                    <a:pt x="12" y="48"/>
                    <a:pt x="13" y="49"/>
                  </a:cubicBezTo>
                  <a:cubicBezTo>
                    <a:pt x="15" y="50"/>
                    <a:pt x="17" y="51"/>
                    <a:pt x="19" y="52"/>
                  </a:cubicBezTo>
                  <a:cubicBezTo>
                    <a:pt x="22" y="53"/>
                    <a:pt x="24" y="54"/>
                    <a:pt x="26" y="54"/>
                  </a:cubicBezTo>
                  <a:cubicBezTo>
                    <a:pt x="30" y="54"/>
                    <a:pt x="34" y="53"/>
                    <a:pt x="38" y="52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9" y="69"/>
                    <a:pt x="50" y="68"/>
                    <a:pt x="51" y="68"/>
                  </a:cubicBezTo>
                  <a:cubicBezTo>
                    <a:pt x="51" y="68"/>
                    <a:pt x="53" y="67"/>
                    <a:pt x="53" y="66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7" y="46"/>
                    <a:pt x="49" y="43"/>
                    <a:pt x="51" y="40"/>
                  </a:cubicBezTo>
                  <a:cubicBezTo>
                    <a:pt x="52" y="38"/>
                    <a:pt x="52" y="35"/>
                    <a:pt x="53" y="33"/>
                  </a:cubicBezTo>
                  <a:cubicBezTo>
                    <a:pt x="53" y="31"/>
                    <a:pt x="53" y="28"/>
                    <a:pt x="53" y="26"/>
                  </a:cubicBezTo>
                  <a:cubicBezTo>
                    <a:pt x="53" y="24"/>
                    <a:pt x="52" y="23"/>
                    <a:pt x="52" y="21"/>
                  </a:cubicBezTo>
                  <a:cubicBezTo>
                    <a:pt x="51" y="19"/>
                    <a:pt x="51" y="18"/>
                    <a:pt x="50" y="16"/>
                  </a:cubicBezTo>
                  <a:cubicBezTo>
                    <a:pt x="43" y="4"/>
                    <a:pt x="28" y="0"/>
                    <a:pt x="16" y="7"/>
                  </a:cubicBezTo>
                  <a:cubicBezTo>
                    <a:pt x="4" y="14"/>
                    <a:pt x="0" y="29"/>
                    <a:pt x="6" y="41"/>
                  </a:cubicBezTo>
                  <a:moveTo>
                    <a:pt x="44" y="19"/>
                  </a:moveTo>
                  <a:cubicBezTo>
                    <a:pt x="49" y="27"/>
                    <a:pt x="47" y="37"/>
                    <a:pt x="40" y="43"/>
                  </a:cubicBezTo>
                  <a:cubicBezTo>
                    <a:pt x="39" y="43"/>
                    <a:pt x="38" y="44"/>
                    <a:pt x="37" y="44"/>
                  </a:cubicBezTo>
                  <a:cubicBezTo>
                    <a:pt x="36" y="45"/>
                    <a:pt x="35" y="46"/>
                    <a:pt x="34" y="46"/>
                  </a:cubicBezTo>
                  <a:cubicBezTo>
                    <a:pt x="26" y="49"/>
                    <a:pt x="17" y="46"/>
                    <a:pt x="12" y="38"/>
                  </a:cubicBezTo>
                  <a:cubicBezTo>
                    <a:pt x="8" y="30"/>
                    <a:pt x="10" y="20"/>
                    <a:pt x="16" y="15"/>
                  </a:cubicBezTo>
                  <a:cubicBezTo>
                    <a:pt x="17" y="14"/>
                    <a:pt x="18" y="13"/>
                    <a:pt x="19" y="13"/>
                  </a:cubicBezTo>
                  <a:cubicBezTo>
                    <a:pt x="20" y="12"/>
                    <a:pt x="21" y="11"/>
                    <a:pt x="22" y="11"/>
                  </a:cubicBezTo>
                  <a:cubicBezTo>
                    <a:pt x="30" y="8"/>
                    <a:pt x="40" y="12"/>
                    <a:pt x="44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2737500" y="-1225200"/>
              <a:ext cx="160338" cy="209550"/>
            </a:xfrm>
            <a:custGeom>
              <a:avLst/>
              <a:gdLst>
                <a:gd name="T0" fmla="*/ 6 w 53"/>
                <a:gd name="T1" fmla="*/ 41 h 69"/>
                <a:gd name="T2" fmla="*/ 9 w 53"/>
                <a:gd name="T3" fmla="*/ 45 h 69"/>
                <a:gd name="T4" fmla="*/ 13 w 53"/>
                <a:gd name="T5" fmla="*/ 49 h 69"/>
                <a:gd name="T6" fmla="*/ 19 w 53"/>
                <a:gd name="T7" fmla="*/ 52 h 69"/>
                <a:gd name="T8" fmla="*/ 26 w 53"/>
                <a:gd name="T9" fmla="*/ 54 h 69"/>
                <a:gd name="T10" fmla="*/ 38 w 53"/>
                <a:gd name="T11" fmla="*/ 52 h 69"/>
                <a:gd name="T12" fmla="*/ 48 w 53"/>
                <a:gd name="T13" fmla="*/ 69 h 69"/>
                <a:gd name="T14" fmla="*/ 51 w 53"/>
                <a:gd name="T15" fmla="*/ 68 h 69"/>
                <a:gd name="T16" fmla="*/ 53 w 53"/>
                <a:gd name="T17" fmla="*/ 66 h 69"/>
                <a:gd name="T18" fmla="*/ 43 w 53"/>
                <a:gd name="T19" fmla="*/ 49 h 69"/>
                <a:gd name="T20" fmla="*/ 51 w 53"/>
                <a:gd name="T21" fmla="*/ 40 h 69"/>
                <a:gd name="T22" fmla="*/ 53 w 53"/>
                <a:gd name="T23" fmla="*/ 33 h 69"/>
                <a:gd name="T24" fmla="*/ 53 w 53"/>
                <a:gd name="T25" fmla="*/ 26 h 69"/>
                <a:gd name="T26" fmla="*/ 52 w 53"/>
                <a:gd name="T27" fmla="*/ 21 h 69"/>
                <a:gd name="T28" fmla="*/ 50 w 53"/>
                <a:gd name="T29" fmla="*/ 16 h 69"/>
                <a:gd name="T30" fmla="*/ 16 w 53"/>
                <a:gd name="T31" fmla="*/ 7 h 69"/>
                <a:gd name="T32" fmla="*/ 6 w 53"/>
                <a:gd name="T33" fmla="*/ 41 h 69"/>
                <a:gd name="T34" fmla="*/ 44 w 53"/>
                <a:gd name="T35" fmla="*/ 19 h 69"/>
                <a:gd name="T36" fmla="*/ 40 w 53"/>
                <a:gd name="T37" fmla="*/ 43 h 69"/>
                <a:gd name="T38" fmla="*/ 37 w 53"/>
                <a:gd name="T39" fmla="*/ 44 h 69"/>
                <a:gd name="T40" fmla="*/ 34 w 53"/>
                <a:gd name="T41" fmla="*/ 46 h 69"/>
                <a:gd name="T42" fmla="*/ 12 w 53"/>
                <a:gd name="T43" fmla="*/ 38 h 69"/>
                <a:gd name="T44" fmla="*/ 16 w 53"/>
                <a:gd name="T45" fmla="*/ 15 h 69"/>
                <a:gd name="T46" fmla="*/ 19 w 53"/>
                <a:gd name="T47" fmla="*/ 13 h 69"/>
                <a:gd name="T48" fmla="*/ 22 w 53"/>
                <a:gd name="T49" fmla="*/ 11 h 69"/>
                <a:gd name="T50" fmla="*/ 44 w 53"/>
                <a:gd name="T51" fmla="*/ 1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69">
                  <a:moveTo>
                    <a:pt x="6" y="41"/>
                  </a:moveTo>
                  <a:cubicBezTo>
                    <a:pt x="7" y="43"/>
                    <a:pt x="8" y="44"/>
                    <a:pt x="9" y="45"/>
                  </a:cubicBezTo>
                  <a:cubicBezTo>
                    <a:pt x="10" y="47"/>
                    <a:pt x="12" y="48"/>
                    <a:pt x="13" y="49"/>
                  </a:cubicBezTo>
                  <a:cubicBezTo>
                    <a:pt x="15" y="50"/>
                    <a:pt x="17" y="51"/>
                    <a:pt x="19" y="52"/>
                  </a:cubicBezTo>
                  <a:cubicBezTo>
                    <a:pt x="22" y="53"/>
                    <a:pt x="24" y="54"/>
                    <a:pt x="26" y="54"/>
                  </a:cubicBezTo>
                  <a:cubicBezTo>
                    <a:pt x="30" y="54"/>
                    <a:pt x="34" y="53"/>
                    <a:pt x="38" y="52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9" y="69"/>
                    <a:pt x="50" y="68"/>
                    <a:pt x="51" y="68"/>
                  </a:cubicBezTo>
                  <a:cubicBezTo>
                    <a:pt x="51" y="68"/>
                    <a:pt x="53" y="67"/>
                    <a:pt x="53" y="66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7" y="46"/>
                    <a:pt x="49" y="43"/>
                    <a:pt x="51" y="40"/>
                  </a:cubicBezTo>
                  <a:cubicBezTo>
                    <a:pt x="52" y="38"/>
                    <a:pt x="52" y="35"/>
                    <a:pt x="53" y="33"/>
                  </a:cubicBezTo>
                  <a:cubicBezTo>
                    <a:pt x="53" y="31"/>
                    <a:pt x="53" y="28"/>
                    <a:pt x="53" y="26"/>
                  </a:cubicBezTo>
                  <a:cubicBezTo>
                    <a:pt x="53" y="24"/>
                    <a:pt x="52" y="23"/>
                    <a:pt x="52" y="21"/>
                  </a:cubicBezTo>
                  <a:cubicBezTo>
                    <a:pt x="51" y="19"/>
                    <a:pt x="51" y="18"/>
                    <a:pt x="50" y="16"/>
                  </a:cubicBezTo>
                  <a:cubicBezTo>
                    <a:pt x="43" y="4"/>
                    <a:pt x="28" y="0"/>
                    <a:pt x="16" y="7"/>
                  </a:cubicBezTo>
                  <a:cubicBezTo>
                    <a:pt x="4" y="14"/>
                    <a:pt x="0" y="29"/>
                    <a:pt x="6" y="41"/>
                  </a:cubicBezTo>
                  <a:moveTo>
                    <a:pt x="44" y="19"/>
                  </a:moveTo>
                  <a:cubicBezTo>
                    <a:pt x="49" y="27"/>
                    <a:pt x="47" y="37"/>
                    <a:pt x="40" y="43"/>
                  </a:cubicBezTo>
                  <a:cubicBezTo>
                    <a:pt x="39" y="43"/>
                    <a:pt x="38" y="44"/>
                    <a:pt x="37" y="44"/>
                  </a:cubicBezTo>
                  <a:cubicBezTo>
                    <a:pt x="36" y="45"/>
                    <a:pt x="35" y="46"/>
                    <a:pt x="34" y="46"/>
                  </a:cubicBezTo>
                  <a:cubicBezTo>
                    <a:pt x="26" y="49"/>
                    <a:pt x="17" y="46"/>
                    <a:pt x="12" y="38"/>
                  </a:cubicBezTo>
                  <a:cubicBezTo>
                    <a:pt x="8" y="30"/>
                    <a:pt x="10" y="20"/>
                    <a:pt x="16" y="15"/>
                  </a:cubicBezTo>
                  <a:cubicBezTo>
                    <a:pt x="17" y="14"/>
                    <a:pt x="18" y="13"/>
                    <a:pt x="19" y="13"/>
                  </a:cubicBezTo>
                  <a:cubicBezTo>
                    <a:pt x="20" y="12"/>
                    <a:pt x="21" y="11"/>
                    <a:pt x="22" y="11"/>
                  </a:cubicBezTo>
                  <a:cubicBezTo>
                    <a:pt x="30" y="8"/>
                    <a:pt x="40" y="12"/>
                    <a:pt x="44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596213" y="-948975"/>
              <a:ext cx="211138" cy="150813"/>
            </a:xfrm>
            <a:custGeom>
              <a:avLst/>
              <a:gdLst>
                <a:gd name="T0" fmla="*/ 25 w 70"/>
                <a:gd name="T1" fmla="*/ 50 h 50"/>
                <a:gd name="T2" fmla="*/ 30 w 70"/>
                <a:gd name="T3" fmla="*/ 50 h 50"/>
                <a:gd name="T4" fmla="*/ 35 w 70"/>
                <a:gd name="T5" fmla="*/ 48 h 50"/>
                <a:gd name="T6" fmla="*/ 41 w 70"/>
                <a:gd name="T7" fmla="*/ 44 h 50"/>
                <a:gd name="T8" fmla="*/ 46 w 70"/>
                <a:gd name="T9" fmla="*/ 39 h 50"/>
                <a:gd name="T10" fmla="*/ 50 w 70"/>
                <a:gd name="T11" fmla="*/ 28 h 50"/>
                <a:gd name="T12" fmla="*/ 70 w 70"/>
                <a:gd name="T13" fmla="*/ 28 h 50"/>
                <a:gd name="T14" fmla="*/ 70 w 70"/>
                <a:gd name="T15" fmla="*/ 25 h 50"/>
                <a:gd name="T16" fmla="*/ 70 w 70"/>
                <a:gd name="T17" fmla="*/ 22 h 50"/>
                <a:gd name="T18" fmla="*/ 50 w 70"/>
                <a:gd name="T19" fmla="*/ 22 h 50"/>
                <a:gd name="T20" fmla="*/ 46 w 70"/>
                <a:gd name="T21" fmla="*/ 11 h 50"/>
                <a:gd name="T22" fmla="*/ 41 w 70"/>
                <a:gd name="T23" fmla="*/ 6 h 50"/>
                <a:gd name="T24" fmla="*/ 35 w 70"/>
                <a:gd name="T25" fmla="*/ 2 h 50"/>
                <a:gd name="T26" fmla="*/ 30 w 70"/>
                <a:gd name="T27" fmla="*/ 0 h 50"/>
                <a:gd name="T28" fmla="*/ 25 w 70"/>
                <a:gd name="T29" fmla="*/ 0 h 50"/>
                <a:gd name="T30" fmla="*/ 0 w 70"/>
                <a:gd name="T31" fmla="*/ 25 h 50"/>
                <a:gd name="T32" fmla="*/ 25 w 70"/>
                <a:gd name="T33" fmla="*/ 50 h 50"/>
                <a:gd name="T34" fmla="*/ 25 w 70"/>
                <a:gd name="T35" fmla="*/ 7 h 50"/>
                <a:gd name="T36" fmla="*/ 43 w 70"/>
                <a:gd name="T37" fmla="*/ 22 h 50"/>
                <a:gd name="T38" fmla="*/ 43 w 70"/>
                <a:gd name="T39" fmla="*/ 25 h 50"/>
                <a:gd name="T40" fmla="*/ 43 w 70"/>
                <a:gd name="T41" fmla="*/ 28 h 50"/>
                <a:gd name="T42" fmla="*/ 25 w 70"/>
                <a:gd name="T43" fmla="*/ 43 h 50"/>
                <a:gd name="T44" fmla="*/ 7 w 70"/>
                <a:gd name="T45" fmla="*/ 28 h 50"/>
                <a:gd name="T46" fmla="*/ 6 w 70"/>
                <a:gd name="T47" fmla="*/ 25 h 50"/>
                <a:gd name="T48" fmla="*/ 7 w 70"/>
                <a:gd name="T49" fmla="*/ 22 h 50"/>
                <a:gd name="T50" fmla="*/ 25 w 70"/>
                <a:gd name="T5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50">
                  <a:moveTo>
                    <a:pt x="25" y="50"/>
                  </a:moveTo>
                  <a:cubicBezTo>
                    <a:pt x="27" y="50"/>
                    <a:pt x="28" y="50"/>
                    <a:pt x="30" y="50"/>
                  </a:cubicBezTo>
                  <a:cubicBezTo>
                    <a:pt x="32" y="49"/>
                    <a:pt x="33" y="49"/>
                    <a:pt x="35" y="48"/>
                  </a:cubicBezTo>
                  <a:cubicBezTo>
                    <a:pt x="37" y="47"/>
                    <a:pt x="39" y="46"/>
                    <a:pt x="41" y="44"/>
                  </a:cubicBezTo>
                  <a:cubicBezTo>
                    <a:pt x="43" y="43"/>
                    <a:pt x="45" y="41"/>
                    <a:pt x="46" y="39"/>
                  </a:cubicBezTo>
                  <a:cubicBezTo>
                    <a:pt x="48" y="36"/>
                    <a:pt x="49" y="32"/>
                    <a:pt x="5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18"/>
                    <a:pt x="48" y="14"/>
                    <a:pt x="46" y="11"/>
                  </a:cubicBezTo>
                  <a:cubicBezTo>
                    <a:pt x="45" y="9"/>
                    <a:pt x="43" y="7"/>
                    <a:pt x="41" y="6"/>
                  </a:cubicBezTo>
                  <a:cubicBezTo>
                    <a:pt x="39" y="4"/>
                    <a:pt x="37" y="3"/>
                    <a:pt x="35" y="2"/>
                  </a:cubicBezTo>
                  <a:cubicBezTo>
                    <a:pt x="33" y="1"/>
                    <a:pt x="32" y="1"/>
                    <a:pt x="30" y="0"/>
                  </a:cubicBezTo>
                  <a:cubicBezTo>
                    <a:pt x="28" y="0"/>
                    <a:pt x="27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moveTo>
                    <a:pt x="25" y="7"/>
                  </a:moveTo>
                  <a:cubicBezTo>
                    <a:pt x="34" y="7"/>
                    <a:pt x="41" y="13"/>
                    <a:pt x="43" y="22"/>
                  </a:cubicBezTo>
                  <a:cubicBezTo>
                    <a:pt x="43" y="23"/>
                    <a:pt x="43" y="24"/>
                    <a:pt x="43" y="25"/>
                  </a:cubicBezTo>
                  <a:cubicBezTo>
                    <a:pt x="43" y="26"/>
                    <a:pt x="43" y="27"/>
                    <a:pt x="43" y="28"/>
                  </a:cubicBezTo>
                  <a:cubicBezTo>
                    <a:pt x="41" y="37"/>
                    <a:pt x="34" y="43"/>
                    <a:pt x="25" y="43"/>
                  </a:cubicBezTo>
                  <a:cubicBezTo>
                    <a:pt x="16" y="43"/>
                    <a:pt x="8" y="37"/>
                    <a:pt x="7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6" y="24"/>
                    <a:pt x="6" y="23"/>
                    <a:pt x="7" y="22"/>
                  </a:cubicBezTo>
                  <a:cubicBezTo>
                    <a:pt x="8" y="13"/>
                    <a:pt x="16" y="7"/>
                    <a:pt x="2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33" name="Freeform 19"/>
            <p:cNvSpPr>
              <a:spLocks noEditPoints="1"/>
            </p:cNvSpPr>
            <p:nvPr/>
          </p:nvSpPr>
          <p:spPr bwMode="auto">
            <a:xfrm>
              <a:off x="2596213" y="-948975"/>
              <a:ext cx="211138" cy="150813"/>
            </a:xfrm>
            <a:custGeom>
              <a:avLst/>
              <a:gdLst>
                <a:gd name="T0" fmla="*/ 25 w 70"/>
                <a:gd name="T1" fmla="*/ 50 h 50"/>
                <a:gd name="T2" fmla="*/ 30 w 70"/>
                <a:gd name="T3" fmla="*/ 50 h 50"/>
                <a:gd name="T4" fmla="*/ 35 w 70"/>
                <a:gd name="T5" fmla="*/ 48 h 50"/>
                <a:gd name="T6" fmla="*/ 41 w 70"/>
                <a:gd name="T7" fmla="*/ 44 h 50"/>
                <a:gd name="T8" fmla="*/ 46 w 70"/>
                <a:gd name="T9" fmla="*/ 39 h 50"/>
                <a:gd name="T10" fmla="*/ 50 w 70"/>
                <a:gd name="T11" fmla="*/ 28 h 50"/>
                <a:gd name="T12" fmla="*/ 70 w 70"/>
                <a:gd name="T13" fmla="*/ 28 h 50"/>
                <a:gd name="T14" fmla="*/ 70 w 70"/>
                <a:gd name="T15" fmla="*/ 25 h 50"/>
                <a:gd name="T16" fmla="*/ 70 w 70"/>
                <a:gd name="T17" fmla="*/ 22 h 50"/>
                <a:gd name="T18" fmla="*/ 50 w 70"/>
                <a:gd name="T19" fmla="*/ 22 h 50"/>
                <a:gd name="T20" fmla="*/ 46 w 70"/>
                <a:gd name="T21" fmla="*/ 11 h 50"/>
                <a:gd name="T22" fmla="*/ 41 w 70"/>
                <a:gd name="T23" fmla="*/ 6 h 50"/>
                <a:gd name="T24" fmla="*/ 35 w 70"/>
                <a:gd name="T25" fmla="*/ 2 h 50"/>
                <a:gd name="T26" fmla="*/ 30 w 70"/>
                <a:gd name="T27" fmla="*/ 0 h 50"/>
                <a:gd name="T28" fmla="*/ 25 w 70"/>
                <a:gd name="T29" fmla="*/ 0 h 50"/>
                <a:gd name="T30" fmla="*/ 0 w 70"/>
                <a:gd name="T31" fmla="*/ 25 h 50"/>
                <a:gd name="T32" fmla="*/ 25 w 70"/>
                <a:gd name="T33" fmla="*/ 50 h 50"/>
                <a:gd name="T34" fmla="*/ 25 w 70"/>
                <a:gd name="T35" fmla="*/ 7 h 50"/>
                <a:gd name="T36" fmla="*/ 43 w 70"/>
                <a:gd name="T37" fmla="*/ 22 h 50"/>
                <a:gd name="T38" fmla="*/ 43 w 70"/>
                <a:gd name="T39" fmla="*/ 25 h 50"/>
                <a:gd name="T40" fmla="*/ 43 w 70"/>
                <a:gd name="T41" fmla="*/ 28 h 50"/>
                <a:gd name="T42" fmla="*/ 25 w 70"/>
                <a:gd name="T43" fmla="*/ 43 h 50"/>
                <a:gd name="T44" fmla="*/ 7 w 70"/>
                <a:gd name="T45" fmla="*/ 28 h 50"/>
                <a:gd name="T46" fmla="*/ 6 w 70"/>
                <a:gd name="T47" fmla="*/ 25 h 50"/>
                <a:gd name="T48" fmla="*/ 7 w 70"/>
                <a:gd name="T49" fmla="*/ 22 h 50"/>
                <a:gd name="T50" fmla="*/ 25 w 70"/>
                <a:gd name="T5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50">
                  <a:moveTo>
                    <a:pt x="25" y="50"/>
                  </a:moveTo>
                  <a:cubicBezTo>
                    <a:pt x="27" y="50"/>
                    <a:pt x="28" y="50"/>
                    <a:pt x="30" y="50"/>
                  </a:cubicBezTo>
                  <a:cubicBezTo>
                    <a:pt x="32" y="49"/>
                    <a:pt x="33" y="49"/>
                    <a:pt x="35" y="48"/>
                  </a:cubicBezTo>
                  <a:cubicBezTo>
                    <a:pt x="37" y="47"/>
                    <a:pt x="39" y="46"/>
                    <a:pt x="41" y="44"/>
                  </a:cubicBezTo>
                  <a:cubicBezTo>
                    <a:pt x="43" y="43"/>
                    <a:pt x="45" y="41"/>
                    <a:pt x="46" y="39"/>
                  </a:cubicBezTo>
                  <a:cubicBezTo>
                    <a:pt x="48" y="36"/>
                    <a:pt x="49" y="32"/>
                    <a:pt x="5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18"/>
                    <a:pt x="48" y="14"/>
                    <a:pt x="46" y="11"/>
                  </a:cubicBezTo>
                  <a:cubicBezTo>
                    <a:pt x="45" y="9"/>
                    <a:pt x="43" y="7"/>
                    <a:pt x="41" y="6"/>
                  </a:cubicBezTo>
                  <a:cubicBezTo>
                    <a:pt x="39" y="4"/>
                    <a:pt x="37" y="3"/>
                    <a:pt x="35" y="2"/>
                  </a:cubicBezTo>
                  <a:cubicBezTo>
                    <a:pt x="33" y="1"/>
                    <a:pt x="32" y="1"/>
                    <a:pt x="30" y="0"/>
                  </a:cubicBezTo>
                  <a:cubicBezTo>
                    <a:pt x="28" y="0"/>
                    <a:pt x="27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moveTo>
                    <a:pt x="25" y="7"/>
                  </a:moveTo>
                  <a:cubicBezTo>
                    <a:pt x="34" y="7"/>
                    <a:pt x="41" y="13"/>
                    <a:pt x="43" y="22"/>
                  </a:cubicBezTo>
                  <a:cubicBezTo>
                    <a:pt x="43" y="23"/>
                    <a:pt x="43" y="24"/>
                    <a:pt x="43" y="25"/>
                  </a:cubicBezTo>
                  <a:cubicBezTo>
                    <a:pt x="43" y="26"/>
                    <a:pt x="43" y="27"/>
                    <a:pt x="43" y="28"/>
                  </a:cubicBezTo>
                  <a:cubicBezTo>
                    <a:pt x="41" y="37"/>
                    <a:pt x="34" y="43"/>
                    <a:pt x="25" y="43"/>
                  </a:cubicBezTo>
                  <a:cubicBezTo>
                    <a:pt x="16" y="43"/>
                    <a:pt x="8" y="37"/>
                    <a:pt x="7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6" y="24"/>
                    <a:pt x="6" y="23"/>
                    <a:pt x="7" y="22"/>
                  </a:cubicBezTo>
                  <a:cubicBezTo>
                    <a:pt x="8" y="13"/>
                    <a:pt x="16" y="7"/>
                    <a:pt x="2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34" name="Freeform 20"/>
            <p:cNvSpPr>
              <a:spLocks noEditPoints="1"/>
            </p:cNvSpPr>
            <p:nvPr/>
          </p:nvSpPr>
          <p:spPr bwMode="auto">
            <a:xfrm>
              <a:off x="2734325" y="-731487"/>
              <a:ext cx="165100" cy="209550"/>
            </a:xfrm>
            <a:custGeom>
              <a:avLst/>
              <a:gdLst>
                <a:gd name="T0" fmla="*/ 51 w 55"/>
                <a:gd name="T1" fmla="*/ 53 h 69"/>
                <a:gd name="T2" fmla="*/ 53 w 55"/>
                <a:gd name="T3" fmla="*/ 48 h 69"/>
                <a:gd name="T4" fmla="*/ 54 w 55"/>
                <a:gd name="T5" fmla="*/ 43 h 69"/>
                <a:gd name="T6" fmla="*/ 54 w 55"/>
                <a:gd name="T7" fmla="*/ 36 h 69"/>
                <a:gd name="T8" fmla="*/ 52 w 55"/>
                <a:gd name="T9" fmla="*/ 29 h 69"/>
                <a:gd name="T10" fmla="*/ 45 w 55"/>
                <a:gd name="T11" fmla="*/ 20 h 69"/>
                <a:gd name="T12" fmla="*/ 55 w 55"/>
                <a:gd name="T13" fmla="*/ 3 h 69"/>
                <a:gd name="T14" fmla="*/ 52 w 55"/>
                <a:gd name="T15" fmla="*/ 1 h 69"/>
                <a:gd name="T16" fmla="*/ 49 w 55"/>
                <a:gd name="T17" fmla="*/ 0 h 69"/>
                <a:gd name="T18" fmla="*/ 39 w 55"/>
                <a:gd name="T19" fmla="*/ 17 h 69"/>
                <a:gd name="T20" fmla="*/ 28 w 55"/>
                <a:gd name="T21" fmla="*/ 15 h 69"/>
                <a:gd name="T22" fmla="*/ 21 w 55"/>
                <a:gd name="T23" fmla="*/ 17 h 69"/>
                <a:gd name="T24" fmla="*/ 14 w 55"/>
                <a:gd name="T25" fmla="*/ 20 h 69"/>
                <a:gd name="T26" fmla="*/ 10 w 55"/>
                <a:gd name="T27" fmla="*/ 24 h 69"/>
                <a:gd name="T28" fmla="*/ 7 w 55"/>
                <a:gd name="T29" fmla="*/ 28 h 69"/>
                <a:gd name="T30" fmla="*/ 17 w 55"/>
                <a:gd name="T31" fmla="*/ 62 h 69"/>
                <a:gd name="T32" fmla="*/ 51 w 55"/>
                <a:gd name="T33" fmla="*/ 53 h 69"/>
                <a:gd name="T34" fmla="*/ 13 w 55"/>
                <a:gd name="T35" fmla="*/ 31 h 69"/>
                <a:gd name="T36" fmla="*/ 36 w 55"/>
                <a:gd name="T37" fmla="*/ 23 h 69"/>
                <a:gd name="T38" fmla="*/ 39 w 55"/>
                <a:gd name="T39" fmla="*/ 25 h 69"/>
                <a:gd name="T40" fmla="*/ 41 w 55"/>
                <a:gd name="T41" fmla="*/ 26 h 69"/>
                <a:gd name="T42" fmla="*/ 45 w 55"/>
                <a:gd name="T43" fmla="*/ 49 h 69"/>
                <a:gd name="T44" fmla="*/ 23 w 55"/>
                <a:gd name="T45" fmla="*/ 58 h 69"/>
                <a:gd name="T46" fmla="*/ 20 w 55"/>
                <a:gd name="T47" fmla="*/ 56 h 69"/>
                <a:gd name="T48" fmla="*/ 17 w 55"/>
                <a:gd name="T49" fmla="*/ 54 h 69"/>
                <a:gd name="T50" fmla="*/ 13 w 55"/>
                <a:gd name="T51" fmla="*/ 3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5" h="69">
                  <a:moveTo>
                    <a:pt x="51" y="53"/>
                  </a:moveTo>
                  <a:cubicBezTo>
                    <a:pt x="52" y="51"/>
                    <a:pt x="53" y="49"/>
                    <a:pt x="53" y="48"/>
                  </a:cubicBezTo>
                  <a:cubicBezTo>
                    <a:pt x="54" y="46"/>
                    <a:pt x="54" y="45"/>
                    <a:pt x="54" y="43"/>
                  </a:cubicBezTo>
                  <a:cubicBezTo>
                    <a:pt x="54" y="41"/>
                    <a:pt x="54" y="39"/>
                    <a:pt x="54" y="36"/>
                  </a:cubicBezTo>
                  <a:cubicBezTo>
                    <a:pt x="54" y="34"/>
                    <a:pt x="53" y="31"/>
                    <a:pt x="52" y="29"/>
                  </a:cubicBezTo>
                  <a:cubicBezTo>
                    <a:pt x="50" y="26"/>
                    <a:pt x="48" y="23"/>
                    <a:pt x="45" y="2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4" y="2"/>
                    <a:pt x="53" y="2"/>
                    <a:pt x="52" y="1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5" y="16"/>
                    <a:pt x="32" y="15"/>
                    <a:pt x="28" y="15"/>
                  </a:cubicBezTo>
                  <a:cubicBezTo>
                    <a:pt x="25" y="15"/>
                    <a:pt x="23" y="16"/>
                    <a:pt x="21" y="17"/>
                  </a:cubicBezTo>
                  <a:cubicBezTo>
                    <a:pt x="18" y="17"/>
                    <a:pt x="16" y="19"/>
                    <a:pt x="14" y="20"/>
                  </a:cubicBezTo>
                  <a:cubicBezTo>
                    <a:pt x="13" y="21"/>
                    <a:pt x="12" y="22"/>
                    <a:pt x="10" y="24"/>
                  </a:cubicBezTo>
                  <a:cubicBezTo>
                    <a:pt x="9" y="25"/>
                    <a:pt x="8" y="26"/>
                    <a:pt x="7" y="28"/>
                  </a:cubicBezTo>
                  <a:cubicBezTo>
                    <a:pt x="0" y="40"/>
                    <a:pt x="5" y="55"/>
                    <a:pt x="17" y="62"/>
                  </a:cubicBezTo>
                  <a:cubicBezTo>
                    <a:pt x="29" y="69"/>
                    <a:pt x="44" y="65"/>
                    <a:pt x="51" y="53"/>
                  </a:cubicBezTo>
                  <a:moveTo>
                    <a:pt x="13" y="31"/>
                  </a:moveTo>
                  <a:cubicBezTo>
                    <a:pt x="18" y="23"/>
                    <a:pt x="27" y="20"/>
                    <a:pt x="36" y="23"/>
                  </a:cubicBezTo>
                  <a:cubicBezTo>
                    <a:pt x="37" y="23"/>
                    <a:pt x="38" y="24"/>
                    <a:pt x="39" y="25"/>
                  </a:cubicBezTo>
                  <a:cubicBezTo>
                    <a:pt x="40" y="25"/>
                    <a:pt x="41" y="26"/>
                    <a:pt x="41" y="26"/>
                  </a:cubicBezTo>
                  <a:cubicBezTo>
                    <a:pt x="48" y="32"/>
                    <a:pt x="50" y="42"/>
                    <a:pt x="45" y="49"/>
                  </a:cubicBezTo>
                  <a:cubicBezTo>
                    <a:pt x="41" y="57"/>
                    <a:pt x="31" y="61"/>
                    <a:pt x="23" y="58"/>
                  </a:cubicBezTo>
                  <a:cubicBezTo>
                    <a:pt x="22" y="57"/>
                    <a:pt x="21" y="57"/>
                    <a:pt x="20" y="56"/>
                  </a:cubicBezTo>
                  <a:cubicBezTo>
                    <a:pt x="19" y="56"/>
                    <a:pt x="18" y="55"/>
                    <a:pt x="17" y="54"/>
                  </a:cubicBezTo>
                  <a:cubicBezTo>
                    <a:pt x="11" y="49"/>
                    <a:pt x="9" y="39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2734325" y="-731487"/>
              <a:ext cx="165100" cy="209550"/>
            </a:xfrm>
            <a:custGeom>
              <a:avLst/>
              <a:gdLst>
                <a:gd name="T0" fmla="*/ 51 w 55"/>
                <a:gd name="T1" fmla="*/ 53 h 69"/>
                <a:gd name="T2" fmla="*/ 53 w 55"/>
                <a:gd name="T3" fmla="*/ 48 h 69"/>
                <a:gd name="T4" fmla="*/ 54 w 55"/>
                <a:gd name="T5" fmla="*/ 43 h 69"/>
                <a:gd name="T6" fmla="*/ 54 w 55"/>
                <a:gd name="T7" fmla="*/ 36 h 69"/>
                <a:gd name="T8" fmla="*/ 52 w 55"/>
                <a:gd name="T9" fmla="*/ 29 h 69"/>
                <a:gd name="T10" fmla="*/ 45 w 55"/>
                <a:gd name="T11" fmla="*/ 20 h 69"/>
                <a:gd name="T12" fmla="*/ 55 w 55"/>
                <a:gd name="T13" fmla="*/ 3 h 69"/>
                <a:gd name="T14" fmla="*/ 52 w 55"/>
                <a:gd name="T15" fmla="*/ 1 h 69"/>
                <a:gd name="T16" fmla="*/ 49 w 55"/>
                <a:gd name="T17" fmla="*/ 0 h 69"/>
                <a:gd name="T18" fmla="*/ 39 w 55"/>
                <a:gd name="T19" fmla="*/ 17 h 69"/>
                <a:gd name="T20" fmla="*/ 28 w 55"/>
                <a:gd name="T21" fmla="*/ 15 h 69"/>
                <a:gd name="T22" fmla="*/ 21 w 55"/>
                <a:gd name="T23" fmla="*/ 17 h 69"/>
                <a:gd name="T24" fmla="*/ 14 w 55"/>
                <a:gd name="T25" fmla="*/ 20 h 69"/>
                <a:gd name="T26" fmla="*/ 10 w 55"/>
                <a:gd name="T27" fmla="*/ 24 h 69"/>
                <a:gd name="T28" fmla="*/ 7 w 55"/>
                <a:gd name="T29" fmla="*/ 28 h 69"/>
                <a:gd name="T30" fmla="*/ 17 w 55"/>
                <a:gd name="T31" fmla="*/ 62 h 69"/>
                <a:gd name="T32" fmla="*/ 51 w 55"/>
                <a:gd name="T33" fmla="*/ 53 h 69"/>
                <a:gd name="T34" fmla="*/ 13 w 55"/>
                <a:gd name="T35" fmla="*/ 31 h 69"/>
                <a:gd name="T36" fmla="*/ 36 w 55"/>
                <a:gd name="T37" fmla="*/ 23 h 69"/>
                <a:gd name="T38" fmla="*/ 39 w 55"/>
                <a:gd name="T39" fmla="*/ 25 h 69"/>
                <a:gd name="T40" fmla="*/ 41 w 55"/>
                <a:gd name="T41" fmla="*/ 26 h 69"/>
                <a:gd name="T42" fmla="*/ 45 w 55"/>
                <a:gd name="T43" fmla="*/ 49 h 69"/>
                <a:gd name="T44" fmla="*/ 23 w 55"/>
                <a:gd name="T45" fmla="*/ 58 h 69"/>
                <a:gd name="T46" fmla="*/ 20 w 55"/>
                <a:gd name="T47" fmla="*/ 56 h 69"/>
                <a:gd name="T48" fmla="*/ 17 w 55"/>
                <a:gd name="T49" fmla="*/ 54 h 69"/>
                <a:gd name="T50" fmla="*/ 13 w 55"/>
                <a:gd name="T51" fmla="*/ 3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5" h="69">
                  <a:moveTo>
                    <a:pt x="51" y="53"/>
                  </a:moveTo>
                  <a:cubicBezTo>
                    <a:pt x="52" y="51"/>
                    <a:pt x="53" y="49"/>
                    <a:pt x="53" y="48"/>
                  </a:cubicBezTo>
                  <a:cubicBezTo>
                    <a:pt x="54" y="46"/>
                    <a:pt x="54" y="45"/>
                    <a:pt x="54" y="43"/>
                  </a:cubicBezTo>
                  <a:cubicBezTo>
                    <a:pt x="54" y="41"/>
                    <a:pt x="54" y="39"/>
                    <a:pt x="54" y="36"/>
                  </a:cubicBezTo>
                  <a:cubicBezTo>
                    <a:pt x="54" y="34"/>
                    <a:pt x="53" y="31"/>
                    <a:pt x="52" y="29"/>
                  </a:cubicBezTo>
                  <a:cubicBezTo>
                    <a:pt x="50" y="26"/>
                    <a:pt x="48" y="23"/>
                    <a:pt x="45" y="2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4" y="2"/>
                    <a:pt x="53" y="2"/>
                    <a:pt x="52" y="1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5" y="16"/>
                    <a:pt x="32" y="15"/>
                    <a:pt x="28" y="15"/>
                  </a:cubicBezTo>
                  <a:cubicBezTo>
                    <a:pt x="25" y="15"/>
                    <a:pt x="23" y="16"/>
                    <a:pt x="21" y="17"/>
                  </a:cubicBezTo>
                  <a:cubicBezTo>
                    <a:pt x="18" y="17"/>
                    <a:pt x="16" y="19"/>
                    <a:pt x="14" y="20"/>
                  </a:cubicBezTo>
                  <a:cubicBezTo>
                    <a:pt x="13" y="21"/>
                    <a:pt x="12" y="22"/>
                    <a:pt x="10" y="24"/>
                  </a:cubicBezTo>
                  <a:cubicBezTo>
                    <a:pt x="9" y="25"/>
                    <a:pt x="8" y="26"/>
                    <a:pt x="7" y="28"/>
                  </a:cubicBezTo>
                  <a:cubicBezTo>
                    <a:pt x="0" y="40"/>
                    <a:pt x="5" y="55"/>
                    <a:pt x="17" y="62"/>
                  </a:cubicBezTo>
                  <a:cubicBezTo>
                    <a:pt x="29" y="69"/>
                    <a:pt x="44" y="65"/>
                    <a:pt x="51" y="53"/>
                  </a:cubicBezTo>
                  <a:moveTo>
                    <a:pt x="13" y="31"/>
                  </a:moveTo>
                  <a:cubicBezTo>
                    <a:pt x="18" y="23"/>
                    <a:pt x="27" y="20"/>
                    <a:pt x="36" y="23"/>
                  </a:cubicBezTo>
                  <a:cubicBezTo>
                    <a:pt x="37" y="23"/>
                    <a:pt x="38" y="24"/>
                    <a:pt x="39" y="25"/>
                  </a:cubicBezTo>
                  <a:cubicBezTo>
                    <a:pt x="40" y="25"/>
                    <a:pt x="41" y="26"/>
                    <a:pt x="41" y="26"/>
                  </a:cubicBezTo>
                  <a:cubicBezTo>
                    <a:pt x="48" y="32"/>
                    <a:pt x="50" y="42"/>
                    <a:pt x="45" y="49"/>
                  </a:cubicBezTo>
                  <a:cubicBezTo>
                    <a:pt x="41" y="57"/>
                    <a:pt x="31" y="61"/>
                    <a:pt x="23" y="58"/>
                  </a:cubicBezTo>
                  <a:cubicBezTo>
                    <a:pt x="22" y="57"/>
                    <a:pt x="21" y="57"/>
                    <a:pt x="20" y="56"/>
                  </a:cubicBezTo>
                  <a:cubicBezTo>
                    <a:pt x="19" y="56"/>
                    <a:pt x="18" y="55"/>
                    <a:pt x="17" y="54"/>
                  </a:cubicBezTo>
                  <a:cubicBezTo>
                    <a:pt x="11" y="49"/>
                    <a:pt x="9" y="39"/>
                    <a:pt x="13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3050238" y="-731487"/>
              <a:ext cx="161925" cy="209550"/>
            </a:xfrm>
            <a:custGeom>
              <a:avLst/>
              <a:gdLst>
                <a:gd name="T0" fmla="*/ 47 w 54"/>
                <a:gd name="T1" fmla="*/ 28 h 69"/>
                <a:gd name="T2" fmla="*/ 44 w 54"/>
                <a:gd name="T3" fmla="*/ 24 h 69"/>
                <a:gd name="T4" fmla="*/ 40 w 54"/>
                <a:gd name="T5" fmla="*/ 20 h 69"/>
                <a:gd name="T6" fmla="*/ 34 w 54"/>
                <a:gd name="T7" fmla="*/ 17 h 69"/>
                <a:gd name="T8" fmla="*/ 27 w 54"/>
                <a:gd name="T9" fmla="*/ 15 h 69"/>
                <a:gd name="T10" fmla="*/ 16 w 54"/>
                <a:gd name="T11" fmla="*/ 17 h 69"/>
                <a:gd name="T12" fmla="*/ 5 w 54"/>
                <a:gd name="T13" fmla="*/ 0 h 69"/>
                <a:gd name="T14" fmla="*/ 2 w 54"/>
                <a:gd name="T15" fmla="*/ 1 h 69"/>
                <a:gd name="T16" fmla="*/ 0 w 54"/>
                <a:gd name="T17" fmla="*/ 3 h 69"/>
                <a:gd name="T18" fmla="*/ 10 w 54"/>
                <a:gd name="T19" fmla="*/ 20 h 69"/>
                <a:gd name="T20" fmla="*/ 2 w 54"/>
                <a:gd name="T21" fmla="*/ 29 h 69"/>
                <a:gd name="T22" fmla="*/ 0 w 54"/>
                <a:gd name="T23" fmla="*/ 36 h 69"/>
                <a:gd name="T24" fmla="*/ 0 w 54"/>
                <a:gd name="T25" fmla="*/ 43 h 69"/>
                <a:gd name="T26" fmla="*/ 1 w 54"/>
                <a:gd name="T27" fmla="*/ 48 h 69"/>
                <a:gd name="T28" fmla="*/ 3 w 54"/>
                <a:gd name="T29" fmla="*/ 53 h 69"/>
                <a:gd name="T30" fmla="*/ 38 w 54"/>
                <a:gd name="T31" fmla="*/ 62 h 69"/>
                <a:gd name="T32" fmla="*/ 47 w 54"/>
                <a:gd name="T33" fmla="*/ 28 h 69"/>
                <a:gd name="T34" fmla="*/ 9 w 54"/>
                <a:gd name="T35" fmla="*/ 49 h 69"/>
                <a:gd name="T36" fmla="*/ 13 w 54"/>
                <a:gd name="T37" fmla="*/ 26 h 69"/>
                <a:gd name="T38" fmla="*/ 16 w 54"/>
                <a:gd name="T39" fmla="*/ 25 h 69"/>
                <a:gd name="T40" fmla="*/ 19 w 54"/>
                <a:gd name="T41" fmla="*/ 23 h 69"/>
                <a:gd name="T42" fmla="*/ 41 w 54"/>
                <a:gd name="T43" fmla="*/ 31 h 69"/>
                <a:gd name="T44" fmla="*/ 37 w 54"/>
                <a:gd name="T45" fmla="*/ 54 h 69"/>
                <a:gd name="T46" fmla="*/ 34 w 54"/>
                <a:gd name="T47" fmla="*/ 56 h 69"/>
                <a:gd name="T48" fmla="*/ 31 w 54"/>
                <a:gd name="T49" fmla="*/ 58 h 69"/>
                <a:gd name="T50" fmla="*/ 9 w 54"/>
                <a:gd name="T5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69">
                  <a:moveTo>
                    <a:pt x="47" y="28"/>
                  </a:moveTo>
                  <a:cubicBezTo>
                    <a:pt x="46" y="26"/>
                    <a:pt x="45" y="25"/>
                    <a:pt x="44" y="24"/>
                  </a:cubicBezTo>
                  <a:cubicBezTo>
                    <a:pt x="43" y="22"/>
                    <a:pt x="42" y="21"/>
                    <a:pt x="40" y="20"/>
                  </a:cubicBezTo>
                  <a:cubicBezTo>
                    <a:pt x="38" y="19"/>
                    <a:pt x="36" y="18"/>
                    <a:pt x="34" y="17"/>
                  </a:cubicBezTo>
                  <a:cubicBezTo>
                    <a:pt x="32" y="16"/>
                    <a:pt x="29" y="15"/>
                    <a:pt x="27" y="15"/>
                  </a:cubicBezTo>
                  <a:cubicBezTo>
                    <a:pt x="23" y="15"/>
                    <a:pt x="19" y="15"/>
                    <a:pt x="16" y="1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6" y="23"/>
                    <a:pt x="4" y="26"/>
                    <a:pt x="2" y="29"/>
                  </a:cubicBezTo>
                  <a:cubicBezTo>
                    <a:pt x="1" y="31"/>
                    <a:pt x="1" y="34"/>
                    <a:pt x="0" y="36"/>
                  </a:cubicBezTo>
                  <a:cubicBezTo>
                    <a:pt x="0" y="38"/>
                    <a:pt x="0" y="41"/>
                    <a:pt x="0" y="43"/>
                  </a:cubicBezTo>
                  <a:cubicBezTo>
                    <a:pt x="0" y="45"/>
                    <a:pt x="1" y="46"/>
                    <a:pt x="1" y="48"/>
                  </a:cubicBezTo>
                  <a:cubicBezTo>
                    <a:pt x="2" y="50"/>
                    <a:pt x="2" y="51"/>
                    <a:pt x="3" y="53"/>
                  </a:cubicBezTo>
                  <a:cubicBezTo>
                    <a:pt x="10" y="65"/>
                    <a:pt x="26" y="69"/>
                    <a:pt x="38" y="62"/>
                  </a:cubicBezTo>
                  <a:cubicBezTo>
                    <a:pt x="50" y="55"/>
                    <a:pt x="54" y="40"/>
                    <a:pt x="47" y="28"/>
                  </a:cubicBezTo>
                  <a:moveTo>
                    <a:pt x="9" y="49"/>
                  </a:moveTo>
                  <a:cubicBezTo>
                    <a:pt x="5" y="42"/>
                    <a:pt x="7" y="32"/>
                    <a:pt x="13" y="26"/>
                  </a:cubicBezTo>
                  <a:cubicBezTo>
                    <a:pt x="14" y="26"/>
                    <a:pt x="15" y="25"/>
                    <a:pt x="16" y="25"/>
                  </a:cubicBezTo>
                  <a:cubicBezTo>
                    <a:pt x="17" y="24"/>
                    <a:pt x="18" y="24"/>
                    <a:pt x="19" y="23"/>
                  </a:cubicBezTo>
                  <a:cubicBezTo>
                    <a:pt x="27" y="20"/>
                    <a:pt x="37" y="23"/>
                    <a:pt x="41" y="31"/>
                  </a:cubicBezTo>
                  <a:cubicBezTo>
                    <a:pt x="46" y="39"/>
                    <a:pt x="44" y="49"/>
                    <a:pt x="37" y="54"/>
                  </a:cubicBezTo>
                  <a:cubicBezTo>
                    <a:pt x="36" y="55"/>
                    <a:pt x="35" y="56"/>
                    <a:pt x="34" y="56"/>
                  </a:cubicBezTo>
                  <a:cubicBezTo>
                    <a:pt x="33" y="57"/>
                    <a:pt x="32" y="57"/>
                    <a:pt x="31" y="58"/>
                  </a:cubicBezTo>
                  <a:cubicBezTo>
                    <a:pt x="23" y="61"/>
                    <a:pt x="14" y="57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3050238" y="-731487"/>
              <a:ext cx="161925" cy="209550"/>
            </a:xfrm>
            <a:custGeom>
              <a:avLst/>
              <a:gdLst>
                <a:gd name="T0" fmla="*/ 47 w 54"/>
                <a:gd name="T1" fmla="*/ 28 h 69"/>
                <a:gd name="T2" fmla="*/ 44 w 54"/>
                <a:gd name="T3" fmla="*/ 24 h 69"/>
                <a:gd name="T4" fmla="*/ 40 w 54"/>
                <a:gd name="T5" fmla="*/ 20 h 69"/>
                <a:gd name="T6" fmla="*/ 34 w 54"/>
                <a:gd name="T7" fmla="*/ 17 h 69"/>
                <a:gd name="T8" fmla="*/ 27 w 54"/>
                <a:gd name="T9" fmla="*/ 15 h 69"/>
                <a:gd name="T10" fmla="*/ 16 w 54"/>
                <a:gd name="T11" fmla="*/ 17 h 69"/>
                <a:gd name="T12" fmla="*/ 5 w 54"/>
                <a:gd name="T13" fmla="*/ 0 h 69"/>
                <a:gd name="T14" fmla="*/ 2 w 54"/>
                <a:gd name="T15" fmla="*/ 1 h 69"/>
                <a:gd name="T16" fmla="*/ 0 w 54"/>
                <a:gd name="T17" fmla="*/ 3 h 69"/>
                <a:gd name="T18" fmla="*/ 10 w 54"/>
                <a:gd name="T19" fmla="*/ 20 h 69"/>
                <a:gd name="T20" fmla="*/ 2 w 54"/>
                <a:gd name="T21" fmla="*/ 29 h 69"/>
                <a:gd name="T22" fmla="*/ 0 w 54"/>
                <a:gd name="T23" fmla="*/ 36 h 69"/>
                <a:gd name="T24" fmla="*/ 0 w 54"/>
                <a:gd name="T25" fmla="*/ 43 h 69"/>
                <a:gd name="T26" fmla="*/ 1 w 54"/>
                <a:gd name="T27" fmla="*/ 48 h 69"/>
                <a:gd name="T28" fmla="*/ 3 w 54"/>
                <a:gd name="T29" fmla="*/ 53 h 69"/>
                <a:gd name="T30" fmla="*/ 38 w 54"/>
                <a:gd name="T31" fmla="*/ 62 h 69"/>
                <a:gd name="T32" fmla="*/ 47 w 54"/>
                <a:gd name="T33" fmla="*/ 28 h 69"/>
                <a:gd name="T34" fmla="*/ 9 w 54"/>
                <a:gd name="T35" fmla="*/ 49 h 69"/>
                <a:gd name="T36" fmla="*/ 13 w 54"/>
                <a:gd name="T37" fmla="*/ 26 h 69"/>
                <a:gd name="T38" fmla="*/ 16 w 54"/>
                <a:gd name="T39" fmla="*/ 25 h 69"/>
                <a:gd name="T40" fmla="*/ 19 w 54"/>
                <a:gd name="T41" fmla="*/ 23 h 69"/>
                <a:gd name="T42" fmla="*/ 41 w 54"/>
                <a:gd name="T43" fmla="*/ 31 h 69"/>
                <a:gd name="T44" fmla="*/ 37 w 54"/>
                <a:gd name="T45" fmla="*/ 54 h 69"/>
                <a:gd name="T46" fmla="*/ 34 w 54"/>
                <a:gd name="T47" fmla="*/ 56 h 69"/>
                <a:gd name="T48" fmla="*/ 31 w 54"/>
                <a:gd name="T49" fmla="*/ 58 h 69"/>
                <a:gd name="T50" fmla="*/ 9 w 54"/>
                <a:gd name="T51" fmla="*/ 4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69">
                  <a:moveTo>
                    <a:pt x="47" y="28"/>
                  </a:moveTo>
                  <a:cubicBezTo>
                    <a:pt x="46" y="26"/>
                    <a:pt x="45" y="25"/>
                    <a:pt x="44" y="24"/>
                  </a:cubicBezTo>
                  <a:cubicBezTo>
                    <a:pt x="43" y="22"/>
                    <a:pt x="42" y="21"/>
                    <a:pt x="40" y="20"/>
                  </a:cubicBezTo>
                  <a:cubicBezTo>
                    <a:pt x="38" y="19"/>
                    <a:pt x="36" y="18"/>
                    <a:pt x="34" y="17"/>
                  </a:cubicBezTo>
                  <a:cubicBezTo>
                    <a:pt x="32" y="16"/>
                    <a:pt x="29" y="15"/>
                    <a:pt x="27" y="15"/>
                  </a:cubicBezTo>
                  <a:cubicBezTo>
                    <a:pt x="23" y="15"/>
                    <a:pt x="19" y="15"/>
                    <a:pt x="16" y="1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6" y="23"/>
                    <a:pt x="4" y="26"/>
                    <a:pt x="2" y="29"/>
                  </a:cubicBezTo>
                  <a:cubicBezTo>
                    <a:pt x="1" y="31"/>
                    <a:pt x="1" y="34"/>
                    <a:pt x="0" y="36"/>
                  </a:cubicBezTo>
                  <a:cubicBezTo>
                    <a:pt x="0" y="38"/>
                    <a:pt x="0" y="41"/>
                    <a:pt x="0" y="43"/>
                  </a:cubicBezTo>
                  <a:cubicBezTo>
                    <a:pt x="0" y="45"/>
                    <a:pt x="1" y="46"/>
                    <a:pt x="1" y="48"/>
                  </a:cubicBezTo>
                  <a:cubicBezTo>
                    <a:pt x="2" y="50"/>
                    <a:pt x="2" y="51"/>
                    <a:pt x="3" y="53"/>
                  </a:cubicBezTo>
                  <a:cubicBezTo>
                    <a:pt x="10" y="65"/>
                    <a:pt x="26" y="69"/>
                    <a:pt x="38" y="62"/>
                  </a:cubicBezTo>
                  <a:cubicBezTo>
                    <a:pt x="50" y="55"/>
                    <a:pt x="54" y="40"/>
                    <a:pt x="47" y="28"/>
                  </a:cubicBezTo>
                  <a:moveTo>
                    <a:pt x="9" y="49"/>
                  </a:moveTo>
                  <a:cubicBezTo>
                    <a:pt x="5" y="42"/>
                    <a:pt x="7" y="32"/>
                    <a:pt x="13" y="26"/>
                  </a:cubicBezTo>
                  <a:cubicBezTo>
                    <a:pt x="14" y="26"/>
                    <a:pt x="15" y="25"/>
                    <a:pt x="16" y="25"/>
                  </a:cubicBezTo>
                  <a:cubicBezTo>
                    <a:pt x="17" y="24"/>
                    <a:pt x="18" y="24"/>
                    <a:pt x="19" y="23"/>
                  </a:cubicBezTo>
                  <a:cubicBezTo>
                    <a:pt x="27" y="20"/>
                    <a:pt x="37" y="23"/>
                    <a:pt x="41" y="31"/>
                  </a:cubicBezTo>
                  <a:cubicBezTo>
                    <a:pt x="46" y="39"/>
                    <a:pt x="44" y="49"/>
                    <a:pt x="37" y="54"/>
                  </a:cubicBezTo>
                  <a:cubicBezTo>
                    <a:pt x="36" y="55"/>
                    <a:pt x="35" y="56"/>
                    <a:pt x="34" y="56"/>
                  </a:cubicBezTo>
                  <a:cubicBezTo>
                    <a:pt x="33" y="57"/>
                    <a:pt x="32" y="57"/>
                    <a:pt x="31" y="58"/>
                  </a:cubicBezTo>
                  <a:cubicBezTo>
                    <a:pt x="23" y="61"/>
                    <a:pt x="14" y="57"/>
                    <a:pt x="9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2848625" y="-1001362"/>
              <a:ext cx="252413" cy="255588"/>
            </a:xfrm>
            <a:custGeom>
              <a:avLst/>
              <a:gdLst>
                <a:gd name="T0" fmla="*/ 42 w 84"/>
                <a:gd name="T1" fmla="*/ 0 h 84"/>
                <a:gd name="T2" fmla="*/ 0 w 84"/>
                <a:gd name="T3" fmla="*/ 42 h 84"/>
                <a:gd name="T4" fmla="*/ 42 w 84"/>
                <a:gd name="T5" fmla="*/ 84 h 84"/>
                <a:gd name="T6" fmla="*/ 84 w 84"/>
                <a:gd name="T7" fmla="*/ 42 h 84"/>
                <a:gd name="T8" fmla="*/ 42 w 84"/>
                <a:gd name="T9" fmla="*/ 0 h 84"/>
                <a:gd name="T10" fmla="*/ 42 w 84"/>
                <a:gd name="T11" fmla="*/ 77 h 84"/>
                <a:gd name="T12" fmla="*/ 6 w 84"/>
                <a:gd name="T13" fmla="*/ 42 h 84"/>
                <a:gd name="T14" fmla="*/ 42 w 84"/>
                <a:gd name="T15" fmla="*/ 7 h 84"/>
                <a:gd name="T16" fmla="*/ 77 w 84"/>
                <a:gd name="T17" fmla="*/ 42 h 84"/>
                <a:gd name="T18" fmla="*/ 42 w 84"/>
                <a:gd name="T19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4">
                  <a:moveTo>
                    <a:pt x="42" y="0"/>
                  </a:moveTo>
                  <a:cubicBezTo>
                    <a:pt x="18" y="0"/>
                    <a:pt x="0" y="19"/>
                    <a:pt x="0" y="42"/>
                  </a:cubicBezTo>
                  <a:cubicBezTo>
                    <a:pt x="0" y="65"/>
                    <a:pt x="18" y="84"/>
                    <a:pt x="42" y="84"/>
                  </a:cubicBezTo>
                  <a:cubicBezTo>
                    <a:pt x="65" y="84"/>
                    <a:pt x="84" y="65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moveTo>
                    <a:pt x="42" y="77"/>
                  </a:moveTo>
                  <a:cubicBezTo>
                    <a:pt x="22" y="77"/>
                    <a:pt x="6" y="61"/>
                    <a:pt x="6" y="42"/>
                  </a:cubicBezTo>
                  <a:cubicBezTo>
                    <a:pt x="6" y="23"/>
                    <a:pt x="22" y="7"/>
                    <a:pt x="42" y="7"/>
                  </a:cubicBezTo>
                  <a:cubicBezTo>
                    <a:pt x="61" y="7"/>
                    <a:pt x="77" y="23"/>
                    <a:pt x="77" y="42"/>
                  </a:cubicBezTo>
                  <a:cubicBezTo>
                    <a:pt x="77" y="61"/>
                    <a:pt x="61" y="77"/>
                    <a:pt x="42" y="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829294" y="4366354"/>
            <a:ext cx="582613" cy="660400"/>
            <a:chOff x="5921375" y="-771525"/>
            <a:chExt cx="582613" cy="660400"/>
          </a:xfrm>
          <a:solidFill>
            <a:schemeClr val="accent2"/>
          </a:solidFill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5921375" y="-771525"/>
              <a:ext cx="582613" cy="660400"/>
            </a:xfrm>
            <a:custGeom>
              <a:avLst/>
              <a:gdLst>
                <a:gd name="T0" fmla="*/ 186 w 194"/>
                <a:gd name="T1" fmla="*/ 67 h 217"/>
                <a:gd name="T2" fmla="*/ 185 w 194"/>
                <a:gd name="T3" fmla="*/ 63 h 217"/>
                <a:gd name="T4" fmla="*/ 184 w 194"/>
                <a:gd name="T5" fmla="*/ 59 h 217"/>
                <a:gd name="T6" fmla="*/ 85 w 194"/>
                <a:gd name="T7" fmla="*/ 6 h 217"/>
                <a:gd name="T8" fmla="*/ 26 w 194"/>
                <a:gd name="T9" fmla="*/ 44 h 217"/>
                <a:gd name="T10" fmla="*/ 20 w 194"/>
                <a:gd name="T11" fmla="*/ 59 h 217"/>
                <a:gd name="T12" fmla="*/ 19 w 194"/>
                <a:gd name="T13" fmla="*/ 63 h 217"/>
                <a:gd name="T14" fmla="*/ 19 w 194"/>
                <a:gd name="T15" fmla="*/ 63 h 217"/>
                <a:gd name="T16" fmla="*/ 19 w 194"/>
                <a:gd name="T17" fmla="*/ 67 h 217"/>
                <a:gd name="T18" fmla="*/ 19 w 194"/>
                <a:gd name="T19" fmla="*/ 87 h 217"/>
                <a:gd name="T20" fmla="*/ 19 w 194"/>
                <a:gd name="T21" fmla="*/ 87 h 217"/>
                <a:gd name="T22" fmla="*/ 19 w 194"/>
                <a:gd name="T23" fmla="*/ 89 h 217"/>
                <a:gd name="T24" fmla="*/ 17 w 194"/>
                <a:gd name="T25" fmla="*/ 96 h 217"/>
                <a:gd name="T26" fmla="*/ 1 w 194"/>
                <a:gd name="T27" fmla="*/ 129 h 217"/>
                <a:gd name="T28" fmla="*/ 2 w 194"/>
                <a:gd name="T29" fmla="*/ 138 h 217"/>
                <a:gd name="T30" fmla="*/ 10 w 194"/>
                <a:gd name="T31" fmla="*/ 142 h 217"/>
                <a:gd name="T32" fmla="*/ 18 w 194"/>
                <a:gd name="T33" fmla="*/ 142 h 217"/>
                <a:gd name="T34" fmla="*/ 18 w 194"/>
                <a:gd name="T35" fmla="*/ 184 h 217"/>
                <a:gd name="T36" fmla="*/ 29 w 194"/>
                <a:gd name="T37" fmla="*/ 196 h 217"/>
                <a:gd name="T38" fmla="*/ 54 w 194"/>
                <a:gd name="T39" fmla="*/ 196 h 217"/>
                <a:gd name="T40" fmla="*/ 59 w 194"/>
                <a:gd name="T41" fmla="*/ 201 h 217"/>
                <a:gd name="T42" fmla="*/ 59 w 194"/>
                <a:gd name="T43" fmla="*/ 213 h 217"/>
                <a:gd name="T44" fmla="*/ 63 w 194"/>
                <a:gd name="T45" fmla="*/ 217 h 217"/>
                <a:gd name="T46" fmla="*/ 151 w 194"/>
                <a:gd name="T47" fmla="*/ 217 h 217"/>
                <a:gd name="T48" fmla="*/ 155 w 194"/>
                <a:gd name="T49" fmla="*/ 215 h 217"/>
                <a:gd name="T50" fmla="*/ 155 w 194"/>
                <a:gd name="T51" fmla="*/ 211 h 217"/>
                <a:gd name="T52" fmla="*/ 155 w 194"/>
                <a:gd name="T53" fmla="*/ 210 h 217"/>
                <a:gd name="T54" fmla="*/ 152 w 194"/>
                <a:gd name="T55" fmla="*/ 165 h 217"/>
                <a:gd name="T56" fmla="*/ 162 w 194"/>
                <a:gd name="T57" fmla="*/ 151 h 217"/>
                <a:gd name="T58" fmla="*/ 163 w 194"/>
                <a:gd name="T59" fmla="*/ 150 h 217"/>
                <a:gd name="T60" fmla="*/ 186 w 194"/>
                <a:gd name="T61" fmla="*/ 67 h 217"/>
                <a:gd name="T62" fmla="*/ 157 w 194"/>
                <a:gd name="T63" fmla="*/ 144 h 217"/>
                <a:gd name="T64" fmla="*/ 156 w 194"/>
                <a:gd name="T65" fmla="*/ 145 h 217"/>
                <a:gd name="T66" fmla="*/ 144 w 194"/>
                <a:gd name="T67" fmla="*/ 161 h 217"/>
                <a:gd name="T68" fmla="*/ 145 w 194"/>
                <a:gd name="T69" fmla="*/ 208 h 217"/>
                <a:gd name="T70" fmla="*/ 67 w 194"/>
                <a:gd name="T71" fmla="*/ 208 h 217"/>
                <a:gd name="T72" fmla="*/ 67 w 194"/>
                <a:gd name="T73" fmla="*/ 200 h 217"/>
                <a:gd name="T74" fmla="*/ 54 w 194"/>
                <a:gd name="T75" fmla="*/ 187 h 217"/>
                <a:gd name="T76" fmla="*/ 29 w 194"/>
                <a:gd name="T77" fmla="*/ 187 h 217"/>
                <a:gd name="T78" fmla="*/ 26 w 194"/>
                <a:gd name="T79" fmla="*/ 184 h 217"/>
                <a:gd name="T80" fmla="*/ 26 w 194"/>
                <a:gd name="T81" fmla="*/ 140 h 217"/>
                <a:gd name="T82" fmla="*/ 20 w 194"/>
                <a:gd name="T83" fmla="*/ 133 h 217"/>
                <a:gd name="T84" fmla="*/ 10 w 194"/>
                <a:gd name="T85" fmla="*/ 133 h 217"/>
                <a:gd name="T86" fmla="*/ 9 w 194"/>
                <a:gd name="T87" fmla="*/ 133 h 217"/>
                <a:gd name="T88" fmla="*/ 9 w 194"/>
                <a:gd name="T89" fmla="*/ 132 h 217"/>
                <a:gd name="T90" fmla="*/ 24 w 194"/>
                <a:gd name="T91" fmla="*/ 99 h 217"/>
                <a:gd name="T92" fmla="*/ 27 w 194"/>
                <a:gd name="T93" fmla="*/ 88 h 217"/>
                <a:gd name="T94" fmla="*/ 27 w 194"/>
                <a:gd name="T95" fmla="*/ 85 h 217"/>
                <a:gd name="T96" fmla="*/ 27 w 194"/>
                <a:gd name="T97" fmla="*/ 68 h 217"/>
                <a:gd name="T98" fmla="*/ 27 w 194"/>
                <a:gd name="T99" fmla="*/ 64 h 217"/>
                <a:gd name="T100" fmla="*/ 28 w 194"/>
                <a:gd name="T101" fmla="*/ 61 h 217"/>
                <a:gd name="T102" fmla="*/ 33 w 194"/>
                <a:gd name="T103" fmla="*/ 48 h 217"/>
                <a:gd name="T104" fmla="*/ 86 w 194"/>
                <a:gd name="T105" fmla="*/ 14 h 217"/>
                <a:gd name="T106" fmla="*/ 177 w 194"/>
                <a:gd name="T107" fmla="*/ 62 h 217"/>
                <a:gd name="T108" fmla="*/ 178 w 194"/>
                <a:gd name="T109" fmla="*/ 65 h 217"/>
                <a:gd name="T110" fmla="*/ 178 w 194"/>
                <a:gd name="T111" fmla="*/ 69 h 217"/>
                <a:gd name="T112" fmla="*/ 157 w 194"/>
                <a:gd name="T113" fmla="*/ 14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4" h="217">
                  <a:moveTo>
                    <a:pt x="186" y="67"/>
                  </a:moveTo>
                  <a:cubicBezTo>
                    <a:pt x="186" y="67"/>
                    <a:pt x="185" y="65"/>
                    <a:pt x="185" y="63"/>
                  </a:cubicBezTo>
                  <a:cubicBezTo>
                    <a:pt x="185" y="62"/>
                    <a:pt x="184" y="59"/>
                    <a:pt x="184" y="59"/>
                  </a:cubicBezTo>
                  <a:cubicBezTo>
                    <a:pt x="169" y="17"/>
                    <a:pt x="122" y="0"/>
                    <a:pt x="85" y="6"/>
                  </a:cubicBezTo>
                  <a:cubicBezTo>
                    <a:pt x="58" y="10"/>
                    <a:pt x="37" y="23"/>
                    <a:pt x="26" y="44"/>
                  </a:cubicBezTo>
                  <a:cubicBezTo>
                    <a:pt x="23" y="49"/>
                    <a:pt x="22" y="54"/>
                    <a:pt x="20" y="59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8" y="73"/>
                    <a:pt x="18" y="80"/>
                    <a:pt x="19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92"/>
                    <a:pt x="18" y="94"/>
                    <a:pt x="17" y="96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0" y="132"/>
                    <a:pt x="0" y="135"/>
                    <a:pt x="2" y="138"/>
                  </a:cubicBezTo>
                  <a:cubicBezTo>
                    <a:pt x="4" y="140"/>
                    <a:pt x="7" y="142"/>
                    <a:pt x="10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84"/>
                    <a:pt x="18" y="184"/>
                    <a:pt x="18" y="184"/>
                  </a:cubicBezTo>
                  <a:cubicBezTo>
                    <a:pt x="18" y="191"/>
                    <a:pt x="23" y="196"/>
                    <a:pt x="29" y="196"/>
                  </a:cubicBezTo>
                  <a:cubicBezTo>
                    <a:pt x="54" y="196"/>
                    <a:pt x="54" y="196"/>
                    <a:pt x="54" y="196"/>
                  </a:cubicBezTo>
                  <a:cubicBezTo>
                    <a:pt x="56" y="196"/>
                    <a:pt x="59" y="198"/>
                    <a:pt x="59" y="201"/>
                  </a:cubicBezTo>
                  <a:cubicBezTo>
                    <a:pt x="59" y="213"/>
                    <a:pt x="59" y="213"/>
                    <a:pt x="59" y="213"/>
                  </a:cubicBezTo>
                  <a:cubicBezTo>
                    <a:pt x="59" y="215"/>
                    <a:pt x="61" y="217"/>
                    <a:pt x="63" y="217"/>
                  </a:cubicBezTo>
                  <a:cubicBezTo>
                    <a:pt x="151" y="217"/>
                    <a:pt x="151" y="217"/>
                    <a:pt x="151" y="217"/>
                  </a:cubicBezTo>
                  <a:cubicBezTo>
                    <a:pt x="153" y="217"/>
                    <a:pt x="154" y="216"/>
                    <a:pt x="155" y="215"/>
                  </a:cubicBezTo>
                  <a:cubicBezTo>
                    <a:pt x="156" y="214"/>
                    <a:pt x="156" y="212"/>
                    <a:pt x="155" y="211"/>
                  </a:cubicBezTo>
                  <a:cubicBezTo>
                    <a:pt x="155" y="210"/>
                    <a:pt x="155" y="210"/>
                    <a:pt x="155" y="210"/>
                  </a:cubicBezTo>
                  <a:cubicBezTo>
                    <a:pt x="148" y="192"/>
                    <a:pt x="147" y="177"/>
                    <a:pt x="152" y="165"/>
                  </a:cubicBezTo>
                  <a:cubicBezTo>
                    <a:pt x="155" y="158"/>
                    <a:pt x="159" y="154"/>
                    <a:pt x="162" y="151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186" y="126"/>
                    <a:pt x="194" y="98"/>
                    <a:pt x="186" y="67"/>
                  </a:cubicBezTo>
                  <a:moveTo>
                    <a:pt x="157" y="144"/>
                  </a:moveTo>
                  <a:cubicBezTo>
                    <a:pt x="156" y="145"/>
                    <a:pt x="156" y="145"/>
                    <a:pt x="156" y="145"/>
                  </a:cubicBezTo>
                  <a:cubicBezTo>
                    <a:pt x="153" y="148"/>
                    <a:pt x="148" y="153"/>
                    <a:pt x="144" y="161"/>
                  </a:cubicBezTo>
                  <a:cubicBezTo>
                    <a:pt x="139" y="175"/>
                    <a:pt x="139" y="190"/>
                    <a:pt x="145" y="208"/>
                  </a:cubicBezTo>
                  <a:cubicBezTo>
                    <a:pt x="67" y="208"/>
                    <a:pt x="67" y="208"/>
                    <a:pt x="67" y="208"/>
                  </a:cubicBezTo>
                  <a:cubicBezTo>
                    <a:pt x="67" y="200"/>
                    <a:pt x="67" y="200"/>
                    <a:pt x="67" y="200"/>
                  </a:cubicBezTo>
                  <a:cubicBezTo>
                    <a:pt x="67" y="193"/>
                    <a:pt x="61" y="187"/>
                    <a:pt x="54" y="187"/>
                  </a:cubicBezTo>
                  <a:cubicBezTo>
                    <a:pt x="29" y="187"/>
                    <a:pt x="29" y="187"/>
                    <a:pt x="29" y="187"/>
                  </a:cubicBezTo>
                  <a:cubicBezTo>
                    <a:pt x="27" y="187"/>
                    <a:pt x="26" y="185"/>
                    <a:pt x="26" y="184"/>
                  </a:cubicBezTo>
                  <a:cubicBezTo>
                    <a:pt x="26" y="140"/>
                    <a:pt x="26" y="140"/>
                    <a:pt x="26" y="140"/>
                  </a:cubicBezTo>
                  <a:cubicBezTo>
                    <a:pt x="26" y="136"/>
                    <a:pt x="23" y="133"/>
                    <a:pt x="20" y="133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6" y="96"/>
                    <a:pt x="27" y="92"/>
                    <a:pt x="27" y="88"/>
                  </a:cubicBezTo>
                  <a:cubicBezTo>
                    <a:pt x="27" y="87"/>
                    <a:pt x="27" y="86"/>
                    <a:pt x="27" y="85"/>
                  </a:cubicBezTo>
                  <a:cubicBezTo>
                    <a:pt x="26" y="79"/>
                    <a:pt x="26" y="73"/>
                    <a:pt x="27" y="68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57"/>
                    <a:pt x="31" y="52"/>
                    <a:pt x="33" y="48"/>
                  </a:cubicBezTo>
                  <a:cubicBezTo>
                    <a:pt x="43" y="29"/>
                    <a:pt x="62" y="17"/>
                    <a:pt x="86" y="14"/>
                  </a:cubicBezTo>
                  <a:cubicBezTo>
                    <a:pt x="120" y="8"/>
                    <a:pt x="163" y="23"/>
                    <a:pt x="177" y="62"/>
                  </a:cubicBezTo>
                  <a:cubicBezTo>
                    <a:pt x="177" y="62"/>
                    <a:pt x="177" y="65"/>
                    <a:pt x="178" y="65"/>
                  </a:cubicBezTo>
                  <a:cubicBezTo>
                    <a:pt x="178" y="66"/>
                    <a:pt x="178" y="69"/>
                    <a:pt x="178" y="69"/>
                  </a:cubicBezTo>
                  <a:cubicBezTo>
                    <a:pt x="186" y="97"/>
                    <a:pt x="178" y="122"/>
                    <a:pt x="157" y="1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  <p:sp>
          <p:nvSpPr>
            <p:cNvPr id="41" name="Freeform 53"/>
            <p:cNvSpPr>
              <a:spLocks noEditPoints="1"/>
            </p:cNvSpPr>
            <p:nvPr/>
          </p:nvSpPr>
          <p:spPr bwMode="auto">
            <a:xfrm>
              <a:off x="6056313" y="-701675"/>
              <a:ext cx="379413" cy="320675"/>
            </a:xfrm>
            <a:custGeom>
              <a:avLst/>
              <a:gdLst>
                <a:gd name="T0" fmla="*/ 115 w 126"/>
                <a:gd name="T1" fmla="*/ 48 h 105"/>
                <a:gd name="T2" fmla="*/ 112 w 126"/>
                <a:gd name="T3" fmla="*/ 48 h 105"/>
                <a:gd name="T4" fmla="*/ 100 w 126"/>
                <a:gd name="T5" fmla="*/ 31 h 105"/>
                <a:gd name="T6" fmla="*/ 102 w 126"/>
                <a:gd name="T7" fmla="*/ 25 h 105"/>
                <a:gd name="T8" fmla="*/ 92 w 126"/>
                <a:gd name="T9" fmla="*/ 14 h 105"/>
                <a:gd name="T10" fmla="*/ 83 w 126"/>
                <a:gd name="T11" fmla="*/ 18 h 105"/>
                <a:gd name="T12" fmla="*/ 61 w 126"/>
                <a:gd name="T13" fmla="*/ 11 h 105"/>
                <a:gd name="T14" fmla="*/ 61 w 126"/>
                <a:gd name="T15" fmla="*/ 10 h 105"/>
                <a:gd name="T16" fmla="*/ 50 w 126"/>
                <a:gd name="T17" fmla="*/ 0 h 105"/>
                <a:gd name="T18" fmla="*/ 39 w 126"/>
                <a:gd name="T19" fmla="*/ 10 h 105"/>
                <a:gd name="T20" fmla="*/ 40 w 126"/>
                <a:gd name="T21" fmla="*/ 14 h 105"/>
                <a:gd name="T22" fmla="*/ 17 w 126"/>
                <a:gd name="T23" fmla="*/ 29 h 105"/>
                <a:gd name="T24" fmla="*/ 11 w 126"/>
                <a:gd name="T25" fmla="*/ 27 h 105"/>
                <a:gd name="T26" fmla="*/ 0 w 126"/>
                <a:gd name="T27" fmla="*/ 37 h 105"/>
                <a:gd name="T28" fmla="*/ 11 w 126"/>
                <a:gd name="T29" fmla="*/ 48 h 105"/>
                <a:gd name="T30" fmla="*/ 20 w 126"/>
                <a:gd name="T31" fmla="*/ 43 h 105"/>
                <a:gd name="T32" fmla="*/ 48 w 126"/>
                <a:gd name="T33" fmla="*/ 53 h 105"/>
                <a:gd name="T34" fmla="*/ 48 w 126"/>
                <a:gd name="T35" fmla="*/ 54 h 105"/>
                <a:gd name="T36" fmla="*/ 58 w 126"/>
                <a:gd name="T37" fmla="*/ 64 h 105"/>
                <a:gd name="T38" fmla="*/ 63 w 126"/>
                <a:gd name="T39" fmla="*/ 63 h 105"/>
                <a:gd name="T40" fmla="*/ 88 w 126"/>
                <a:gd name="T41" fmla="*/ 89 h 105"/>
                <a:gd name="T42" fmla="*/ 87 w 126"/>
                <a:gd name="T43" fmla="*/ 94 h 105"/>
                <a:gd name="T44" fmla="*/ 97 w 126"/>
                <a:gd name="T45" fmla="*/ 105 h 105"/>
                <a:gd name="T46" fmla="*/ 108 w 126"/>
                <a:gd name="T47" fmla="*/ 94 h 105"/>
                <a:gd name="T48" fmla="*/ 105 w 126"/>
                <a:gd name="T49" fmla="*/ 86 h 105"/>
                <a:gd name="T50" fmla="*/ 114 w 126"/>
                <a:gd name="T51" fmla="*/ 69 h 105"/>
                <a:gd name="T52" fmla="*/ 116 w 126"/>
                <a:gd name="T53" fmla="*/ 69 h 105"/>
                <a:gd name="T54" fmla="*/ 126 w 126"/>
                <a:gd name="T55" fmla="*/ 58 h 105"/>
                <a:gd name="T56" fmla="*/ 115 w 126"/>
                <a:gd name="T57" fmla="*/ 48 h 105"/>
                <a:gd name="T58" fmla="*/ 69 w 126"/>
                <a:gd name="T59" fmla="*/ 51 h 105"/>
                <a:gd name="T60" fmla="*/ 68 w 126"/>
                <a:gd name="T61" fmla="*/ 49 h 105"/>
                <a:gd name="T62" fmla="*/ 86 w 126"/>
                <a:gd name="T63" fmla="*/ 33 h 105"/>
                <a:gd name="T64" fmla="*/ 92 w 126"/>
                <a:gd name="T65" fmla="*/ 35 h 105"/>
                <a:gd name="T66" fmla="*/ 95 w 126"/>
                <a:gd name="T67" fmla="*/ 35 h 105"/>
                <a:gd name="T68" fmla="*/ 107 w 126"/>
                <a:gd name="T69" fmla="*/ 52 h 105"/>
                <a:gd name="T70" fmla="*/ 105 w 126"/>
                <a:gd name="T71" fmla="*/ 55 h 105"/>
                <a:gd name="T72" fmla="*/ 69 w 126"/>
                <a:gd name="T73" fmla="*/ 51 h 105"/>
                <a:gd name="T74" fmla="*/ 81 w 126"/>
                <a:gd name="T75" fmla="*/ 24 h 105"/>
                <a:gd name="T76" fmla="*/ 81 w 126"/>
                <a:gd name="T77" fmla="*/ 25 h 105"/>
                <a:gd name="T78" fmla="*/ 82 w 126"/>
                <a:gd name="T79" fmla="*/ 29 h 105"/>
                <a:gd name="T80" fmla="*/ 64 w 126"/>
                <a:gd name="T81" fmla="*/ 45 h 105"/>
                <a:gd name="T82" fmla="*/ 59 w 126"/>
                <a:gd name="T83" fmla="*/ 43 h 105"/>
                <a:gd name="T84" fmla="*/ 55 w 126"/>
                <a:gd name="T85" fmla="*/ 20 h 105"/>
                <a:gd name="T86" fmla="*/ 59 w 126"/>
                <a:gd name="T87" fmla="*/ 17 h 105"/>
                <a:gd name="T88" fmla="*/ 81 w 126"/>
                <a:gd name="T89" fmla="*/ 24 h 105"/>
                <a:gd name="T90" fmla="*/ 21 w 126"/>
                <a:gd name="T91" fmla="*/ 38 h 105"/>
                <a:gd name="T92" fmla="*/ 21 w 126"/>
                <a:gd name="T93" fmla="*/ 37 h 105"/>
                <a:gd name="T94" fmla="*/ 21 w 126"/>
                <a:gd name="T95" fmla="*/ 34 h 105"/>
                <a:gd name="T96" fmla="*/ 43 w 126"/>
                <a:gd name="T97" fmla="*/ 19 h 105"/>
                <a:gd name="T98" fmla="*/ 49 w 126"/>
                <a:gd name="T99" fmla="*/ 21 h 105"/>
                <a:gd name="T100" fmla="*/ 53 w 126"/>
                <a:gd name="T101" fmla="*/ 44 h 105"/>
                <a:gd name="T102" fmla="*/ 49 w 126"/>
                <a:gd name="T103" fmla="*/ 47 h 105"/>
                <a:gd name="T104" fmla="*/ 21 w 126"/>
                <a:gd name="T105" fmla="*/ 38 h 105"/>
                <a:gd name="T106" fmla="*/ 99 w 126"/>
                <a:gd name="T107" fmla="*/ 84 h 105"/>
                <a:gd name="T108" fmla="*/ 97 w 126"/>
                <a:gd name="T109" fmla="*/ 83 h 105"/>
                <a:gd name="T110" fmla="*/ 92 w 126"/>
                <a:gd name="T111" fmla="*/ 85 h 105"/>
                <a:gd name="T112" fmla="*/ 68 w 126"/>
                <a:gd name="T113" fmla="*/ 59 h 105"/>
                <a:gd name="T114" fmla="*/ 68 w 126"/>
                <a:gd name="T115" fmla="*/ 57 h 105"/>
                <a:gd name="T116" fmla="*/ 105 w 126"/>
                <a:gd name="T117" fmla="*/ 61 h 105"/>
                <a:gd name="T118" fmla="*/ 108 w 126"/>
                <a:gd name="T119" fmla="*/ 66 h 105"/>
                <a:gd name="T120" fmla="*/ 99 w 126"/>
                <a:gd name="T121" fmla="*/ 8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05">
                  <a:moveTo>
                    <a:pt x="115" y="48"/>
                  </a:moveTo>
                  <a:cubicBezTo>
                    <a:pt x="114" y="48"/>
                    <a:pt x="113" y="48"/>
                    <a:pt x="112" y="48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02" y="29"/>
                    <a:pt x="102" y="27"/>
                    <a:pt x="102" y="25"/>
                  </a:cubicBezTo>
                  <a:cubicBezTo>
                    <a:pt x="102" y="19"/>
                    <a:pt x="98" y="14"/>
                    <a:pt x="92" y="14"/>
                  </a:cubicBezTo>
                  <a:cubicBezTo>
                    <a:pt x="88" y="14"/>
                    <a:pt x="85" y="16"/>
                    <a:pt x="83" y="18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5"/>
                    <a:pt x="56" y="0"/>
                    <a:pt x="50" y="0"/>
                  </a:cubicBezTo>
                  <a:cubicBezTo>
                    <a:pt x="44" y="0"/>
                    <a:pt x="39" y="5"/>
                    <a:pt x="39" y="10"/>
                  </a:cubicBezTo>
                  <a:cubicBezTo>
                    <a:pt x="39" y="11"/>
                    <a:pt x="40" y="13"/>
                    <a:pt x="40" y="14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5" y="28"/>
                    <a:pt x="13" y="27"/>
                    <a:pt x="11" y="27"/>
                  </a:cubicBezTo>
                  <a:cubicBezTo>
                    <a:pt x="5" y="27"/>
                    <a:pt x="0" y="31"/>
                    <a:pt x="0" y="37"/>
                  </a:cubicBezTo>
                  <a:cubicBezTo>
                    <a:pt x="0" y="43"/>
                    <a:pt x="5" y="48"/>
                    <a:pt x="11" y="48"/>
                  </a:cubicBezTo>
                  <a:cubicBezTo>
                    <a:pt x="14" y="48"/>
                    <a:pt x="18" y="46"/>
                    <a:pt x="20" y="43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59"/>
                    <a:pt x="52" y="64"/>
                    <a:pt x="58" y="64"/>
                  </a:cubicBezTo>
                  <a:cubicBezTo>
                    <a:pt x="60" y="64"/>
                    <a:pt x="62" y="64"/>
                    <a:pt x="63" y="63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7" y="90"/>
                    <a:pt x="87" y="92"/>
                    <a:pt x="87" y="94"/>
                  </a:cubicBezTo>
                  <a:cubicBezTo>
                    <a:pt x="87" y="100"/>
                    <a:pt x="91" y="105"/>
                    <a:pt x="97" y="105"/>
                  </a:cubicBezTo>
                  <a:cubicBezTo>
                    <a:pt x="103" y="105"/>
                    <a:pt x="108" y="100"/>
                    <a:pt x="108" y="94"/>
                  </a:cubicBezTo>
                  <a:cubicBezTo>
                    <a:pt x="108" y="91"/>
                    <a:pt x="106" y="88"/>
                    <a:pt x="105" y="8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4" y="69"/>
                    <a:pt x="115" y="69"/>
                    <a:pt x="116" y="69"/>
                  </a:cubicBezTo>
                  <a:cubicBezTo>
                    <a:pt x="121" y="69"/>
                    <a:pt x="126" y="64"/>
                    <a:pt x="126" y="58"/>
                  </a:cubicBezTo>
                  <a:cubicBezTo>
                    <a:pt x="126" y="53"/>
                    <a:pt x="121" y="48"/>
                    <a:pt x="115" y="48"/>
                  </a:cubicBezTo>
                  <a:moveTo>
                    <a:pt x="69" y="51"/>
                  </a:moveTo>
                  <a:cubicBezTo>
                    <a:pt x="68" y="51"/>
                    <a:pt x="68" y="50"/>
                    <a:pt x="68" y="49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88" y="35"/>
                    <a:pt x="89" y="35"/>
                    <a:pt x="92" y="35"/>
                  </a:cubicBezTo>
                  <a:cubicBezTo>
                    <a:pt x="93" y="35"/>
                    <a:pt x="94" y="35"/>
                    <a:pt x="95" y="35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6" y="53"/>
                    <a:pt x="106" y="54"/>
                    <a:pt x="105" y="55"/>
                  </a:cubicBezTo>
                  <a:lnTo>
                    <a:pt x="69" y="51"/>
                  </a:lnTo>
                  <a:close/>
                  <a:moveTo>
                    <a:pt x="81" y="24"/>
                  </a:moveTo>
                  <a:cubicBezTo>
                    <a:pt x="81" y="25"/>
                    <a:pt x="81" y="25"/>
                    <a:pt x="81" y="25"/>
                  </a:cubicBezTo>
                  <a:cubicBezTo>
                    <a:pt x="81" y="26"/>
                    <a:pt x="82" y="28"/>
                    <a:pt x="82" y="29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3" y="44"/>
                    <a:pt x="61" y="43"/>
                    <a:pt x="59" y="43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7" y="19"/>
                    <a:pt x="58" y="18"/>
                    <a:pt x="59" y="17"/>
                  </a:cubicBezTo>
                  <a:lnTo>
                    <a:pt x="81" y="24"/>
                  </a:lnTo>
                  <a:close/>
                  <a:moveTo>
                    <a:pt x="21" y="38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5"/>
                    <a:pt x="21" y="34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5" y="20"/>
                    <a:pt x="47" y="21"/>
                    <a:pt x="49" y="21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2" y="45"/>
                    <a:pt x="50" y="46"/>
                    <a:pt x="49" y="47"/>
                  </a:cubicBezTo>
                  <a:lnTo>
                    <a:pt x="21" y="38"/>
                  </a:lnTo>
                  <a:close/>
                  <a:moveTo>
                    <a:pt x="99" y="84"/>
                  </a:moveTo>
                  <a:cubicBezTo>
                    <a:pt x="98" y="83"/>
                    <a:pt x="98" y="83"/>
                    <a:pt x="97" y="83"/>
                  </a:cubicBezTo>
                  <a:cubicBezTo>
                    <a:pt x="95" y="83"/>
                    <a:pt x="94" y="84"/>
                    <a:pt x="92" y="85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8"/>
                    <a:pt x="68" y="58"/>
                    <a:pt x="68" y="57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63"/>
                    <a:pt x="106" y="65"/>
                    <a:pt x="108" y="66"/>
                  </a:cubicBezTo>
                  <a:lnTo>
                    <a:pt x="99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40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934313" y="1733198"/>
            <a:ext cx="369671" cy="666855"/>
            <a:chOff x="-1606173" y="1946675"/>
            <a:chExt cx="404813" cy="730250"/>
          </a:xfrm>
          <a:solidFill>
            <a:schemeClr val="accent2"/>
          </a:solidFill>
        </p:grpSpPr>
        <p:grpSp>
          <p:nvGrpSpPr>
            <p:cNvPr id="43" name="Group 42"/>
            <p:cNvGrpSpPr/>
            <p:nvPr/>
          </p:nvGrpSpPr>
          <p:grpSpPr>
            <a:xfrm>
              <a:off x="-1606173" y="1946675"/>
              <a:ext cx="404813" cy="436563"/>
              <a:chOff x="492465" y="1350962"/>
              <a:chExt cx="404813" cy="436563"/>
            </a:xfrm>
            <a:grpFill/>
          </p:grpSpPr>
          <p:sp>
            <p:nvSpPr>
              <p:cNvPr id="49" name="Freeform 481"/>
              <p:cNvSpPr>
                <a:spLocks/>
              </p:cNvSpPr>
              <p:nvPr/>
            </p:nvSpPr>
            <p:spPr bwMode="auto">
              <a:xfrm>
                <a:off x="492465" y="1350962"/>
                <a:ext cx="404813" cy="207963"/>
              </a:xfrm>
              <a:custGeom>
                <a:avLst/>
                <a:gdLst>
                  <a:gd name="T0" fmla="*/ 194 w 200"/>
                  <a:gd name="T1" fmla="*/ 103 h 103"/>
                  <a:gd name="T2" fmla="*/ 188 w 200"/>
                  <a:gd name="T3" fmla="*/ 97 h 103"/>
                  <a:gd name="T4" fmla="*/ 100 w 200"/>
                  <a:gd name="T5" fmla="*/ 12 h 103"/>
                  <a:gd name="T6" fmla="*/ 12 w 200"/>
                  <a:gd name="T7" fmla="*/ 97 h 103"/>
                  <a:gd name="T8" fmla="*/ 6 w 200"/>
                  <a:gd name="T9" fmla="*/ 103 h 103"/>
                  <a:gd name="T10" fmla="*/ 0 w 200"/>
                  <a:gd name="T11" fmla="*/ 97 h 103"/>
                  <a:gd name="T12" fmla="*/ 100 w 200"/>
                  <a:gd name="T13" fmla="*/ 0 h 103"/>
                  <a:gd name="T14" fmla="*/ 200 w 200"/>
                  <a:gd name="T15" fmla="*/ 97 h 103"/>
                  <a:gd name="T16" fmla="*/ 194 w 200"/>
                  <a:gd name="T17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0" h="103">
                    <a:moveTo>
                      <a:pt x="194" y="103"/>
                    </a:moveTo>
                    <a:cubicBezTo>
                      <a:pt x="191" y="103"/>
                      <a:pt x="188" y="100"/>
                      <a:pt x="188" y="97"/>
                    </a:cubicBezTo>
                    <a:cubicBezTo>
                      <a:pt x="188" y="50"/>
                      <a:pt x="149" y="12"/>
                      <a:pt x="100" y="12"/>
                    </a:cubicBezTo>
                    <a:cubicBezTo>
                      <a:pt x="51" y="12"/>
                      <a:pt x="12" y="50"/>
                      <a:pt x="12" y="97"/>
                    </a:cubicBezTo>
                    <a:cubicBezTo>
                      <a:pt x="12" y="100"/>
                      <a:pt x="9" y="103"/>
                      <a:pt x="6" y="103"/>
                    </a:cubicBezTo>
                    <a:cubicBezTo>
                      <a:pt x="3" y="103"/>
                      <a:pt x="0" y="100"/>
                      <a:pt x="0" y="97"/>
                    </a:cubicBezTo>
                    <a:cubicBezTo>
                      <a:pt x="0" y="43"/>
                      <a:pt x="44" y="0"/>
                      <a:pt x="100" y="0"/>
                    </a:cubicBezTo>
                    <a:cubicBezTo>
                      <a:pt x="156" y="0"/>
                      <a:pt x="200" y="43"/>
                      <a:pt x="200" y="97"/>
                    </a:cubicBezTo>
                    <a:cubicBezTo>
                      <a:pt x="200" y="100"/>
                      <a:pt x="197" y="103"/>
                      <a:pt x="194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/>
              </a:p>
            </p:txBody>
          </p:sp>
          <p:sp>
            <p:nvSpPr>
              <p:cNvPr id="50" name="Freeform 482"/>
              <p:cNvSpPr>
                <a:spLocks/>
              </p:cNvSpPr>
              <p:nvPr/>
            </p:nvSpPr>
            <p:spPr bwMode="auto">
              <a:xfrm>
                <a:off x="786153" y="1535112"/>
                <a:ext cx="111125" cy="252413"/>
              </a:xfrm>
              <a:custGeom>
                <a:avLst/>
                <a:gdLst>
                  <a:gd name="T0" fmla="*/ 6 w 55"/>
                  <a:gd name="T1" fmla="*/ 125 h 125"/>
                  <a:gd name="T2" fmla="*/ 0 w 55"/>
                  <a:gd name="T3" fmla="*/ 119 h 125"/>
                  <a:gd name="T4" fmla="*/ 17 w 55"/>
                  <a:gd name="T5" fmla="*/ 72 h 125"/>
                  <a:gd name="T6" fmla="*/ 28 w 55"/>
                  <a:gd name="T7" fmla="*/ 55 h 125"/>
                  <a:gd name="T8" fmla="*/ 43 w 55"/>
                  <a:gd name="T9" fmla="*/ 6 h 125"/>
                  <a:gd name="T10" fmla="*/ 49 w 55"/>
                  <a:gd name="T11" fmla="*/ 0 h 125"/>
                  <a:gd name="T12" fmla="*/ 55 w 55"/>
                  <a:gd name="T13" fmla="*/ 6 h 125"/>
                  <a:gd name="T14" fmla="*/ 38 w 55"/>
                  <a:gd name="T15" fmla="*/ 61 h 125"/>
                  <a:gd name="T16" fmla="*/ 27 w 55"/>
                  <a:gd name="T17" fmla="*/ 78 h 125"/>
                  <a:gd name="T18" fmla="*/ 12 w 55"/>
                  <a:gd name="T19" fmla="*/ 119 h 125"/>
                  <a:gd name="T20" fmla="*/ 6 w 55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125">
                    <a:moveTo>
                      <a:pt x="6" y="125"/>
                    </a:moveTo>
                    <a:cubicBezTo>
                      <a:pt x="2" y="125"/>
                      <a:pt x="0" y="122"/>
                      <a:pt x="0" y="119"/>
                    </a:cubicBezTo>
                    <a:cubicBezTo>
                      <a:pt x="0" y="99"/>
                      <a:pt x="7" y="87"/>
                      <a:pt x="17" y="72"/>
                    </a:cubicBezTo>
                    <a:cubicBezTo>
                      <a:pt x="21" y="67"/>
                      <a:pt x="24" y="61"/>
                      <a:pt x="28" y="55"/>
                    </a:cubicBezTo>
                    <a:cubicBezTo>
                      <a:pt x="42" y="31"/>
                      <a:pt x="43" y="6"/>
                      <a:pt x="43" y="6"/>
                    </a:cubicBezTo>
                    <a:cubicBezTo>
                      <a:pt x="43" y="3"/>
                      <a:pt x="46" y="0"/>
                      <a:pt x="49" y="0"/>
                    </a:cubicBezTo>
                    <a:cubicBezTo>
                      <a:pt x="53" y="0"/>
                      <a:pt x="55" y="3"/>
                      <a:pt x="55" y="6"/>
                    </a:cubicBezTo>
                    <a:cubicBezTo>
                      <a:pt x="55" y="7"/>
                      <a:pt x="54" y="35"/>
                      <a:pt x="38" y="61"/>
                    </a:cubicBezTo>
                    <a:cubicBezTo>
                      <a:pt x="34" y="68"/>
                      <a:pt x="31" y="73"/>
                      <a:pt x="27" y="78"/>
                    </a:cubicBezTo>
                    <a:cubicBezTo>
                      <a:pt x="18" y="93"/>
                      <a:pt x="12" y="102"/>
                      <a:pt x="12" y="119"/>
                    </a:cubicBezTo>
                    <a:cubicBezTo>
                      <a:pt x="12" y="122"/>
                      <a:pt x="9" y="125"/>
                      <a:pt x="6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/>
              </a:p>
            </p:txBody>
          </p:sp>
          <p:sp>
            <p:nvSpPr>
              <p:cNvPr id="51" name="Freeform 483"/>
              <p:cNvSpPr>
                <a:spLocks/>
              </p:cNvSpPr>
              <p:nvPr/>
            </p:nvSpPr>
            <p:spPr bwMode="auto">
              <a:xfrm>
                <a:off x="492465" y="1535112"/>
                <a:ext cx="111125" cy="252413"/>
              </a:xfrm>
              <a:custGeom>
                <a:avLst/>
                <a:gdLst>
                  <a:gd name="T0" fmla="*/ 49 w 55"/>
                  <a:gd name="T1" fmla="*/ 125 h 125"/>
                  <a:gd name="T2" fmla="*/ 43 w 55"/>
                  <a:gd name="T3" fmla="*/ 119 h 125"/>
                  <a:gd name="T4" fmla="*/ 28 w 55"/>
                  <a:gd name="T5" fmla="*/ 78 h 125"/>
                  <a:gd name="T6" fmla="*/ 17 w 55"/>
                  <a:gd name="T7" fmla="*/ 61 h 125"/>
                  <a:gd name="T8" fmla="*/ 0 w 55"/>
                  <a:gd name="T9" fmla="*/ 6 h 125"/>
                  <a:gd name="T10" fmla="*/ 6 w 55"/>
                  <a:gd name="T11" fmla="*/ 0 h 125"/>
                  <a:gd name="T12" fmla="*/ 12 w 55"/>
                  <a:gd name="T13" fmla="*/ 6 h 125"/>
                  <a:gd name="T14" fmla="*/ 27 w 55"/>
                  <a:gd name="T15" fmla="*/ 55 h 125"/>
                  <a:gd name="T16" fmla="*/ 38 w 55"/>
                  <a:gd name="T17" fmla="*/ 72 h 125"/>
                  <a:gd name="T18" fmla="*/ 55 w 55"/>
                  <a:gd name="T19" fmla="*/ 119 h 125"/>
                  <a:gd name="T20" fmla="*/ 49 w 55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125">
                    <a:moveTo>
                      <a:pt x="49" y="125"/>
                    </a:moveTo>
                    <a:cubicBezTo>
                      <a:pt x="46" y="125"/>
                      <a:pt x="43" y="122"/>
                      <a:pt x="43" y="119"/>
                    </a:cubicBezTo>
                    <a:cubicBezTo>
                      <a:pt x="43" y="102"/>
                      <a:pt x="38" y="93"/>
                      <a:pt x="28" y="78"/>
                    </a:cubicBezTo>
                    <a:cubicBezTo>
                      <a:pt x="24" y="73"/>
                      <a:pt x="21" y="68"/>
                      <a:pt x="17" y="61"/>
                    </a:cubicBezTo>
                    <a:cubicBezTo>
                      <a:pt x="1" y="35"/>
                      <a:pt x="0" y="7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6"/>
                      <a:pt x="13" y="31"/>
                      <a:pt x="27" y="55"/>
                    </a:cubicBezTo>
                    <a:cubicBezTo>
                      <a:pt x="31" y="61"/>
                      <a:pt x="35" y="67"/>
                      <a:pt x="38" y="72"/>
                    </a:cubicBezTo>
                    <a:cubicBezTo>
                      <a:pt x="48" y="87"/>
                      <a:pt x="55" y="99"/>
                      <a:pt x="55" y="119"/>
                    </a:cubicBezTo>
                    <a:cubicBezTo>
                      <a:pt x="55" y="122"/>
                      <a:pt x="53" y="125"/>
                      <a:pt x="49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-1542673" y="2435625"/>
              <a:ext cx="274638" cy="241300"/>
              <a:chOff x="555965" y="1839912"/>
              <a:chExt cx="274638" cy="241300"/>
            </a:xfrm>
            <a:grpFill/>
          </p:grpSpPr>
          <p:sp>
            <p:nvSpPr>
              <p:cNvPr id="45" name="Freeform 484"/>
              <p:cNvSpPr>
                <a:spLocks/>
              </p:cNvSpPr>
              <p:nvPr/>
            </p:nvSpPr>
            <p:spPr bwMode="auto">
              <a:xfrm>
                <a:off x="555965" y="1839912"/>
                <a:ext cx="274638" cy="23813"/>
              </a:xfrm>
              <a:custGeom>
                <a:avLst/>
                <a:gdLst>
                  <a:gd name="T0" fmla="*/ 130 w 136"/>
                  <a:gd name="T1" fmla="*/ 12 h 12"/>
                  <a:gd name="T2" fmla="*/ 6 w 136"/>
                  <a:gd name="T3" fmla="*/ 12 h 12"/>
                  <a:gd name="T4" fmla="*/ 0 w 136"/>
                  <a:gd name="T5" fmla="*/ 6 h 12"/>
                  <a:gd name="T6" fmla="*/ 6 w 136"/>
                  <a:gd name="T7" fmla="*/ 0 h 12"/>
                  <a:gd name="T8" fmla="*/ 130 w 136"/>
                  <a:gd name="T9" fmla="*/ 0 h 12"/>
                  <a:gd name="T10" fmla="*/ 136 w 136"/>
                  <a:gd name="T11" fmla="*/ 6 h 12"/>
                  <a:gd name="T12" fmla="*/ 130 w 136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2">
                    <a:moveTo>
                      <a:pt x="130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3" y="0"/>
                      <a:pt x="136" y="3"/>
                      <a:pt x="136" y="6"/>
                    </a:cubicBezTo>
                    <a:cubicBezTo>
                      <a:pt x="136" y="9"/>
                      <a:pt x="133" y="12"/>
                      <a:pt x="13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/>
              </a:p>
            </p:txBody>
          </p:sp>
          <p:sp>
            <p:nvSpPr>
              <p:cNvPr id="46" name="Freeform 485"/>
              <p:cNvSpPr>
                <a:spLocks/>
              </p:cNvSpPr>
              <p:nvPr/>
            </p:nvSpPr>
            <p:spPr bwMode="auto">
              <a:xfrm>
                <a:off x="555965" y="1912937"/>
                <a:ext cx="274638" cy="23813"/>
              </a:xfrm>
              <a:custGeom>
                <a:avLst/>
                <a:gdLst>
                  <a:gd name="T0" fmla="*/ 130 w 136"/>
                  <a:gd name="T1" fmla="*/ 12 h 12"/>
                  <a:gd name="T2" fmla="*/ 6 w 136"/>
                  <a:gd name="T3" fmla="*/ 12 h 12"/>
                  <a:gd name="T4" fmla="*/ 0 w 136"/>
                  <a:gd name="T5" fmla="*/ 6 h 12"/>
                  <a:gd name="T6" fmla="*/ 6 w 136"/>
                  <a:gd name="T7" fmla="*/ 0 h 12"/>
                  <a:gd name="T8" fmla="*/ 130 w 136"/>
                  <a:gd name="T9" fmla="*/ 0 h 12"/>
                  <a:gd name="T10" fmla="*/ 136 w 136"/>
                  <a:gd name="T11" fmla="*/ 6 h 12"/>
                  <a:gd name="T12" fmla="*/ 130 w 136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2">
                    <a:moveTo>
                      <a:pt x="130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3" y="0"/>
                      <a:pt x="136" y="3"/>
                      <a:pt x="136" y="6"/>
                    </a:cubicBezTo>
                    <a:cubicBezTo>
                      <a:pt x="136" y="9"/>
                      <a:pt x="133" y="12"/>
                      <a:pt x="13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/>
              </a:p>
            </p:txBody>
          </p:sp>
          <p:sp>
            <p:nvSpPr>
              <p:cNvPr id="47" name="Freeform 486"/>
              <p:cNvSpPr>
                <a:spLocks/>
              </p:cNvSpPr>
              <p:nvPr/>
            </p:nvSpPr>
            <p:spPr bwMode="auto">
              <a:xfrm>
                <a:off x="555965" y="1984374"/>
                <a:ext cx="274638" cy="25400"/>
              </a:xfrm>
              <a:custGeom>
                <a:avLst/>
                <a:gdLst>
                  <a:gd name="T0" fmla="*/ 130 w 136"/>
                  <a:gd name="T1" fmla="*/ 12 h 12"/>
                  <a:gd name="T2" fmla="*/ 6 w 136"/>
                  <a:gd name="T3" fmla="*/ 12 h 12"/>
                  <a:gd name="T4" fmla="*/ 0 w 136"/>
                  <a:gd name="T5" fmla="*/ 6 h 12"/>
                  <a:gd name="T6" fmla="*/ 6 w 136"/>
                  <a:gd name="T7" fmla="*/ 0 h 12"/>
                  <a:gd name="T8" fmla="*/ 130 w 136"/>
                  <a:gd name="T9" fmla="*/ 0 h 12"/>
                  <a:gd name="T10" fmla="*/ 136 w 136"/>
                  <a:gd name="T11" fmla="*/ 6 h 12"/>
                  <a:gd name="T12" fmla="*/ 130 w 136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2">
                    <a:moveTo>
                      <a:pt x="130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3" y="0"/>
                      <a:pt x="136" y="3"/>
                      <a:pt x="136" y="6"/>
                    </a:cubicBezTo>
                    <a:cubicBezTo>
                      <a:pt x="136" y="9"/>
                      <a:pt x="133" y="12"/>
                      <a:pt x="13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/>
              </a:p>
            </p:txBody>
          </p:sp>
          <p:sp>
            <p:nvSpPr>
              <p:cNvPr id="48" name="Freeform 487"/>
              <p:cNvSpPr>
                <a:spLocks/>
              </p:cNvSpPr>
              <p:nvPr/>
            </p:nvSpPr>
            <p:spPr bwMode="auto">
              <a:xfrm>
                <a:off x="619465" y="2057399"/>
                <a:ext cx="153988" cy="23813"/>
              </a:xfrm>
              <a:custGeom>
                <a:avLst/>
                <a:gdLst>
                  <a:gd name="T0" fmla="*/ 70 w 76"/>
                  <a:gd name="T1" fmla="*/ 12 h 12"/>
                  <a:gd name="T2" fmla="*/ 6 w 76"/>
                  <a:gd name="T3" fmla="*/ 12 h 12"/>
                  <a:gd name="T4" fmla="*/ 0 w 76"/>
                  <a:gd name="T5" fmla="*/ 6 h 12"/>
                  <a:gd name="T6" fmla="*/ 6 w 76"/>
                  <a:gd name="T7" fmla="*/ 0 h 12"/>
                  <a:gd name="T8" fmla="*/ 70 w 76"/>
                  <a:gd name="T9" fmla="*/ 0 h 12"/>
                  <a:gd name="T10" fmla="*/ 76 w 76"/>
                  <a:gd name="T11" fmla="*/ 6 h 12"/>
                  <a:gd name="T12" fmla="*/ 70 w 76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2">
                    <a:moveTo>
                      <a:pt x="70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3" y="0"/>
                      <a:pt x="76" y="3"/>
                      <a:pt x="76" y="6"/>
                    </a:cubicBezTo>
                    <a:cubicBezTo>
                      <a:pt x="76" y="9"/>
                      <a:pt x="73" y="12"/>
                      <a:pt x="7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AU"/>
              </a:p>
            </p:txBody>
          </p:sp>
        </p:grp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1BFE20CE-73F4-5F46-995C-BF3FAC381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6625" y="299647"/>
            <a:ext cx="2485017" cy="40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807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>
            <a:spLocks/>
          </p:cNvSpPr>
          <p:nvPr/>
        </p:nvSpPr>
        <p:spPr bwMode="auto">
          <a:xfrm>
            <a:off x="737481" y="385820"/>
            <a:ext cx="1775101" cy="3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1714457">
              <a:lnSpc>
                <a:spcPts val="2775"/>
              </a:lnSpc>
            </a:pPr>
            <a:r>
              <a:rPr lang="en-US" sz="3000" spc="188" dirty="0">
                <a:solidFill>
                  <a:schemeClr val="tx1"/>
                </a:solidFill>
                <a:latin typeface="+mj-lt"/>
                <a:ea typeface="Lato Black" charset="0"/>
                <a:cs typeface="Lato Black" charset="0"/>
                <a:sym typeface="Bebas Neue" charset="0"/>
              </a:rPr>
              <a:t>Timeline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50970" y="1582562"/>
            <a:ext cx="11197541" cy="3758603"/>
            <a:chOff x="374536" y="1900960"/>
            <a:chExt cx="8441511" cy="1969714"/>
          </a:xfrm>
        </p:grpSpPr>
        <p:sp>
          <p:nvSpPr>
            <p:cNvPr id="36" name="Rectangle 35"/>
            <p:cNvSpPr/>
            <p:nvPr/>
          </p:nvSpPr>
          <p:spPr>
            <a:xfrm rot="16200000" flipH="1">
              <a:off x="806835" y="2415063"/>
              <a:ext cx="158500" cy="94987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283" tIns="41141" rIns="82283" bIns="41141" rtlCol="0" anchor="ctr"/>
            <a:lstStyle/>
            <a:p>
              <a:pPr algn="ctr"/>
              <a:endParaRPr lang="bg-BG" sz="507" b="1" dirty="0">
                <a:latin typeface="+mj-lt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 flipV="1">
              <a:off x="967484" y="2438087"/>
              <a:ext cx="0" cy="322073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1962089" y="2984995"/>
              <a:ext cx="0" cy="322073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cxnSpLocks/>
            </p:cNvCxnSpPr>
            <p:nvPr/>
          </p:nvCxnSpPr>
          <p:spPr>
            <a:xfrm flipH="1" flipV="1">
              <a:off x="5104345" y="2404509"/>
              <a:ext cx="1" cy="359615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5704673" y="2404508"/>
              <a:ext cx="0" cy="322073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V="1">
              <a:off x="7225387" y="2420828"/>
              <a:ext cx="0" cy="322073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8214345" y="3000547"/>
              <a:ext cx="0" cy="322073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Shape 2616"/>
            <p:cNvSpPr/>
            <p:nvPr/>
          </p:nvSpPr>
          <p:spPr>
            <a:xfrm>
              <a:off x="3819860" y="1900960"/>
              <a:ext cx="270579" cy="246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6" y="20520"/>
                  </a:moveTo>
                  <a:cubicBezTo>
                    <a:pt x="1258" y="18675"/>
                    <a:pt x="2752" y="17923"/>
                    <a:pt x="4191" y="17361"/>
                  </a:cubicBezTo>
                  <a:cubicBezTo>
                    <a:pt x="5156" y="17087"/>
                    <a:pt x="6884" y="15971"/>
                    <a:pt x="6884" y="13567"/>
                  </a:cubicBezTo>
                  <a:cubicBezTo>
                    <a:pt x="6884" y="11510"/>
                    <a:pt x="6113" y="10507"/>
                    <a:pt x="5698" y="9969"/>
                  </a:cubicBezTo>
                  <a:cubicBezTo>
                    <a:pt x="5646" y="9902"/>
                    <a:pt x="5599" y="9842"/>
                    <a:pt x="5562" y="9786"/>
                  </a:cubicBezTo>
                  <a:cubicBezTo>
                    <a:pt x="5550" y="9769"/>
                    <a:pt x="5538" y="9752"/>
                    <a:pt x="5526" y="9735"/>
                  </a:cubicBezTo>
                  <a:cubicBezTo>
                    <a:pt x="5491" y="9662"/>
                    <a:pt x="5297" y="9177"/>
                    <a:pt x="5553" y="8011"/>
                  </a:cubicBezTo>
                  <a:cubicBezTo>
                    <a:pt x="5604" y="7777"/>
                    <a:pt x="5583" y="7531"/>
                    <a:pt x="5493" y="7312"/>
                  </a:cubicBezTo>
                  <a:cubicBezTo>
                    <a:pt x="5249" y="6721"/>
                    <a:pt x="4603" y="5151"/>
                    <a:pt x="5035" y="3988"/>
                  </a:cubicBezTo>
                  <a:cubicBezTo>
                    <a:pt x="5619" y="2411"/>
                    <a:pt x="6140" y="2099"/>
                    <a:pt x="7085" y="1642"/>
                  </a:cubicBezTo>
                  <a:cubicBezTo>
                    <a:pt x="7132" y="1619"/>
                    <a:pt x="7177" y="1592"/>
                    <a:pt x="7220" y="1562"/>
                  </a:cubicBezTo>
                  <a:cubicBezTo>
                    <a:pt x="7458" y="1393"/>
                    <a:pt x="8233" y="1080"/>
                    <a:pt x="9029" y="1080"/>
                  </a:cubicBezTo>
                  <a:cubicBezTo>
                    <a:pt x="9467" y="1080"/>
                    <a:pt x="9840" y="1172"/>
                    <a:pt x="10137" y="1353"/>
                  </a:cubicBezTo>
                  <a:cubicBezTo>
                    <a:pt x="10491" y="1569"/>
                    <a:pt x="10825" y="1968"/>
                    <a:pt x="11308" y="3213"/>
                  </a:cubicBezTo>
                  <a:cubicBezTo>
                    <a:pt x="11991" y="4974"/>
                    <a:pt x="11820" y="6477"/>
                    <a:pt x="11347" y="7186"/>
                  </a:cubicBezTo>
                  <a:cubicBezTo>
                    <a:pt x="11175" y="7442"/>
                    <a:pt x="11116" y="7769"/>
                    <a:pt x="11184" y="8078"/>
                  </a:cubicBezTo>
                  <a:cubicBezTo>
                    <a:pt x="11422" y="9164"/>
                    <a:pt x="11247" y="9602"/>
                    <a:pt x="11210" y="9679"/>
                  </a:cubicBezTo>
                  <a:cubicBezTo>
                    <a:pt x="11181" y="9712"/>
                    <a:pt x="11153" y="9748"/>
                    <a:pt x="11129" y="9786"/>
                  </a:cubicBezTo>
                  <a:cubicBezTo>
                    <a:pt x="11091" y="9842"/>
                    <a:pt x="11044" y="9902"/>
                    <a:pt x="10992" y="9969"/>
                  </a:cubicBezTo>
                  <a:cubicBezTo>
                    <a:pt x="10578" y="10507"/>
                    <a:pt x="9806" y="11510"/>
                    <a:pt x="9806" y="13567"/>
                  </a:cubicBezTo>
                  <a:cubicBezTo>
                    <a:pt x="9806" y="15972"/>
                    <a:pt x="11535" y="17087"/>
                    <a:pt x="12500" y="17361"/>
                  </a:cubicBezTo>
                  <a:cubicBezTo>
                    <a:pt x="13925" y="17916"/>
                    <a:pt x="15432" y="18665"/>
                    <a:pt x="15675" y="20520"/>
                  </a:cubicBezTo>
                  <a:cubicBezTo>
                    <a:pt x="15675" y="20520"/>
                    <a:pt x="1016" y="20520"/>
                    <a:pt x="1016" y="20520"/>
                  </a:cubicBezTo>
                  <a:close/>
                  <a:moveTo>
                    <a:pt x="12782" y="16326"/>
                  </a:moveTo>
                  <a:cubicBezTo>
                    <a:pt x="12782" y="16326"/>
                    <a:pt x="10788" y="15813"/>
                    <a:pt x="10788" y="13567"/>
                  </a:cubicBezTo>
                  <a:cubicBezTo>
                    <a:pt x="10788" y="11595"/>
                    <a:pt x="11607" y="10900"/>
                    <a:pt x="11923" y="10420"/>
                  </a:cubicBezTo>
                  <a:cubicBezTo>
                    <a:pt x="11923" y="10420"/>
                    <a:pt x="12573" y="9806"/>
                    <a:pt x="12138" y="7825"/>
                  </a:cubicBezTo>
                  <a:cubicBezTo>
                    <a:pt x="12863" y="6740"/>
                    <a:pt x="12999" y="4821"/>
                    <a:pt x="12211" y="2789"/>
                  </a:cubicBezTo>
                  <a:cubicBezTo>
                    <a:pt x="11716" y="1514"/>
                    <a:pt x="11279" y="815"/>
                    <a:pt x="10613" y="409"/>
                  </a:cubicBezTo>
                  <a:cubicBezTo>
                    <a:pt x="10124" y="111"/>
                    <a:pt x="9569" y="0"/>
                    <a:pt x="9029" y="0"/>
                  </a:cubicBezTo>
                  <a:cubicBezTo>
                    <a:pt x="8023" y="0"/>
                    <a:pt x="7070" y="384"/>
                    <a:pt x="6690" y="653"/>
                  </a:cubicBezTo>
                  <a:cubicBezTo>
                    <a:pt x="5576" y="1192"/>
                    <a:pt x="4828" y="1688"/>
                    <a:pt x="4126" y="3579"/>
                  </a:cubicBezTo>
                  <a:cubicBezTo>
                    <a:pt x="3556" y="5114"/>
                    <a:pt x="4241" y="6891"/>
                    <a:pt x="4598" y="7757"/>
                  </a:cubicBezTo>
                  <a:cubicBezTo>
                    <a:pt x="4163" y="9739"/>
                    <a:pt x="4767" y="10420"/>
                    <a:pt x="4767" y="10420"/>
                  </a:cubicBezTo>
                  <a:cubicBezTo>
                    <a:pt x="5083" y="10900"/>
                    <a:pt x="5903" y="11595"/>
                    <a:pt x="5903" y="13567"/>
                  </a:cubicBezTo>
                  <a:cubicBezTo>
                    <a:pt x="5903" y="15813"/>
                    <a:pt x="3909" y="16326"/>
                    <a:pt x="3909" y="16326"/>
                  </a:cubicBezTo>
                  <a:cubicBezTo>
                    <a:pt x="2642" y="16817"/>
                    <a:pt x="0" y="17821"/>
                    <a:pt x="0" y="21060"/>
                  </a:cubicBezTo>
                  <a:cubicBezTo>
                    <a:pt x="0" y="21060"/>
                    <a:pt x="0" y="21600"/>
                    <a:pt x="491" y="21600"/>
                  </a:cubicBezTo>
                  <a:lnTo>
                    <a:pt x="16200" y="21600"/>
                  </a:lnTo>
                  <a:cubicBezTo>
                    <a:pt x="16691" y="21600"/>
                    <a:pt x="16691" y="21060"/>
                    <a:pt x="16691" y="21060"/>
                  </a:cubicBezTo>
                  <a:cubicBezTo>
                    <a:pt x="16691" y="17821"/>
                    <a:pt x="14048" y="16817"/>
                    <a:pt x="12782" y="16326"/>
                  </a:cubicBezTo>
                  <a:moveTo>
                    <a:pt x="18035" y="15774"/>
                  </a:moveTo>
                  <a:cubicBezTo>
                    <a:pt x="18035" y="15774"/>
                    <a:pt x="16217" y="15312"/>
                    <a:pt x="16217" y="13291"/>
                  </a:cubicBezTo>
                  <a:cubicBezTo>
                    <a:pt x="16217" y="11515"/>
                    <a:pt x="17087" y="10890"/>
                    <a:pt x="17376" y="10458"/>
                  </a:cubicBezTo>
                  <a:cubicBezTo>
                    <a:pt x="17376" y="10458"/>
                    <a:pt x="17968" y="9906"/>
                    <a:pt x="17572" y="8122"/>
                  </a:cubicBezTo>
                  <a:cubicBezTo>
                    <a:pt x="18232" y="7146"/>
                    <a:pt x="18387" y="5419"/>
                    <a:pt x="17669" y="3590"/>
                  </a:cubicBezTo>
                  <a:cubicBezTo>
                    <a:pt x="17218" y="2442"/>
                    <a:pt x="16666" y="1814"/>
                    <a:pt x="16059" y="1449"/>
                  </a:cubicBezTo>
                  <a:cubicBezTo>
                    <a:pt x="15612" y="1180"/>
                    <a:pt x="15107" y="1081"/>
                    <a:pt x="14614" y="1081"/>
                  </a:cubicBezTo>
                  <a:cubicBezTo>
                    <a:pt x="13880" y="1081"/>
                    <a:pt x="13182" y="1301"/>
                    <a:pt x="12753" y="1514"/>
                  </a:cubicBezTo>
                  <a:cubicBezTo>
                    <a:pt x="12878" y="1781"/>
                    <a:pt x="12997" y="2064"/>
                    <a:pt x="13115" y="2366"/>
                  </a:cubicBezTo>
                  <a:cubicBezTo>
                    <a:pt x="13131" y="2409"/>
                    <a:pt x="13143" y="2453"/>
                    <a:pt x="13159" y="2496"/>
                  </a:cubicBezTo>
                  <a:cubicBezTo>
                    <a:pt x="13436" y="2360"/>
                    <a:pt x="13994" y="2160"/>
                    <a:pt x="14614" y="2160"/>
                  </a:cubicBezTo>
                  <a:cubicBezTo>
                    <a:pt x="15001" y="2160"/>
                    <a:pt x="15328" y="2239"/>
                    <a:pt x="15588" y="2396"/>
                  </a:cubicBezTo>
                  <a:cubicBezTo>
                    <a:pt x="15893" y="2579"/>
                    <a:pt x="16347" y="2947"/>
                    <a:pt x="16767" y="4019"/>
                  </a:cubicBezTo>
                  <a:cubicBezTo>
                    <a:pt x="17366" y="5541"/>
                    <a:pt x="17207" y="6853"/>
                    <a:pt x="16784" y="7478"/>
                  </a:cubicBezTo>
                  <a:cubicBezTo>
                    <a:pt x="16610" y="7736"/>
                    <a:pt x="16549" y="8067"/>
                    <a:pt x="16618" y="8379"/>
                  </a:cubicBezTo>
                  <a:cubicBezTo>
                    <a:pt x="16817" y="9273"/>
                    <a:pt x="16689" y="9648"/>
                    <a:pt x="16656" y="9723"/>
                  </a:cubicBezTo>
                  <a:cubicBezTo>
                    <a:pt x="16631" y="9754"/>
                    <a:pt x="16607" y="9786"/>
                    <a:pt x="16584" y="9820"/>
                  </a:cubicBezTo>
                  <a:cubicBezTo>
                    <a:pt x="16565" y="9848"/>
                    <a:pt x="16497" y="9929"/>
                    <a:pt x="16447" y="9988"/>
                  </a:cubicBezTo>
                  <a:cubicBezTo>
                    <a:pt x="16023" y="10488"/>
                    <a:pt x="15236" y="11419"/>
                    <a:pt x="15236" y="13291"/>
                  </a:cubicBezTo>
                  <a:cubicBezTo>
                    <a:pt x="15236" y="15520"/>
                    <a:pt x="16851" y="16555"/>
                    <a:pt x="17757" y="16810"/>
                  </a:cubicBezTo>
                  <a:cubicBezTo>
                    <a:pt x="19050" y="17307"/>
                    <a:pt x="20311" y="17926"/>
                    <a:pt x="20570" y="19440"/>
                  </a:cubicBezTo>
                  <a:lnTo>
                    <a:pt x="17464" y="19440"/>
                  </a:lnTo>
                  <a:cubicBezTo>
                    <a:pt x="17553" y="19773"/>
                    <a:pt x="17615" y="20132"/>
                    <a:pt x="17645" y="20520"/>
                  </a:cubicBezTo>
                  <a:lnTo>
                    <a:pt x="21152" y="20520"/>
                  </a:lnTo>
                  <a:cubicBezTo>
                    <a:pt x="21600" y="20520"/>
                    <a:pt x="21600" y="20034"/>
                    <a:pt x="21600" y="20034"/>
                  </a:cubicBezTo>
                  <a:cubicBezTo>
                    <a:pt x="21600" y="17119"/>
                    <a:pt x="19191" y="16215"/>
                    <a:pt x="18035" y="15774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4284" tIns="14284" rIns="14284" bIns="14284" anchor="ctr"/>
            <a:lstStyle/>
            <a:p>
              <a:pPr defTabSz="171394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125">
                <a:latin typeface="+mj-lt"/>
                <a:ea typeface="Lato" charset="0"/>
                <a:cs typeface="Lato" charset="0"/>
              </a:endParaRPr>
            </a:p>
          </p:txBody>
        </p:sp>
        <p:sp>
          <p:nvSpPr>
            <p:cNvPr id="55" name="Subtitle 2"/>
            <p:cNvSpPr txBox="1">
              <a:spLocks/>
            </p:cNvSpPr>
            <p:nvPr/>
          </p:nvSpPr>
          <p:spPr>
            <a:xfrm>
              <a:off x="6551699" y="3354393"/>
              <a:ext cx="1155302" cy="350957"/>
            </a:xfrm>
            <a:prstGeom prst="rect">
              <a:avLst/>
            </a:prstGeom>
          </p:spPr>
          <p:txBody>
            <a:bodyPr vert="horz" wrap="square" lIns="81559" tIns="40779" rIns="81559" bIns="40779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15"/>
                </a:lnSpc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Light" charset="0"/>
                  <a:cs typeface="Lato Light" charset="0"/>
                </a:rPr>
                <a:t>New and improved site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charset="0"/>
                <a:cs typeface="Lato Light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567152" y="2076052"/>
              <a:ext cx="1217160" cy="209680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1"/>
                  </a:solidFill>
                  <a:latin typeface="+mj-lt"/>
                  <a:ea typeface="Lato Black" charset="0"/>
                  <a:cs typeface="Lato Black" charset="0"/>
                </a:rPr>
                <a:t>FEEDBACK</a:t>
              </a:r>
            </a:p>
          </p:txBody>
        </p:sp>
        <p:sp>
          <p:nvSpPr>
            <p:cNvPr id="57" name="Subtitle 2"/>
            <p:cNvSpPr txBox="1">
              <a:spLocks/>
            </p:cNvSpPr>
            <p:nvPr/>
          </p:nvSpPr>
          <p:spPr>
            <a:xfrm>
              <a:off x="374536" y="3354393"/>
              <a:ext cx="1155169" cy="516281"/>
            </a:xfrm>
            <a:prstGeom prst="rect">
              <a:avLst/>
            </a:prstGeom>
          </p:spPr>
          <p:txBody>
            <a:bodyPr vert="horz" wrap="square" lIns="81559" tIns="40779" rIns="81559" bIns="40779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15"/>
                </a:lnSpc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Light" charset="0"/>
                  <a:cs typeface="Lato Light" charset="0"/>
                </a:rPr>
                <a:t>website </a:t>
              </a:r>
            </a:p>
            <a:p>
              <a:pPr>
                <a:lnSpc>
                  <a:spcPts val="1515"/>
                </a:lnSpc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Light" charset="0"/>
                  <a:cs typeface="Lato Light" charset="0"/>
                </a:rPr>
                <a:t>+</a:t>
              </a:r>
            </a:p>
            <a:p>
              <a:pPr>
                <a:lnSpc>
                  <a:spcPts val="1515"/>
                </a:lnSpc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Light" charset="0"/>
                  <a:cs typeface="Lato Light" charset="0"/>
                </a:rPr>
                <a:t>social media 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15142" y="3118386"/>
              <a:ext cx="873958" cy="193550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accent5"/>
                  </a:solidFill>
                  <a:latin typeface="+mj-lt"/>
                  <a:ea typeface="Lato Black" charset="0"/>
                  <a:cs typeface="Lato Black" charset="0"/>
                </a:rPr>
                <a:t>LAUNCH</a:t>
              </a:r>
            </a:p>
          </p:txBody>
        </p:sp>
        <p:sp>
          <p:nvSpPr>
            <p:cNvPr id="62" name="Subtitle 2"/>
            <p:cNvSpPr txBox="1">
              <a:spLocks/>
            </p:cNvSpPr>
            <p:nvPr/>
          </p:nvSpPr>
          <p:spPr>
            <a:xfrm>
              <a:off x="7612642" y="2478012"/>
              <a:ext cx="1203405" cy="282408"/>
            </a:xfrm>
            <a:prstGeom prst="rect">
              <a:avLst/>
            </a:prstGeom>
          </p:spPr>
          <p:txBody>
            <a:bodyPr vert="horz" wrap="square" lIns="81559" tIns="40779" rIns="81559" bIns="40779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15"/>
                </a:lnSpc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Light" charset="0"/>
                  <a:cs typeface="Lato Light" charset="0"/>
                </a:rPr>
                <a:t>184</a:t>
              </a:r>
            </a:p>
            <a:p>
              <a:pPr>
                <a:lnSpc>
                  <a:spcPts val="1515"/>
                </a:lnSpc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Light" charset="0"/>
                  <a:cs typeface="Lato Light" charset="0"/>
                </a:rPr>
                <a:t> published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719963" y="2281139"/>
              <a:ext cx="988762" cy="209680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  <a:latin typeface="+mj-lt"/>
                  <a:ea typeface="Lato Black" charset="0"/>
                  <a:cs typeface="Lato Black" charset="0"/>
                </a:rPr>
                <a:t>STORIES</a:t>
              </a:r>
            </a:p>
          </p:txBody>
        </p:sp>
        <p:sp>
          <p:nvSpPr>
            <p:cNvPr id="68" name="Subtitle 2"/>
            <p:cNvSpPr txBox="1">
              <a:spLocks/>
            </p:cNvSpPr>
            <p:nvPr/>
          </p:nvSpPr>
          <p:spPr>
            <a:xfrm>
              <a:off x="1417652" y="2510487"/>
              <a:ext cx="1024080" cy="250149"/>
            </a:xfrm>
            <a:prstGeom prst="rect">
              <a:avLst/>
            </a:prstGeom>
          </p:spPr>
          <p:txBody>
            <a:bodyPr vert="horz" wrap="square" lIns="81559" tIns="40779" rIns="81559" bIns="40779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15"/>
                </a:lnSpc>
              </a:pPr>
              <a:r>
                <a:rPr lang="en-US" sz="2000" dirty="0">
                  <a:solidFill>
                    <a:schemeClr val="accent2"/>
                  </a:solidFill>
                  <a:latin typeface="+mj-lt"/>
                  <a:ea typeface="Lato Light" charset="0"/>
                  <a:cs typeface="Lato Light" charset="0"/>
                </a:rPr>
                <a:t>Trial site launched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441333" y="2264806"/>
              <a:ext cx="1000846" cy="209680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  <a:latin typeface="+mj-lt"/>
                  <a:ea typeface="Lato Black" charset="0"/>
                  <a:cs typeface="Lato Black" charset="0"/>
                </a:rPr>
                <a:t>SPANISH</a:t>
              </a:r>
            </a:p>
          </p:txBody>
        </p:sp>
        <p:sp>
          <p:nvSpPr>
            <p:cNvPr id="70" name="Subtitle 2"/>
            <p:cNvSpPr txBox="1">
              <a:spLocks/>
            </p:cNvSpPr>
            <p:nvPr/>
          </p:nvSpPr>
          <p:spPr>
            <a:xfrm>
              <a:off x="4333982" y="3340206"/>
              <a:ext cx="1474078" cy="282408"/>
            </a:xfrm>
            <a:prstGeom prst="rect">
              <a:avLst/>
            </a:prstGeom>
          </p:spPr>
          <p:txBody>
            <a:bodyPr vert="horz" wrap="square" lIns="81559" tIns="40779" rIns="81559" bIns="40779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15"/>
                </a:lnSpc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Light" charset="0"/>
                  <a:cs typeface="Lato Light" charset="0"/>
                </a:rPr>
                <a:t>140 </a:t>
              </a:r>
            </a:p>
            <a:p>
              <a:pPr>
                <a:lnSpc>
                  <a:spcPts val="1515"/>
                </a:lnSpc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Light" charset="0"/>
                  <a:cs typeface="Lato Light" charset="0"/>
                </a:rPr>
                <a:t>published 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609965" y="3094329"/>
              <a:ext cx="988762" cy="209680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3"/>
                  </a:solidFill>
                  <a:latin typeface="+mj-lt"/>
                  <a:ea typeface="Lato Black" charset="0"/>
                  <a:cs typeface="Lato Black" charset="0"/>
                </a:rPr>
                <a:t>STORIES</a:t>
              </a:r>
            </a:p>
          </p:txBody>
        </p:sp>
        <p:sp>
          <p:nvSpPr>
            <p:cNvPr id="92" name="Subtitle 2">
              <a:extLst>
                <a:ext uri="{FF2B5EF4-FFF2-40B4-BE49-F238E27FC236}">
                  <a16:creationId xmlns:a16="http://schemas.microsoft.com/office/drawing/2014/main" id="{32C57013-F057-3A4C-A974-F160149999AA}"/>
                </a:ext>
              </a:extLst>
            </p:cNvPr>
            <p:cNvSpPr txBox="1">
              <a:spLocks/>
            </p:cNvSpPr>
            <p:nvPr/>
          </p:nvSpPr>
          <p:spPr>
            <a:xfrm>
              <a:off x="5426023" y="2280676"/>
              <a:ext cx="1535633" cy="484022"/>
            </a:xfrm>
            <a:prstGeom prst="rect">
              <a:avLst/>
            </a:prstGeom>
          </p:spPr>
          <p:txBody>
            <a:bodyPr vert="horz" wrap="square" lIns="81559" tIns="40779" rIns="81559" bIns="40779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15"/>
                </a:lnSpc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Light" charset="0"/>
                  <a:cs typeface="Lato Light" charset="0"/>
                </a:rPr>
                <a:t>NREN community       surveyed </a:t>
              </a:r>
            </a:p>
            <a:p>
              <a:pPr>
                <a:lnSpc>
                  <a:spcPts val="1515"/>
                </a:lnSpc>
              </a:pPr>
              <a:r>
                <a:rPr 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Light" charset="0"/>
                  <a:cs typeface="Lato Light" charset="0"/>
                </a:rPr>
                <a:t>+TNC </a:t>
              </a:r>
              <a:r>
                <a:rPr lang="en-US" sz="20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Lato Light" charset="0"/>
                  <a:cs typeface="Lato Light" charset="0"/>
                </a:rPr>
                <a:t>BoF</a:t>
              </a:r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charset="0"/>
                <a:cs typeface="Lato Light" charset="0"/>
              </a:endParaRP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29272BE4-184B-584D-9236-787B724E2C20}"/>
              </a:ext>
            </a:extLst>
          </p:cNvPr>
          <p:cNvSpPr txBox="1"/>
          <p:nvPr/>
        </p:nvSpPr>
        <p:spPr>
          <a:xfrm>
            <a:off x="3400331" y="3885114"/>
            <a:ext cx="1311578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+mj-lt"/>
                <a:ea typeface="Lato Black" charset="0"/>
                <a:cs typeface="Lato Black" charset="0"/>
              </a:rPr>
              <a:t>STORIES</a:t>
            </a:r>
          </a:p>
        </p:txBody>
      </p:sp>
      <p:sp>
        <p:nvSpPr>
          <p:cNvPr id="80" name="Subtitle 2">
            <a:extLst>
              <a:ext uri="{FF2B5EF4-FFF2-40B4-BE49-F238E27FC236}">
                <a16:creationId xmlns:a16="http://schemas.microsoft.com/office/drawing/2014/main" id="{23C097B8-BAB9-5348-B215-D34CBA7969BF}"/>
              </a:ext>
            </a:extLst>
          </p:cNvPr>
          <p:cNvSpPr txBox="1">
            <a:spLocks/>
          </p:cNvSpPr>
          <p:nvPr/>
        </p:nvSpPr>
        <p:spPr>
          <a:xfrm>
            <a:off x="3160943" y="4330368"/>
            <a:ext cx="1830506" cy="974137"/>
          </a:xfrm>
          <a:prstGeom prst="rect">
            <a:avLst/>
          </a:prstGeom>
        </p:spPr>
        <p:txBody>
          <a:bodyPr vert="horz" wrap="square" lIns="81559" tIns="40779" rIns="81559" bIns="40779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15"/>
              </a:lnSpc>
            </a:pPr>
            <a:r>
              <a:rPr lang="en-US" sz="2000" dirty="0">
                <a:solidFill>
                  <a:schemeClr val="tx1"/>
                </a:solidFill>
                <a:latin typeface="+mj-lt"/>
                <a:ea typeface="Lato Light" charset="0"/>
                <a:cs typeface="Lato Light" charset="0"/>
              </a:rPr>
              <a:t>83</a:t>
            </a:r>
          </a:p>
          <a:p>
            <a:pPr>
              <a:lnSpc>
                <a:spcPts val="1515"/>
              </a:lnSpc>
            </a:pPr>
            <a:r>
              <a:rPr lang="en-US" sz="2000" dirty="0">
                <a:solidFill>
                  <a:schemeClr val="tx1"/>
                </a:solidFill>
                <a:latin typeface="+mj-lt"/>
                <a:ea typeface="Lato Light" charset="0"/>
                <a:cs typeface="Lato Light" charset="0"/>
              </a:rPr>
              <a:t>published</a:t>
            </a:r>
          </a:p>
          <a:p>
            <a:pPr>
              <a:lnSpc>
                <a:spcPts val="1515"/>
              </a:lnSpc>
            </a:pPr>
            <a:r>
              <a:rPr lang="en-US" sz="1200" dirty="0">
                <a:solidFill>
                  <a:schemeClr val="tx1"/>
                </a:solidFill>
                <a:latin typeface="+mj-lt"/>
                <a:ea typeface="Lato Light" charset="0"/>
                <a:cs typeface="Lato Light" charset="0"/>
              </a:rPr>
              <a:t>(KPI: 60 stories          </a:t>
            </a:r>
          </a:p>
          <a:p>
            <a:pPr>
              <a:lnSpc>
                <a:spcPts val="1515"/>
              </a:lnSpc>
            </a:pPr>
            <a:r>
              <a:rPr lang="en-US" sz="1200" dirty="0">
                <a:solidFill>
                  <a:schemeClr val="tx1"/>
                </a:solidFill>
                <a:latin typeface="+mj-lt"/>
                <a:ea typeface="Lato Light" charset="0"/>
                <a:cs typeface="Lato Light" charset="0"/>
              </a:rPr>
              <a:t>by Oct 2017)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3E1D0DD-FAF8-0446-BB60-623613132CD9}"/>
              </a:ext>
            </a:extLst>
          </p:cNvPr>
          <p:cNvSpPr txBox="1"/>
          <p:nvPr/>
        </p:nvSpPr>
        <p:spPr>
          <a:xfrm>
            <a:off x="8712371" y="3869725"/>
            <a:ext cx="1628972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+mj-lt"/>
                <a:ea typeface="Lato Black" charset="0"/>
                <a:cs typeface="Lato Black" charset="0"/>
              </a:rPr>
              <a:t>RELAUNCH</a:t>
            </a:r>
          </a:p>
        </p:txBody>
      </p:sp>
      <p:sp>
        <p:nvSpPr>
          <p:cNvPr id="95" name="Shape 2934">
            <a:extLst>
              <a:ext uri="{FF2B5EF4-FFF2-40B4-BE49-F238E27FC236}">
                <a16:creationId xmlns:a16="http://schemas.microsoft.com/office/drawing/2014/main" id="{31677768-805B-B245-B096-FC4B6539B2CC}"/>
              </a:ext>
            </a:extLst>
          </p:cNvPr>
          <p:cNvSpPr/>
          <p:nvPr/>
        </p:nvSpPr>
        <p:spPr>
          <a:xfrm>
            <a:off x="4283301" y="2884330"/>
            <a:ext cx="223263" cy="3453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800"/>
                </a:moveTo>
                <a:cubicBezTo>
                  <a:pt x="8563" y="10800"/>
                  <a:pt x="6750" y="9481"/>
                  <a:pt x="6750" y="7855"/>
                </a:cubicBezTo>
                <a:cubicBezTo>
                  <a:pt x="6750" y="6228"/>
                  <a:pt x="8563" y="4909"/>
                  <a:pt x="10800" y="4909"/>
                </a:cubicBezTo>
                <a:cubicBezTo>
                  <a:pt x="13037" y="4909"/>
                  <a:pt x="14850" y="6228"/>
                  <a:pt x="14850" y="7855"/>
                </a:cubicBezTo>
                <a:cubicBezTo>
                  <a:pt x="14850" y="9481"/>
                  <a:pt x="13037" y="10800"/>
                  <a:pt x="10800" y="10800"/>
                </a:cubicBezTo>
                <a:moveTo>
                  <a:pt x="10800" y="3927"/>
                </a:moveTo>
                <a:cubicBezTo>
                  <a:pt x="7817" y="3927"/>
                  <a:pt x="5400" y="5686"/>
                  <a:pt x="5400" y="7855"/>
                </a:cubicBezTo>
                <a:cubicBezTo>
                  <a:pt x="5400" y="10023"/>
                  <a:pt x="7817" y="11782"/>
                  <a:pt x="10800" y="11782"/>
                </a:cubicBezTo>
                <a:cubicBezTo>
                  <a:pt x="13783" y="11782"/>
                  <a:pt x="16200" y="10023"/>
                  <a:pt x="16200" y="7855"/>
                </a:cubicBezTo>
                <a:cubicBezTo>
                  <a:pt x="16200" y="5686"/>
                  <a:pt x="13783" y="3927"/>
                  <a:pt x="10800" y="3927"/>
                </a:cubicBezTo>
                <a:moveTo>
                  <a:pt x="10800" y="20127"/>
                </a:moveTo>
                <a:cubicBezTo>
                  <a:pt x="10800" y="20127"/>
                  <a:pt x="1350" y="13745"/>
                  <a:pt x="1350" y="7855"/>
                </a:cubicBezTo>
                <a:cubicBezTo>
                  <a:pt x="1350" y="4059"/>
                  <a:pt x="5581" y="982"/>
                  <a:pt x="10800" y="982"/>
                </a:cubicBezTo>
                <a:cubicBezTo>
                  <a:pt x="16019" y="982"/>
                  <a:pt x="20250" y="4059"/>
                  <a:pt x="20250" y="7855"/>
                </a:cubicBezTo>
                <a:cubicBezTo>
                  <a:pt x="20250" y="13745"/>
                  <a:pt x="10800" y="20127"/>
                  <a:pt x="10800" y="20127"/>
                </a:cubicBezTo>
                <a:moveTo>
                  <a:pt x="10800" y="0"/>
                </a:moveTo>
                <a:cubicBezTo>
                  <a:pt x="4836" y="0"/>
                  <a:pt x="0" y="3517"/>
                  <a:pt x="0" y="7855"/>
                </a:cubicBezTo>
                <a:cubicBezTo>
                  <a:pt x="0" y="14236"/>
                  <a:pt x="10800" y="21600"/>
                  <a:pt x="10800" y="21600"/>
                </a:cubicBezTo>
                <a:cubicBezTo>
                  <a:pt x="10800" y="21600"/>
                  <a:pt x="21600" y="14236"/>
                  <a:pt x="21600" y="7855"/>
                </a:cubicBezTo>
                <a:cubicBezTo>
                  <a:pt x="21600" y="3517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4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 dirty="0">
              <a:latin typeface="+mj-lt"/>
              <a:ea typeface="Lato" charset="0"/>
              <a:cs typeface="Lato" charset="0"/>
            </a:endParaRPr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286D3A68-0589-3643-AB4C-81DEEE9DD7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7360" y="312957"/>
            <a:ext cx="2485017" cy="406049"/>
          </a:xfrm>
          <a:prstGeom prst="rect">
            <a:avLst/>
          </a:prstGeom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9947118C-6EBA-B242-B236-F3927CE1B70F}"/>
              </a:ext>
            </a:extLst>
          </p:cNvPr>
          <p:cNvSpPr/>
          <p:nvPr/>
        </p:nvSpPr>
        <p:spPr>
          <a:xfrm rot="16200000" flipH="1">
            <a:off x="10756154" y="2828436"/>
            <a:ext cx="302449" cy="12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3" tIns="41141" rIns="82283" bIns="41141" rtlCol="0" anchor="ctr"/>
          <a:lstStyle/>
          <a:p>
            <a:pPr algn="ctr"/>
            <a:endParaRPr lang="bg-BG" sz="507" b="1" dirty="0">
              <a:latin typeface="+mj-lt"/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52960AE-F68B-534F-8627-1B0F5DE1981D}"/>
              </a:ext>
            </a:extLst>
          </p:cNvPr>
          <p:cNvSpPr/>
          <p:nvPr/>
        </p:nvSpPr>
        <p:spPr>
          <a:xfrm>
            <a:off x="2047819" y="4425069"/>
            <a:ext cx="1218035" cy="1137204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r>
              <a:rPr lang="en-US" sz="1200" b="1" dirty="0">
                <a:latin typeface="+mj-lt"/>
              </a:rPr>
              <a:t>FEB 2016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F6E1B7E9-1ACA-A044-AD7E-A2B3D3DAD73C}"/>
              </a:ext>
            </a:extLst>
          </p:cNvPr>
          <p:cNvSpPr/>
          <p:nvPr/>
        </p:nvSpPr>
        <p:spPr>
          <a:xfrm>
            <a:off x="4800774" y="4425069"/>
            <a:ext cx="1218035" cy="1137204"/>
          </a:xfrm>
          <a:prstGeom prst="ellipse">
            <a:avLst/>
          </a:prstGeom>
          <a:solidFill>
            <a:schemeClr val="accent5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r>
              <a:rPr lang="en-US" sz="1200" b="1" dirty="0">
                <a:latin typeface="+mj-lt"/>
              </a:rPr>
              <a:t>AUGUST 2016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4B111C06-DC3A-074D-A6DB-57353BEBAC16}"/>
              </a:ext>
            </a:extLst>
          </p:cNvPr>
          <p:cNvSpPr/>
          <p:nvPr/>
        </p:nvSpPr>
        <p:spPr>
          <a:xfrm>
            <a:off x="10341343" y="4431597"/>
            <a:ext cx="1218035" cy="1137204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r>
              <a:rPr lang="en-US" sz="1200" b="1" dirty="0">
                <a:latin typeface="+mj-lt"/>
              </a:rPr>
              <a:t>JUNE 2018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12AF25A9-A90B-E947-B95F-DF90FED8ED15}"/>
              </a:ext>
            </a:extLst>
          </p:cNvPr>
          <p:cNvSpPr/>
          <p:nvPr/>
        </p:nvSpPr>
        <p:spPr>
          <a:xfrm>
            <a:off x="7588388" y="4425069"/>
            <a:ext cx="1218035" cy="1137204"/>
          </a:xfrm>
          <a:prstGeom prst="ellipse">
            <a:avLst/>
          </a:prstGeom>
          <a:solidFill>
            <a:schemeClr val="tx1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r>
              <a:rPr lang="en-US" sz="1200" b="1" dirty="0">
                <a:latin typeface="+mj-lt"/>
              </a:rPr>
              <a:t>JAN –JUNE 2017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A2C6F8AC-284D-A944-8A2F-4E2619E9BFC0}"/>
              </a:ext>
            </a:extLst>
          </p:cNvPr>
          <p:cNvSpPr/>
          <p:nvPr/>
        </p:nvSpPr>
        <p:spPr>
          <a:xfrm>
            <a:off x="3491090" y="1339704"/>
            <a:ext cx="1218035" cy="1137204"/>
          </a:xfrm>
          <a:prstGeom prst="ellipse">
            <a:avLst/>
          </a:prstGeom>
          <a:solidFill>
            <a:schemeClr val="tx1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r>
              <a:rPr lang="en-US" sz="1200" b="1" dirty="0">
                <a:latin typeface="+mj-lt"/>
              </a:rPr>
              <a:t>JUNE 2016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CBBC60CA-149D-B947-86C4-B863F8F33728}"/>
              </a:ext>
            </a:extLst>
          </p:cNvPr>
          <p:cNvSpPr/>
          <p:nvPr/>
        </p:nvSpPr>
        <p:spPr>
          <a:xfrm>
            <a:off x="728489" y="1353021"/>
            <a:ext cx="1218035" cy="1137204"/>
          </a:xfrm>
          <a:prstGeom prst="ellipse">
            <a:avLst/>
          </a:prstGeom>
          <a:solidFill>
            <a:schemeClr val="accent5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r>
              <a:rPr lang="en-US" sz="1200" b="1" dirty="0">
                <a:latin typeface="+mj-lt"/>
              </a:rPr>
              <a:t>OCT 2016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9F7703BE-806C-A24E-8407-710639710142}"/>
              </a:ext>
            </a:extLst>
          </p:cNvPr>
          <p:cNvCxnSpPr/>
          <p:nvPr/>
        </p:nvCxnSpPr>
        <p:spPr>
          <a:xfrm flipV="1">
            <a:off x="4083520" y="2615070"/>
            <a:ext cx="0" cy="614579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F81DD4B6-5394-3B49-961A-422F15D5CC0E}"/>
              </a:ext>
            </a:extLst>
          </p:cNvPr>
          <p:cNvSpPr/>
          <p:nvPr/>
        </p:nvSpPr>
        <p:spPr>
          <a:xfrm>
            <a:off x="9059343" y="1348071"/>
            <a:ext cx="1218035" cy="1137204"/>
          </a:xfrm>
          <a:prstGeom prst="ellipse">
            <a:avLst/>
          </a:prstGeom>
          <a:solidFill>
            <a:schemeClr val="accent5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r>
              <a:rPr lang="en-US" sz="1200" b="1" dirty="0">
                <a:latin typeface="+mj-lt"/>
              </a:rPr>
              <a:t>OCT 2017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8FCFB454-C806-F14A-AA3A-FF12EFF77C83}"/>
              </a:ext>
            </a:extLst>
          </p:cNvPr>
          <p:cNvSpPr/>
          <p:nvPr/>
        </p:nvSpPr>
        <p:spPr>
          <a:xfrm rot="16200000" flipH="1">
            <a:off x="9416226" y="2825910"/>
            <a:ext cx="302449" cy="126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3" tIns="41141" rIns="82283" bIns="41141" rtlCol="0" anchor="ctr"/>
          <a:lstStyle/>
          <a:p>
            <a:pPr algn="ctr"/>
            <a:endParaRPr lang="bg-BG" sz="507" b="1" dirty="0">
              <a:latin typeface="+mj-lt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598C57AE-4274-C345-B07F-73F39CB75914}"/>
              </a:ext>
            </a:extLst>
          </p:cNvPr>
          <p:cNvSpPr/>
          <p:nvPr/>
        </p:nvSpPr>
        <p:spPr>
          <a:xfrm rot="16200000" flipH="1">
            <a:off x="8085449" y="2827245"/>
            <a:ext cx="302449" cy="12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3" tIns="41141" rIns="82283" bIns="41141" rtlCol="0" anchor="ctr"/>
          <a:lstStyle/>
          <a:p>
            <a:pPr algn="ctr"/>
            <a:endParaRPr lang="bg-BG" sz="507" b="1" dirty="0">
              <a:latin typeface="+mj-lt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9E7C08AD-1F58-FB45-87EE-F49261823323}"/>
              </a:ext>
            </a:extLst>
          </p:cNvPr>
          <p:cNvSpPr/>
          <p:nvPr/>
        </p:nvSpPr>
        <p:spPr>
          <a:xfrm rot="16200000" flipH="1">
            <a:off x="6715860" y="2842845"/>
            <a:ext cx="302449" cy="12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3" tIns="41141" rIns="82283" bIns="41141" rtlCol="0" anchor="ctr"/>
          <a:lstStyle/>
          <a:p>
            <a:pPr algn="ctr"/>
            <a:endParaRPr lang="bg-BG" sz="507" b="1" dirty="0">
              <a:latin typeface="+mj-lt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1082A7BA-6284-E54B-84B7-27BA3B8CD0B1}"/>
              </a:ext>
            </a:extLst>
          </p:cNvPr>
          <p:cNvSpPr/>
          <p:nvPr/>
        </p:nvSpPr>
        <p:spPr>
          <a:xfrm rot="16200000" flipH="1">
            <a:off x="3893330" y="2755062"/>
            <a:ext cx="302449" cy="144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3" tIns="41141" rIns="82283" bIns="41141" rtlCol="0" anchor="ctr"/>
          <a:lstStyle/>
          <a:p>
            <a:pPr algn="ctr"/>
            <a:endParaRPr lang="bg-BG" sz="507" b="1" dirty="0">
              <a:latin typeface="+mj-lt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AB6AD030-4C28-C141-92CD-379293AD62E8}"/>
              </a:ext>
            </a:extLst>
          </p:cNvPr>
          <p:cNvSpPr/>
          <p:nvPr/>
        </p:nvSpPr>
        <p:spPr>
          <a:xfrm rot="16200000" flipH="1">
            <a:off x="2447897" y="2845061"/>
            <a:ext cx="302449" cy="12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3" tIns="41141" rIns="82283" bIns="41141" rtlCol="0" anchor="ctr"/>
          <a:lstStyle/>
          <a:p>
            <a:pPr algn="ctr"/>
            <a:endParaRPr lang="bg-BG" sz="507" b="1" dirty="0"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9B40383-72C9-5049-86E0-F1D67A2A847F}"/>
              </a:ext>
            </a:extLst>
          </p:cNvPr>
          <p:cNvSpPr txBox="1"/>
          <p:nvPr/>
        </p:nvSpPr>
        <p:spPr>
          <a:xfrm>
            <a:off x="4485020" y="2309160"/>
            <a:ext cx="1955985" cy="40011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+mj-lt"/>
                <a:ea typeface="Lato Black" charset="0"/>
                <a:cs typeface="Lato Black" charset="0"/>
              </a:rPr>
              <a:t>NEWSLETTER</a:t>
            </a:r>
          </a:p>
        </p:txBody>
      </p:sp>
      <p:sp>
        <p:nvSpPr>
          <p:cNvPr id="113" name="Subtitle 2">
            <a:extLst>
              <a:ext uri="{FF2B5EF4-FFF2-40B4-BE49-F238E27FC236}">
                <a16:creationId xmlns:a16="http://schemas.microsoft.com/office/drawing/2014/main" id="{40D3F7B7-549B-AA49-A088-E0E9CFC5D025}"/>
              </a:ext>
            </a:extLst>
          </p:cNvPr>
          <p:cNvSpPr txBox="1">
            <a:spLocks/>
          </p:cNvSpPr>
          <p:nvPr/>
        </p:nvSpPr>
        <p:spPr>
          <a:xfrm>
            <a:off x="4394932" y="2726890"/>
            <a:ext cx="1955343" cy="284974"/>
          </a:xfrm>
          <a:prstGeom prst="rect">
            <a:avLst/>
          </a:prstGeom>
        </p:spPr>
        <p:txBody>
          <a:bodyPr vert="horz" wrap="square" lIns="81559" tIns="40779" rIns="81559" bIns="40779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15"/>
              </a:lnSpc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Lato Light" charset="0"/>
                <a:cs typeface="Lato Light" charset="0"/>
              </a:rPr>
              <a:t>launched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BA129636-DDB7-1B4B-825A-775F46D9F527}"/>
              </a:ext>
            </a:extLst>
          </p:cNvPr>
          <p:cNvSpPr/>
          <p:nvPr/>
        </p:nvSpPr>
        <p:spPr>
          <a:xfrm>
            <a:off x="6220864" y="1322161"/>
            <a:ext cx="1218035" cy="1137204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r>
              <a:rPr lang="en-US" sz="1200" b="1" dirty="0">
                <a:latin typeface="+mj-lt"/>
              </a:rPr>
              <a:t>JUNE 2017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33CD9126-C949-A244-BD57-FC4A43304FA2}"/>
              </a:ext>
            </a:extLst>
          </p:cNvPr>
          <p:cNvSpPr/>
          <p:nvPr/>
        </p:nvSpPr>
        <p:spPr>
          <a:xfrm rot="16200000" flipH="1">
            <a:off x="5355421" y="2847807"/>
            <a:ext cx="302449" cy="126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3" tIns="41141" rIns="82283" bIns="41141" rtlCol="0" anchor="ctr"/>
          <a:lstStyle/>
          <a:p>
            <a:pPr algn="ctr"/>
            <a:endParaRPr lang="bg-BG" sz="507" b="1" dirty="0">
              <a:latin typeface="+mj-lt"/>
            </a:endParaRP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876E3CF2-7A70-8047-B2CC-8C349C9FF5E9}"/>
              </a:ext>
            </a:extLst>
          </p:cNvPr>
          <p:cNvCxnSpPr/>
          <p:nvPr/>
        </p:nvCxnSpPr>
        <p:spPr>
          <a:xfrm flipV="1">
            <a:off x="5422014" y="3680793"/>
            <a:ext cx="0" cy="614579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8660D1A-F358-604A-9422-ECA83940892D}"/>
              </a:ext>
            </a:extLst>
          </p:cNvPr>
          <p:cNvCxnSpPr/>
          <p:nvPr/>
        </p:nvCxnSpPr>
        <p:spPr>
          <a:xfrm flipV="1">
            <a:off x="8197405" y="3714348"/>
            <a:ext cx="0" cy="614579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775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282439-CF7C-DD49-9516-B3DACA3D24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593" y="403936"/>
            <a:ext cx="2485017" cy="40604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E244428-367B-7D41-96C1-91E5E7A1E579}"/>
              </a:ext>
            </a:extLst>
          </p:cNvPr>
          <p:cNvSpPr>
            <a:spLocks/>
          </p:cNvSpPr>
          <p:nvPr/>
        </p:nvSpPr>
        <p:spPr bwMode="auto">
          <a:xfrm>
            <a:off x="690465" y="450912"/>
            <a:ext cx="5214569" cy="3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1714457">
              <a:lnSpc>
                <a:spcPts val="2775"/>
              </a:lnSpc>
            </a:pPr>
            <a:r>
              <a:rPr lang="en-US" sz="3000" spc="188" dirty="0">
                <a:solidFill>
                  <a:schemeClr val="tx1"/>
                </a:solidFill>
                <a:latin typeface="+mj-lt"/>
                <a:ea typeface="Lato Black" charset="0"/>
                <a:cs typeface="Lato Black" charset="0"/>
                <a:sym typeface="Bebas Neue" charset="0"/>
              </a:rPr>
              <a:t>Google Analytics Snapshot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35C340-34A5-2344-BBBD-F6A38408E6A7}"/>
              </a:ext>
            </a:extLst>
          </p:cNvPr>
          <p:cNvSpPr txBox="1"/>
          <p:nvPr/>
        </p:nvSpPr>
        <p:spPr>
          <a:xfrm>
            <a:off x="690464" y="2076031"/>
            <a:ext cx="4978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25 OCTOBER 2015 TO 12 JUNE 2018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A230A3-0193-B547-A9B6-2DD4F8C922B9}"/>
              </a:ext>
            </a:extLst>
          </p:cNvPr>
          <p:cNvSpPr/>
          <p:nvPr/>
        </p:nvSpPr>
        <p:spPr>
          <a:xfrm>
            <a:off x="4149228" y="2690955"/>
            <a:ext cx="4772460" cy="2821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5"/>
                </a:solidFill>
              </a:rPr>
              <a:t>UNIQUE USERS = 23,552</a:t>
            </a:r>
          </a:p>
          <a:p>
            <a:endParaRPr lang="en-US" sz="2800" b="1" dirty="0">
              <a:solidFill>
                <a:schemeClr val="accent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5"/>
                </a:solidFill>
              </a:rPr>
              <a:t>PAGE VIEWS = 58,652</a:t>
            </a:r>
          </a:p>
          <a:p>
            <a:endParaRPr lang="en-US" sz="2800" b="1" dirty="0">
              <a:solidFill>
                <a:schemeClr val="accent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5"/>
                </a:solidFill>
              </a:rPr>
              <a:t>COUNTRIES = 181</a:t>
            </a:r>
            <a:endParaRPr lang="en-US" sz="2800" b="1" dirty="0"/>
          </a:p>
          <a:p>
            <a:endParaRPr lang="en-US" b="1" dirty="0"/>
          </a:p>
          <a:p>
            <a:r>
              <a:rPr lang="en-US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603754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7253B26-C18B-2146-8DE5-F7EA16875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4504" y="2245641"/>
            <a:ext cx="3810000" cy="381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D95249-F3D0-9249-B9FA-B1146C03C8DF}"/>
              </a:ext>
            </a:extLst>
          </p:cNvPr>
          <p:cNvSpPr txBox="1"/>
          <p:nvPr/>
        </p:nvSpPr>
        <p:spPr>
          <a:xfrm>
            <a:off x="2955143" y="6066943"/>
            <a:ext cx="7340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Data comparison for the period 1 Jan – 30 April for 2017 and 2018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7586D5-1540-124F-80DE-41A6B95718C2}"/>
              </a:ext>
            </a:extLst>
          </p:cNvPr>
          <p:cNvSpPr txBox="1"/>
          <p:nvPr/>
        </p:nvSpPr>
        <p:spPr>
          <a:xfrm>
            <a:off x="5021450" y="1501902"/>
            <a:ext cx="3549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UNIQUE USERS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EFD5AE-5A11-3E43-8DE3-DFC5074CA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3593" y="403936"/>
            <a:ext cx="2485017" cy="40604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CA3783E-C478-E74F-AA12-459140694695}"/>
              </a:ext>
            </a:extLst>
          </p:cNvPr>
          <p:cNvSpPr>
            <a:spLocks/>
          </p:cNvSpPr>
          <p:nvPr/>
        </p:nvSpPr>
        <p:spPr bwMode="auto">
          <a:xfrm>
            <a:off x="887381" y="450912"/>
            <a:ext cx="2725939" cy="3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anchor="ctr" anchorCtr="0">
            <a:spAutoFit/>
          </a:bodyPr>
          <a:lstStyle/>
          <a:p>
            <a:pPr algn="ctr" defTabSz="1714457">
              <a:lnSpc>
                <a:spcPts val="2775"/>
              </a:lnSpc>
            </a:pPr>
            <a:r>
              <a:rPr lang="en-US" sz="3000" spc="188" dirty="0">
                <a:solidFill>
                  <a:schemeClr val="tx1"/>
                </a:solidFill>
                <a:latin typeface="+mj-lt"/>
                <a:ea typeface="Lato Black" charset="0"/>
                <a:cs typeface="Lato Black" charset="0"/>
                <a:sym typeface="Bebas Neue" charset="0"/>
              </a:rPr>
              <a:t>Let’s compare</a:t>
            </a:r>
          </a:p>
        </p:txBody>
      </p:sp>
    </p:spTree>
    <p:extLst>
      <p:ext uri="{BB962C8B-B14F-4D97-AF65-F5344CB8AC3E}">
        <p14:creationId xmlns:p14="http://schemas.microsoft.com/office/powerpoint/2010/main" val="345455219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ED95249-F3D0-9249-B9FA-B1146C03C8DF}"/>
              </a:ext>
            </a:extLst>
          </p:cNvPr>
          <p:cNvSpPr txBox="1"/>
          <p:nvPr/>
        </p:nvSpPr>
        <p:spPr>
          <a:xfrm>
            <a:off x="942849" y="6055641"/>
            <a:ext cx="7340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Data comparison for the period 1 Jan – 30 April for 2017 and 2018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0C7CC8-8E6B-704D-8A22-F8E42AD98FCE}"/>
              </a:ext>
            </a:extLst>
          </p:cNvPr>
          <p:cNvSpPr txBox="1"/>
          <p:nvPr/>
        </p:nvSpPr>
        <p:spPr>
          <a:xfrm>
            <a:off x="6887705" y="1450027"/>
            <a:ext cx="3933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AVERAGE PAGES/SESSION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7586D5-1540-124F-80DE-41A6B95718C2}"/>
              </a:ext>
            </a:extLst>
          </p:cNvPr>
          <p:cNvSpPr txBox="1"/>
          <p:nvPr/>
        </p:nvSpPr>
        <p:spPr>
          <a:xfrm>
            <a:off x="1952786" y="1439908"/>
            <a:ext cx="3549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PAGE VIEWS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EFD5AE-5A11-3E43-8DE3-DFC5074CA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593" y="403936"/>
            <a:ext cx="2485017" cy="4060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80EB72-FEE0-6740-A96A-ADF3C3065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849" y="2025212"/>
            <a:ext cx="3810000" cy="381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2E0842-CA1D-304D-B5D1-318D9AD720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1450" y="2025212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8220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ED95249-F3D0-9249-B9FA-B1146C03C8DF}"/>
              </a:ext>
            </a:extLst>
          </p:cNvPr>
          <p:cNvSpPr txBox="1"/>
          <p:nvPr/>
        </p:nvSpPr>
        <p:spPr>
          <a:xfrm>
            <a:off x="942849" y="6055641"/>
            <a:ext cx="7340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Data comparison for the period 1 Jan – 30 April for 2017 and 2018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0C7CC8-8E6B-704D-8A22-F8E42AD98FCE}"/>
              </a:ext>
            </a:extLst>
          </p:cNvPr>
          <p:cNvSpPr txBox="1"/>
          <p:nvPr/>
        </p:nvSpPr>
        <p:spPr>
          <a:xfrm>
            <a:off x="6609651" y="1439908"/>
            <a:ext cx="4263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AVERAGE SESSION DURATION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7586D5-1540-124F-80DE-41A6B95718C2}"/>
              </a:ext>
            </a:extLst>
          </p:cNvPr>
          <p:cNvSpPr txBox="1"/>
          <p:nvPr/>
        </p:nvSpPr>
        <p:spPr>
          <a:xfrm>
            <a:off x="1952786" y="1439908"/>
            <a:ext cx="3549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AVERAGE TIME ON PAGE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EFD5AE-5A11-3E43-8DE3-DFC5074CA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593" y="403936"/>
            <a:ext cx="2485017" cy="4060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F4AD8CF-F4E3-A047-BDC9-A3747EB8B2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6044" y="1961110"/>
            <a:ext cx="3690158" cy="36901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EC524A-CE62-2C4B-918A-32FFC80BE9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0600" y="2136017"/>
            <a:ext cx="3515251" cy="351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9204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ED95249-F3D0-9249-B9FA-B1146C03C8DF}"/>
              </a:ext>
            </a:extLst>
          </p:cNvPr>
          <p:cNvSpPr txBox="1"/>
          <p:nvPr/>
        </p:nvSpPr>
        <p:spPr>
          <a:xfrm>
            <a:off x="942849" y="6055641"/>
            <a:ext cx="7340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Data comparison for the period 1 Jan – 30 April for 2017 and 2018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EFD5AE-5A11-3E43-8DE3-DFC5074CA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593" y="403936"/>
            <a:ext cx="2485017" cy="4060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5510B9-DFAB-B445-BD0C-AA136F17F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822" y="2103977"/>
            <a:ext cx="3810000" cy="381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EADDEA-9A74-A544-85C5-AA32F14A12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0728" y="2103977"/>
            <a:ext cx="3810000" cy="381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2F59DF7-4116-0E43-B3FB-01E0AAE32AEF}"/>
              </a:ext>
            </a:extLst>
          </p:cNvPr>
          <p:cNvSpPr txBox="1"/>
          <p:nvPr/>
        </p:nvSpPr>
        <p:spPr>
          <a:xfrm>
            <a:off x="1952786" y="1439908"/>
            <a:ext cx="3549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ORGANIC SEARCH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895512-A3C6-3F4C-B812-6D761AFEAAEA}"/>
              </a:ext>
            </a:extLst>
          </p:cNvPr>
          <p:cNvSpPr txBox="1"/>
          <p:nvPr/>
        </p:nvSpPr>
        <p:spPr>
          <a:xfrm>
            <a:off x="7793064" y="1439908"/>
            <a:ext cx="3549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SOCIAL MEDIA</a:t>
            </a:r>
          </a:p>
        </p:txBody>
      </p:sp>
    </p:spTree>
    <p:extLst>
      <p:ext uri="{BB962C8B-B14F-4D97-AF65-F5344CB8AC3E}">
        <p14:creationId xmlns:p14="http://schemas.microsoft.com/office/powerpoint/2010/main" val="29114272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ED95249-F3D0-9249-B9FA-B1146C03C8DF}"/>
              </a:ext>
            </a:extLst>
          </p:cNvPr>
          <p:cNvSpPr txBox="1"/>
          <p:nvPr/>
        </p:nvSpPr>
        <p:spPr>
          <a:xfrm>
            <a:off x="2955143" y="6066943"/>
            <a:ext cx="7340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Data comparison for the period 1 Jan – 30 April for 2017 and 2018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7586D5-1540-124F-80DE-41A6B95718C2}"/>
              </a:ext>
            </a:extLst>
          </p:cNvPr>
          <p:cNvSpPr txBox="1"/>
          <p:nvPr/>
        </p:nvSpPr>
        <p:spPr>
          <a:xfrm>
            <a:off x="4471357" y="1501901"/>
            <a:ext cx="38745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AVERAGE PAGE LOAD TIME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EFD5AE-5A11-3E43-8DE3-DFC5074CA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593" y="403936"/>
            <a:ext cx="2485017" cy="4060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5AD765-6A57-E24E-A64E-D89011FAB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4505" y="2068382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39853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19847</TotalTime>
  <Words>398</Words>
  <Application>Microsoft Macintosh PowerPoint</Application>
  <PresentationFormat>Widescreen</PresentationFormat>
  <Paragraphs>108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Bebas Neue</vt:lpstr>
      <vt:lpstr>Calibri</vt:lpstr>
      <vt:lpstr>Gill Sans</vt:lpstr>
      <vt:lpstr>Lato</vt:lpstr>
      <vt:lpstr>Lato Black</vt:lpstr>
      <vt:lpstr>Lato Light</vt:lpstr>
      <vt:lpstr>Raleway</vt:lpstr>
      <vt:lpstr>simple-light-2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Jane Gifford</dc:creator>
  <cp:keywords/>
  <dc:description/>
  <cp:lastModifiedBy>Jane Gifford</cp:lastModifiedBy>
  <cp:revision>232</cp:revision>
  <cp:lastPrinted>2017-07-05T12:43:54Z</cp:lastPrinted>
  <dcterms:modified xsi:type="dcterms:W3CDTF">2018-06-13T10:08:28Z</dcterms:modified>
  <cp:category/>
</cp:coreProperties>
</file>