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3"/>
  </p:notesMasterIdLst>
  <p:sldIdLst>
    <p:sldId id="360" r:id="rId4"/>
    <p:sldId id="362" r:id="rId5"/>
    <p:sldId id="363" r:id="rId6"/>
    <p:sldId id="368" r:id="rId7"/>
    <p:sldId id="365" r:id="rId8"/>
    <p:sldId id="358" r:id="rId9"/>
    <p:sldId id="367" r:id="rId10"/>
    <p:sldId id="369" r:id="rId11"/>
    <p:sldId id="3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81718" autoAdjust="0"/>
  </p:normalViewPr>
  <p:slideViewPr>
    <p:cSldViewPr snapToGrid="0">
      <p:cViewPr varScale="1">
        <p:scale>
          <a:sx n="130" d="100"/>
          <a:sy n="130" d="100"/>
        </p:scale>
        <p:origin x="680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Signals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are what we as brands and marketers can focus on in order to have our content seen by more users on the Facebook News Feed.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092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blog.bufferapp.com</a:t>
            </a:r>
            <a:r>
              <a:rPr lang="en-US" dirty="0"/>
              <a:t>/</a:t>
            </a:r>
            <a:r>
              <a:rPr lang="en-US" dirty="0" err="1"/>
              <a:t>facebook</a:t>
            </a:r>
            <a:r>
              <a:rPr lang="en-US" dirty="0"/>
              <a:t>-algorithm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103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08/06/2018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bg1"/>
                </a:solidFill>
              </a:rPr>
              <a:t>Building engagement through social media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Dimple Sokartara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Digital Engagement Officer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SIG-Marcomms/Global PR meeting, Trondheim, 14 June 2018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6 w’s: why, who, what, where, when?</a:t>
            </a:r>
          </a:p>
          <a:p>
            <a:r>
              <a:rPr lang="en-GB" dirty="0"/>
              <a:t>Data analysis</a:t>
            </a:r>
          </a:p>
          <a:p>
            <a:r>
              <a:rPr lang="en-GB" dirty="0"/>
              <a:t>Updates in Twitter and Facebook</a:t>
            </a:r>
          </a:p>
          <a:p>
            <a:r>
              <a:rPr lang="en-GB" dirty="0"/>
              <a:t>30 min: break out session</a:t>
            </a:r>
          </a:p>
          <a:p>
            <a:r>
              <a:rPr lang="en-GB" dirty="0"/>
              <a:t>10 min: recap</a:t>
            </a:r>
          </a:p>
          <a:p>
            <a:r>
              <a:rPr lang="en-GB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5" y="1428049"/>
            <a:ext cx="8633637" cy="5012507"/>
          </a:xfrm>
        </p:spPr>
        <p:txBody>
          <a:bodyPr>
            <a:normAutofit/>
          </a:bodyPr>
          <a:lstStyle/>
          <a:p>
            <a:r>
              <a:rPr lang="en-GB" dirty="0"/>
              <a:t>Why social media?</a:t>
            </a:r>
          </a:p>
          <a:p>
            <a:pPr marL="0" indent="0">
              <a:buNone/>
            </a:pPr>
            <a:r>
              <a:rPr lang="en-US" sz="1400" i="1" dirty="0"/>
              <a:t>Reaching your (target) audience by a simple action, Call-To-Action (engagement), create more awareness and great outreach, more interaction with community, low-of-cost campaigns, get to know your audience</a:t>
            </a:r>
          </a:p>
          <a:p>
            <a:r>
              <a:rPr lang="en-GB" dirty="0"/>
              <a:t>Who is the target audience?</a:t>
            </a:r>
          </a:p>
          <a:p>
            <a:pPr marL="0" indent="0">
              <a:buNone/>
            </a:pPr>
            <a:r>
              <a:rPr lang="en-US" sz="1400" i="1" dirty="0">
                <a:solidFill>
                  <a:srgbClr val="004361"/>
                </a:solidFill>
              </a:rPr>
              <a:t>Research and education communities in your region, European Commission, project partners, end-users</a:t>
            </a:r>
          </a:p>
          <a:p>
            <a:r>
              <a:rPr lang="en-GB" dirty="0"/>
              <a:t>What content to disseminate?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i="1" dirty="0"/>
              <a:t>News updates, project updates, partner updates, events, relevant articles, blog entries, posts from others, videos and images, other visuals explaining your project/org such as infographics</a:t>
            </a:r>
          </a:p>
          <a:p>
            <a:r>
              <a:rPr lang="en-GB" dirty="0"/>
              <a:t>Where to post?</a:t>
            </a:r>
          </a:p>
          <a:p>
            <a:pPr marL="0" indent="0">
              <a:buNone/>
            </a:pPr>
            <a:r>
              <a:rPr lang="en-GB" sz="1400" i="1" dirty="0"/>
              <a:t>Twitter, Facebook, LinkedIn and YouTube</a:t>
            </a:r>
          </a:p>
          <a:p>
            <a:r>
              <a:rPr lang="en-GB" dirty="0"/>
              <a:t>When to post?</a:t>
            </a:r>
          </a:p>
          <a:p>
            <a:pPr marL="0" indent="0">
              <a:buNone/>
            </a:pPr>
            <a:r>
              <a:rPr lang="en-US" sz="1400" i="1" dirty="0"/>
              <a:t>Not too early, not too late. Most of the users are active when a working day starts others around lunch time and in some countries the evenings are best to target users. </a:t>
            </a:r>
            <a:r>
              <a:rPr lang="en-US" sz="1400" b="1" i="1" dirty="0"/>
              <a:t>Note to often! As users can unfollow once they feel ‘spammed’.</a:t>
            </a:r>
            <a:endParaRPr lang="en-US" sz="14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6 w’s</a:t>
            </a:r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846768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Data analysis: Google Analytics</a:t>
            </a:r>
          </a:p>
        </p:txBody>
      </p:sp>
      <p:sp>
        <p:nvSpPr>
          <p:cNvPr id="39" name="Content Placeholder 38"/>
          <p:cNvSpPr>
            <a:spLocks noGrp="1"/>
          </p:cNvSpPr>
          <p:nvPr>
            <p:ph idx="1"/>
          </p:nvPr>
        </p:nvSpPr>
        <p:spPr>
          <a:xfrm>
            <a:off x="846768" y="1633120"/>
            <a:ext cx="9720515" cy="4351338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If your website is not linked yet, sign up for Google analytics at </a:t>
            </a:r>
            <a:r>
              <a:rPr lang="en-GB" sz="1800" dirty="0" err="1">
                <a:latin typeface="+mn-lt"/>
              </a:rPr>
              <a:t>analytics.google.com</a:t>
            </a:r>
            <a:endParaRPr lang="en-GB" sz="1800" dirty="0">
              <a:latin typeface="+mn-lt"/>
            </a:endParaRPr>
          </a:p>
          <a:p>
            <a:endParaRPr lang="en-GB" sz="1800" dirty="0"/>
          </a:p>
          <a:p>
            <a:endParaRPr lang="en-GB" sz="1800" dirty="0">
              <a:latin typeface="+mn-lt"/>
            </a:endParaRPr>
          </a:p>
          <a:p>
            <a:endParaRPr lang="en-GB" sz="1800" dirty="0"/>
          </a:p>
          <a:p>
            <a:endParaRPr lang="en-GB" sz="1800" dirty="0">
              <a:latin typeface="+mn-lt"/>
            </a:endParaRPr>
          </a:p>
          <a:p>
            <a:r>
              <a:rPr lang="en-GB" sz="1800" dirty="0"/>
              <a:t>Once you open the analytics page. Go to acquisition &gt; all traffic &gt; source/medium and/or referrals</a:t>
            </a:r>
            <a:endParaRPr lang="en-GB" sz="1800" dirty="0">
              <a:latin typeface="+mn-lt"/>
            </a:endParaRPr>
          </a:p>
          <a:p>
            <a:r>
              <a:rPr lang="en-GB" sz="1800" b="1" dirty="0">
                <a:latin typeface="+mn-lt"/>
              </a:rPr>
              <a:t>Source: </a:t>
            </a:r>
            <a:r>
              <a:rPr lang="en-GB" sz="1800" dirty="0">
                <a:latin typeface="+mn-lt"/>
              </a:rPr>
              <a:t>th</a:t>
            </a:r>
            <a:r>
              <a:rPr lang="en-GB" sz="1800" dirty="0"/>
              <a:t>e location where a link is placed and the user clicks from (e.g. a domain, a search engine)</a:t>
            </a:r>
            <a:endParaRPr lang="en-GB" sz="1800" b="1" dirty="0">
              <a:latin typeface="+mn-lt"/>
            </a:endParaRPr>
          </a:p>
          <a:p>
            <a:r>
              <a:rPr lang="en-GB" sz="1800" b="1" dirty="0">
                <a:latin typeface="+mn-lt"/>
              </a:rPr>
              <a:t>Referral: </a:t>
            </a:r>
            <a:r>
              <a:rPr lang="en-GB" sz="1800" dirty="0">
                <a:latin typeface="+mn-lt"/>
              </a:rPr>
              <a:t>the mediu</a:t>
            </a:r>
            <a:r>
              <a:rPr lang="en-GB" sz="1800" dirty="0"/>
              <a:t>m that is used to get a user clicking the link (e.g. a social media platform, a domain)</a:t>
            </a:r>
            <a:endParaRPr lang="en-GB" sz="1800" dirty="0">
              <a:latin typeface="+mn-lt"/>
            </a:endParaRPr>
          </a:p>
          <a:p>
            <a:pPr marL="0" indent="0">
              <a:buNone/>
            </a:pPr>
            <a:r>
              <a:rPr lang="en-GB" sz="1400" b="1" i="1" dirty="0"/>
              <a:t>Example:</a:t>
            </a:r>
            <a:r>
              <a:rPr lang="en-GB" sz="1400" i="1" dirty="0"/>
              <a:t> a user clicks on an article published on your website </a:t>
            </a:r>
            <a:r>
              <a:rPr lang="en-GB" sz="1400" i="1" dirty="0" err="1"/>
              <a:t>mysite.org</a:t>
            </a:r>
            <a:r>
              <a:rPr lang="en-GB" sz="1400" i="1" dirty="0"/>
              <a:t>/article (your website = source) and a user clicks on the link to the article on your website but on your Twitter page ‘read our article: </a:t>
            </a:r>
            <a:r>
              <a:rPr lang="en-GB" sz="1400" i="1" dirty="0" err="1"/>
              <a:t>mysite.org</a:t>
            </a:r>
            <a:r>
              <a:rPr lang="en-GB" sz="1400" i="1" dirty="0"/>
              <a:t>/article’ (Twitter = referral)</a:t>
            </a:r>
          </a:p>
          <a:p>
            <a:pPr marL="0" indent="0">
              <a:buNone/>
            </a:pPr>
            <a:endParaRPr lang="en-GB" sz="18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D2CD9F-0D5B-384E-984F-B76880F658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49" y="2036473"/>
            <a:ext cx="9480405" cy="136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59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886607" y="705164"/>
            <a:ext cx="6054881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Updates Twitter and Facebook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FE601F61-5A2B-EA4F-B954-DC04716E3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49"/>
            <a:ext cx="8633637" cy="5012507"/>
          </a:xfrm>
        </p:spPr>
        <p:txBody>
          <a:bodyPr>
            <a:normAutofit/>
          </a:bodyPr>
          <a:lstStyle/>
          <a:p>
            <a:r>
              <a:rPr lang="en-US" dirty="0"/>
              <a:t>Twitter</a:t>
            </a:r>
          </a:p>
          <a:p>
            <a:pPr marL="0" indent="0">
              <a:buNone/>
            </a:pPr>
            <a:r>
              <a:rPr lang="en-US" sz="1400" i="1" dirty="0"/>
              <a:t>Current number of characters: 280</a:t>
            </a:r>
          </a:p>
          <a:p>
            <a:pPr marL="0" indent="0">
              <a:buNone/>
            </a:pPr>
            <a:r>
              <a:rPr lang="en-US" sz="1400" i="1" dirty="0"/>
              <a:t>Tag twitter accounts in image</a:t>
            </a:r>
          </a:p>
          <a:p>
            <a:pPr marL="0" indent="0">
              <a:buNone/>
            </a:pPr>
            <a:r>
              <a:rPr lang="en-US" sz="1400" i="1" dirty="0"/>
              <a:t>Create a ‘feed’ by adding another tweet</a:t>
            </a:r>
          </a:p>
          <a:p>
            <a:r>
              <a:rPr lang="en-GB" dirty="0"/>
              <a:t>Facebook</a:t>
            </a:r>
          </a:p>
          <a:p>
            <a:pPr marL="0" indent="0">
              <a:buNone/>
            </a:pPr>
            <a:r>
              <a:rPr lang="en-GB" sz="1400" i="1" dirty="0"/>
              <a:t>Facebook changed the algorithm and broke it down to 4 components: inventory, </a:t>
            </a:r>
            <a:r>
              <a:rPr lang="en-GB" sz="1400" b="1" i="1" dirty="0"/>
              <a:t>signals</a:t>
            </a:r>
            <a:r>
              <a:rPr lang="en-GB" sz="1400" i="1" dirty="0"/>
              <a:t>, predictions, overall score</a:t>
            </a:r>
          </a:p>
          <a:p>
            <a:pPr marL="0" indent="0">
              <a:buNone/>
            </a:pPr>
            <a:r>
              <a:rPr lang="en-GB" sz="1400" i="1" dirty="0"/>
              <a:t>Facebook values ‘active’ over ‘passive’ interactions</a:t>
            </a:r>
          </a:p>
          <a:p>
            <a:pPr marL="0" indent="0">
              <a:buNone/>
            </a:pPr>
            <a:r>
              <a:rPr lang="en-GB" sz="1400" i="1" dirty="0"/>
              <a:t>Active interactions: commenting, sharing, reacting</a:t>
            </a:r>
          </a:p>
          <a:p>
            <a:pPr marL="0" indent="0">
              <a:buNone/>
            </a:pPr>
            <a:endParaRPr lang="en-GB" sz="1400" i="1" dirty="0"/>
          </a:p>
          <a:p>
            <a:pPr marL="0" indent="0">
              <a:buNone/>
            </a:pPr>
            <a:endParaRPr lang="en-GB" sz="1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1BF515-87B8-8548-982F-6CE8AAB02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42" y="3759128"/>
            <a:ext cx="4825925" cy="24989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661AF9-890A-3B47-9D1D-BAE95A32D4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13" y="4318496"/>
            <a:ext cx="3705532" cy="193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8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37"/>
          <p:cNvSpPr>
            <a:spLocks noGrp="1"/>
          </p:cNvSpPr>
          <p:nvPr>
            <p:ph type="title"/>
          </p:nvPr>
        </p:nvSpPr>
        <p:spPr>
          <a:xfrm>
            <a:off x="886608" y="705164"/>
            <a:ext cx="7966178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Updates Twitter and Facebook contd.</a:t>
            </a:r>
            <a:endParaRPr lang="en-GB" sz="2200" b="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4" name="Content Placeholder 1">
            <a:extLst>
              <a:ext uri="{FF2B5EF4-FFF2-40B4-BE49-F238E27FC236}">
                <a16:creationId xmlns:a16="http://schemas.microsoft.com/office/drawing/2014/main" id="{CFF40CAB-43B9-8648-BD9C-4B3147614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49"/>
            <a:ext cx="8633637" cy="5012507"/>
          </a:xfrm>
        </p:spPr>
        <p:txBody>
          <a:bodyPr>
            <a:normAutofit/>
          </a:bodyPr>
          <a:lstStyle/>
          <a:p>
            <a:r>
              <a:rPr lang="en-GB" dirty="0"/>
              <a:t>Facebook</a:t>
            </a:r>
          </a:p>
          <a:p>
            <a:pPr marL="0" indent="0">
              <a:buNone/>
            </a:pPr>
            <a:r>
              <a:rPr lang="en-GB" sz="1400" b="1" i="1" dirty="0"/>
              <a:t>Commenting:</a:t>
            </a:r>
            <a:r>
              <a:rPr lang="en-GB" sz="1400" i="1" dirty="0"/>
              <a:t> post relevant and inviting stories,</a:t>
            </a:r>
          </a:p>
          <a:p>
            <a:pPr marL="0" indent="0">
              <a:buNone/>
            </a:pPr>
            <a:r>
              <a:rPr lang="en-GB" sz="1400" i="1" u="sng" dirty="0"/>
              <a:t>do not</a:t>
            </a:r>
            <a:r>
              <a:rPr lang="en-GB" sz="1400" i="1" dirty="0"/>
              <a:t> use engagement bait tactics.</a:t>
            </a:r>
          </a:p>
          <a:p>
            <a:pPr marL="0" indent="0">
              <a:buNone/>
            </a:pPr>
            <a:r>
              <a:rPr lang="en-GB" sz="1400" b="1" i="1" dirty="0"/>
              <a:t>Sharing:</a:t>
            </a:r>
            <a:r>
              <a:rPr lang="en-GB" sz="1400" i="1" dirty="0"/>
              <a:t> publicly and privately (Facebook Messenger),</a:t>
            </a:r>
          </a:p>
          <a:p>
            <a:pPr marL="0" indent="0">
              <a:buNone/>
            </a:pPr>
            <a:r>
              <a:rPr lang="en-GB" sz="1400" i="1" dirty="0"/>
              <a:t>including conversations on a shared post.</a:t>
            </a:r>
          </a:p>
          <a:p>
            <a:pPr marL="0" indent="0">
              <a:buNone/>
            </a:pPr>
            <a:r>
              <a:rPr lang="en-GB" sz="1400" b="1" i="1" dirty="0"/>
              <a:t>Reacting: </a:t>
            </a:r>
            <a:r>
              <a:rPr lang="en-GB" sz="1400" i="1" dirty="0"/>
              <a:t>less strong compared to commenting and sharing,</a:t>
            </a:r>
          </a:p>
          <a:p>
            <a:pPr marL="0" indent="0">
              <a:buNone/>
            </a:pPr>
            <a:r>
              <a:rPr lang="en-GB" sz="1400" i="1" dirty="0"/>
              <a:t>a tertiary way of judging quality of content.</a:t>
            </a:r>
          </a:p>
          <a:p>
            <a:pPr marL="0" indent="0">
              <a:buNone/>
            </a:pPr>
            <a:endParaRPr lang="en-GB" sz="1400" i="1" dirty="0"/>
          </a:p>
          <a:p>
            <a:pPr marL="0" indent="0">
              <a:buNone/>
            </a:pPr>
            <a:endParaRPr lang="en-GB" sz="1400" i="1" dirty="0"/>
          </a:p>
          <a:p>
            <a:pPr marL="0" indent="0">
              <a:buNone/>
            </a:pPr>
            <a:endParaRPr lang="en-GB" sz="1400" i="1" dirty="0"/>
          </a:p>
          <a:p>
            <a:pPr marL="0" indent="0">
              <a:buNone/>
            </a:pPr>
            <a:r>
              <a:rPr lang="en-GB" sz="2400" dirty="0"/>
              <a:t>Post for the people, understand the audience, back to the 6 w’s.</a:t>
            </a:r>
          </a:p>
          <a:p>
            <a:pPr marL="0" indent="0">
              <a:buNone/>
            </a:pPr>
            <a:endParaRPr lang="en-GB" sz="14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C7FCF3-7210-0D48-A202-649ED7CECF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064" y="1428049"/>
            <a:ext cx="5430444" cy="281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9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6AEE89D-5D89-144D-8E64-8BA01678D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Breakout session (30 min)</a:t>
            </a:r>
          </a:p>
        </p:txBody>
      </p:sp>
      <p:sp>
        <p:nvSpPr>
          <p:cNvPr id="56" name="Content Placeholder 1">
            <a:extLst>
              <a:ext uri="{FF2B5EF4-FFF2-40B4-BE49-F238E27FC236}">
                <a16:creationId xmlns:a16="http://schemas.microsoft.com/office/drawing/2014/main" id="{440B1758-E93B-F44D-9CC7-0198A43A9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49"/>
            <a:ext cx="8633637" cy="5012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As a group try come up with a digital engagement strategy under the following circumstances: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000" dirty="0"/>
              <a:t>You don’t have a dedicated digital engagement officer.</a:t>
            </a:r>
          </a:p>
          <a:p>
            <a:pPr marL="0" indent="0">
              <a:buNone/>
            </a:pPr>
            <a:r>
              <a:rPr lang="en-US" sz="2000" dirty="0"/>
              <a:t>You are uncertain about what social media platforms to use.</a:t>
            </a:r>
          </a:p>
          <a:p>
            <a:pPr marL="0" indent="0">
              <a:buNone/>
            </a:pPr>
            <a:r>
              <a:rPr lang="en-US" sz="2000" dirty="0"/>
              <a:t>You have a lot of content to widely disseminate.</a:t>
            </a:r>
          </a:p>
          <a:p>
            <a:pPr marL="0" indent="0">
              <a:buNone/>
            </a:pPr>
            <a:r>
              <a:rPr lang="en-US" sz="2000" dirty="0"/>
              <a:t>You want to increase your website’s traffic.</a:t>
            </a:r>
          </a:p>
          <a:p>
            <a:pPr marL="0" indent="0">
              <a:buNone/>
            </a:pPr>
            <a:r>
              <a:rPr lang="en-US" sz="2000" dirty="0"/>
              <a:t>You realize that your audience is actively present on social media.</a:t>
            </a:r>
          </a:p>
        </p:txBody>
      </p:sp>
    </p:spTree>
    <p:extLst>
      <p:ext uri="{BB962C8B-B14F-4D97-AF65-F5344CB8AC3E}">
        <p14:creationId xmlns:p14="http://schemas.microsoft.com/office/powerpoint/2010/main" val="2590185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FC60F-9CE5-DD4F-A9C1-7EC014F0B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15FE8-E2A8-EA44-A884-5AA7872D1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Sharing the mini strategies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617012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08/06/2018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1065</TotalTime>
  <Words>699</Words>
  <Application>Microsoft Macintosh PowerPoint</Application>
  <PresentationFormat>Widescreen</PresentationFormat>
  <Paragraphs>92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Overview</vt:lpstr>
      <vt:lpstr>The 6 w’s</vt:lpstr>
      <vt:lpstr>Data analysis: Google Analytics</vt:lpstr>
      <vt:lpstr>Updates Twitter and Facebook</vt:lpstr>
      <vt:lpstr>Updates Twitter and Facebook contd.</vt:lpstr>
      <vt:lpstr>Breakout session (30 min)</vt:lpstr>
      <vt:lpstr>Recap</vt:lpstr>
      <vt:lpstr>PowerPoint Presentation</vt:lpstr>
    </vt:vector>
  </TitlesOfParts>
  <Company>DANTE Ltd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Dimple Sokartara</cp:lastModifiedBy>
  <cp:revision>85</cp:revision>
  <dcterms:created xsi:type="dcterms:W3CDTF">2018-03-16T12:13:33Z</dcterms:created>
  <dcterms:modified xsi:type="dcterms:W3CDTF">2018-06-08T12:58:52Z</dcterms:modified>
</cp:coreProperties>
</file>